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5.xml" ContentType="application/vnd.openxmlformats-officedocument.presentationml.notesSlide+xml"/>
  <Override PartName="/ppt/tags/tag6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5.xml" ContentType="application/vnd.openxmlformats-officedocument.presentationml.tags+xml"/>
  <Override PartName="/ppt/notesSlides/notesSlide4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4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4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52.xml" ContentType="application/vnd.openxmlformats-officedocument.presentationml.notesSlide+xml"/>
  <Override PartName="/ppt/tags/tag105.xml" ContentType="application/vnd.openxmlformats-officedocument.presentationml.tags+xml"/>
  <Override PartName="/ppt/notesSlides/notesSlide5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97" r:id="rId2"/>
    <p:sldId id="425" r:id="rId3"/>
    <p:sldId id="493" r:id="rId4"/>
    <p:sldId id="494" r:id="rId5"/>
    <p:sldId id="495" r:id="rId6"/>
    <p:sldId id="496" r:id="rId7"/>
    <p:sldId id="509" r:id="rId8"/>
    <p:sldId id="491" r:id="rId9"/>
    <p:sldId id="498" r:id="rId10"/>
    <p:sldId id="499" r:id="rId11"/>
    <p:sldId id="500" r:id="rId12"/>
    <p:sldId id="501" r:id="rId13"/>
    <p:sldId id="503" r:id="rId14"/>
    <p:sldId id="410" r:id="rId15"/>
    <p:sldId id="298" r:id="rId16"/>
    <p:sldId id="504" r:id="rId17"/>
    <p:sldId id="406" r:id="rId18"/>
    <p:sldId id="484" r:id="rId19"/>
    <p:sldId id="299" r:id="rId20"/>
    <p:sldId id="505" r:id="rId21"/>
    <p:sldId id="485" r:id="rId22"/>
    <p:sldId id="512" r:id="rId23"/>
    <p:sldId id="472" r:id="rId24"/>
    <p:sldId id="531" r:id="rId25"/>
    <p:sldId id="317" r:id="rId26"/>
    <p:sldId id="513" r:id="rId27"/>
    <p:sldId id="258" r:id="rId28"/>
    <p:sldId id="306" r:id="rId29"/>
    <p:sldId id="486" r:id="rId30"/>
    <p:sldId id="468" r:id="rId31"/>
    <p:sldId id="259" r:id="rId32"/>
    <p:sldId id="469" r:id="rId33"/>
    <p:sldId id="375" r:id="rId34"/>
    <p:sldId id="455" r:id="rId35"/>
    <p:sldId id="441" r:id="rId36"/>
    <p:sldId id="487" r:id="rId37"/>
    <p:sldId id="310" r:id="rId38"/>
    <p:sldId id="434" r:id="rId39"/>
    <p:sldId id="305" r:id="rId40"/>
    <p:sldId id="331" r:id="rId41"/>
    <p:sldId id="309" r:id="rId42"/>
    <p:sldId id="488" r:id="rId43"/>
    <p:sldId id="515" r:id="rId44"/>
    <p:sldId id="376" r:id="rId45"/>
    <p:sldId id="408" r:id="rId46"/>
    <p:sldId id="514" r:id="rId47"/>
    <p:sldId id="516" r:id="rId48"/>
    <p:sldId id="489" r:id="rId49"/>
    <p:sldId id="308" r:id="rId50"/>
    <p:sldId id="445" r:id="rId51"/>
    <p:sldId id="407" r:id="rId52"/>
    <p:sldId id="393" r:id="rId53"/>
    <p:sldId id="312" r:id="rId54"/>
    <p:sldId id="483" r:id="rId55"/>
    <p:sldId id="530" r:id="rId56"/>
    <p:sldId id="337" r:id="rId57"/>
    <p:sldId id="511" r:id="rId58"/>
    <p:sldId id="339" r:id="rId59"/>
    <p:sldId id="463" r:id="rId60"/>
    <p:sldId id="464" r:id="rId61"/>
    <p:sldId id="465" r:id="rId62"/>
    <p:sldId id="466" r:id="rId63"/>
    <p:sldId id="261" r:id="rId64"/>
    <p:sldId id="262" r:id="rId65"/>
    <p:sldId id="263" r:id="rId66"/>
    <p:sldId id="315" r:id="rId67"/>
    <p:sldId id="264" r:id="rId68"/>
    <p:sldId id="316" r:id="rId69"/>
    <p:sldId id="320" r:id="rId70"/>
    <p:sldId id="354" r:id="rId71"/>
    <p:sldId id="507" r:id="rId72"/>
    <p:sldId id="523" r:id="rId73"/>
    <p:sldId id="357" r:id="rId74"/>
    <p:sldId id="519" r:id="rId75"/>
    <p:sldId id="520" r:id="rId76"/>
    <p:sldId id="524" r:id="rId77"/>
    <p:sldId id="526" r:id="rId78"/>
    <p:sldId id="527" r:id="rId79"/>
    <p:sldId id="528" r:id="rId80"/>
    <p:sldId id="529" r:id="rId81"/>
    <p:sldId id="522" r:id="rId82"/>
    <p:sldId id="525" r:id="rId83"/>
    <p:sldId id="368" r:id="rId84"/>
    <p:sldId id="423" r:id="rId85"/>
    <p:sldId id="282" r:id="rId86"/>
    <p:sldId id="391" r:id="rId8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5E09"/>
    <a:srgbClr val="FF3399"/>
    <a:srgbClr val="FF33CC"/>
    <a:srgbClr val="0F0498"/>
    <a:srgbClr val="3366FF"/>
    <a:srgbClr val="FF66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86040" autoAdjust="0"/>
  </p:normalViewPr>
  <p:slideViewPr>
    <p:cSldViewPr>
      <p:cViewPr varScale="1">
        <p:scale>
          <a:sx n="56" d="100"/>
          <a:sy n="56" d="100"/>
        </p:scale>
        <p:origin x="-844" y="-64"/>
      </p:cViewPr>
      <p:guideLst>
        <p:guide orient="horz" pos="2160"/>
        <p:guide pos="2880"/>
      </p:guideLst>
    </p:cSldViewPr>
  </p:slideViewPr>
  <p:notesTextViewPr>
    <p:cViewPr>
      <p:scale>
        <a:sx n="3" d="2"/>
        <a:sy n="3" d="2"/>
      </p:scale>
      <p:origin x="0" y="0"/>
    </p:cViewPr>
  </p:notesTextViewPr>
  <p:sorterViewPr>
    <p:cViewPr varScale="1">
      <p:scale>
        <a:sx n="1" d="1"/>
        <a:sy n="1" d="1"/>
      </p:scale>
      <p:origin x="0" y="3888"/>
    </p:cViewPr>
  </p:sorterViewPr>
  <p:notesViewPr>
    <p:cSldViewPr>
      <p:cViewPr varScale="1">
        <p:scale>
          <a:sx n="51" d="100"/>
          <a:sy n="51" d="100"/>
        </p:scale>
        <p:origin x="-2656" y="-8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0" tIns="46470" rIns="92940" bIns="46470"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40" tIns="46470" rIns="92940" bIns="46470" rtlCol="0"/>
          <a:lstStyle>
            <a:lvl1pPr algn="r">
              <a:defRPr sz="1200"/>
            </a:lvl1pPr>
          </a:lstStyle>
          <a:p>
            <a:fld id="{98A5ECA1-AB10-45E6-BCA8-DC1BA3E26014}" type="datetimeFigureOut">
              <a:rPr lang="en-US" smtClean="0"/>
              <a:pPr/>
              <a:t>7/11/2017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40" tIns="46470" rIns="92940" bIns="4647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0" tIns="46470" rIns="92940" bIns="464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40" tIns="46470" rIns="92940" bIns="4647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0" tIns="46470" rIns="92940" bIns="46470" rtlCol="0" anchor="b"/>
          <a:lstStyle>
            <a:lvl1pPr algn="r">
              <a:defRPr sz="1200"/>
            </a:lvl1pPr>
          </a:lstStyle>
          <a:p>
            <a:fld id="{5BAA4790-2064-4CC5-944F-773F18D31DB0}" type="slidenum">
              <a:rPr lang="en-US" smtClean="0"/>
              <a:pPr/>
              <a:t>‹#›</a:t>
            </a:fld>
            <a:endParaRPr lang="en-US"/>
          </a:p>
        </p:txBody>
      </p:sp>
    </p:spTree>
    <p:extLst>
      <p:ext uri="{BB962C8B-B14F-4D97-AF65-F5344CB8AC3E}">
        <p14:creationId xmlns:p14="http://schemas.microsoft.com/office/powerpoint/2010/main" val="185379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a:t>
            </a:fld>
            <a:endParaRPr lang="en-US"/>
          </a:p>
        </p:txBody>
      </p:sp>
    </p:spTree>
    <p:extLst>
      <p:ext uri="{BB962C8B-B14F-4D97-AF65-F5344CB8AC3E}">
        <p14:creationId xmlns:p14="http://schemas.microsoft.com/office/powerpoint/2010/main" val="296927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12</a:t>
            </a:fld>
            <a:endParaRPr lang="en-US"/>
          </a:p>
        </p:txBody>
      </p:sp>
    </p:spTree>
    <p:extLst>
      <p:ext uri="{BB962C8B-B14F-4D97-AF65-F5344CB8AC3E}">
        <p14:creationId xmlns:p14="http://schemas.microsoft.com/office/powerpoint/2010/main" val="413516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13</a:t>
            </a:fld>
            <a:endParaRPr lang="en-US"/>
          </a:p>
        </p:txBody>
      </p:sp>
    </p:spTree>
    <p:extLst>
      <p:ext uri="{BB962C8B-B14F-4D97-AF65-F5344CB8AC3E}">
        <p14:creationId xmlns:p14="http://schemas.microsoft.com/office/powerpoint/2010/main" val="45232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on let me comment in passing on this word ``quantum field theory’’ –</a:t>
            </a:r>
          </a:p>
          <a:p>
            <a:endParaRPr lang="en-US" dirty="0" smtClean="0"/>
          </a:p>
          <a:p>
            <a:r>
              <a:rPr lang="en-US" dirty="0" smtClean="0"/>
              <a:t>Everybody here is familiar with fields</a:t>
            </a:r>
            <a:r>
              <a:rPr lang="en-US" baseline="0" dirty="0" smtClean="0"/>
              <a:t> in physics: The electric field, the magnetic field, and so on. I will be talking about various mathematical generalizations of those fields. And quantum field theory is just the quantum theory of those dynamical degrees of freedom. But the dirty secret is that – actually – nobody can give a really satisfactory definition of what a quantum field theory is. But as physicists – we know it when we see it. </a:t>
            </a:r>
          </a:p>
          <a:p>
            <a:endParaRPr lang="en-US" baseline="0" dirty="0" smtClean="0"/>
          </a:p>
          <a:p>
            <a:r>
              <a:rPr lang="en-US" dirty="0" smtClean="0"/>
              <a:t>I</a:t>
            </a:r>
            <a:r>
              <a:rPr lang="en-US" baseline="0" dirty="0" smtClean="0"/>
              <a:t> want to talk a bit about exact results on both these kinds of questions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15</a:t>
            </a:fld>
            <a:endParaRPr lang="en-US"/>
          </a:p>
        </p:txBody>
      </p:sp>
    </p:spTree>
    <p:extLst>
      <p:ext uri="{BB962C8B-B14F-4D97-AF65-F5344CB8AC3E}">
        <p14:creationId xmlns:p14="http://schemas.microsoft.com/office/powerpoint/2010/main" val="13218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times, some people are a bit disparaging about exact results. But – they are important.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16</a:t>
            </a:fld>
            <a:endParaRPr lang="en-US"/>
          </a:p>
        </p:txBody>
      </p:sp>
    </p:spTree>
    <p:extLst>
      <p:ext uri="{BB962C8B-B14F-4D97-AF65-F5344CB8AC3E}">
        <p14:creationId xmlns:p14="http://schemas.microsoft.com/office/powerpoint/2010/main" val="278418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t>
            </a:r>
            <a:r>
              <a:rPr lang="en-US" dirty="0" err="1" smtClean="0"/>
              <a:t>many</a:t>
            </a:r>
            <a:r>
              <a:rPr lang="en-US" dirty="0" smtClean="0"/>
              <a:t> examples I could choose from to illustrate this, but I will focus on a project I spent about 6 years on with </a:t>
            </a:r>
            <a:r>
              <a:rPr lang="en-US" dirty="0" err="1" smtClean="0"/>
              <a:t>Davide</a:t>
            </a:r>
            <a:r>
              <a:rPr lang="en-US" dirty="0" smtClean="0"/>
              <a:t> </a:t>
            </a:r>
            <a:r>
              <a:rPr lang="en-US" dirty="0" err="1" smtClean="0"/>
              <a:t>Gaiotto</a:t>
            </a:r>
            <a:r>
              <a:rPr lang="en-US" dirty="0" smtClean="0"/>
              <a:t> and Andy </a:t>
            </a:r>
            <a:r>
              <a:rPr lang="en-US" dirty="0" err="1" smtClean="0"/>
              <a:t>Neitzke</a:t>
            </a:r>
            <a:r>
              <a:rPr lang="en-US" dirty="0" smtClean="0"/>
              <a:t>. </a:t>
            </a:r>
          </a:p>
          <a:p>
            <a:endParaRPr lang="en-US" dirty="0" smtClean="0"/>
          </a:p>
          <a:p>
            <a:r>
              <a:rPr lang="en-US" dirty="0" smtClean="0"/>
              <a:t>**************</a:t>
            </a:r>
          </a:p>
          <a:p>
            <a:endParaRPr lang="en-US" dirty="0" smtClean="0"/>
          </a:p>
          <a:p>
            <a:r>
              <a:rPr lang="en-US" dirty="0" smtClean="0"/>
              <a:t>So far I’ve been explaining why this subject</a:t>
            </a:r>
            <a:r>
              <a:rPr lang="en-US" baseline="0" dirty="0" smtClean="0"/>
              <a:t> is good for physics, but it is </a:t>
            </a:r>
          </a:p>
          <a:p>
            <a:r>
              <a:rPr lang="en-US" baseline="0" dirty="0" smtClean="0"/>
              <a:t>Also great for mathematics…. It is a veritable cornucopia for mathematicians: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17</a:t>
            </a:fld>
            <a:endParaRPr lang="en-US"/>
          </a:p>
        </p:txBody>
      </p:sp>
    </p:spTree>
    <p:extLst>
      <p:ext uri="{BB962C8B-B14F-4D97-AF65-F5344CB8AC3E}">
        <p14:creationId xmlns:p14="http://schemas.microsoft.com/office/powerpoint/2010/main" val="1535541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6D1F2-6B5B-4C12-8726-F8AF8ED12387}" type="slidenum">
              <a:rPr lang="en-US" altLang="en-US"/>
              <a:pPr/>
              <a:t>18</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marL="0" indent="0">
              <a:buFontTx/>
              <a:buNone/>
            </a:pPr>
            <a:r>
              <a:rPr lang="en-US" altLang="en-US" dirty="0" smtClean="0"/>
              <a:t>Of</a:t>
            </a:r>
            <a:r>
              <a:rPr lang="en-US" altLang="en-US" baseline="0" dirty="0" smtClean="0"/>
              <a:t> course I can’t explain all this in the remaining time, so we are going to focus on one key issue which led to many of these connections. We will focus on finding the so-called BPS spectrum</a:t>
            </a:r>
            <a:endParaRPr lang="en-US" altLang="en-US" dirty="0"/>
          </a:p>
        </p:txBody>
      </p:sp>
    </p:spTree>
    <p:extLst>
      <p:ext uri="{BB962C8B-B14F-4D97-AF65-F5344CB8AC3E}">
        <p14:creationId xmlns:p14="http://schemas.microsoft.com/office/powerpoint/2010/main" val="376972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problem I solved with </a:t>
            </a:r>
            <a:r>
              <a:rPr lang="en-US" baseline="0" dirty="0" err="1" smtClean="0"/>
              <a:t>Gaiotto</a:t>
            </a:r>
            <a:r>
              <a:rPr lang="en-US" baseline="0" dirty="0" smtClean="0"/>
              <a:t> and </a:t>
            </a:r>
            <a:r>
              <a:rPr lang="en-US" baseline="0" dirty="0" err="1" smtClean="0"/>
              <a:t>Neitzke</a:t>
            </a:r>
            <a:r>
              <a:rPr lang="en-US" baseline="0" dirty="0" smtClean="0"/>
              <a:t>, for a large class of d=4 N=2 field theories, but in order for you to appreciate what we did in even the vaguest terms I need to spend most of the remainder of the talk explaining a lot of background.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19</a:t>
            </a:fld>
            <a:endParaRPr lang="en-US"/>
          </a:p>
        </p:txBody>
      </p:sp>
    </p:spTree>
    <p:extLst>
      <p:ext uri="{BB962C8B-B14F-4D97-AF65-F5344CB8AC3E}">
        <p14:creationId xmlns:p14="http://schemas.microsoft.com/office/powerpoint/2010/main" val="174954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a:t>
            </a:r>
            <a:r>
              <a:rPr lang="en-US" baseline="0" dirty="0" smtClean="0"/>
              <a:t> there are further motivations, but I hope this is already enough </a:t>
            </a:r>
          </a:p>
          <a:p>
            <a:r>
              <a:rPr lang="en-US" baseline="0" dirty="0" smtClean="0"/>
              <a:t>Motivation for you to pay attention to some technical details about d=4 N=2 theories….</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20</a:t>
            </a:fld>
            <a:endParaRPr lang="en-US"/>
          </a:p>
        </p:txBody>
      </p:sp>
    </p:spTree>
    <p:extLst>
      <p:ext uri="{BB962C8B-B14F-4D97-AF65-F5344CB8AC3E}">
        <p14:creationId xmlns:p14="http://schemas.microsoft.com/office/powerpoint/2010/main" val="175906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21</a:t>
            </a:fld>
            <a:endParaRPr lang="en-US"/>
          </a:p>
        </p:txBody>
      </p:sp>
    </p:spTree>
    <p:extLst>
      <p:ext uri="{BB962C8B-B14F-4D97-AF65-F5344CB8AC3E}">
        <p14:creationId xmlns:p14="http://schemas.microsoft.com/office/powerpoint/2010/main" val="327006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“Symmetry</a:t>
            </a:r>
            <a:r>
              <a:rPr lang="en-US" baseline="0" dirty="0" smtClean="0"/>
              <a:t> is power”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25</a:t>
            </a:fld>
            <a:endParaRPr lang="en-US"/>
          </a:p>
        </p:txBody>
      </p:sp>
    </p:spTree>
    <p:extLst>
      <p:ext uri="{BB962C8B-B14F-4D97-AF65-F5344CB8AC3E}">
        <p14:creationId xmlns:p14="http://schemas.microsoft.com/office/powerpoint/2010/main" val="264491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a:t>
            </a:fld>
            <a:endParaRPr lang="en-US"/>
          </a:p>
        </p:txBody>
      </p:sp>
    </p:spTree>
    <p:extLst>
      <p:ext uri="{BB962C8B-B14F-4D97-AF65-F5344CB8AC3E}">
        <p14:creationId xmlns:p14="http://schemas.microsoft.com/office/powerpoint/2010/main" val="2341248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26</a:t>
            </a:fld>
            <a:endParaRPr lang="en-US"/>
          </a:p>
        </p:txBody>
      </p:sp>
    </p:spTree>
    <p:extLst>
      <p:ext uri="{BB962C8B-B14F-4D97-AF65-F5344CB8AC3E}">
        <p14:creationId xmlns:p14="http://schemas.microsoft.com/office/powerpoint/2010/main" val="180760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any Yang-Mills theory has an</a:t>
            </a:r>
            <a:r>
              <a:rPr lang="en-US" baseline="0" dirty="0" smtClean="0"/>
              <a:t> N=2 supersymmetric counterpart. For simplicity let’s focus on the examples of YM theory with gauge group U(K).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27</a:t>
            </a:fld>
            <a:endParaRPr lang="en-US"/>
          </a:p>
        </p:txBody>
      </p:sp>
    </p:spTree>
    <p:extLst>
      <p:ext uri="{BB962C8B-B14F-4D97-AF65-F5344CB8AC3E}">
        <p14:creationId xmlns:p14="http://schemas.microsoft.com/office/powerpoint/2010/main" val="1778846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29</a:t>
            </a:fld>
            <a:endParaRPr lang="en-US"/>
          </a:p>
        </p:txBody>
      </p:sp>
    </p:spTree>
    <p:extLst>
      <p:ext uri="{BB962C8B-B14F-4D97-AF65-F5344CB8AC3E}">
        <p14:creationId xmlns:p14="http://schemas.microsoft.com/office/powerpoint/2010/main" val="2797988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better way to parametrize the </a:t>
            </a:r>
            <a:r>
              <a:rPr lang="en-US" dirty="0" err="1" smtClean="0"/>
              <a:t>vacua</a:t>
            </a:r>
            <a:r>
              <a:rPr lang="en-US" dirty="0" smtClean="0"/>
              <a:t> is by the expectation values</a:t>
            </a:r>
            <a:r>
              <a:rPr lang="en-US" baseline="0" dirty="0" smtClean="0"/>
              <a:t> of gauge invariant operators like traces of powers of </a:t>
            </a:r>
            <a:r>
              <a:rPr lang="en-US" baseline="0" dirty="0" err="1" smtClean="0"/>
              <a:t>varphi</a:t>
            </a:r>
            <a:r>
              <a:rPr lang="en-US" baseline="0" dirty="0" smtClean="0"/>
              <a:t>. So we can use these complex numbers </a:t>
            </a:r>
            <a:r>
              <a:rPr lang="en-US" baseline="0" dirty="0" err="1" smtClean="0"/>
              <a:t>u_s</a:t>
            </a:r>
            <a:r>
              <a:rPr lang="en-US" baseline="0" dirty="0" smtClean="0"/>
              <a:t>, or better, the vector of expectation values, which I’ll simply call u, as coordinates on the space B of </a:t>
            </a:r>
            <a:r>
              <a:rPr lang="en-US" baseline="0" dirty="0" err="1" smtClean="0"/>
              <a:t>vacua</a:t>
            </a:r>
            <a:r>
              <a:rPr lang="en-US" baseline="0" dirty="0" smtClean="0"/>
              <a:t>.  </a:t>
            </a:r>
          </a:p>
          <a:p>
            <a:endParaRPr lang="en-US" baseline="0" dirty="0" smtClean="0"/>
          </a:p>
          <a:p>
            <a:r>
              <a:rPr lang="en-US" baseline="0" dirty="0" smtClean="0"/>
              <a:t>However you parametrize it, the important thing is that Physical properties depend on the choice of vacuum u in B. </a:t>
            </a:r>
            <a:endParaRPr lang="en-US" dirty="0" smtClean="0"/>
          </a:p>
          <a:p>
            <a:endParaRPr lang="en-US" dirty="0" smtClean="0"/>
          </a:p>
          <a:p>
            <a:endParaRPr lang="en-US" dirty="0" smtClean="0"/>
          </a:p>
          <a:p>
            <a:r>
              <a:rPr lang="en-US" dirty="0" smtClean="0"/>
              <a:t>But in order</a:t>
            </a:r>
            <a:r>
              <a:rPr lang="en-US" baseline="0" dirty="0" smtClean="0"/>
              <a:t> to make sense of what I mean by </a:t>
            </a:r>
            <a:r>
              <a:rPr lang="en-US" baseline="0" dirty="0" err="1" smtClean="0"/>
              <a:t>dyonic</a:t>
            </a:r>
            <a:r>
              <a:rPr lang="en-US" baseline="0" dirty="0" smtClean="0"/>
              <a:t> particles we first need to discuss spontaneous symmetry breaking.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32</a:t>
            </a:fld>
            <a:endParaRPr lang="en-US"/>
          </a:p>
        </p:txBody>
      </p:sp>
    </p:spTree>
    <p:extLst>
      <p:ext uri="{BB962C8B-B14F-4D97-AF65-F5344CB8AC3E}">
        <p14:creationId xmlns:p14="http://schemas.microsoft.com/office/powerpoint/2010/main" val="2528106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Physically there are consequences of the spontaneous symmetry breaking because the </a:t>
            </a:r>
            <a:r>
              <a:rPr lang="en-US" dirty="0" err="1" smtClean="0"/>
              <a:t>vev</a:t>
            </a:r>
            <a:r>
              <a:rPr lang="en-US" dirty="0" smtClean="0"/>
              <a:t> of the Higgs field provides a scale, and we are looking at low energies far below that scale. </a:t>
            </a:r>
          </a:p>
          <a:p>
            <a:endParaRPr lang="en-US" dirty="0" smtClean="0"/>
          </a:p>
          <a:p>
            <a:r>
              <a:rPr lang="en-US" dirty="0" smtClean="0"/>
              <a:t>To get an idea of what kind of low energy physics</a:t>
            </a:r>
            <a:r>
              <a:rPr lang="en-US" baseline="0" dirty="0" smtClean="0"/>
              <a:t> we expect lets put aside N=2 supersymmetry for a moment and think about what happens in the standard model, and the real world.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33</a:t>
            </a:fld>
            <a:endParaRPr lang="en-US"/>
          </a:p>
        </p:txBody>
      </p:sp>
    </p:spTree>
    <p:extLst>
      <p:ext uri="{BB962C8B-B14F-4D97-AF65-F5344CB8AC3E}">
        <p14:creationId xmlns:p14="http://schemas.microsoft.com/office/powerpoint/2010/main" val="3918407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the hardware store you need to make lots of choices: </a:t>
            </a:r>
          </a:p>
          <a:p>
            <a:r>
              <a:rPr lang="en-US" dirty="0" smtClean="0"/>
              <a:t>What kind of pliers</a:t>
            </a:r>
            <a:r>
              <a:rPr lang="en-US" baseline="0" dirty="0" smtClean="0"/>
              <a:t> or screwdrivers, nuts and bolts. But one thing you do NOT have to choose is what kind of light – what kind of gauge boson – is going to come out of the flashlights. </a:t>
            </a:r>
          </a:p>
          <a:p>
            <a:endParaRPr lang="en-US" baseline="0" dirty="0" smtClean="0"/>
          </a:p>
          <a:p>
            <a:r>
              <a:rPr lang="en-US" baseline="0" dirty="0" smtClean="0"/>
              <a:t>Indeed, all of everyday experience, and most physics experiments are described very </a:t>
            </a:r>
          </a:p>
          <a:p>
            <a:endParaRPr lang="en-US" baseline="0" dirty="0" smtClean="0"/>
          </a:p>
          <a:p>
            <a:r>
              <a:rPr lang="en-US" baseline="0" dirty="0" smtClean="0"/>
              <a:t>*************</a:t>
            </a:r>
          </a:p>
          <a:p>
            <a:endParaRPr lang="en-US" baseline="0" dirty="0" smtClean="0"/>
          </a:p>
          <a:p>
            <a:r>
              <a:rPr lang="en-US" baseline="0" dirty="0" smtClean="0"/>
              <a:t>But the true gauge group of electroweak forces is SU(2) x U(1). This is a four-dimensional group which means that there are four kinds of gauge bosons – four kinds of light. And indeed if you have a gigantic flashlight like the LHC then these light four kinds of light rays are flashing around and interacting in very complicated ways – because the group is </a:t>
            </a:r>
            <a:r>
              <a:rPr lang="en-US" baseline="0" dirty="0" err="1" smtClean="0"/>
              <a:t>nonabelian</a:t>
            </a:r>
            <a:r>
              <a:rPr lang="en-US" baseline="0" dirty="0" smtClean="0"/>
              <a:t>. </a:t>
            </a:r>
          </a:p>
          <a:p>
            <a:r>
              <a:rPr lang="en-US" baseline="0" dirty="0" smtClean="0"/>
              <a:t/>
            </a:r>
            <a:br>
              <a:rPr lang="en-US" baseline="0" dirty="0" smtClean="0"/>
            </a:br>
            <a:r>
              <a:rPr lang="en-US" baseline="0" dirty="0" smtClean="0"/>
              <a:t>But at energies much smaller than 246 GeV – and the photons from a flashlight have an energy between 1 and 3 eV – a factor of almost 10^{12} smaller – we can describe physics just using Maxwell’s equations – the gauge theory of the unbroken subgroup, up to very tiny corrections. </a:t>
            </a:r>
          </a:p>
        </p:txBody>
      </p:sp>
      <p:sp>
        <p:nvSpPr>
          <p:cNvPr id="4" name="Slide Number Placeholder 3"/>
          <p:cNvSpPr>
            <a:spLocks noGrp="1"/>
          </p:cNvSpPr>
          <p:nvPr>
            <p:ph type="sldNum" sz="quarter" idx="10"/>
          </p:nvPr>
        </p:nvSpPr>
        <p:spPr/>
        <p:txBody>
          <a:bodyPr/>
          <a:lstStyle/>
          <a:p>
            <a:fld id="{5BAA4790-2064-4CC5-944F-773F18D31DB0}" type="slidenum">
              <a:rPr lang="en-US" smtClean="0"/>
              <a:pPr/>
              <a:t>34</a:t>
            </a:fld>
            <a:endParaRPr lang="en-US"/>
          </a:p>
        </p:txBody>
      </p:sp>
    </p:spTree>
    <p:extLst>
      <p:ext uri="{BB962C8B-B14F-4D97-AF65-F5344CB8AC3E}">
        <p14:creationId xmlns:p14="http://schemas.microsoft.com/office/powerpoint/2010/main" val="135998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a:t>
            </a:r>
            <a:r>
              <a:rPr lang="en-US" baseline="0" dirty="0" smtClean="0"/>
              <a:t> now to N=2 U(K) SYM, the same story holds: At a point u on the vacuum manifold the Higgs field breaks the gauge symmetry to the   subgroup U(1)^K</a:t>
            </a:r>
          </a:p>
          <a:p>
            <a:r>
              <a:rPr lang="en-US" baseline="0" dirty="0" smtClean="0"/>
              <a:t>And the low energy theory is based on the ABELIAN gauge group U(1)^K. </a:t>
            </a:r>
          </a:p>
          <a:p>
            <a:r>
              <a:rPr lang="en-US" baseline="0" dirty="0" smtClean="0"/>
              <a:t>Because it is abelian the K different kinds of light don’t interact with each other. So we have K completely separate electric and magnetic fields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35</a:t>
            </a:fld>
            <a:endParaRPr lang="en-US"/>
          </a:p>
        </p:txBody>
      </p:sp>
    </p:spTree>
    <p:extLst>
      <p:ext uri="{BB962C8B-B14F-4D97-AF65-F5344CB8AC3E}">
        <p14:creationId xmlns:p14="http://schemas.microsoft.com/office/powerpoint/2010/main" val="2275785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a:t>
            </a:r>
            <a:r>
              <a:rPr lang="en-US" baseline="0" dirty="0" smtClean="0"/>
              <a:t> the theory there will also be massive particles carrying charges </a:t>
            </a:r>
          </a:p>
          <a:p>
            <a:r>
              <a:rPr lang="en-US" baseline="0" dirty="0" smtClean="0"/>
              <a:t>Under these unbroken electromagnetic gauge symmetries, and we’ll </a:t>
            </a:r>
          </a:p>
          <a:p>
            <a:r>
              <a:rPr lang="en-US" baseline="0" dirty="0" smtClean="0"/>
              <a:t>Discuss those next.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36</a:t>
            </a:fld>
            <a:endParaRPr lang="en-US"/>
          </a:p>
        </p:txBody>
      </p:sp>
    </p:spTree>
    <p:extLst>
      <p:ext uri="{BB962C8B-B14F-4D97-AF65-F5344CB8AC3E}">
        <p14:creationId xmlns:p14="http://schemas.microsoft.com/office/powerpoint/2010/main" val="4248050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37</a:t>
            </a:fld>
            <a:endParaRPr lang="en-US"/>
          </a:p>
        </p:txBody>
      </p:sp>
    </p:spTree>
    <p:extLst>
      <p:ext uri="{BB962C8B-B14F-4D97-AF65-F5344CB8AC3E}">
        <p14:creationId xmlns:p14="http://schemas.microsoft.com/office/powerpoint/2010/main" val="2125827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situation is axially symmetric so momentum circulates</a:t>
            </a:r>
            <a:r>
              <a:rPr lang="en-US" baseline="0" dirty="0" smtClean="0"/>
              <a:t> around the </a:t>
            </a:r>
          </a:p>
          <a:p>
            <a:r>
              <a:rPr lang="en-US" baseline="0" dirty="0" smtClean="0"/>
              <a:t>Axis through the positions of particle 1 and particle 2. So there is angular momentum, and a beautiful little computation shows that the angular momentum is independent of the distance and proportional to the ``</a:t>
            </a:r>
            <a:r>
              <a:rPr lang="en-US" baseline="0" dirty="0" err="1" smtClean="0"/>
              <a:t>symplectic</a:t>
            </a:r>
            <a:r>
              <a:rPr lang="en-US" baseline="0" dirty="0" smtClean="0"/>
              <a:t> product of charges’’ . </a:t>
            </a:r>
            <a:endParaRPr lang="en-US" dirty="0" smtClean="0"/>
          </a:p>
          <a:p>
            <a:endParaRPr lang="en-US" dirty="0" smtClean="0"/>
          </a:p>
          <a:p>
            <a:r>
              <a:rPr lang="en-US" dirty="0" smtClean="0"/>
              <a:t>Note that we could also consider the magnetic</a:t>
            </a:r>
            <a:r>
              <a:rPr lang="en-US" baseline="0" dirty="0" smtClean="0"/>
              <a:t> field sourced by </a:t>
            </a:r>
          </a:p>
          <a:p>
            <a:r>
              <a:rPr lang="en-US" baseline="0" dirty="0" smtClean="0"/>
              <a:t>gamma1 and the electric field sourced by gamma2. That’s why </a:t>
            </a:r>
          </a:p>
          <a:p>
            <a:r>
              <a:rPr lang="en-US" baseline="0" dirty="0" smtClean="0"/>
              <a:t>There are two terms in the </a:t>
            </a:r>
            <a:r>
              <a:rPr lang="en-US" baseline="0" dirty="0" err="1" smtClean="0"/>
              <a:t>symplectic</a:t>
            </a:r>
            <a:r>
              <a:rPr lang="en-US" baseline="0" dirty="0" smtClean="0"/>
              <a:t> product of charges. </a:t>
            </a:r>
          </a:p>
          <a:p>
            <a:endParaRPr lang="en-US" baseline="0" dirty="0" smtClean="0"/>
          </a:p>
          <a:p>
            <a:r>
              <a:rPr lang="en-US" baseline="0" dirty="0" smtClean="0"/>
              <a:t>Now in QUANTUM mechanics the angular momentum is quantized and hence this </a:t>
            </a:r>
            <a:r>
              <a:rPr lang="en-US" baseline="0" dirty="0" err="1" smtClean="0"/>
              <a:t>symplectic</a:t>
            </a:r>
            <a:r>
              <a:rPr lang="en-US" baseline="0" dirty="0" smtClean="0"/>
              <a:t> product must be an integer: That’s Dirac quantization.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38</a:t>
            </a:fld>
            <a:endParaRPr lang="en-US"/>
          </a:p>
        </p:txBody>
      </p:sp>
    </p:spTree>
    <p:extLst>
      <p:ext uri="{BB962C8B-B14F-4D97-AF65-F5344CB8AC3E}">
        <p14:creationId xmlns:p14="http://schemas.microsoft.com/office/powerpoint/2010/main" val="272324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not a historian or philosopher of science, but my impression is that in the 16</a:t>
            </a:r>
            <a:r>
              <a:rPr lang="en-US" baseline="30000" dirty="0" smtClean="0"/>
              <a:t>th</a:t>
            </a:r>
            <a:r>
              <a:rPr lang="en-US" baseline="0" dirty="0" smtClean="0"/>
              <a:t> and 17</a:t>
            </a:r>
            <a:r>
              <a:rPr lang="en-US" baseline="30000" dirty="0" smtClean="0"/>
              <a:t>th</a:t>
            </a:r>
            <a:r>
              <a:rPr lang="en-US" baseline="0" dirty="0" smtClean="0"/>
              <a:t> century people such as </a:t>
            </a:r>
          </a:p>
          <a:p>
            <a:r>
              <a:rPr lang="en-US" baseline="0" dirty="0" err="1" smtClean="0"/>
              <a:t>Kepler</a:t>
            </a:r>
            <a:r>
              <a:rPr lang="en-US" baseline="0" dirty="0" smtClean="0"/>
              <a:t>, Galileo, Newton, and Leibniz were called “natural philosophers’’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3</a:t>
            </a:fld>
            <a:endParaRPr lang="en-US"/>
          </a:p>
        </p:txBody>
      </p:sp>
    </p:spTree>
    <p:extLst>
      <p:ext uri="{BB962C8B-B14F-4D97-AF65-F5344CB8AC3E}">
        <p14:creationId xmlns:p14="http://schemas.microsoft.com/office/powerpoint/2010/main" val="1964991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taking the square of a suitable linear combination of the supersymmetry operators Q and using the algebra one derives the famous</a:t>
            </a:r>
            <a:r>
              <a:rPr lang="en-US" baseline="0" dirty="0" smtClean="0"/>
              <a:t> </a:t>
            </a:r>
            <a:r>
              <a:rPr lang="en-US" baseline="0" dirty="0" err="1" smtClean="0"/>
              <a:t>Bogomolny</a:t>
            </a:r>
            <a:r>
              <a:rPr lang="en-US" baseline="0" dirty="0" smtClean="0"/>
              <a:t> bound: </a:t>
            </a:r>
          </a:p>
          <a:p>
            <a:r>
              <a:rPr lang="en-US" baseline="0" dirty="0" smtClean="0"/>
              <a:t>In the sector \CH_{\gamma} ….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39</a:t>
            </a:fld>
            <a:endParaRPr lang="en-US"/>
          </a:p>
        </p:txBody>
      </p:sp>
    </p:spTree>
    <p:extLst>
      <p:ext uri="{BB962C8B-B14F-4D97-AF65-F5344CB8AC3E}">
        <p14:creationId xmlns:p14="http://schemas.microsoft.com/office/powerpoint/2010/main" val="1087959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the mass, but also electromagnetic</a:t>
            </a:r>
            <a:r>
              <a:rPr lang="en-US" baseline="0" dirty="0" smtClean="0"/>
              <a:t> forces depend on u….</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40</a:t>
            </a:fld>
            <a:endParaRPr lang="en-US"/>
          </a:p>
        </p:txBody>
      </p:sp>
    </p:spTree>
    <p:extLst>
      <p:ext uri="{BB962C8B-B14F-4D97-AF65-F5344CB8AC3E}">
        <p14:creationId xmlns:p14="http://schemas.microsoft.com/office/powerpoint/2010/main" val="1618220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41</a:t>
            </a:fld>
            <a:endParaRPr lang="en-US"/>
          </a:p>
        </p:txBody>
      </p:sp>
    </p:spTree>
    <p:extLst>
      <p:ext uri="{BB962C8B-B14F-4D97-AF65-F5344CB8AC3E}">
        <p14:creationId xmlns:p14="http://schemas.microsoft.com/office/powerpoint/2010/main" val="2356901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42</a:t>
            </a:fld>
            <a:endParaRPr lang="en-US"/>
          </a:p>
        </p:txBody>
      </p:sp>
    </p:spTree>
    <p:extLst>
      <p:ext uri="{BB962C8B-B14F-4D97-AF65-F5344CB8AC3E}">
        <p14:creationId xmlns:p14="http://schemas.microsoft.com/office/powerpoint/2010/main" val="2908002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44</a:t>
            </a:fld>
            <a:endParaRPr lang="en-US"/>
          </a:p>
        </p:txBody>
      </p:sp>
    </p:spTree>
    <p:extLst>
      <p:ext uri="{BB962C8B-B14F-4D97-AF65-F5344CB8AC3E}">
        <p14:creationId xmlns:p14="http://schemas.microsoft.com/office/powerpoint/2010/main" val="4184386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46</a:t>
            </a:fld>
            <a:endParaRPr lang="en-US"/>
          </a:p>
        </p:txBody>
      </p:sp>
    </p:spTree>
    <p:extLst>
      <p:ext uri="{BB962C8B-B14F-4D97-AF65-F5344CB8AC3E}">
        <p14:creationId xmlns:p14="http://schemas.microsoft.com/office/powerpoint/2010/main" val="3668844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gamma is a closed curve… </a:t>
            </a:r>
          </a:p>
          <a:p>
            <a:endParaRPr lang="en-US" baseline="0" dirty="0" smtClean="0"/>
          </a:p>
          <a:p>
            <a:r>
              <a:rPr lang="en-US" baseline="0" dirty="0" smtClean="0"/>
              <a:t>At this point you might be confused by two things: </a:t>
            </a:r>
          </a:p>
          <a:p>
            <a:endParaRPr lang="en-US" baseline="0" dirty="0" smtClean="0"/>
          </a:p>
          <a:p>
            <a:pPr marL="228600" indent="-228600">
              <a:buAutoNum type="arabicPeriod"/>
            </a:pPr>
            <a:r>
              <a:rPr lang="en-US" baseline="0" dirty="0" smtClean="0"/>
              <a:t>First of all, I said that \gamma was a electromagnetic charge vector. Now I’m saying it is a closed curve: Is this a misprint ? </a:t>
            </a:r>
          </a:p>
          <a:p>
            <a:pPr marL="228600" indent="-228600">
              <a:buAutoNum type="arabicPeriod"/>
            </a:pPr>
            <a:r>
              <a:rPr lang="en-US" baseline="0" dirty="0" smtClean="0"/>
              <a:t>And anyway, if it is a closed curve doesn’t Cauchy’s theorem say the integral is zero? </a:t>
            </a:r>
          </a:p>
          <a:p>
            <a:pPr marL="0" indent="0">
              <a:buNone/>
            </a:pPr>
            <a:endParaRPr lang="en-US" baseline="0" dirty="0" smtClean="0"/>
          </a:p>
          <a:p>
            <a:pPr marL="0" indent="0">
              <a:buNone/>
            </a:pPr>
            <a:r>
              <a:rPr lang="en-US" baseline="0" dirty="0" smtClean="0"/>
              <a:t>One at a time. Let’s begin with the second question: </a:t>
            </a:r>
          </a:p>
          <a:p>
            <a:pPr marL="0" indent="0">
              <a:buNone/>
            </a:pPr>
            <a:endParaRPr lang="en-US" baseline="0" dirty="0" smtClean="0"/>
          </a:p>
          <a:p>
            <a:pPr marL="0" indent="0">
              <a:buNone/>
            </a:pPr>
            <a:r>
              <a:rPr lang="en-US" baseline="0" dirty="0" smtClean="0"/>
              <a:t>Because of the singularities of the integrand and the branch cuts the integral can be nonzero. In fact, you can get different answers for different closed curves. </a:t>
            </a:r>
          </a:p>
          <a:p>
            <a:pPr marL="0" indent="0">
              <a:buNone/>
            </a:pPr>
            <a:endParaRPr lang="en-US" baseline="0" dirty="0" smtClean="0"/>
          </a:p>
          <a:p>
            <a:pPr marL="0" indent="0">
              <a:buNone/>
            </a:pPr>
            <a:r>
              <a:rPr lang="en-US" baseline="0" dirty="0" smtClean="0"/>
              <a:t>******************</a:t>
            </a:r>
          </a:p>
          <a:p>
            <a:pPr marL="0" indent="0">
              <a:buNone/>
            </a:pPr>
            <a:endParaRPr lang="en-US" baseline="0" dirty="0" smtClean="0"/>
          </a:p>
          <a:p>
            <a:pPr marL="0" indent="0">
              <a:buNone/>
            </a:pPr>
            <a:r>
              <a:rPr lang="en-US" baseline="0" dirty="0" smtClean="0"/>
              <a:t>In fact – because of Cauchy’s theorem – there are really only two distinct kinds of closed curves we need to worry about. If we deform them a little we’ll get the same answer. </a:t>
            </a:r>
          </a:p>
          <a:p>
            <a:pPr marL="0" indent="0">
              <a:buNone/>
            </a:pPr>
            <a:r>
              <a:rPr lang="en-US" baseline="0" dirty="0" smtClean="0"/>
              <a:t>So up to deformation the gamma-p and gamma-q curves span a lattice and we can identify the charge vector as a lattice vector with the closed curve up to deformation! </a:t>
            </a:r>
          </a:p>
        </p:txBody>
      </p:sp>
      <p:sp>
        <p:nvSpPr>
          <p:cNvPr id="4" name="Slide Number Placeholder 3"/>
          <p:cNvSpPr>
            <a:spLocks noGrp="1"/>
          </p:cNvSpPr>
          <p:nvPr>
            <p:ph type="sldNum" sz="quarter" idx="10"/>
          </p:nvPr>
        </p:nvSpPr>
        <p:spPr/>
        <p:txBody>
          <a:bodyPr/>
          <a:lstStyle/>
          <a:p>
            <a:fld id="{5BAA4790-2064-4CC5-944F-773F18D31DB0}" type="slidenum">
              <a:rPr lang="en-US" smtClean="0"/>
              <a:pPr/>
              <a:t>47</a:t>
            </a:fld>
            <a:endParaRPr lang="en-US"/>
          </a:p>
        </p:txBody>
      </p:sp>
    </p:spTree>
    <p:extLst>
      <p:ext uri="{BB962C8B-B14F-4D97-AF65-F5344CB8AC3E}">
        <p14:creationId xmlns:p14="http://schemas.microsoft.com/office/powerpoint/2010/main" val="3280529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48</a:t>
            </a:fld>
            <a:endParaRPr lang="en-US"/>
          </a:p>
        </p:txBody>
      </p:sp>
    </p:spTree>
    <p:extLst>
      <p:ext uri="{BB962C8B-B14F-4D97-AF65-F5344CB8AC3E}">
        <p14:creationId xmlns:p14="http://schemas.microsoft.com/office/powerpoint/2010/main" val="3710105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they did not literally say this, w</a:t>
            </a:r>
            <a:r>
              <a:rPr lang="en-US" dirty="0" smtClean="0"/>
              <a:t>ith</a:t>
            </a:r>
            <a:r>
              <a:rPr lang="en-US" baseline="0" dirty="0" smtClean="0"/>
              <a:t> 20-20 hindsight we now understand that they could have – indeed should have – suggested that it should be possible to compute exact results for correlation functions of </a:t>
            </a:r>
            <a:r>
              <a:rPr lang="en-US" baseline="0" dirty="0" err="1" smtClean="0"/>
              <a:t>operstors</a:t>
            </a:r>
            <a:r>
              <a:rPr lang="en-US" baseline="0" dirty="0" smtClean="0"/>
              <a:t> such as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50</a:t>
            </a:fld>
            <a:endParaRPr lang="en-US"/>
          </a:p>
        </p:txBody>
      </p:sp>
    </p:spTree>
    <p:extLst>
      <p:ext uri="{BB962C8B-B14F-4D97-AF65-F5344CB8AC3E}">
        <p14:creationId xmlns:p14="http://schemas.microsoft.com/office/powerpoint/2010/main" val="4248172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implies the dimension is not invariant</a:t>
            </a:r>
            <a:r>
              <a:rPr lang="en-US" baseline="0" dirty="0" smtClean="0"/>
              <a:t> under changes of u. That can make the dimension hard to compute.  But this</a:t>
            </a:r>
            <a:r>
              <a:rPr lang="en-US" dirty="0" smtClean="0"/>
              <a:t> is a familiar</a:t>
            </a:r>
            <a:r>
              <a:rPr lang="en-US" baseline="0" dirty="0" smtClean="0"/>
              <a:t> situation in mathematics and a standard maneuver to deal with the </a:t>
            </a:r>
          </a:p>
          <a:p>
            <a:r>
              <a:rPr lang="en-US" baseline="0" dirty="0" smtClean="0"/>
              <a:t>difficulty is to consider what is known as an ``index’’  -- it is something much easier to compute.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56</a:t>
            </a:fld>
            <a:endParaRPr lang="en-US"/>
          </a:p>
        </p:txBody>
      </p:sp>
    </p:spTree>
    <p:extLst>
      <p:ext uri="{BB962C8B-B14F-4D97-AF65-F5344CB8AC3E}">
        <p14:creationId xmlns:p14="http://schemas.microsoft.com/office/powerpoint/2010/main" val="313956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a:t>
            </a:fld>
            <a:endParaRPr lang="en-US"/>
          </a:p>
        </p:txBody>
      </p:sp>
    </p:spTree>
    <p:extLst>
      <p:ext uri="{BB962C8B-B14F-4D97-AF65-F5344CB8AC3E}">
        <p14:creationId xmlns:p14="http://schemas.microsoft.com/office/powerpoint/2010/main" val="112609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57</a:t>
            </a:fld>
            <a:endParaRPr lang="en-US"/>
          </a:p>
        </p:txBody>
      </p:sp>
    </p:spTree>
    <p:extLst>
      <p:ext uri="{BB962C8B-B14F-4D97-AF65-F5344CB8AC3E}">
        <p14:creationId xmlns:p14="http://schemas.microsoft.com/office/powerpoint/2010/main" val="148742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give a sense of WHY</a:t>
            </a:r>
            <a:r>
              <a:rPr lang="en-US" baseline="0" dirty="0" smtClean="0"/>
              <a:t>  Omega(gamma) should be independent of u I’ll review a tiny bit of index theory…</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58</a:t>
            </a:fld>
            <a:endParaRPr lang="en-US"/>
          </a:p>
        </p:txBody>
      </p:sp>
    </p:spTree>
    <p:extLst>
      <p:ext uri="{BB962C8B-B14F-4D97-AF65-F5344CB8AC3E}">
        <p14:creationId xmlns:p14="http://schemas.microsoft.com/office/powerpoint/2010/main" val="3438456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4790-2064-4CC5-944F-773F18D31DB0}" type="slidenum">
              <a:rPr lang="en-US" smtClean="0"/>
              <a:pPr/>
              <a:t>60</a:t>
            </a:fld>
            <a:endParaRPr lang="en-US"/>
          </a:p>
        </p:txBody>
      </p:sp>
    </p:spTree>
    <p:extLst>
      <p:ext uri="{BB962C8B-B14F-4D97-AF65-F5344CB8AC3E}">
        <p14:creationId xmlns:p14="http://schemas.microsoft.com/office/powerpoint/2010/main" val="1459145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I’ve just spent four slides explaining</a:t>
            </a:r>
            <a:r>
              <a:rPr lang="en-US" baseline="0" dirty="0" smtClean="0"/>
              <a:t> to you that the index is </a:t>
            </a:r>
          </a:p>
          <a:p>
            <a:r>
              <a:rPr lang="en-US" baseline="0" dirty="0" smtClean="0"/>
              <a:t>Invariant under deformations, so it should come as quite a shock </a:t>
            </a:r>
          </a:p>
          <a:p>
            <a:r>
              <a:rPr lang="en-US" baseline="0" dirty="0" smtClean="0"/>
              <a:t>To learn that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62</a:t>
            </a:fld>
            <a:endParaRPr lang="en-US"/>
          </a:p>
        </p:txBody>
      </p:sp>
    </p:spTree>
    <p:extLst>
      <p:ext uri="{BB962C8B-B14F-4D97-AF65-F5344CB8AC3E}">
        <p14:creationId xmlns:p14="http://schemas.microsoft.com/office/powerpoint/2010/main" val="3169108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a:t>
            </a:r>
            <a:r>
              <a:rPr lang="en-US" baseline="0" dirty="0" smtClean="0"/>
              <a:t> can that be?  </a:t>
            </a:r>
          </a:p>
          <a:p>
            <a:endParaRPr lang="en-US" baseline="0" dirty="0" smtClean="0"/>
          </a:p>
          <a:p>
            <a:r>
              <a:rPr lang="en-US" baseline="0" dirty="0" smtClean="0"/>
              <a:t>Mathematically – the supersymmetry operator can fail to be </a:t>
            </a:r>
            <a:r>
              <a:rPr lang="en-US" baseline="0" dirty="0" err="1" smtClean="0"/>
              <a:t>Fredholm</a:t>
            </a:r>
            <a:r>
              <a:rPr lang="en-US" baseline="0" dirty="0" smtClean="0"/>
              <a:t> at </a:t>
            </a:r>
          </a:p>
          <a:p>
            <a:r>
              <a:rPr lang="en-US" baseline="0" dirty="0" smtClean="0"/>
              <a:t>Very special places in the moduli space of </a:t>
            </a:r>
            <a:r>
              <a:rPr lang="en-US" baseline="0" dirty="0" err="1" smtClean="0"/>
              <a:t>vacua</a:t>
            </a:r>
            <a:r>
              <a:rPr lang="en-US" baseline="0" dirty="0" smtClean="0"/>
              <a:t>. </a:t>
            </a:r>
          </a:p>
          <a:p>
            <a:endParaRPr lang="en-US" baseline="0" dirty="0" smtClean="0"/>
          </a:p>
          <a:p>
            <a:r>
              <a:rPr lang="en-US" baseline="0" dirty="0" smtClean="0"/>
              <a:t>Physically - </a:t>
            </a:r>
            <a:endParaRPr lang="en-US" dirty="0" smtClean="0"/>
          </a:p>
          <a:p>
            <a:endParaRPr lang="en-US" dirty="0" smtClean="0"/>
          </a:p>
          <a:p>
            <a:endParaRPr lang="en-US" dirty="0" smtClean="0"/>
          </a:p>
          <a:p>
            <a:r>
              <a:rPr lang="en-US" dirty="0" smtClean="0"/>
              <a:t>So,</a:t>
            </a:r>
            <a:r>
              <a:rPr lang="en-US" baseline="0" dirty="0" smtClean="0"/>
              <a:t> let us consider our two BPS </a:t>
            </a:r>
            <a:r>
              <a:rPr lang="en-US" baseline="0" dirty="0" err="1" smtClean="0"/>
              <a:t>dyons</a:t>
            </a:r>
            <a:r>
              <a:rPr lang="en-US" baseline="0" dirty="0" smtClean="0"/>
              <a:t>. There are several forces acting </a:t>
            </a:r>
          </a:p>
          <a:p>
            <a:r>
              <a:rPr lang="en-US" baseline="0" dirty="0" smtClean="0"/>
              <a:t>On them: electromagnetic and scalar exchange. Suppose they form a </a:t>
            </a:r>
            <a:r>
              <a:rPr lang="en-US" baseline="0" dirty="0" err="1" smtClean="0"/>
              <a:t>boundstates</a:t>
            </a:r>
            <a:r>
              <a:rPr lang="en-US" baseline="0" dirty="0" smtClean="0"/>
              <a:t>. It turns out to be extremely useful to know a formula for the </a:t>
            </a:r>
            <a:r>
              <a:rPr lang="en-US" baseline="0" dirty="0" err="1" smtClean="0"/>
              <a:t>boundstate</a:t>
            </a:r>
            <a:r>
              <a:rPr lang="en-US" baseline="0" dirty="0" smtClean="0"/>
              <a:t> radius. And just such a formula was discovered by Frederik </a:t>
            </a:r>
            <a:r>
              <a:rPr lang="en-US" baseline="0" dirty="0" err="1" smtClean="0"/>
              <a:t>Denef</a:t>
            </a:r>
            <a:r>
              <a:rPr lang="en-US" baseline="0" dirty="0" smtClean="0"/>
              <a:t> about 15 years ago….</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63</a:t>
            </a:fld>
            <a:endParaRPr lang="en-US"/>
          </a:p>
        </p:txBody>
      </p:sp>
    </p:spTree>
    <p:extLst>
      <p:ext uri="{BB962C8B-B14F-4D97-AF65-F5344CB8AC3E}">
        <p14:creationId xmlns:p14="http://schemas.microsoft.com/office/powerpoint/2010/main" val="3969689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the moduli space is divided</a:t>
            </a:r>
            <a:r>
              <a:rPr lang="en-US" baseline="0" dirty="0" smtClean="0"/>
              <a:t> in to by a wall: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64</a:t>
            </a:fld>
            <a:endParaRPr lang="en-US"/>
          </a:p>
        </p:txBody>
      </p:sp>
    </p:spTree>
    <p:extLst>
      <p:ext uri="{BB962C8B-B14F-4D97-AF65-F5344CB8AC3E}">
        <p14:creationId xmlns:p14="http://schemas.microsoft.com/office/powerpoint/2010/main" val="2085855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C6D10-E60A-4065-AA48-05ED6BE525F1}" type="slidenum">
              <a:rPr lang="en-US"/>
              <a:pPr/>
              <a:t>65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This wall is called the ``wall of marginal stability’’  for</a:t>
            </a:r>
            <a:r>
              <a:rPr lang="en-US" baseline="0" dirty="0" smtClean="0"/>
              <a:t> the following reason: </a:t>
            </a:r>
          </a:p>
          <a:p>
            <a:endParaRPr lang="en-US" baseline="0" dirty="0" smtClean="0"/>
          </a:p>
          <a:p>
            <a:r>
              <a:rPr lang="en-US" dirty="0" smtClean="0"/>
              <a:t>Imagine </a:t>
            </a:r>
            <a:r>
              <a:rPr lang="en-US" dirty="0"/>
              <a:t>varying the moduli so that we cross from the side where R12&gt;0, and the </a:t>
            </a:r>
            <a:r>
              <a:rPr lang="en-US" dirty="0" err="1"/>
              <a:t>boundstate</a:t>
            </a:r>
            <a:r>
              <a:rPr lang="en-US" dirty="0"/>
              <a:t> exists to the side where R12 &lt; 0 and the </a:t>
            </a:r>
            <a:r>
              <a:rPr lang="en-US" dirty="0" err="1"/>
              <a:t>boundstate</a:t>
            </a:r>
            <a:r>
              <a:rPr lang="en-US" dirty="0"/>
              <a:t> </a:t>
            </a:r>
            <a:r>
              <a:rPr lang="en-US" dirty="0" smtClean="0"/>
              <a:t>can</a:t>
            </a:r>
            <a:r>
              <a:rPr lang="en-US" baseline="0" dirty="0" smtClean="0"/>
              <a:t> </a:t>
            </a:r>
            <a:r>
              <a:rPr lang="en-US" dirty="0" smtClean="0"/>
              <a:t>not </a:t>
            </a:r>
            <a:r>
              <a:rPr lang="en-US" dirty="0"/>
              <a:t>exist. </a:t>
            </a:r>
          </a:p>
        </p:txBody>
      </p:sp>
    </p:spTree>
    <p:extLst>
      <p:ext uri="{BB962C8B-B14F-4D97-AF65-F5344CB8AC3E}">
        <p14:creationId xmlns:p14="http://schemas.microsoft.com/office/powerpoint/2010/main" val="1893729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66</a:t>
            </a:fld>
            <a:endParaRPr lang="en-US"/>
          </a:p>
        </p:txBody>
      </p:sp>
    </p:spTree>
    <p:extLst>
      <p:ext uri="{BB962C8B-B14F-4D97-AF65-F5344CB8AC3E}">
        <p14:creationId xmlns:p14="http://schemas.microsoft.com/office/powerpoint/2010/main" val="2832138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ut there can be more complicated </a:t>
            </a:r>
            <a:r>
              <a:rPr lang="en-US" baseline="0" dirty="0" err="1" smtClean="0"/>
              <a:t>boundstates</a:t>
            </a:r>
            <a:r>
              <a:rPr lang="en-US" baseline="0" dirty="0" smtClean="0"/>
              <a:t> – say with many gamma1 and many gamma2 constituents, like this. What states do we gain or lose across the MS wall?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68</a:t>
            </a:fld>
            <a:endParaRPr lang="en-US"/>
          </a:p>
        </p:txBody>
      </p:sp>
    </p:spTree>
    <p:extLst>
      <p:ext uri="{BB962C8B-B14F-4D97-AF65-F5344CB8AC3E}">
        <p14:creationId xmlns:p14="http://schemas.microsoft.com/office/powerpoint/2010/main" val="1361499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69</a:t>
            </a:fld>
            <a:endParaRPr lang="en-US"/>
          </a:p>
        </p:txBody>
      </p:sp>
    </p:spTree>
    <p:extLst>
      <p:ext uri="{BB962C8B-B14F-4D97-AF65-F5344CB8AC3E}">
        <p14:creationId xmlns:p14="http://schemas.microsoft.com/office/powerpoint/2010/main" val="127152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a:t>
            </a:fld>
            <a:endParaRPr lang="en-US"/>
          </a:p>
        </p:txBody>
      </p:sp>
    </p:spTree>
    <p:extLst>
      <p:ext uri="{BB962C8B-B14F-4D97-AF65-F5344CB8AC3E}">
        <p14:creationId xmlns:p14="http://schemas.microsoft.com/office/powerpoint/2010/main" val="3787541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t>
            </a:r>
            <a:r>
              <a:rPr lang="en-US" dirty="0" err="1" smtClean="0"/>
              <a:t>Davide</a:t>
            </a:r>
            <a:r>
              <a:rPr lang="en-US" baseline="0" dirty="0" smtClean="0"/>
              <a:t> </a:t>
            </a:r>
            <a:r>
              <a:rPr lang="en-US" dirty="0" smtClean="0"/>
              <a:t>on the left, dealing with one of our paradoxes. </a:t>
            </a:r>
          </a:p>
          <a:p>
            <a:endParaRPr lang="en-US" dirty="0" smtClean="0"/>
          </a:p>
        </p:txBody>
      </p:sp>
      <p:sp>
        <p:nvSpPr>
          <p:cNvPr id="4" name="Slide Number Placeholder 3"/>
          <p:cNvSpPr>
            <a:spLocks noGrp="1"/>
          </p:cNvSpPr>
          <p:nvPr>
            <p:ph type="sldNum" sz="quarter" idx="10"/>
          </p:nvPr>
        </p:nvSpPr>
        <p:spPr/>
        <p:txBody>
          <a:bodyPr/>
          <a:lstStyle/>
          <a:p>
            <a:fld id="{5BAA4790-2064-4CC5-944F-773F18D31DB0}" type="slidenum">
              <a:rPr lang="en-US" smtClean="0"/>
              <a:pPr/>
              <a:t>70</a:t>
            </a:fld>
            <a:endParaRPr lang="en-US"/>
          </a:p>
        </p:txBody>
      </p:sp>
    </p:spTree>
    <p:extLst>
      <p:ext uri="{BB962C8B-B14F-4D97-AF65-F5344CB8AC3E}">
        <p14:creationId xmlns:p14="http://schemas.microsoft.com/office/powerpoint/2010/main" val="4132678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71</a:t>
            </a:fld>
            <a:endParaRPr lang="en-US"/>
          </a:p>
        </p:txBody>
      </p:sp>
    </p:spTree>
    <p:extLst>
      <p:ext uri="{BB962C8B-B14F-4D97-AF65-F5344CB8AC3E}">
        <p14:creationId xmlns:p14="http://schemas.microsoft.com/office/powerpoint/2010/main" val="1751406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a helpful way to think about surface defects is to recall the beloved book ``Flatland’’ </a:t>
            </a:r>
            <a:r>
              <a:rPr lang="en-US" baseline="0" dirty="0" smtClean="0"/>
              <a:t> by </a:t>
            </a:r>
            <a:r>
              <a:rPr lang="en-US" baseline="0" dirty="0" smtClean="0"/>
              <a:t>a certain Mr. Square. It’s a delightful mathematical exploration of what life is like in </a:t>
            </a:r>
            <a:r>
              <a:rPr lang="en-US" baseline="0" dirty="0" smtClean="0"/>
              <a:t>different </a:t>
            </a:r>
            <a:r>
              <a:rPr lang="en-US" baseline="0" dirty="0" smtClean="0"/>
              <a:t>dimensions. It is also a biting satire on the injustices of Victorian society. </a:t>
            </a:r>
            <a:endParaRPr lang="en-US" dirty="0" smtClean="0"/>
          </a:p>
          <a:p>
            <a:endParaRPr lang="en-US" dirty="0" smtClean="0"/>
          </a:p>
          <a:p>
            <a:r>
              <a:rPr lang="en-US" dirty="0" smtClean="0"/>
              <a:t>Whatever you may think of Victorian society, it was undeniably 3+1 dimensional,</a:t>
            </a:r>
            <a:r>
              <a:rPr lang="en-US" baseline="0" dirty="0" smtClean="0"/>
              <a:t> and </a:t>
            </a:r>
          </a:p>
          <a:p>
            <a:r>
              <a:rPr lang="en-US" baseline="0" dirty="0" smtClean="0"/>
              <a:t>the author </a:t>
            </a:r>
            <a:r>
              <a:rPr lang="en-US" baseline="0" dirty="0" err="1" smtClean="0"/>
              <a:t>Edwinn</a:t>
            </a:r>
            <a:r>
              <a:rPr lang="en-US" baseline="0" dirty="0" smtClean="0"/>
              <a:t> Abbott lived in a 3+1 dimensional world. Nevertheless, if we</a:t>
            </a:r>
          </a:p>
          <a:p>
            <a:r>
              <a:rPr lang="en-US" baseline="0" dirty="0" smtClean="0"/>
              <a:t>imagine him interacting with the inhabitants of </a:t>
            </a:r>
            <a:r>
              <a:rPr lang="en-US" baseline="0" dirty="0" err="1" smtClean="0"/>
              <a:t>LineLand</a:t>
            </a:r>
            <a:r>
              <a:rPr lang="en-US" baseline="0" dirty="0" smtClean="0"/>
              <a:t> we have an example of a surface defect: </a:t>
            </a:r>
            <a:r>
              <a:rPr lang="en-US" dirty="0" smtClean="0"/>
              <a:t>The </a:t>
            </a:r>
            <a:r>
              <a:rPr lang="en-US" dirty="0" smtClean="0"/>
              <a:t>inhabitants of </a:t>
            </a:r>
            <a:r>
              <a:rPr lang="en-US" dirty="0" err="1" smtClean="0"/>
              <a:t>LineLand</a:t>
            </a:r>
            <a:r>
              <a:rPr lang="en-US" dirty="0" smtClean="0"/>
              <a:t> describe their world with a 1+1 dimensional QFT, but there</a:t>
            </a:r>
            <a:r>
              <a:rPr lang="en-US" baseline="0" dirty="0" smtClean="0"/>
              <a:t> are </a:t>
            </a:r>
            <a:r>
              <a:rPr lang="en-US" baseline="0" dirty="0" smtClean="0"/>
              <a:t>also </a:t>
            </a:r>
            <a:r>
              <a:rPr lang="en-US" baseline="0" dirty="0" smtClean="0"/>
              <a:t>interactions with ambient</a:t>
            </a:r>
            <a:r>
              <a:rPr lang="en-US" dirty="0" smtClean="0"/>
              <a:t> 3+1 dimensional beings like Edwin Abbott </a:t>
            </a:r>
          </a:p>
          <a:p>
            <a:endParaRPr lang="en-US" dirty="0" smtClean="0"/>
          </a:p>
          <a:p>
            <a:r>
              <a:rPr lang="en-US" dirty="0" smtClean="0"/>
              <a:t>Of course,  </a:t>
            </a:r>
            <a:r>
              <a:rPr lang="en-US" dirty="0" err="1" smtClean="0"/>
              <a:t>LineLand</a:t>
            </a:r>
            <a:r>
              <a:rPr lang="en-US" baseline="0" dirty="0" smtClean="0"/>
              <a:t> </a:t>
            </a:r>
            <a:r>
              <a:rPr lang="en-US" dirty="0" smtClean="0"/>
              <a:t>could be embedded in a 2+1 dimensional Flatland, </a:t>
            </a:r>
            <a:r>
              <a:rPr lang="en-US" baseline="0" dirty="0" smtClean="0"/>
              <a:t> (as in the book), </a:t>
            </a:r>
          </a:p>
          <a:p>
            <a:r>
              <a:rPr lang="en-US" baseline="0" dirty="0" smtClean="0"/>
              <a:t>But </a:t>
            </a:r>
            <a:r>
              <a:rPr lang="en-US" baseline="0" dirty="0" err="1" smtClean="0"/>
              <a:t>FlatLand</a:t>
            </a:r>
            <a:r>
              <a:rPr lang="en-US" baseline="0" dirty="0" smtClean="0"/>
              <a:t> is embedded in Abbott’s 3+1 dimensions – so we have an example of </a:t>
            </a:r>
          </a:p>
          <a:p>
            <a:r>
              <a:rPr lang="en-US" baseline="0" dirty="0" smtClean="0"/>
              <a:t>a defect within a defect.  </a:t>
            </a:r>
            <a:r>
              <a:rPr lang="en-US" dirty="0" smtClean="0"/>
              <a:t> </a:t>
            </a:r>
          </a:p>
          <a:p>
            <a:endParaRPr lang="en-US" dirty="0" smtClean="0"/>
          </a:p>
          <a:p>
            <a:r>
              <a:rPr lang="en-US" dirty="0" smtClean="0"/>
              <a:t>And clearly you can generalize this…</a:t>
            </a:r>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79</a:t>
            </a:fld>
            <a:endParaRPr lang="en-US"/>
          </a:p>
        </p:txBody>
      </p:sp>
    </p:spTree>
    <p:extLst>
      <p:ext uri="{BB962C8B-B14F-4D97-AF65-F5344CB8AC3E}">
        <p14:creationId xmlns:p14="http://schemas.microsoft.com/office/powerpoint/2010/main" val="4042688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0CF7FFB-0453-49C8-837C-840E71A65B08}" type="slidenum">
              <a:rPr lang="en-US" smtClean="0"/>
              <a:pPr/>
              <a:t>80</a:t>
            </a:fld>
            <a:endParaRPr lang="en-US"/>
          </a:p>
        </p:txBody>
      </p:sp>
    </p:spTree>
    <p:extLst>
      <p:ext uri="{BB962C8B-B14F-4D97-AF65-F5344CB8AC3E}">
        <p14:creationId xmlns:p14="http://schemas.microsoft.com/office/powerpoint/2010/main" val="27377970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81</a:t>
            </a:fld>
            <a:endParaRPr lang="en-US"/>
          </a:p>
        </p:txBody>
      </p:sp>
    </p:spTree>
    <p:extLst>
      <p:ext uri="{BB962C8B-B14F-4D97-AF65-F5344CB8AC3E}">
        <p14:creationId xmlns:p14="http://schemas.microsoft.com/office/powerpoint/2010/main" val="762615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giving a talk on this topic is a</a:t>
            </a:r>
            <a:r>
              <a:rPr lang="en-US" baseline="0" dirty="0" smtClean="0"/>
              <a:t> bit frustrating because there is so much I have to leave out. </a:t>
            </a:r>
          </a:p>
          <a:p>
            <a:r>
              <a:rPr lang="en-US" baseline="0" dirty="0" smtClean="0"/>
              <a:t>It is a little like going to a wonderful zoo with lots of fascinating exhibits There is so much to see </a:t>
            </a:r>
          </a:p>
          <a:p>
            <a:r>
              <a:rPr lang="en-US" baseline="0" dirty="0" smtClean="0"/>
              <a:t>and so little time.  There is a large community of people working on this general area of Physical </a:t>
            </a:r>
          </a:p>
          <a:p>
            <a:r>
              <a:rPr lang="en-US" baseline="0" dirty="0" smtClean="0"/>
              <a:t>Mathematics and here are some of the many sites we’ve had to omit …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84</a:t>
            </a:fld>
            <a:endParaRPr lang="en-US"/>
          </a:p>
        </p:txBody>
      </p:sp>
    </p:spTree>
    <p:extLst>
      <p:ext uri="{BB962C8B-B14F-4D97-AF65-F5344CB8AC3E}">
        <p14:creationId xmlns:p14="http://schemas.microsoft.com/office/powerpoint/2010/main" val="1494730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F7FFB-0453-49C8-837C-840E71A65B08}" type="slidenum">
              <a:rPr lang="en-US" smtClean="0"/>
              <a:pPr/>
              <a:t>85</a:t>
            </a:fld>
            <a:endParaRPr lang="en-US"/>
          </a:p>
        </p:txBody>
      </p:sp>
    </p:spTree>
    <p:extLst>
      <p:ext uri="{BB962C8B-B14F-4D97-AF65-F5344CB8AC3E}">
        <p14:creationId xmlns:p14="http://schemas.microsoft.com/office/powerpoint/2010/main" val="35813052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86</a:t>
            </a:fld>
            <a:endParaRPr lang="en-US"/>
          </a:p>
        </p:txBody>
      </p:sp>
    </p:spTree>
    <p:extLst>
      <p:ext uri="{BB962C8B-B14F-4D97-AF65-F5344CB8AC3E}">
        <p14:creationId xmlns:p14="http://schemas.microsoft.com/office/powerpoint/2010/main" val="23056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many mathematicians</a:t>
            </a:r>
            <a:r>
              <a:rPr lang="en-US" baseline="0" dirty="0" smtClean="0"/>
              <a:t> paid much attention., thus constituting, according to Freeman Dyson one of the greatest </a:t>
            </a:r>
          </a:p>
          <a:p>
            <a:r>
              <a:rPr lang="en-US" baseline="0" dirty="0" smtClean="0"/>
              <a:t>Missed Opportunities of all time. Of course some first rate mathematicians did pay attention, such as Felix Klein, and</a:t>
            </a:r>
          </a:p>
          <a:p>
            <a:r>
              <a:rPr lang="en-US" baseline="0" dirty="0" smtClean="0"/>
              <a:t> H. Poincare: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6</a:t>
            </a:fld>
            <a:endParaRPr lang="en-US"/>
          </a:p>
        </p:txBody>
      </p:sp>
    </p:spTree>
    <p:extLst>
      <p:ext uri="{BB962C8B-B14F-4D97-AF65-F5344CB8AC3E}">
        <p14:creationId xmlns:p14="http://schemas.microsoft.com/office/powerpoint/2010/main" val="210976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could he realize on that cold and rainy Wednesday that within two short months, on a </a:t>
            </a:r>
          </a:p>
          <a:p>
            <a:r>
              <a:rPr lang="en-US" dirty="0" smtClean="0"/>
              <a:t>Mild and clear Sunday, October 7, 1900 Max Planck would </a:t>
            </a:r>
            <a:r>
              <a:rPr lang="en-US" dirty="0" smtClean="0"/>
              <a:t>– in an act of desperation - guess </a:t>
            </a:r>
            <a:r>
              <a:rPr lang="en-US" dirty="0" smtClean="0"/>
              <a:t>his famous</a:t>
            </a:r>
            <a:r>
              <a:rPr lang="en-US" baseline="0" dirty="0" smtClean="0"/>
              <a:t> </a:t>
            </a:r>
            <a:r>
              <a:rPr lang="en-US" baseline="0" dirty="0" smtClean="0"/>
              <a:t>formula for the energy density of blackbody radiation, thus introducing a </a:t>
            </a:r>
            <a:r>
              <a:rPr lang="en-US" baseline="0" dirty="0" smtClean="0"/>
              <a:t>new constant of </a:t>
            </a:r>
            <a:r>
              <a:rPr lang="en-US" baseline="0" dirty="0" smtClean="0"/>
              <a:t>nature and </a:t>
            </a:r>
          </a:p>
          <a:p>
            <a:r>
              <a:rPr lang="en-US" baseline="0" dirty="0" smtClean="0"/>
              <a:t>Initiating a   </a:t>
            </a:r>
            <a:r>
              <a:rPr lang="en-US" baseline="0" dirty="0" smtClean="0"/>
              <a:t>a tumultuous three decades in physics, where many new important mathematical ideas played an important role in physics. And we, with our 20-20 historical hindsight can see that Professor Hilbert and his students were lacking some prerequisites – and when we teach we know that it is important for students to have proper prerequisites …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8</a:t>
            </a:fld>
            <a:endParaRPr lang="en-US"/>
          </a:p>
        </p:txBody>
      </p:sp>
    </p:spTree>
    <p:extLst>
      <p:ext uri="{BB962C8B-B14F-4D97-AF65-F5344CB8AC3E}">
        <p14:creationId xmlns:p14="http://schemas.microsoft.com/office/powerpoint/2010/main" val="92539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a:t>
            </a:r>
            <a:r>
              <a:rPr lang="en-US" baseline="0" dirty="0" smtClean="0"/>
              <a:t>e tumultuous 3 decades so some very important interactions of mathematics and physics – e.g. the mathematician Marcel Grossmann </a:t>
            </a:r>
          </a:p>
          <a:p>
            <a:r>
              <a:rPr lang="en-US" baseline="0" dirty="0" smtClean="0"/>
              <a:t>And Einstein went a long way towards formulating general relativity, </a:t>
            </a:r>
          </a:p>
          <a:p>
            <a:r>
              <a:rPr lang="en-US" baseline="0" dirty="0" smtClean="0"/>
              <a:t>And Max Born with help from von Neumann would recognize the crucial </a:t>
            </a:r>
          </a:p>
          <a:p>
            <a:r>
              <a:rPr lang="en-US" baseline="0" dirty="0" smtClean="0"/>
              <a:t>Role of noncommutative algebra in quantum mechanics and at the end </a:t>
            </a:r>
          </a:p>
          <a:p>
            <a:r>
              <a:rPr lang="en-US" baseline="0" dirty="0" smtClean="0"/>
              <a:t>Of this period there was great optimism and exuberance. For example in the magnificent paper of Dirac …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9</a:t>
            </a:fld>
            <a:endParaRPr lang="en-US"/>
          </a:p>
        </p:txBody>
      </p:sp>
    </p:spTree>
    <p:extLst>
      <p:ext uri="{BB962C8B-B14F-4D97-AF65-F5344CB8AC3E}">
        <p14:creationId xmlns:p14="http://schemas.microsoft.com/office/powerpoint/2010/main" val="260479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10</a:t>
            </a:fld>
            <a:endParaRPr lang="en-US"/>
          </a:p>
        </p:txBody>
      </p:sp>
    </p:spTree>
    <p:extLst>
      <p:ext uri="{BB962C8B-B14F-4D97-AF65-F5344CB8AC3E}">
        <p14:creationId xmlns:p14="http://schemas.microsoft.com/office/powerpoint/2010/main" val="379468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395AA-D3F1-4AE9-806B-FD0C59DDBC4F}" type="datetimeFigureOut">
              <a:rPr lang="en-US" smtClean="0"/>
              <a:pPr/>
              <a:t>7/11/2017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395AA-D3F1-4AE9-806B-FD0C59DDBC4F}"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D395AA-D3F1-4AE9-806B-FD0C59DDBC4F}" type="datetimeFigureOut">
              <a:rPr lang="en-US" smtClean="0"/>
              <a:pPr/>
              <a:t>7/11/2017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D395AA-D3F1-4AE9-806B-FD0C59DDBC4F}" type="datetimeFigureOut">
              <a:rPr lang="en-US" smtClean="0"/>
              <a:pPr/>
              <a:t>7/11/2017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395AA-D3F1-4AE9-806B-FD0C59DDBC4F}" type="datetimeFigureOut">
              <a:rPr lang="en-US" smtClean="0"/>
              <a:pPr/>
              <a:t>7/11/2017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7/11/2017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395AA-D3F1-4AE9-806B-FD0C59DDBC4F}" type="datetimeFigureOut">
              <a:rPr lang="en-US" smtClean="0"/>
              <a:pPr/>
              <a:t>7/11/2017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A3160-FB3F-4147-B3CE-E19803FEA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38.png"/><Relationship Id="rId18" Type="http://schemas.openxmlformats.org/officeDocument/2006/relationships/image" Target="../media/image51.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tags" Target="../tags/tag8.xml"/><Relationship Id="rId16" Type="http://schemas.openxmlformats.org/officeDocument/2006/relationships/image" Target="../media/image41.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21.xml"/><Relationship Id="rId5" Type="http://schemas.openxmlformats.org/officeDocument/2006/relationships/tags" Target="../tags/tag11.xml"/><Relationship Id="rId15" Type="http://schemas.openxmlformats.org/officeDocument/2006/relationships/image" Target="../media/image40.png"/><Relationship Id="rId10"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20.xml"/><Relationship Id="rId7" Type="http://schemas.openxmlformats.org/officeDocument/2006/relationships/slideLayout" Target="../slideLayouts/slideLayout6.xml"/><Relationship Id="rId12" Type="http://schemas.openxmlformats.org/officeDocument/2006/relationships/image" Target="../media/image5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52.png"/><Relationship Id="rId5" Type="http://schemas.openxmlformats.org/officeDocument/2006/relationships/tags" Target="../tags/tag22.xml"/><Relationship Id="rId10" Type="http://schemas.openxmlformats.org/officeDocument/2006/relationships/image" Target="../media/image56.png"/><Relationship Id="rId4" Type="http://schemas.openxmlformats.org/officeDocument/2006/relationships/tags" Target="../tags/tag21.xml"/><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30.xml"/><Relationship Id="rId7" Type="http://schemas.openxmlformats.org/officeDocument/2006/relationships/image" Target="../media/image6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4.xml"/><Relationship Id="rId11" Type="http://schemas.openxmlformats.org/officeDocument/2006/relationships/image" Target="../media/image70.png"/><Relationship Id="rId5" Type="http://schemas.openxmlformats.org/officeDocument/2006/relationships/slideLayout" Target="../slideLayouts/slideLayout6.xml"/><Relationship Id="rId10" Type="http://schemas.openxmlformats.org/officeDocument/2006/relationships/image" Target="../media/image63.png"/><Relationship Id="rId4" Type="http://schemas.openxmlformats.org/officeDocument/2006/relationships/tags" Target="../tags/tag31.xml"/><Relationship Id="rId9"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710.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35.xml"/><Relationship Id="rId7" Type="http://schemas.openxmlformats.org/officeDocument/2006/relationships/image" Target="../media/image6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65.png"/><Relationship Id="rId5" Type="http://schemas.openxmlformats.org/officeDocument/2006/relationships/notesSlide" Target="../notesSlides/notesSlide26.xml"/><Relationship Id="rId4"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38.xml"/><Relationship Id="rId7" Type="http://schemas.openxmlformats.org/officeDocument/2006/relationships/image" Target="../media/image68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28.xml"/><Relationship Id="rId5" Type="http://schemas.openxmlformats.org/officeDocument/2006/relationships/slideLayout" Target="../slideLayouts/slideLayout6.xml"/><Relationship Id="rId10" Type="http://schemas.openxmlformats.org/officeDocument/2006/relationships/image" Target="../media/image71.png"/><Relationship Id="rId4" Type="http://schemas.openxmlformats.org/officeDocument/2006/relationships/tags" Target="../tags/tag39.xml"/><Relationship Id="rId9" Type="http://schemas.openxmlformats.org/officeDocument/2006/relationships/image" Target="../media/image69.png"/></Relationships>
</file>

<file path=ppt/slides/_rels/slide3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tags" Target="../tags/tag41.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29.xml"/><Relationship Id="rId5" Type="http://schemas.openxmlformats.org/officeDocument/2006/relationships/tags" Target="../tags/tag44.xml"/><Relationship Id="rId15" Type="http://schemas.openxmlformats.org/officeDocument/2006/relationships/image" Target="../media/image75.png"/><Relationship Id="rId10" Type="http://schemas.openxmlformats.org/officeDocument/2006/relationships/slideLayout" Target="../slideLayouts/slideLayout7.xml"/><Relationship Id="rId19" Type="http://schemas.openxmlformats.org/officeDocument/2006/relationships/image" Target="../media/image79.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8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00.png"/><Relationship Id="rId5" Type="http://schemas.openxmlformats.org/officeDocument/2006/relationships/notesSlide" Target="../notesSlides/notesSlide30.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tags" Target="../tags/tag54.xml"/><Relationship Id="rId7" Type="http://schemas.openxmlformats.org/officeDocument/2006/relationships/image" Target="../media/image820.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88.png"/><Relationship Id="rId5" Type="http://schemas.openxmlformats.org/officeDocument/2006/relationships/notesSlide" Target="../notesSlides/notesSlide31.xml"/><Relationship Id="rId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91.png"/><Relationship Id="rId3" Type="http://schemas.openxmlformats.org/officeDocument/2006/relationships/tags" Target="../tags/tag57.xml"/><Relationship Id="rId7" Type="http://schemas.openxmlformats.org/officeDocument/2006/relationships/image" Target="../media/image77.png"/><Relationship Id="rId12" Type="http://schemas.openxmlformats.org/officeDocument/2006/relationships/image" Target="../media/image90.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notesSlide" Target="../notesSlides/notesSlide32.xml"/><Relationship Id="rId10" Type="http://schemas.openxmlformats.org/officeDocument/2006/relationships/image" Target="../media/image880.png"/><Relationship Id="rId4" Type="http://schemas.openxmlformats.org/officeDocument/2006/relationships/slideLayout" Target="../slideLayouts/slideLayout6.xml"/><Relationship Id="rId9" Type="http://schemas.openxmlformats.org/officeDocument/2006/relationships/image" Target="../media/image7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tags" Target="../tags/tag60.xml"/><Relationship Id="rId7" Type="http://schemas.openxmlformats.org/officeDocument/2006/relationships/image" Target="../media/image8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931.png"/><Relationship Id="rId5" Type="http://schemas.openxmlformats.org/officeDocument/2006/relationships/notesSlide" Target="../notesSlides/notesSlide35.xml"/><Relationship Id="rId4"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36.xml"/><Relationship Id="rId7" Type="http://schemas.openxmlformats.org/officeDocument/2006/relationships/image" Target="../media/image98.png"/><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97.png"/><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85.png"/><Relationship Id="rId5" Type="http://schemas.openxmlformats.org/officeDocument/2006/relationships/image" Target="../media/image105.png"/><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0.png"/><Relationship Id="rId4" Type="http://schemas.openxmlformats.org/officeDocument/2006/relationships/image" Target="../media/image100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65.xml"/><Relationship Id="rId6" Type="http://schemas.openxmlformats.org/officeDocument/2006/relationships/image" Target="../media/image95.png"/><Relationship Id="rId5" Type="http://schemas.openxmlformats.org/officeDocument/2006/relationships/image" Target="../media/image1030.png"/><Relationship Id="rId4" Type="http://schemas.openxmlformats.org/officeDocument/2006/relationships/image" Target="../media/image106.png"/></Relationships>
</file>

<file path=ppt/slides/_rels/slide5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tags" Target="../tags/tag68.xml"/><Relationship Id="rId7" Type="http://schemas.openxmlformats.org/officeDocument/2006/relationships/image" Target="../media/image10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96.png"/><Relationship Id="rId5" Type="http://schemas.openxmlformats.org/officeDocument/2006/relationships/image" Target="../media/image1060.png"/><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60.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tags" Target="../tags/tag71.xml"/><Relationship Id="rId21" Type="http://schemas.openxmlformats.org/officeDocument/2006/relationships/image" Target="../media/image121.png"/><Relationship Id="rId7" Type="http://schemas.openxmlformats.org/officeDocument/2006/relationships/tags" Target="../tags/tag75.xml"/><Relationship Id="rId12" Type="http://schemas.openxmlformats.org/officeDocument/2006/relationships/image" Target="../media/image103.png"/><Relationship Id="rId17" Type="http://schemas.openxmlformats.org/officeDocument/2006/relationships/image" Target="../media/image112.png"/><Relationship Id="rId2" Type="http://schemas.openxmlformats.org/officeDocument/2006/relationships/tags" Target="../tags/tag70.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notesSlide" Target="../notesSlides/notesSlide42.xml"/><Relationship Id="rId5" Type="http://schemas.openxmlformats.org/officeDocument/2006/relationships/tags" Target="../tags/tag73.xml"/><Relationship Id="rId15" Type="http://schemas.openxmlformats.org/officeDocument/2006/relationships/image" Target="../media/image110.png"/><Relationship Id="rId10" Type="http://schemas.openxmlformats.org/officeDocument/2006/relationships/slideLayout" Target="../slideLayouts/slideLayout6.xml"/><Relationship Id="rId19" Type="http://schemas.openxmlformats.org/officeDocument/2006/relationships/image" Target="../media/image114.pn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image" Target="../media/image109.png"/></Relationships>
</file>

<file path=ppt/slides/_rels/slide6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1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00.png"/><Relationship Id="rId5" Type="http://schemas.openxmlformats.org/officeDocument/2006/relationships/image" Target="../media/image116.png"/><Relationship Id="rId4"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83.xml"/><Relationship Id="rId7" Type="http://schemas.openxmlformats.org/officeDocument/2006/relationships/image" Target="../media/image7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18.jpeg"/><Relationship Id="rId5" Type="http://schemas.openxmlformats.org/officeDocument/2006/relationships/notesSlide" Target="../notesSlides/notesSlide44.xml"/><Relationship Id="rId10" Type="http://schemas.openxmlformats.org/officeDocument/2006/relationships/image" Target="../media/image79.png"/><Relationship Id="rId4" Type="http://schemas.openxmlformats.org/officeDocument/2006/relationships/slideLayout" Target="../slideLayouts/slideLayout7.xml"/><Relationship Id="rId9" Type="http://schemas.openxmlformats.org/officeDocument/2006/relationships/image" Target="../media/image78.png"/></Relationships>
</file>

<file path=ppt/slides/_rels/slide6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tags" Target="../tags/tag86.xml"/><Relationship Id="rId7" Type="http://schemas.openxmlformats.org/officeDocument/2006/relationships/image" Target="../media/image119.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25.png"/><Relationship Id="rId5" Type="http://schemas.openxmlformats.org/officeDocument/2006/relationships/notesSlide" Target="../notesSlides/notesSlide45.xml"/><Relationship Id="rId4" Type="http://schemas.openxmlformats.org/officeDocument/2006/relationships/slideLayout" Target="../slideLayouts/slideLayout2.xml"/><Relationship Id="rId9" Type="http://schemas.openxmlformats.org/officeDocument/2006/relationships/image" Target="../media/image121.jpeg"/></Relationships>
</file>

<file path=ppt/slides/_rels/slide6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tags" Target="../tags/tag89.xml"/><Relationship Id="rId7" Type="http://schemas.openxmlformats.org/officeDocument/2006/relationships/image" Target="../media/image123.png"/><Relationship Id="rId12" Type="http://schemas.openxmlformats.org/officeDocument/2006/relationships/image" Target="../media/image12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47.xml"/><Relationship Id="rId11" Type="http://schemas.openxmlformats.org/officeDocument/2006/relationships/image" Target="../media/image79.png"/><Relationship Id="rId5" Type="http://schemas.openxmlformats.org/officeDocument/2006/relationships/slideLayout" Target="../slideLayouts/slideLayout6.xml"/><Relationship Id="rId10" Type="http://schemas.openxmlformats.org/officeDocument/2006/relationships/image" Target="../media/image78.png"/><Relationship Id="rId4" Type="http://schemas.openxmlformats.org/officeDocument/2006/relationships/tags" Target="../tags/tag90.xml"/><Relationship Id="rId9" Type="http://schemas.openxmlformats.org/officeDocument/2006/relationships/image" Target="../media/image77.png"/></Relationships>
</file>

<file path=ppt/slides/_rels/slide6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27.png"/><Relationship Id="rId3" Type="http://schemas.openxmlformats.org/officeDocument/2006/relationships/tags" Target="../tags/tag93.xml"/><Relationship Id="rId7" Type="http://schemas.openxmlformats.org/officeDocument/2006/relationships/image" Target="../media/image123.png"/><Relationship Id="rId12" Type="http://schemas.openxmlformats.org/officeDocument/2006/relationships/image" Target="../media/image79.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11" Type="http://schemas.openxmlformats.org/officeDocument/2006/relationships/image" Target="../media/image78.png"/><Relationship Id="rId5" Type="http://schemas.openxmlformats.org/officeDocument/2006/relationships/tags" Target="../tags/tag95.xml"/><Relationship Id="rId10" Type="http://schemas.openxmlformats.org/officeDocument/2006/relationships/image" Target="../media/image77.png"/><Relationship Id="rId4" Type="http://schemas.openxmlformats.org/officeDocument/2006/relationships/tags" Target="../tags/tag94.xml"/><Relationship Id="rId9" Type="http://schemas.openxmlformats.org/officeDocument/2006/relationships/image" Target="../media/image76.png"/><Relationship Id="rId14" Type="http://schemas.openxmlformats.org/officeDocument/2006/relationships/image" Target="../media/image1290.png"/></Relationships>
</file>

<file path=ppt/slides/_rels/slide68.xml.rels><?xml version="1.0" encoding="UTF-8" standalone="yes"?>
<Relationships xmlns="http://schemas.openxmlformats.org/package/2006/relationships"><Relationship Id="rId8" Type="http://schemas.openxmlformats.org/officeDocument/2006/relationships/image" Target="../media/image1180.png"/><Relationship Id="rId13" Type="http://schemas.openxmlformats.org/officeDocument/2006/relationships/image" Target="../media/image79.png"/><Relationship Id="rId3" Type="http://schemas.openxmlformats.org/officeDocument/2006/relationships/tags" Target="../tags/tag98.xml"/><Relationship Id="rId7" Type="http://schemas.openxmlformats.org/officeDocument/2006/relationships/notesSlide" Target="../notesSlides/notesSlide48.xml"/><Relationship Id="rId12" Type="http://schemas.openxmlformats.org/officeDocument/2006/relationships/image" Target="../media/image77.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6.xml"/><Relationship Id="rId11" Type="http://schemas.openxmlformats.org/officeDocument/2006/relationships/image" Target="../media/image78.png"/><Relationship Id="rId5" Type="http://schemas.openxmlformats.org/officeDocument/2006/relationships/tags" Target="../tags/tag100.xml"/><Relationship Id="rId10" Type="http://schemas.openxmlformats.org/officeDocument/2006/relationships/image" Target="../media/image76.png"/><Relationship Id="rId4" Type="http://schemas.openxmlformats.org/officeDocument/2006/relationships/tags" Target="../tags/tag99.xml"/><Relationship Id="rId9" Type="http://schemas.openxmlformats.org/officeDocument/2006/relationships/image" Target="../media/image134.png"/></Relationships>
</file>

<file path=ppt/slides/_rels/slide69.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129.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Layout" Target="../slideLayouts/slideLayout6.xml"/><Relationship Id="rId1" Type="http://schemas.openxmlformats.org/officeDocument/2006/relationships/tags" Target="../tags/tag101.xml"/></Relationships>
</file>

<file path=ppt/slides/_rels/slide7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tags" Target="../tags/tag104.xml"/><Relationship Id="rId7" Type="http://schemas.openxmlformats.org/officeDocument/2006/relationships/image" Target="../media/image135.jpe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134.jpeg"/><Relationship Id="rId11" Type="http://schemas.openxmlformats.org/officeDocument/2006/relationships/image" Target="../media/image139.png"/><Relationship Id="rId5" Type="http://schemas.openxmlformats.org/officeDocument/2006/relationships/notesSlide" Target="../notesSlides/notesSlide52.xml"/><Relationship Id="rId10" Type="http://schemas.openxmlformats.org/officeDocument/2006/relationships/image" Target="../media/image138.png"/><Relationship Id="rId4" Type="http://schemas.openxmlformats.org/officeDocument/2006/relationships/slideLayout" Target="../slideLayouts/slideLayout7.xml"/><Relationship Id="rId9" Type="http://schemas.openxmlformats.org/officeDocument/2006/relationships/image" Target="../media/image13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105.xml"/></Relationships>
</file>

<file path=ppt/slides/_rels/slide8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54.xml"/><Relationship Id="rId4"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4183"/>
            <a:ext cx="9144000" cy="3405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1143000"/>
            <a:ext cx="9144000" cy="1143000"/>
          </a:xfrm>
        </p:spPr>
        <p:txBody>
          <a:bodyPr>
            <a:noAutofit/>
          </a:bodyPr>
          <a:lstStyle/>
          <a:p>
            <a:r>
              <a:rPr lang="en-US" sz="7200" dirty="0" smtClean="0"/>
              <a:t>d=4 </a:t>
            </a:r>
            <a:r>
              <a:rPr lang="en-US" sz="7200" dirty="0" smtClean="0">
                <a:latin typeface="Monotype Corsiva" pitchFamily="66" charset="0"/>
              </a:rPr>
              <a:t>N</a:t>
            </a:r>
            <a:r>
              <a:rPr lang="en-US" sz="7200" dirty="0" smtClean="0"/>
              <a:t>=2 Field Theory</a:t>
            </a:r>
            <a:br>
              <a:rPr lang="en-US" sz="7200" dirty="0" smtClean="0"/>
            </a:br>
            <a:r>
              <a:rPr lang="en-US" sz="7200" dirty="0" smtClean="0"/>
              <a:t>and </a:t>
            </a:r>
            <a:br>
              <a:rPr lang="en-US" sz="7200" dirty="0" smtClean="0"/>
            </a:br>
            <a:r>
              <a:rPr lang="en-US" sz="7200" dirty="0" smtClean="0"/>
              <a:t>Physical Mathematics</a:t>
            </a:r>
            <a:endParaRPr lang="en-US" sz="7200" dirty="0"/>
          </a:p>
        </p:txBody>
      </p:sp>
      <p:sp>
        <p:nvSpPr>
          <p:cNvPr id="3" name="TextBox 2"/>
          <p:cNvSpPr txBox="1"/>
          <p:nvPr/>
        </p:nvSpPr>
        <p:spPr>
          <a:xfrm>
            <a:off x="1390918" y="3444182"/>
            <a:ext cx="6970690" cy="1938992"/>
          </a:xfrm>
          <a:prstGeom prst="rect">
            <a:avLst/>
          </a:prstGeom>
          <a:noFill/>
        </p:spPr>
        <p:txBody>
          <a:bodyPr wrap="square" rtlCol="0">
            <a:spAutoFit/>
          </a:bodyPr>
          <a:lstStyle/>
          <a:p>
            <a:r>
              <a:rPr lang="en-US" sz="6000" dirty="0" smtClean="0">
                <a:solidFill>
                  <a:srgbClr val="C00000"/>
                </a:solidFill>
              </a:rPr>
              <a:t>Gregory Moore</a:t>
            </a:r>
          </a:p>
          <a:p>
            <a:r>
              <a:rPr lang="en-US" sz="6000" dirty="0" smtClean="0">
                <a:solidFill>
                  <a:srgbClr val="FF0000"/>
                </a:solidFill>
              </a:rPr>
              <a:t>Rutgers University</a:t>
            </a:r>
            <a:endParaRPr lang="en-US" sz="6000" dirty="0">
              <a:solidFill>
                <a:srgbClr val="FF0000"/>
              </a:solidFill>
            </a:endParaRPr>
          </a:p>
        </p:txBody>
      </p:sp>
      <p:sp>
        <p:nvSpPr>
          <p:cNvPr id="5" name="TextBox 4"/>
          <p:cNvSpPr txBox="1"/>
          <p:nvPr/>
        </p:nvSpPr>
        <p:spPr>
          <a:xfrm>
            <a:off x="785611" y="5654325"/>
            <a:ext cx="7543800" cy="1200329"/>
          </a:xfrm>
          <a:prstGeom prst="rect">
            <a:avLst/>
          </a:prstGeom>
          <a:noFill/>
        </p:spPr>
        <p:txBody>
          <a:bodyPr wrap="square" rtlCol="0">
            <a:spAutoFit/>
          </a:bodyPr>
          <a:lstStyle/>
          <a:p>
            <a:r>
              <a:rPr lang="en-US" sz="7200" dirty="0" smtClean="0">
                <a:solidFill>
                  <a:srgbClr val="0000FF"/>
                </a:solidFill>
              </a:rPr>
              <a:t>CERN, July 12, 2017</a:t>
            </a:r>
            <a:endParaRPr lang="en-US" sz="72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5334000" cy="1935162"/>
          </a:xfrm>
        </p:spPr>
        <p:txBody>
          <a:bodyPr/>
          <a:lstStyle/>
          <a:p>
            <a:r>
              <a:rPr lang="en-US" dirty="0" smtClean="0"/>
              <a:t>1972: Dyson’s Announcement</a:t>
            </a:r>
            <a:endParaRPr lang="en-US" dirty="0"/>
          </a:p>
        </p:txBody>
      </p:sp>
      <p:pic>
        <p:nvPicPr>
          <p:cNvPr id="3" name="Picture 2"/>
          <p:cNvPicPr>
            <a:picLocks noChangeAspect="1"/>
          </p:cNvPicPr>
          <p:nvPr/>
        </p:nvPicPr>
        <p:blipFill>
          <a:blip r:embed="rId3"/>
          <a:stretch>
            <a:fillRect/>
          </a:stretch>
        </p:blipFill>
        <p:spPr>
          <a:xfrm>
            <a:off x="228600" y="2286000"/>
            <a:ext cx="9133532" cy="4850537"/>
          </a:xfrm>
          <a:prstGeom prst="rect">
            <a:avLst/>
          </a:prstGeom>
        </p:spPr>
      </p:pic>
      <p:pic>
        <p:nvPicPr>
          <p:cNvPr id="2050" name="Picture 2" descr="http://2.bp.blogspot.com/-r-ackb3G1TY/TwH5dQL1rnI/AAAAAAAAAsw/CXkLJEucFaw/s1600/x-Dy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0"/>
            <a:ext cx="2990850" cy="216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99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72" y="1143000"/>
            <a:ext cx="6629400" cy="1754326"/>
          </a:xfrm>
          <a:prstGeom prst="rect">
            <a:avLst/>
          </a:prstGeom>
          <a:noFill/>
        </p:spPr>
        <p:txBody>
          <a:bodyPr wrap="square" rtlCol="0">
            <a:spAutoFit/>
          </a:bodyPr>
          <a:lstStyle/>
          <a:p>
            <a:r>
              <a:rPr lang="en-US" sz="3600" dirty="0" smtClean="0">
                <a:solidFill>
                  <a:srgbClr val="FF0000"/>
                </a:solidFill>
              </a:rPr>
              <a:t>Well, I am happy to report that </a:t>
            </a:r>
          </a:p>
          <a:p>
            <a:r>
              <a:rPr lang="en-US" sz="3600" dirty="0" smtClean="0">
                <a:solidFill>
                  <a:srgbClr val="FF0000"/>
                </a:solidFill>
              </a:rPr>
              <a:t>Mathematics and Physics have remarried! </a:t>
            </a:r>
            <a:endParaRPr lang="en-US" sz="3600" dirty="0">
              <a:solidFill>
                <a:srgbClr val="FF0000"/>
              </a:solidFill>
            </a:endParaRPr>
          </a:p>
        </p:txBody>
      </p:sp>
      <p:sp>
        <p:nvSpPr>
          <p:cNvPr id="4" name="TextBox 3"/>
          <p:cNvSpPr txBox="1"/>
          <p:nvPr/>
        </p:nvSpPr>
        <p:spPr>
          <a:xfrm>
            <a:off x="609600" y="3657600"/>
            <a:ext cx="9067800" cy="584775"/>
          </a:xfrm>
          <a:prstGeom prst="rect">
            <a:avLst/>
          </a:prstGeom>
          <a:noFill/>
        </p:spPr>
        <p:txBody>
          <a:bodyPr wrap="square" rtlCol="0">
            <a:spAutoFit/>
          </a:bodyPr>
          <a:lstStyle/>
          <a:p>
            <a:r>
              <a:rPr lang="en-US" sz="3200" dirty="0" smtClean="0">
                <a:solidFill>
                  <a:srgbClr val="C00000"/>
                </a:solidFill>
              </a:rPr>
              <a:t>But, the relationship has altered somewhat…</a:t>
            </a:r>
            <a:endParaRPr lang="en-US" sz="3200" dirty="0">
              <a:solidFill>
                <a:srgbClr val="C00000"/>
              </a:solidFill>
            </a:endParaRPr>
          </a:p>
        </p:txBody>
      </p:sp>
      <p:sp>
        <p:nvSpPr>
          <p:cNvPr id="5" name="TextBox 4"/>
          <p:cNvSpPr txBox="1"/>
          <p:nvPr/>
        </p:nvSpPr>
        <p:spPr>
          <a:xfrm>
            <a:off x="3352800" y="5029200"/>
            <a:ext cx="5562600" cy="461665"/>
          </a:xfrm>
          <a:prstGeom prst="rect">
            <a:avLst/>
          </a:prstGeom>
          <a:noFill/>
        </p:spPr>
        <p:txBody>
          <a:bodyPr wrap="square" rtlCol="0">
            <a:spAutoFit/>
          </a:bodyPr>
          <a:lstStyle/>
          <a:p>
            <a:r>
              <a:rPr lang="en-US" sz="2400" dirty="0" smtClean="0">
                <a:solidFill>
                  <a:srgbClr val="0033CC"/>
                </a:solidFill>
              </a:rPr>
              <a:t>A sea change began in the 1970’s …..</a:t>
            </a:r>
            <a:endParaRPr lang="en-US" sz="2400" dirty="0">
              <a:solidFill>
                <a:srgbClr val="0033CC"/>
              </a:solidFill>
            </a:endParaRPr>
          </a:p>
        </p:txBody>
      </p:sp>
      <p:sp>
        <p:nvSpPr>
          <p:cNvPr id="6" name="TextBox 5"/>
          <p:cNvSpPr txBox="1"/>
          <p:nvPr/>
        </p:nvSpPr>
        <p:spPr>
          <a:xfrm>
            <a:off x="377825" y="9737725"/>
            <a:ext cx="7924800" cy="369332"/>
          </a:xfrm>
          <a:prstGeom prst="rect">
            <a:avLst/>
          </a:prstGeom>
          <a:noFill/>
        </p:spPr>
        <p:txBody>
          <a:bodyPr wrap="square" rtlCol="0">
            <a:spAutoFit/>
          </a:bodyPr>
          <a:lstStyle/>
          <a:p>
            <a:r>
              <a:rPr lang="en-US" dirty="0" err="1" smtClean="0"/>
              <a:t>Atiyah</a:t>
            </a:r>
            <a:r>
              <a:rPr lang="en-US" dirty="0" smtClean="0"/>
              <a:t>, </a:t>
            </a:r>
            <a:r>
              <a:rPr lang="en-US" dirty="0" err="1" smtClean="0"/>
              <a:t>Bott</a:t>
            </a:r>
            <a:r>
              <a:rPr lang="en-US" dirty="0" smtClean="0"/>
              <a:t>, Singer, …</a:t>
            </a:r>
            <a:endParaRPr lang="en-US" dirty="0"/>
          </a:p>
        </p:txBody>
      </p:sp>
      <p:pic>
        <p:nvPicPr>
          <p:cNvPr id="1026" name="Picture 2" descr="http://4.bp.blogspot.com/_THxIgNCTzuU/TIafg2qv0-I/AAAAAAAAAaI/rRNngzShTLo/s1600/Wedding%20bells%2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346" y="152400"/>
            <a:ext cx="2753008"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8" y="533400"/>
            <a:ext cx="9157447" cy="2123658"/>
          </a:xfrm>
          <a:prstGeom prst="rect">
            <a:avLst/>
          </a:prstGeom>
          <a:noFill/>
        </p:spPr>
        <p:txBody>
          <a:bodyPr wrap="square" rtlCol="0">
            <a:spAutoFit/>
          </a:bodyPr>
          <a:lstStyle/>
          <a:p>
            <a:r>
              <a:rPr lang="en-US" sz="4400" dirty="0" smtClean="0">
                <a:solidFill>
                  <a:srgbClr val="0033CC"/>
                </a:solidFill>
              </a:rPr>
              <a:t>A number of great mathematicians got interested in the physics of gauge theory and string theory</a:t>
            </a:r>
            <a:r>
              <a:rPr lang="en-US" sz="4400" dirty="0">
                <a:solidFill>
                  <a:srgbClr val="0033CC"/>
                </a:solidFill>
              </a:rPr>
              <a:t> </a:t>
            </a:r>
            <a:r>
              <a:rPr lang="en-US" sz="4400" dirty="0" smtClean="0">
                <a:solidFill>
                  <a:srgbClr val="0033CC"/>
                </a:solidFill>
              </a:rPr>
              <a:t>….. </a:t>
            </a:r>
            <a:endParaRPr lang="en-US" sz="4400" dirty="0">
              <a:solidFill>
                <a:srgbClr val="0033CC"/>
              </a:solidFill>
            </a:endParaRPr>
          </a:p>
        </p:txBody>
      </p:sp>
      <p:sp>
        <p:nvSpPr>
          <p:cNvPr id="6" name="TextBox 5"/>
          <p:cNvSpPr txBox="1"/>
          <p:nvPr/>
        </p:nvSpPr>
        <p:spPr>
          <a:xfrm>
            <a:off x="69475" y="2971800"/>
            <a:ext cx="8991600" cy="2800767"/>
          </a:xfrm>
          <a:prstGeom prst="rect">
            <a:avLst/>
          </a:prstGeom>
          <a:noFill/>
        </p:spPr>
        <p:txBody>
          <a:bodyPr wrap="square" rtlCol="0">
            <a:spAutoFit/>
          </a:bodyPr>
          <a:lstStyle/>
          <a:p>
            <a:r>
              <a:rPr lang="en-US" sz="4400" dirty="0">
                <a:solidFill>
                  <a:srgbClr val="FF0000"/>
                </a:solidFill>
              </a:rPr>
              <a:t>a</a:t>
            </a:r>
            <a:r>
              <a:rPr lang="en-US" sz="4400" dirty="0" smtClean="0">
                <a:solidFill>
                  <a:srgbClr val="FF0000"/>
                </a:solidFill>
              </a:rPr>
              <a:t>nd at the same time a number of great physicists started producing results requiring ever increasing mathematical sophistication,  …..</a:t>
            </a:r>
            <a:endParaRPr lang="en-US" sz="4400" dirty="0">
              <a:solidFill>
                <a:srgbClr val="FF0000"/>
              </a:solidFill>
            </a:endParaRPr>
          </a:p>
        </p:txBody>
      </p:sp>
    </p:spTree>
    <p:extLst>
      <p:ext uri="{BB962C8B-B14F-4D97-AF65-F5344CB8AC3E}">
        <p14:creationId xmlns:p14="http://schemas.microsoft.com/office/powerpoint/2010/main" val="15166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Physical Mathematics</a:t>
            </a:r>
            <a:endParaRPr lang="en-US" dirty="0"/>
          </a:p>
        </p:txBody>
      </p:sp>
      <p:sp>
        <p:nvSpPr>
          <p:cNvPr id="3" name="TextBox 2"/>
          <p:cNvSpPr txBox="1"/>
          <p:nvPr/>
        </p:nvSpPr>
        <p:spPr>
          <a:xfrm>
            <a:off x="-29227" y="914400"/>
            <a:ext cx="9220200" cy="1200329"/>
          </a:xfrm>
          <a:prstGeom prst="rect">
            <a:avLst/>
          </a:prstGeom>
          <a:noFill/>
        </p:spPr>
        <p:txBody>
          <a:bodyPr wrap="square" rtlCol="0">
            <a:spAutoFit/>
          </a:bodyPr>
          <a:lstStyle/>
          <a:p>
            <a:r>
              <a:rPr lang="en-US" sz="2400" dirty="0" smtClean="0">
                <a:solidFill>
                  <a:srgbClr val="0033CC"/>
                </a:solidFill>
              </a:rPr>
              <a:t>With a great boost from string theory, after </a:t>
            </a:r>
            <a:r>
              <a:rPr lang="en-US" sz="2400" dirty="0" smtClean="0">
                <a:solidFill>
                  <a:srgbClr val="0033CC"/>
                </a:solidFill>
              </a:rPr>
              <a:t>50 </a:t>
            </a:r>
            <a:r>
              <a:rPr lang="en-US" sz="2400" dirty="0" smtClean="0">
                <a:solidFill>
                  <a:srgbClr val="0033CC"/>
                </a:solidFill>
              </a:rPr>
              <a:t>years of intellectual ferment a new field has emerged with its own distinctive character, </a:t>
            </a:r>
            <a:endParaRPr lang="en-US" sz="2400" dirty="0" smtClean="0">
              <a:solidFill>
                <a:srgbClr val="0033CC"/>
              </a:solidFill>
            </a:endParaRPr>
          </a:p>
          <a:p>
            <a:r>
              <a:rPr lang="en-US" sz="2400" dirty="0" smtClean="0">
                <a:solidFill>
                  <a:srgbClr val="0033CC"/>
                </a:solidFill>
              </a:rPr>
              <a:t>its </a:t>
            </a:r>
            <a:r>
              <a:rPr lang="en-US" sz="2400" dirty="0" smtClean="0">
                <a:solidFill>
                  <a:srgbClr val="0033CC"/>
                </a:solidFill>
              </a:rPr>
              <a:t>own aims and values, its own standards of proof. </a:t>
            </a:r>
            <a:endParaRPr lang="en-US" sz="2400" dirty="0">
              <a:solidFill>
                <a:srgbClr val="0033CC"/>
              </a:solidFill>
            </a:endParaRPr>
          </a:p>
        </p:txBody>
      </p:sp>
      <p:sp>
        <p:nvSpPr>
          <p:cNvPr id="4" name="TextBox 3"/>
          <p:cNvSpPr txBox="1"/>
          <p:nvPr/>
        </p:nvSpPr>
        <p:spPr>
          <a:xfrm>
            <a:off x="-3797" y="2286000"/>
            <a:ext cx="8915400" cy="1200329"/>
          </a:xfrm>
          <a:prstGeom prst="rect">
            <a:avLst/>
          </a:prstGeom>
          <a:noFill/>
        </p:spPr>
        <p:txBody>
          <a:bodyPr wrap="square" rtlCol="0">
            <a:spAutoFit/>
          </a:bodyPr>
          <a:lstStyle/>
          <a:p>
            <a:r>
              <a:rPr lang="en-US" sz="2400" dirty="0" smtClean="0">
                <a:solidFill>
                  <a:srgbClr val="C00000"/>
                </a:solidFill>
              </a:rPr>
              <a:t>One of the guiding principles is certainly Hilbert’s 6</a:t>
            </a:r>
            <a:r>
              <a:rPr lang="en-US" sz="2400" baseline="30000" dirty="0" smtClean="0">
                <a:solidFill>
                  <a:srgbClr val="C00000"/>
                </a:solidFill>
              </a:rPr>
              <a:t>th</a:t>
            </a:r>
            <a:r>
              <a:rPr lang="en-US" sz="2400" dirty="0" smtClean="0">
                <a:solidFill>
                  <a:srgbClr val="C00000"/>
                </a:solidFill>
              </a:rPr>
              <a:t> Problem  (generously interpreted):  </a:t>
            </a:r>
            <a:r>
              <a:rPr lang="en-US" sz="2400" i="1" dirty="0" smtClean="0">
                <a:solidFill>
                  <a:srgbClr val="C00000"/>
                </a:solidFill>
              </a:rPr>
              <a:t>Discover the ultimate foundations of physics.</a:t>
            </a:r>
            <a:endParaRPr lang="en-US" sz="2400" i="1" dirty="0">
              <a:solidFill>
                <a:srgbClr val="C00000"/>
              </a:solidFill>
            </a:endParaRPr>
          </a:p>
        </p:txBody>
      </p:sp>
      <p:sp>
        <p:nvSpPr>
          <p:cNvPr id="5" name="TextBox 4"/>
          <p:cNvSpPr txBox="1"/>
          <p:nvPr/>
        </p:nvSpPr>
        <p:spPr>
          <a:xfrm>
            <a:off x="0" y="4572000"/>
            <a:ext cx="9144000" cy="1200329"/>
          </a:xfrm>
          <a:prstGeom prst="rect">
            <a:avLst/>
          </a:prstGeom>
          <a:noFill/>
        </p:spPr>
        <p:txBody>
          <a:bodyPr wrap="square" rtlCol="0">
            <a:spAutoFit/>
          </a:bodyPr>
          <a:lstStyle/>
          <a:p>
            <a:r>
              <a:rPr lang="en-US" sz="2400" dirty="0" smtClean="0">
                <a:solidFill>
                  <a:srgbClr val="26921E"/>
                </a:solidFill>
              </a:rPr>
              <a:t>But </a:t>
            </a:r>
            <a:r>
              <a:rPr lang="en-US" sz="2400" b="1" i="1" u="sng" dirty="0" smtClean="0">
                <a:solidFill>
                  <a:srgbClr val="26921E"/>
                </a:solidFill>
              </a:rPr>
              <a:t>getting there is more than half the fun</a:t>
            </a:r>
            <a:r>
              <a:rPr lang="en-US" sz="2400" dirty="0" smtClean="0">
                <a:solidFill>
                  <a:srgbClr val="26921E"/>
                </a:solidFill>
              </a:rPr>
              <a:t>: If a physical insight leads to an important new result in mathematics – that is considered a great success. </a:t>
            </a:r>
            <a:endParaRPr lang="en-US" sz="2400" dirty="0">
              <a:solidFill>
                <a:srgbClr val="26921E"/>
              </a:solidFill>
            </a:endParaRPr>
          </a:p>
        </p:txBody>
      </p:sp>
      <p:sp>
        <p:nvSpPr>
          <p:cNvPr id="6" name="TextBox 5"/>
          <p:cNvSpPr txBox="1"/>
          <p:nvPr/>
        </p:nvSpPr>
        <p:spPr>
          <a:xfrm>
            <a:off x="0" y="6000109"/>
            <a:ext cx="9126638" cy="830997"/>
          </a:xfrm>
          <a:prstGeom prst="rect">
            <a:avLst/>
          </a:prstGeom>
          <a:noFill/>
        </p:spPr>
        <p:txBody>
          <a:bodyPr wrap="square" rtlCol="0">
            <a:spAutoFit/>
          </a:bodyPr>
          <a:lstStyle/>
          <a:p>
            <a:r>
              <a:rPr lang="en-US" sz="2400" dirty="0" smtClean="0">
                <a:solidFill>
                  <a:srgbClr val="0033CC"/>
                </a:solidFill>
              </a:rPr>
              <a:t>It is a success just as profound and notable as an experimental confirmation of a theoretical prediction. </a:t>
            </a:r>
            <a:endParaRPr lang="en-US" sz="2400" dirty="0">
              <a:solidFill>
                <a:srgbClr val="0033CC"/>
              </a:solidFill>
            </a:endParaRPr>
          </a:p>
        </p:txBody>
      </p:sp>
      <p:sp>
        <p:nvSpPr>
          <p:cNvPr id="8" name="TextBox 7"/>
          <p:cNvSpPr txBox="1"/>
          <p:nvPr/>
        </p:nvSpPr>
        <p:spPr>
          <a:xfrm>
            <a:off x="0" y="3581400"/>
            <a:ext cx="9144000" cy="830997"/>
          </a:xfrm>
          <a:prstGeom prst="rect">
            <a:avLst/>
          </a:prstGeom>
          <a:noFill/>
        </p:spPr>
        <p:txBody>
          <a:bodyPr wrap="square" rtlCol="0">
            <a:spAutoFit/>
          </a:bodyPr>
          <a:lstStyle/>
          <a:p>
            <a:r>
              <a:rPr lang="en-US" sz="2400" dirty="0" smtClean="0">
                <a:solidFill>
                  <a:srgbClr val="7030A0"/>
                </a:solidFill>
              </a:rPr>
              <a:t>As predicted by Dirac, this quest has led to ever more sophisticated mathematics…</a:t>
            </a:r>
            <a:endParaRPr lang="en-US" sz="2400" dirty="0">
              <a:solidFill>
                <a:srgbClr val="7030A0"/>
              </a:solidFill>
            </a:endParaRPr>
          </a:p>
        </p:txBody>
      </p:sp>
    </p:spTree>
    <p:extLst>
      <p:ext uri="{BB962C8B-B14F-4D97-AF65-F5344CB8AC3E}">
        <p14:creationId xmlns:p14="http://schemas.microsoft.com/office/powerpoint/2010/main" val="19417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14400" y="457200"/>
            <a:ext cx="7924800" cy="523220"/>
          </a:xfrm>
          <a:prstGeom prst="rect">
            <a:avLst/>
          </a:prstGeom>
          <a:solidFill>
            <a:srgbClr val="002060"/>
          </a:solidFill>
        </p:spPr>
        <p:txBody>
          <a:bodyPr wrap="square" rtlCol="0">
            <a:spAutoFit/>
          </a:bodyPr>
          <a:lstStyle/>
          <a:p>
            <a:r>
              <a:rPr lang="en-US" sz="2800" dirty="0" smtClean="0">
                <a:solidFill>
                  <a:srgbClr val="FFFF00"/>
                </a:solidFill>
              </a:rPr>
              <a:t> What can d=4,</a:t>
            </a:r>
            <a:r>
              <a:rPr lang="en-US" sz="2800" dirty="0" smtClean="0">
                <a:solidFill>
                  <a:srgbClr val="FFFF00"/>
                </a:solidFill>
                <a:latin typeface="Monotype Corsiva" panose="03010101010201010101" pitchFamily="66" charset="0"/>
              </a:rPr>
              <a:t>N</a:t>
            </a:r>
            <a:r>
              <a:rPr lang="en-US" sz="2800" dirty="0" smtClean="0">
                <a:solidFill>
                  <a:srgbClr val="FFFF00"/>
                </a:solidFill>
              </a:rPr>
              <a:t>=2 do for you? </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14</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t>Wall Crossing 101</a:t>
            </a:r>
            <a:endParaRPr lang="en-US" sz="2800" dirty="0"/>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t>Review: d=4, </a:t>
            </a:r>
            <a:r>
              <a:rPr lang="en-US" sz="4800" dirty="0" smtClean="0">
                <a:latin typeface="Monotype Corsiva" pitchFamily="66" charset="0"/>
              </a:rPr>
              <a:t>N</a:t>
            </a:r>
            <a:r>
              <a:rPr lang="en-US" sz="4800" dirty="0" smtClean="0"/>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9" name="TextBox 8"/>
          <p:cNvSpPr txBox="1"/>
          <p:nvPr/>
        </p:nvSpPr>
        <p:spPr>
          <a:xfrm>
            <a:off x="854068" y="3581400"/>
            <a:ext cx="7527932" cy="954107"/>
          </a:xfrm>
          <a:prstGeom prst="rect">
            <a:avLst/>
          </a:prstGeom>
          <a:noFill/>
        </p:spPr>
        <p:txBody>
          <a:bodyPr wrap="square" rtlCol="0">
            <a:spAutoFit/>
          </a:bodyPr>
          <a:lstStyle/>
          <a:p>
            <a:r>
              <a:rPr lang="en-US" sz="2800" dirty="0"/>
              <a:t>Theories </a:t>
            </a:r>
            <a:r>
              <a:rPr lang="en-US" sz="2800" dirty="0" smtClean="0"/>
              <a:t>Of </a:t>
            </a:r>
            <a:r>
              <a:rPr lang="en-US" sz="2800" dirty="0"/>
              <a:t>Class S &amp; Spectral Networks</a:t>
            </a:r>
          </a:p>
          <a:p>
            <a:endParaRPr lang="en-US" sz="2800" dirty="0"/>
          </a:p>
        </p:txBody>
      </p:sp>
      <p:sp>
        <p:nvSpPr>
          <p:cNvPr id="10" name="Oval 9"/>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
        <p:nvSpPr>
          <p:cNvPr id="11" name="TextBox 10"/>
          <p:cNvSpPr txBox="1"/>
          <p:nvPr/>
        </p:nvSpPr>
        <p:spPr>
          <a:xfrm>
            <a:off x="838200" y="54102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12" name="Oval 11"/>
          <p:cNvSpPr/>
          <p:nvPr/>
        </p:nvSpPr>
        <p:spPr>
          <a:xfrm>
            <a:off x="35689" y="4495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13" name="Oval 12"/>
          <p:cNvSpPr/>
          <p:nvPr/>
        </p:nvSpPr>
        <p:spPr>
          <a:xfrm>
            <a:off x="17362" y="5410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14" name="TextBox 13"/>
          <p:cNvSpPr txBox="1"/>
          <p:nvPr/>
        </p:nvSpPr>
        <p:spPr>
          <a:xfrm>
            <a:off x="838200" y="4419600"/>
            <a:ext cx="6720875" cy="523220"/>
          </a:xfrm>
          <a:prstGeom prst="rect">
            <a:avLst/>
          </a:prstGeom>
          <a:noFill/>
        </p:spPr>
        <p:txBody>
          <a:bodyPr wrap="square" rtlCol="0">
            <a:spAutoFit/>
          </a:bodyPr>
          <a:lstStyle/>
          <a:p>
            <a:r>
              <a:rPr lang="en-US" sz="2800" dirty="0" smtClean="0"/>
              <a:t>Defects In QFT – Exact Results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56"/>
            <a:ext cx="9144000" cy="1143000"/>
          </a:xfrm>
        </p:spPr>
        <p:txBody>
          <a:bodyPr>
            <a:normAutofit/>
          </a:bodyPr>
          <a:lstStyle/>
          <a:p>
            <a:r>
              <a:rPr lang="en-US" dirty="0" smtClean="0"/>
              <a:t>Two Types Of Physical Problems </a:t>
            </a:r>
            <a:endParaRPr lang="en-US" dirty="0"/>
          </a:p>
        </p:txBody>
      </p:sp>
      <p:sp>
        <p:nvSpPr>
          <p:cNvPr id="3" name="TextBox 2"/>
          <p:cNvSpPr txBox="1"/>
          <p:nvPr/>
        </p:nvSpPr>
        <p:spPr>
          <a:xfrm>
            <a:off x="253285" y="1381035"/>
            <a:ext cx="9144000" cy="1200329"/>
          </a:xfrm>
          <a:prstGeom prst="rect">
            <a:avLst/>
          </a:prstGeom>
          <a:noFill/>
        </p:spPr>
        <p:txBody>
          <a:bodyPr wrap="square" rtlCol="0">
            <a:spAutoFit/>
          </a:bodyPr>
          <a:lstStyle/>
          <a:p>
            <a:r>
              <a:rPr lang="en-US" sz="3600" dirty="0" smtClean="0">
                <a:solidFill>
                  <a:srgbClr val="FF0000"/>
                </a:solidFill>
              </a:rPr>
              <a:t>Type 1</a:t>
            </a:r>
            <a:r>
              <a:rPr lang="en-US" sz="3600" dirty="0">
                <a:solidFill>
                  <a:srgbClr val="FF0000"/>
                </a:solidFill>
              </a:rPr>
              <a:t>:</a:t>
            </a:r>
            <a:r>
              <a:rPr lang="en-US" sz="3600" dirty="0" smtClean="0">
                <a:solidFill>
                  <a:srgbClr val="FF0000"/>
                </a:solidFill>
              </a:rPr>
              <a:t> Given a QFT find the spectrum of the Hamiltonian</a:t>
            </a:r>
            <a:r>
              <a:rPr lang="en-US" sz="3600" dirty="0">
                <a:solidFill>
                  <a:srgbClr val="FF0000"/>
                </a:solidFill>
              </a:rPr>
              <a:t>,</a:t>
            </a:r>
          </a:p>
        </p:txBody>
      </p:sp>
      <p:sp>
        <p:nvSpPr>
          <p:cNvPr id="4" name="TextBox 3"/>
          <p:cNvSpPr txBox="1"/>
          <p:nvPr/>
        </p:nvSpPr>
        <p:spPr>
          <a:xfrm>
            <a:off x="381000" y="1981200"/>
            <a:ext cx="8382000" cy="1077218"/>
          </a:xfrm>
          <a:prstGeom prst="rect">
            <a:avLst/>
          </a:prstGeom>
          <a:noFill/>
        </p:spPr>
        <p:txBody>
          <a:bodyPr wrap="square" rtlCol="0">
            <a:spAutoFit/>
          </a:bodyPr>
          <a:lstStyle/>
          <a:p>
            <a:r>
              <a:rPr lang="en-US" sz="3200" dirty="0" smtClean="0">
                <a:solidFill>
                  <a:srgbClr val="FF0000"/>
                </a:solidFill>
              </a:rPr>
              <a:t>                        </a:t>
            </a:r>
            <a:r>
              <a:rPr lang="en-US" sz="3200" dirty="0">
                <a:solidFill>
                  <a:srgbClr val="FF0000"/>
                </a:solidFill>
              </a:rPr>
              <a:t> </a:t>
            </a:r>
            <a:r>
              <a:rPr lang="en-US" sz="3200" dirty="0" smtClean="0">
                <a:solidFill>
                  <a:srgbClr val="FF0000"/>
                </a:solidFill>
              </a:rPr>
              <a:t> </a:t>
            </a:r>
            <a:r>
              <a:rPr lang="en-US" sz="3200" dirty="0" smtClean="0">
                <a:solidFill>
                  <a:srgbClr val="FF0000"/>
                </a:solidFill>
              </a:rPr>
              <a:t>and  </a:t>
            </a:r>
            <a:r>
              <a:rPr lang="en-US" sz="3200" dirty="0" smtClean="0">
                <a:solidFill>
                  <a:srgbClr val="FF0000"/>
                </a:solidFill>
              </a:rPr>
              <a:t>compute forces, scattering amplitudes, expectation values of operators …. </a:t>
            </a:r>
            <a:endParaRPr lang="en-US" sz="3200" dirty="0">
              <a:solidFill>
                <a:srgbClr val="FF0000"/>
              </a:solidFill>
            </a:endParaRPr>
          </a:p>
        </p:txBody>
      </p:sp>
      <p:sp>
        <p:nvSpPr>
          <p:cNvPr id="5" name="TextBox 4"/>
          <p:cNvSpPr txBox="1"/>
          <p:nvPr/>
        </p:nvSpPr>
        <p:spPr>
          <a:xfrm>
            <a:off x="152400" y="4191000"/>
            <a:ext cx="8991600" cy="646331"/>
          </a:xfrm>
          <a:prstGeom prst="rect">
            <a:avLst/>
          </a:prstGeom>
          <a:noFill/>
        </p:spPr>
        <p:txBody>
          <a:bodyPr wrap="square" rtlCol="0">
            <a:spAutoFit/>
          </a:bodyPr>
          <a:lstStyle/>
          <a:p>
            <a:r>
              <a:rPr lang="en-US" sz="3600" dirty="0" smtClean="0">
                <a:solidFill>
                  <a:srgbClr val="0000FF"/>
                </a:solidFill>
              </a:rPr>
              <a:t>Type 2</a:t>
            </a:r>
            <a:r>
              <a:rPr lang="en-US" sz="3600" dirty="0">
                <a:solidFill>
                  <a:srgbClr val="0000FF"/>
                </a:solidFill>
              </a:rPr>
              <a:t>:</a:t>
            </a:r>
            <a:r>
              <a:rPr lang="en-US" sz="3600" dirty="0" smtClean="0">
                <a:solidFill>
                  <a:srgbClr val="0000FF"/>
                </a:solidFill>
              </a:rPr>
              <a:t> Find solutions of Einstein’s equations,</a:t>
            </a:r>
            <a:endParaRPr lang="en-US" sz="3600" dirty="0">
              <a:solidFill>
                <a:srgbClr val="0000FF"/>
              </a:solidFill>
            </a:endParaRPr>
          </a:p>
        </p:txBody>
      </p:sp>
      <p:sp>
        <p:nvSpPr>
          <p:cNvPr id="6" name="TextBox 5"/>
          <p:cNvSpPr txBox="1"/>
          <p:nvPr/>
        </p:nvSpPr>
        <p:spPr>
          <a:xfrm>
            <a:off x="228600" y="4863351"/>
            <a:ext cx="9144000" cy="1077218"/>
          </a:xfrm>
          <a:prstGeom prst="rect">
            <a:avLst/>
          </a:prstGeom>
          <a:noFill/>
        </p:spPr>
        <p:txBody>
          <a:bodyPr wrap="square" rtlCol="0">
            <a:spAutoFit/>
          </a:bodyPr>
          <a:lstStyle/>
          <a:p>
            <a:r>
              <a:rPr lang="en-US" sz="3200" dirty="0" smtClean="0">
                <a:solidFill>
                  <a:srgbClr val="0000FF"/>
                </a:solidFill>
              </a:rPr>
              <a:t>and solve Yang-Mills equations on those Einstein manifolds. </a:t>
            </a:r>
            <a:endParaRPr lang="en-US" sz="3200" dirty="0">
              <a:solidFill>
                <a:srgbClr val="0000FF"/>
              </a:solidFill>
            </a:endParaRPr>
          </a:p>
        </p:txBody>
      </p:sp>
      <p:sp>
        <p:nvSpPr>
          <p:cNvPr id="8" name="TextBox 7"/>
          <p:cNvSpPr txBox="1"/>
          <p:nvPr/>
        </p:nvSpPr>
        <p:spPr>
          <a:xfrm>
            <a:off x="2171700" y="3301660"/>
            <a:ext cx="5257800" cy="646331"/>
          </a:xfrm>
          <a:prstGeom prst="rect">
            <a:avLst/>
          </a:prstGeom>
          <a:noFill/>
        </p:spPr>
        <p:txBody>
          <a:bodyPr wrap="square" rtlCol="0">
            <a:spAutoFit/>
          </a:bodyPr>
          <a:lstStyle/>
          <a:p>
            <a:r>
              <a:rPr lang="en-US" sz="3600" dirty="0" smtClean="0">
                <a:solidFill>
                  <a:srgbClr val="C00000"/>
                </a:solidFill>
                <a:latin typeface="Bernard MT Condensed" panose="02050806060905020404" pitchFamily="18" charset="0"/>
              </a:rPr>
              <a:t>Algebraic &amp; Quantum  </a:t>
            </a:r>
            <a:endParaRPr lang="en-US" sz="3600" dirty="0">
              <a:solidFill>
                <a:srgbClr val="C00000"/>
              </a:solidFill>
              <a:latin typeface="Bernard MT Condensed" panose="02050806060905020404" pitchFamily="18" charset="0"/>
            </a:endParaRPr>
          </a:p>
        </p:txBody>
      </p:sp>
      <p:sp>
        <p:nvSpPr>
          <p:cNvPr id="9" name="TextBox 8"/>
          <p:cNvSpPr txBox="1"/>
          <p:nvPr/>
        </p:nvSpPr>
        <p:spPr>
          <a:xfrm>
            <a:off x="2286000" y="5940569"/>
            <a:ext cx="5715000" cy="646331"/>
          </a:xfrm>
          <a:prstGeom prst="rect">
            <a:avLst/>
          </a:prstGeom>
          <a:noFill/>
        </p:spPr>
        <p:txBody>
          <a:bodyPr wrap="square" rtlCol="0">
            <a:spAutoFit/>
          </a:bodyPr>
          <a:lstStyle/>
          <a:p>
            <a:r>
              <a:rPr lang="en-US" sz="3600" dirty="0" smtClean="0">
                <a:solidFill>
                  <a:srgbClr val="7030A0"/>
                </a:solidFill>
                <a:latin typeface="Bernard MT Condensed" panose="02050806060905020404" pitchFamily="18" charset="0"/>
              </a:rPr>
              <a:t>Geometrical &amp; Classical </a:t>
            </a:r>
            <a:endParaRPr lang="en-US" sz="3600" dirty="0">
              <a:solidFill>
                <a:srgbClr val="7030A0"/>
              </a:solidFill>
              <a:latin typeface="Bernard MT Condensed" panose="02050806060905020404" pitchFamily="18" charset="0"/>
            </a:endParaRPr>
          </a:p>
        </p:txBody>
      </p:sp>
      <p:sp>
        <p:nvSpPr>
          <p:cNvPr id="7" name="Oval 6"/>
          <p:cNvSpPr/>
          <p:nvPr/>
        </p:nvSpPr>
        <p:spPr>
          <a:xfrm>
            <a:off x="3047999" y="1219200"/>
            <a:ext cx="1124755" cy="914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dirty="0" smtClean="0"/>
              <a:t>Exact Analytic Results</a:t>
            </a:r>
            <a:endParaRPr lang="en-US" dirty="0"/>
          </a:p>
        </p:txBody>
      </p:sp>
      <p:sp>
        <p:nvSpPr>
          <p:cNvPr id="3" name="TextBox 2"/>
          <p:cNvSpPr txBox="1"/>
          <p:nvPr/>
        </p:nvSpPr>
        <p:spPr>
          <a:xfrm>
            <a:off x="2438400" y="990600"/>
            <a:ext cx="4572000" cy="584775"/>
          </a:xfrm>
          <a:prstGeom prst="rect">
            <a:avLst/>
          </a:prstGeom>
          <a:noFill/>
        </p:spPr>
        <p:txBody>
          <a:bodyPr wrap="square" rtlCol="0">
            <a:spAutoFit/>
          </a:bodyPr>
          <a:lstStyle/>
          <a:p>
            <a:r>
              <a:rPr lang="en-US" sz="3200" dirty="0" smtClean="0">
                <a:solidFill>
                  <a:srgbClr val="0000FF"/>
                </a:solidFill>
              </a:rPr>
              <a:t>They are important </a:t>
            </a:r>
            <a:endParaRPr lang="en-US" sz="3200" dirty="0">
              <a:solidFill>
                <a:srgbClr val="0000FF"/>
              </a:solidFill>
            </a:endParaRPr>
          </a:p>
        </p:txBody>
      </p:sp>
      <p:sp>
        <p:nvSpPr>
          <p:cNvPr id="4" name="TextBox 7"/>
          <p:cNvSpPr txBox="1"/>
          <p:nvPr/>
        </p:nvSpPr>
        <p:spPr>
          <a:xfrm>
            <a:off x="739737" y="1828800"/>
            <a:ext cx="82286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00B050"/>
                </a:solidFill>
              </a:rPr>
              <a:t>Where would we be without the harmonic oscillator?  </a:t>
            </a:r>
            <a:endParaRPr lang="en-US" sz="2800" dirty="0">
              <a:solidFill>
                <a:srgbClr val="00B050"/>
              </a:solidFill>
            </a:endParaRPr>
          </a:p>
        </p:txBody>
      </p:sp>
      <p:sp>
        <p:nvSpPr>
          <p:cNvPr id="5" name="TextBox 7"/>
          <p:cNvSpPr txBox="1"/>
          <p:nvPr/>
        </p:nvSpPr>
        <p:spPr>
          <a:xfrm>
            <a:off x="1394794" y="2590800"/>
            <a:ext cx="636104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3399"/>
                </a:solidFill>
              </a:rPr>
              <a:t>Onsager’s solution of the 2d </a:t>
            </a:r>
            <a:r>
              <a:rPr lang="en-US" sz="2800" dirty="0" err="1" smtClean="0">
                <a:solidFill>
                  <a:srgbClr val="FF3399"/>
                </a:solidFill>
              </a:rPr>
              <a:t>Ising</a:t>
            </a:r>
            <a:r>
              <a:rPr lang="en-US" sz="2800" dirty="0" smtClean="0">
                <a:solidFill>
                  <a:srgbClr val="FF3399"/>
                </a:solidFill>
              </a:rPr>
              <a:t> model </a:t>
            </a:r>
          </a:p>
          <a:p>
            <a:r>
              <a:rPr lang="en-US" sz="2800" dirty="0" smtClean="0">
                <a:solidFill>
                  <a:srgbClr val="FF3399"/>
                </a:solidFill>
              </a:rPr>
              <a:t>in zero magnetic field  </a:t>
            </a:r>
            <a:endParaRPr lang="en-US" sz="2800" dirty="0">
              <a:solidFill>
                <a:srgbClr val="FF3399"/>
              </a:solidFill>
            </a:endParaRPr>
          </a:p>
        </p:txBody>
      </p:sp>
      <p:sp>
        <p:nvSpPr>
          <p:cNvPr id="7" name="TextBox 7"/>
          <p:cNvSpPr txBox="1"/>
          <p:nvPr/>
        </p:nvSpPr>
        <p:spPr>
          <a:xfrm>
            <a:off x="1981200" y="3739915"/>
            <a:ext cx="701371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3399"/>
                </a:solidFill>
              </a:rPr>
              <a:t>Modern theory of phase transitions and RG.  </a:t>
            </a:r>
            <a:endParaRPr lang="en-US" sz="2800" dirty="0">
              <a:solidFill>
                <a:srgbClr val="FF3399"/>
              </a:solidFill>
            </a:endParaRPr>
          </a:p>
        </p:txBody>
      </p:sp>
      <mc:AlternateContent xmlns:mc="http://schemas.openxmlformats.org/markup-compatibility/2006" xmlns:a14="http://schemas.microsoft.com/office/drawing/2010/main">
        <mc:Choice Requires="a14">
          <p:sp>
            <p:nvSpPr>
              <p:cNvPr id="8" name="TextBox 7"/>
              <p:cNvSpPr txBox="1"/>
              <p:nvPr/>
            </p:nvSpPr>
            <p:spPr>
              <a:xfrm>
                <a:off x="3315" y="4800600"/>
                <a:ext cx="9144000" cy="1754326"/>
              </a:xfrm>
              <a:prstGeom prst="rect">
                <a:avLst/>
              </a:prstGeom>
              <a:noFill/>
            </p:spPr>
            <p:txBody>
              <a:bodyPr wrap="square" rtlCol="0">
                <a:spAutoFit/>
              </a:bodyPr>
              <a:lstStyle/>
              <a:p>
                <a:r>
                  <a:rPr lang="en-US" sz="3600" dirty="0" smtClean="0">
                    <a:solidFill>
                      <a:srgbClr val="7030A0"/>
                    </a:solidFill>
                  </a:rPr>
                  <a:t>QFT’s with ``extended supersymmetry’’ in </a:t>
                </a:r>
                <a:r>
                  <a:rPr lang="en-US" sz="3600" dirty="0" err="1" smtClean="0">
                    <a:solidFill>
                      <a:srgbClr val="7030A0"/>
                    </a:solidFill>
                  </a:rPr>
                  <a:t>spacetime</a:t>
                </a:r>
                <a:r>
                  <a:rPr lang="en-US" sz="3600" dirty="0" smtClean="0">
                    <a:solidFill>
                      <a:srgbClr val="7030A0"/>
                    </a:solidFill>
                  </a:rPr>
                  <a:t> dimensions </a:t>
                </a:r>
                <a14:m>
                  <m:oMath xmlns:m="http://schemas.openxmlformats.org/officeDocument/2006/math">
                    <m:r>
                      <a:rPr lang="en-US" sz="3600" b="0" i="1" smtClean="0">
                        <a:solidFill>
                          <a:srgbClr val="7030A0"/>
                        </a:solidFill>
                        <a:latin typeface="Cambria Math"/>
                      </a:rPr>
                      <m:t>≤6 </m:t>
                    </m:r>
                  </m:oMath>
                </a14:m>
                <a:r>
                  <a:rPr lang="en-US" sz="3600" dirty="0" smtClean="0">
                    <a:solidFill>
                      <a:srgbClr val="7030A0"/>
                    </a:solidFill>
                  </a:rPr>
                  <a:t> have led to many results answering questions of both type 1 &amp; 2.   </a:t>
                </a:r>
                <a:endParaRPr lang="en-US" sz="36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15" y="4800600"/>
                <a:ext cx="9144000" cy="1754326"/>
              </a:xfrm>
              <a:prstGeom prst="rect">
                <a:avLst/>
              </a:prstGeom>
              <a:blipFill rotWithShape="1">
                <a:blip r:embed="rId3"/>
                <a:stretch>
                  <a:fillRect l="-2067" t="-5226" r="-2933" b="-12195"/>
                </a:stretch>
              </a:blipFill>
            </p:spPr>
            <p:txBody>
              <a:bodyPr/>
              <a:lstStyle/>
              <a:p>
                <a:r>
                  <a:rPr lang="en-US">
                    <a:noFill/>
                  </a:rPr>
                  <a:t> </a:t>
                </a:r>
              </a:p>
            </p:txBody>
          </p:sp>
        </mc:Fallback>
      </mc:AlternateContent>
      <p:sp>
        <p:nvSpPr>
          <p:cNvPr id="9" name="Right Arrow 8"/>
          <p:cNvSpPr/>
          <p:nvPr/>
        </p:nvSpPr>
        <p:spPr>
          <a:xfrm>
            <a:off x="609600" y="37785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1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8183" y="5576"/>
                <a:ext cx="9125817" cy="1384995"/>
              </a:xfrm>
              <a:prstGeom prst="rect">
                <a:avLst/>
              </a:prstGeom>
              <a:noFill/>
            </p:spPr>
            <p:txBody>
              <a:bodyPr wrap="square" rtlCol="0">
                <a:spAutoFit/>
              </a:bodyPr>
              <a:lstStyle/>
              <a:p>
                <a:r>
                  <a:rPr lang="en-US" sz="2800" dirty="0" smtClean="0">
                    <a:solidFill>
                      <a:srgbClr val="7030A0"/>
                    </a:solidFill>
                  </a:rPr>
                  <a:t>QFT’s with ``extended supersymmetry’’ in </a:t>
                </a:r>
                <a:r>
                  <a:rPr lang="en-US" sz="2800" dirty="0" err="1" smtClean="0">
                    <a:solidFill>
                      <a:srgbClr val="7030A0"/>
                    </a:solidFill>
                  </a:rPr>
                  <a:t>spacetime</a:t>
                </a:r>
                <a:r>
                  <a:rPr lang="en-US" sz="2800" dirty="0" smtClean="0">
                    <a:solidFill>
                      <a:srgbClr val="7030A0"/>
                    </a:solidFill>
                  </a:rPr>
                  <a:t> dimensions </a:t>
                </a:r>
                <a14:m>
                  <m:oMath xmlns:m="http://schemas.openxmlformats.org/officeDocument/2006/math">
                    <m:r>
                      <a:rPr lang="en-US" sz="2800" b="0" i="1" smtClean="0">
                        <a:solidFill>
                          <a:srgbClr val="7030A0"/>
                        </a:solidFill>
                        <a:latin typeface="Cambria Math"/>
                      </a:rPr>
                      <m:t>≤6 </m:t>
                    </m:r>
                  </m:oMath>
                </a14:m>
                <a:r>
                  <a:rPr lang="en-US" sz="2800" dirty="0" smtClean="0">
                    <a:solidFill>
                      <a:srgbClr val="7030A0"/>
                    </a:solidFill>
                  </a:rPr>
                  <a:t> have led to many results answering questions of both types 1 &amp; 2.   </a:t>
                </a:r>
                <a:endParaRPr lang="en-US" sz="2800" dirty="0">
                  <a:solidFill>
                    <a:srgbClr val="7030A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8183" y="5576"/>
                <a:ext cx="9125817" cy="1384995"/>
              </a:xfrm>
              <a:prstGeom prst="rect">
                <a:avLst/>
              </a:prstGeom>
              <a:blipFill rotWithShape="1">
                <a:blip r:embed="rId3"/>
                <a:stretch>
                  <a:fillRect l="-1403" t="-3965" b="-11894"/>
                </a:stretch>
              </a:blipFill>
            </p:spPr>
            <p:txBody>
              <a:bodyPr/>
              <a:lstStyle/>
              <a:p>
                <a:r>
                  <a:rPr lang="en-US">
                    <a:noFill/>
                  </a:rPr>
                  <a:t> </a:t>
                </a:r>
              </a:p>
            </p:txBody>
          </p:sp>
        </mc:Fallback>
      </mc:AlternateContent>
      <p:sp>
        <p:nvSpPr>
          <p:cNvPr id="2" name="TextBox 1"/>
          <p:cNvSpPr txBox="1"/>
          <p:nvPr/>
        </p:nvSpPr>
        <p:spPr>
          <a:xfrm>
            <a:off x="152400" y="4800600"/>
            <a:ext cx="8153400" cy="646331"/>
          </a:xfrm>
          <a:prstGeom prst="rect">
            <a:avLst/>
          </a:prstGeom>
          <a:noFill/>
        </p:spPr>
        <p:txBody>
          <a:bodyPr wrap="square" rtlCol="0">
            <a:spAutoFit/>
          </a:bodyPr>
          <a:lstStyle/>
          <a:p>
            <a:endParaRPr lang="en-US" dirty="0" smtClean="0"/>
          </a:p>
          <a:p>
            <a:endParaRPr lang="en-US" dirty="0"/>
          </a:p>
        </p:txBody>
      </p:sp>
      <p:sp>
        <p:nvSpPr>
          <p:cNvPr id="7" name="TextBox 6"/>
          <p:cNvSpPr txBox="1"/>
          <p:nvPr/>
        </p:nvSpPr>
        <p:spPr>
          <a:xfrm>
            <a:off x="83233" y="4061936"/>
            <a:ext cx="9060767" cy="1384995"/>
          </a:xfrm>
          <a:prstGeom prst="rect">
            <a:avLst/>
          </a:prstGeom>
          <a:noFill/>
        </p:spPr>
        <p:txBody>
          <a:bodyPr wrap="square" rtlCol="0">
            <a:spAutoFit/>
          </a:bodyPr>
          <a:lstStyle/>
          <a:p>
            <a:r>
              <a:rPr lang="en-US" sz="2800" dirty="0" smtClean="0">
                <a:solidFill>
                  <a:srgbClr val="0000FF"/>
                </a:solidFill>
              </a:rPr>
              <a:t>We found ways of computing the exact  (BPS)  spectrum of many quantum Hamiltonians  via solving </a:t>
            </a:r>
            <a:r>
              <a:rPr lang="en-US" sz="2800" dirty="0">
                <a:solidFill>
                  <a:srgbClr val="0000FF"/>
                </a:solidFill>
              </a:rPr>
              <a:t> </a:t>
            </a:r>
            <a:r>
              <a:rPr lang="en-US" sz="2800" dirty="0" smtClean="0">
                <a:solidFill>
                  <a:srgbClr val="0000FF"/>
                </a:solidFill>
              </a:rPr>
              <a:t>Einstein and Yang-Mills-type equations.  </a:t>
            </a:r>
            <a:endParaRPr lang="en-US" sz="2800" dirty="0">
              <a:solidFill>
                <a:srgbClr val="0000FF"/>
              </a:solidFill>
            </a:endParaRPr>
          </a:p>
        </p:txBody>
      </p:sp>
      <p:sp>
        <p:nvSpPr>
          <p:cNvPr id="8" name="TextBox 7"/>
          <p:cNvSpPr txBox="1"/>
          <p:nvPr/>
        </p:nvSpPr>
        <p:spPr>
          <a:xfrm>
            <a:off x="66168" y="5552941"/>
            <a:ext cx="8952571" cy="1384995"/>
          </a:xfrm>
          <a:prstGeom prst="rect">
            <a:avLst/>
          </a:prstGeom>
          <a:noFill/>
        </p:spPr>
        <p:txBody>
          <a:bodyPr wrap="square" rtlCol="0">
            <a:spAutoFit/>
          </a:bodyPr>
          <a:lstStyle/>
          <a:p>
            <a:r>
              <a:rPr lang="en-US" sz="2800" dirty="0" smtClean="0">
                <a:solidFill>
                  <a:srgbClr val="00B050"/>
                </a:solidFill>
              </a:rPr>
              <a:t>Another surprise: In deriving  exact results about d=4 QFT it turns out that interacting QFT in </a:t>
            </a:r>
            <a:r>
              <a:rPr lang="en-US" sz="2800" b="1" u="sng" dirty="0" smtClean="0">
                <a:solidFill>
                  <a:srgbClr val="00B050"/>
                </a:solidFill>
              </a:rPr>
              <a:t>SIX</a:t>
            </a:r>
            <a:r>
              <a:rPr lang="en-US" sz="2800" dirty="0" smtClean="0">
                <a:solidFill>
                  <a:srgbClr val="00B050"/>
                </a:solidFill>
              </a:rPr>
              <a:t> </a:t>
            </a:r>
            <a:r>
              <a:rPr lang="en-US" sz="2800" dirty="0" err="1" smtClean="0">
                <a:solidFill>
                  <a:srgbClr val="00B050"/>
                </a:solidFill>
              </a:rPr>
              <a:t>spacetime</a:t>
            </a:r>
            <a:r>
              <a:rPr lang="en-US" sz="2800" dirty="0" smtClean="0">
                <a:solidFill>
                  <a:srgbClr val="00B050"/>
                </a:solidFill>
              </a:rPr>
              <a:t> dimensions plays a crucial role! </a:t>
            </a:r>
            <a:endParaRPr lang="en-US" sz="2800" dirty="0">
              <a:solidFill>
                <a:srgbClr val="00B050"/>
              </a:solidFill>
            </a:endParaRPr>
          </a:p>
        </p:txBody>
      </p:sp>
      <p:sp>
        <p:nvSpPr>
          <p:cNvPr id="3" name="TextBox 2"/>
          <p:cNvSpPr txBox="1"/>
          <p:nvPr/>
        </p:nvSpPr>
        <p:spPr>
          <a:xfrm>
            <a:off x="2433383" y="1828800"/>
            <a:ext cx="4230366" cy="2062103"/>
          </a:xfrm>
          <a:prstGeom prst="rect">
            <a:avLst/>
          </a:prstGeom>
          <a:noFill/>
        </p:spPr>
        <p:txBody>
          <a:bodyPr wrap="square" rtlCol="0">
            <a:spAutoFit/>
          </a:bodyPr>
          <a:lstStyle/>
          <a:p>
            <a:r>
              <a:rPr lang="en-US" sz="3200" dirty="0" smtClean="0">
                <a:solidFill>
                  <a:srgbClr val="FF0000"/>
                </a:solidFill>
              </a:rPr>
              <a:t>Surprise:  There can </a:t>
            </a:r>
            <a:r>
              <a:rPr lang="en-US" sz="3200" dirty="0">
                <a:solidFill>
                  <a:srgbClr val="FF0000"/>
                </a:solidFill>
              </a:rPr>
              <a:t>be very close relations between questions of types 1 &amp; 2</a:t>
            </a:r>
          </a:p>
        </p:txBody>
      </p:sp>
      <p:pic>
        <p:nvPicPr>
          <p:cNvPr id="9" name="Picture 8" descr="GaiottoFigure.jpg"/>
          <p:cNvPicPr>
            <a:picLocks noChangeAspect="1"/>
          </p:cNvPicPr>
          <p:nvPr/>
        </p:nvPicPr>
        <p:blipFill>
          <a:blip r:embed="rId4" cstate="print"/>
          <a:stretch>
            <a:fillRect/>
          </a:stretch>
        </p:blipFill>
        <p:spPr>
          <a:xfrm>
            <a:off x="384121" y="1382880"/>
            <a:ext cx="1789139" cy="2578100"/>
          </a:xfrm>
          <a:prstGeom prst="rect">
            <a:avLst/>
          </a:prstGeom>
        </p:spPr>
      </p:pic>
      <p:pic>
        <p:nvPicPr>
          <p:cNvPr id="10" name="Picture 9" descr="NeitzkeFigure.jpg"/>
          <p:cNvPicPr>
            <a:picLocks noChangeAspect="1"/>
          </p:cNvPicPr>
          <p:nvPr/>
        </p:nvPicPr>
        <p:blipFill>
          <a:blip r:embed="rId5" cstate="print"/>
          <a:stretch>
            <a:fillRect/>
          </a:stretch>
        </p:blipFill>
        <p:spPr>
          <a:xfrm>
            <a:off x="7010400" y="1401930"/>
            <a:ext cx="1905000" cy="2540000"/>
          </a:xfrm>
          <a:prstGeom prst="rect">
            <a:avLst/>
          </a:prstGeom>
        </p:spPr>
      </p:pic>
      <p:sp>
        <p:nvSpPr>
          <p:cNvPr id="4" name="Oval 3"/>
          <p:cNvSpPr/>
          <p:nvPr/>
        </p:nvSpPr>
        <p:spPr>
          <a:xfrm>
            <a:off x="4800600" y="5871135"/>
            <a:ext cx="685800" cy="758265"/>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zcoloring.com/coloring/8Tz/8L7/8Tz8L7jk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36732"/>
            <a:ext cx="5648325" cy="4076569"/>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0"/>
            <a:ext cx="8229600" cy="1143000"/>
          </a:xfrm>
        </p:spPr>
        <p:txBody>
          <a:bodyPr/>
          <a:lstStyle/>
          <a:p>
            <a:r>
              <a:rPr lang="en-US" altLang="en-US" dirty="0" smtClean="0"/>
              <a:t>Cornucopia For Mathematicians </a:t>
            </a:r>
            <a:endParaRPr lang="en-US" altLang="en-US" dirty="0"/>
          </a:p>
        </p:txBody>
      </p:sp>
      <p:sp>
        <p:nvSpPr>
          <p:cNvPr id="4101" name="Text Box 5"/>
          <p:cNvSpPr txBox="1">
            <a:spLocks noChangeArrowheads="1"/>
          </p:cNvSpPr>
          <p:nvPr/>
        </p:nvSpPr>
        <p:spPr bwMode="auto">
          <a:xfrm>
            <a:off x="25078" y="2456795"/>
            <a:ext cx="9144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3200" dirty="0" err="1" smtClean="0">
                <a:solidFill>
                  <a:srgbClr val="FF0000"/>
                </a:solidFill>
              </a:rPr>
              <a:t>Gromov</a:t>
            </a:r>
            <a:r>
              <a:rPr lang="en-US" altLang="en-US" sz="3200" dirty="0" smtClean="0">
                <a:solidFill>
                  <a:srgbClr val="FF0000"/>
                </a:solidFill>
              </a:rPr>
              <a:t>-Witten </a:t>
            </a:r>
            <a:r>
              <a:rPr lang="en-US" altLang="en-US" sz="3200" dirty="0">
                <a:solidFill>
                  <a:srgbClr val="FF0000"/>
                </a:solidFill>
              </a:rPr>
              <a:t>Theory, Homological Mirror </a:t>
            </a:r>
            <a:r>
              <a:rPr lang="en-US" altLang="en-US" sz="3200" dirty="0" smtClean="0">
                <a:solidFill>
                  <a:srgbClr val="FF0000"/>
                </a:solidFill>
              </a:rPr>
              <a:t>Symmetry, </a:t>
            </a:r>
            <a:r>
              <a:rPr lang="en-US" altLang="en-US" sz="2800" dirty="0" smtClean="0">
                <a:solidFill>
                  <a:srgbClr val="FF0000"/>
                </a:solidFill>
              </a:rPr>
              <a:t>Knot Homology,</a:t>
            </a:r>
            <a:r>
              <a:rPr lang="en-US" altLang="en-US" sz="2400" dirty="0" smtClean="0">
                <a:solidFill>
                  <a:srgbClr val="FF0000"/>
                </a:solidFill>
              </a:rPr>
              <a:t> </a:t>
            </a:r>
            <a:r>
              <a:rPr lang="en-US" altLang="en-US" sz="2800" dirty="0">
                <a:solidFill>
                  <a:srgbClr val="FF0000"/>
                </a:solidFill>
              </a:rPr>
              <a:t>stability conditions on derived categories,</a:t>
            </a:r>
            <a:r>
              <a:rPr lang="en-US" altLang="en-US" sz="2000" dirty="0">
                <a:solidFill>
                  <a:srgbClr val="FF0000"/>
                </a:solidFill>
              </a:rPr>
              <a:t> </a:t>
            </a:r>
            <a:r>
              <a:rPr lang="en-US" altLang="en-US" sz="2400" dirty="0">
                <a:solidFill>
                  <a:srgbClr val="FF0000"/>
                </a:solidFill>
              </a:rPr>
              <a:t>geometric </a:t>
            </a:r>
            <a:r>
              <a:rPr lang="en-US" altLang="en-US" sz="2400" dirty="0" err="1">
                <a:solidFill>
                  <a:srgbClr val="FF0000"/>
                </a:solidFill>
              </a:rPr>
              <a:t>Langlands</a:t>
            </a:r>
            <a:r>
              <a:rPr lang="en-US" altLang="en-US" sz="2400" dirty="0">
                <a:solidFill>
                  <a:srgbClr val="FF0000"/>
                </a:solidFill>
              </a:rPr>
              <a:t> program, </a:t>
            </a:r>
            <a:r>
              <a:rPr lang="en-US" sz="2400" dirty="0" err="1" smtClean="0">
                <a:solidFill>
                  <a:srgbClr val="FF0000"/>
                </a:solidFill>
              </a:rPr>
              <a:t>Hitchin</a:t>
            </a:r>
            <a:r>
              <a:rPr lang="en-US" sz="2400" dirty="0" smtClean="0">
                <a:solidFill>
                  <a:srgbClr val="FF0000"/>
                </a:solidFill>
              </a:rPr>
              <a:t> systems, </a:t>
            </a:r>
            <a:r>
              <a:rPr lang="en-US" sz="2400" dirty="0" err="1" smtClean="0">
                <a:solidFill>
                  <a:srgbClr val="FF0000"/>
                </a:solidFill>
              </a:rPr>
              <a:t>integrable</a:t>
            </a:r>
            <a:r>
              <a:rPr lang="en-US" sz="2400" dirty="0" smtClean="0">
                <a:solidFill>
                  <a:srgbClr val="FF0000"/>
                </a:solidFill>
              </a:rPr>
              <a:t> </a:t>
            </a:r>
            <a:r>
              <a:rPr lang="en-US" sz="2400" dirty="0">
                <a:solidFill>
                  <a:srgbClr val="FF0000"/>
                </a:solidFill>
              </a:rPr>
              <a:t>systems, </a:t>
            </a:r>
            <a:r>
              <a:rPr lang="en-US" sz="2400" dirty="0" smtClean="0">
                <a:solidFill>
                  <a:srgbClr val="FF0000"/>
                </a:solidFill>
              </a:rPr>
              <a:t>construction of </a:t>
            </a:r>
            <a:r>
              <a:rPr lang="en-US" sz="2400" dirty="0" err="1" smtClean="0">
                <a:solidFill>
                  <a:srgbClr val="FF0000"/>
                </a:solidFill>
              </a:rPr>
              <a:t>hyperkähler</a:t>
            </a:r>
            <a:r>
              <a:rPr lang="en-US" sz="2400" dirty="0" smtClean="0">
                <a:solidFill>
                  <a:srgbClr val="FF0000"/>
                </a:solidFill>
              </a:rPr>
              <a:t> metrics and </a:t>
            </a:r>
            <a:r>
              <a:rPr lang="en-US" sz="2400" dirty="0" err="1" smtClean="0">
                <a:solidFill>
                  <a:srgbClr val="FF0000"/>
                </a:solidFill>
              </a:rPr>
              <a:t>hyperholomorphic</a:t>
            </a:r>
            <a:r>
              <a:rPr lang="en-US" sz="2400" dirty="0" smtClean="0">
                <a:solidFill>
                  <a:srgbClr val="FF0000"/>
                </a:solidFill>
              </a:rPr>
              <a:t> bundles, moduli </a:t>
            </a:r>
            <a:r>
              <a:rPr lang="en-US" sz="2400" dirty="0">
                <a:solidFill>
                  <a:srgbClr val="FF0000"/>
                </a:solidFill>
              </a:rPr>
              <a:t>spaces of flat connections on surfaces, cluster algebras, </a:t>
            </a:r>
            <a:r>
              <a:rPr lang="en-US" sz="2400" dirty="0" err="1">
                <a:solidFill>
                  <a:srgbClr val="FF0000"/>
                </a:solidFill>
              </a:rPr>
              <a:t>Teichm</a:t>
            </a:r>
            <a:r>
              <a:rPr lang="hu-HU" sz="2400" dirty="0">
                <a:solidFill>
                  <a:srgbClr val="FF0000"/>
                </a:solidFill>
              </a:rPr>
              <a:t>ű</a:t>
            </a:r>
            <a:r>
              <a:rPr lang="en-US" sz="2400" dirty="0" err="1">
                <a:solidFill>
                  <a:srgbClr val="FF0000"/>
                </a:solidFill>
              </a:rPr>
              <a:t>ller</a:t>
            </a:r>
            <a:r>
              <a:rPr lang="en-US" sz="2400" dirty="0">
                <a:solidFill>
                  <a:srgbClr val="FF0000"/>
                </a:solidFill>
              </a:rPr>
              <a:t> </a:t>
            </a:r>
            <a:r>
              <a:rPr lang="en-US" sz="2400" dirty="0" smtClean="0">
                <a:solidFill>
                  <a:srgbClr val="FF0000"/>
                </a:solidFill>
              </a:rPr>
              <a:t>theory and holomorphic differentials, ``</a:t>
            </a:r>
            <a:r>
              <a:rPr lang="en-US" sz="2400" dirty="0">
                <a:solidFill>
                  <a:srgbClr val="FF0000"/>
                </a:solidFill>
              </a:rPr>
              <a:t>higher </a:t>
            </a:r>
            <a:r>
              <a:rPr lang="en-US" sz="2400" dirty="0" err="1">
                <a:solidFill>
                  <a:srgbClr val="FF0000"/>
                </a:solidFill>
              </a:rPr>
              <a:t>Teichm</a:t>
            </a:r>
            <a:r>
              <a:rPr lang="hu-HU" sz="2400" dirty="0">
                <a:solidFill>
                  <a:srgbClr val="FF0000"/>
                </a:solidFill>
              </a:rPr>
              <a:t>ű</a:t>
            </a:r>
            <a:r>
              <a:rPr lang="en-US" sz="2400" dirty="0" err="1">
                <a:solidFill>
                  <a:srgbClr val="FF0000"/>
                </a:solidFill>
              </a:rPr>
              <a:t>ller</a:t>
            </a:r>
            <a:r>
              <a:rPr lang="en-US" sz="2400" dirty="0">
                <a:solidFill>
                  <a:srgbClr val="FF0000"/>
                </a:solidFill>
              </a:rPr>
              <a:t> </a:t>
            </a:r>
            <a:r>
              <a:rPr lang="en-US" sz="2400" dirty="0" smtClean="0">
                <a:solidFill>
                  <a:srgbClr val="FF0000"/>
                </a:solidFill>
              </a:rPr>
              <a:t>theory,’’ </a:t>
            </a:r>
            <a:r>
              <a:rPr lang="en-US" altLang="en-US" sz="2400" dirty="0" err="1">
                <a:solidFill>
                  <a:srgbClr val="FF0000"/>
                </a:solidFill>
              </a:rPr>
              <a:t>symplectic</a:t>
            </a:r>
            <a:r>
              <a:rPr lang="en-US" altLang="en-US" sz="2400" dirty="0">
                <a:solidFill>
                  <a:srgbClr val="FF0000"/>
                </a:solidFill>
              </a:rPr>
              <a:t> duality</a:t>
            </a:r>
            <a:r>
              <a:rPr lang="en-US" altLang="en-US" sz="3200" dirty="0">
                <a:solidFill>
                  <a:srgbClr val="FF0000"/>
                </a:solidFill>
              </a:rPr>
              <a:t>, </a:t>
            </a:r>
            <a:r>
              <a:rPr lang="en-US" altLang="en-US" sz="2400" dirty="0" smtClean="0">
                <a:solidFill>
                  <a:srgbClr val="FF0000"/>
                </a:solidFill>
              </a:rPr>
              <a:t>automorphic</a:t>
            </a:r>
            <a:r>
              <a:rPr lang="en-US" altLang="en-US" sz="2800" dirty="0" smtClean="0">
                <a:solidFill>
                  <a:srgbClr val="FF0000"/>
                </a:solidFill>
              </a:rPr>
              <a:t> </a:t>
            </a:r>
            <a:r>
              <a:rPr lang="en-US" altLang="en-US" sz="2400" dirty="0">
                <a:solidFill>
                  <a:srgbClr val="FF0000"/>
                </a:solidFill>
              </a:rPr>
              <a:t>products and modular forms,</a:t>
            </a:r>
            <a:r>
              <a:rPr lang="en-US" altLang="en-US" sz="2800" dirty="0">
                <a:solidFill>
                  <a:srgbClr val="FF0000"/>
                </a:solidFill>
              </a:rPr>
              <a:t> </a:t>
            </a:r>
            <a:r>
              <a:rPr lang="en-US" altLang="en-US" sz="2400" dirty="0">
                <a:solidFill>
                  <a:srgbClr val="FF0000"/>
                </a:solidFill>
              </a:rPr>
              <a:t>quiver representation theory</a:t>
            </a:r>
            <a:r>
              <a:rPr lang="en-US" altLang="en-US" sz="3200" dirty="0">
                <a:solidFill>
                  <a:srgbClr val="FF0000"/>
                </a:solidFill>
              </a:rPr>
              <a:t>, </a:t>
            </a:r>
            <a:r>
              <a:rPr lang="en-US" altLang="en-US" sz="2000" dirty="0" smtClean="0">
                <a:solidFill>
                  <a:srgbClr val="FF0000"/>
                </a:solidFill>
              </a:rPr>
              <a:t>Donaldson invariants &amp; four-manifolds,</a:t>
            </a:r>
            <a:r>
              <a:rPr lang="en-US" altLang="en-US" sz="3200" dirty="0" smtClean="0">
                <a:solidFill>
                  <a:srgbClr val="FF0000"/>
                </a:solidFill>
              </a:rPr>
              <a:t> </a:t>
            </a:r>
            <a:r>
              <a:rPr lang="en-US" altLang="en-US" sz="2000" dirty="0">
                <a:solidFill>
                  <a:srgbClr val="FF0000"/>
                </a:solidFill>
              </a:rPr>
              <a:t>motivic Donaldson-Thomas invariants, </a:t>
            </a:r>
            <a:r>
              <a:rPr lang="en-US" altLang="en-US" sz="1600" dirty="0">
                <a:solidFill>
                  <a:srgbClr val="FF0000"/>
                </a:solidFill>
              </a:rPr>
              <a:t>geometric construction </a:t>
            </a:r>
            <a:r>
              <a:rPr lang="en-US" altLang="en-US" sz="1050" dirty="0">
                <a:solidFill>
                  <a:srgbClr val="FF0000"/>
                </a:solidFill>
              </a:rPr>
              <a:t>of affine Lie algebras</a:t>
            </a:r>
            <a:r>
              <a:rPr lang="en-US" altLang="en-US" sz="1000" dirty="0">
                <a:solidFill>
                  <a:srgbClr val="FF0000"/>
                </a:solidFill>
              </a:rPr>
              <a:t>, </a:t>
            </a:r>
            <a:r>
              <a:rPr lang="en-US" altLang="en-US" sz="1000" dirty="0" smtClean="0">
                <a:solidFill>
                  <a:srgbClr val="FF0000"/>
                </a:solidFill>
              </a:rPr>
              <a:t>McKay </a:t>
            </a:r>
            <a:r>
              <a:rPr lang="en-US" altLang="en-US" sz="1000" dirty="0">
                <a:solidFill>
                  <a:srgbClr val="FF0000"/>
                </a:solidFill>
              </a:rPr>
              <a:t>correspondence</a:t>
            </a:r>
            <a:r>
              <a:rPr lang="en-US" altLang="en-US" sz="1000" dirty="0" smtClean="0">
                <a:solidFill>
                  <a:srgbClr val="FF0000"/>
                </a:solidFill>
              </a:rPr>
              <a:t>, ……….</a:t>
            </a:r>
            <a:endParaRPr lang="en-US" altLang="en-US" sz="1000" dirty="0">
              <a:solidFill>
                <a:srgbClr val="FF0000"/>
              </a:solidFill>
            </a:endParaRPr>
          </a:p>
        </p:txBody>
      </p:sp>
      <p:sp>
        <p:nvSpPr>
          <p:cNvPr id="4" name="TextBox 3"/>
          <p:cNvSpPr txBox="1"/>
          <p:nvPr/>
        </p:nvSpPr>
        <p:spPr>
          <a:xfrm>
            <a:off x="1600200" y="914400"/>
            <a:ext cx="6705600" cy="1446550"/>
          </a:xfrm>
          <a:prstGeom prst="rect">
            <a:avLst/>
          </a:prstGeom>
          <a:noFill/>
        </p:spPr>
        <p:txBody>
          <a:bodyPr wrap="square" rtlCol="0">
            <a:spAutoFit/>
          </a:bodyPr>
          <a:lstStyle/>
          <a:p>
            <a:r>
              <a:rPr lang="en-US" sz="4400" dirty="0" smtClean="0">
                <a:solidFill>
                  <a:srgbClr val="0000FF"/>
                </a:solidFill>
              </a:rPr>
              <a:t>Provides a rich and deep </a:t>
            </a:r>
          </a:p>
          <a:p>
            <a:r>
              <a:rPr lang="en-US" sz="4400" dirty="0" smtClean="0">
                <a:solidFill>
                  <a:srgbClr val="0000FF"/>
                </a:solidFill>
              </a:rPr>
              <a:t>mathematical structure.  </a:t>
            </a:r>
            <a:endParaRPr lang="en-US" sz="4400" dirty="0">
              <a:solidFill>
                <a:srgbClr val="0000FF"/>
              </a:solidFill>
            </a:endParaRPr>
          </a:p>
        </p:txBody>
      </p:sp>
    </p:spTree>
    <p:extLst>
      <p:ext uri="{BB962C8B-B14F-4D97-AF65-F5344CB8AC3E}">
        <p14:creationId xmlns:p14="http://schemas.microsoft.com/office/powerpoint/2010/main" val="38046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Importance Of BPS States</a:t>
            </a:r>
            <a:endParaRPr lang="en-US" dirty="0"/>
          </a:p>
        </p:txBody>
      </p:sp>
      <p:sp>
        <p:nvSpPr>
          <p:cNvPr id="6" name="TextBox 5"/>
          <p:cNvSpPr txBox="1"/>
          <p:nvPr/>
        </p:nvSpPr>
        <p:spPr>
          <a:xfrm>
            <a:off x="152400" y="1143000"/>
            <a:ext cx="9144000" cy="1754326"/>
          </a:xfrm>
          <a:prstGeom prst="rect">
            <a:avLst/>
          </a:prstGeom>
          <a:noFill/>
        </p:spPr>
        <p:txBody>
          <a:bodyPr wrap="square" rtlCol="0">
            <a:spAutoFit/>
          </a:bodyPr>
          <a:lstStyle/>
          <a:p>
            <a:r>
              <a:rPr lang="en-US" sz="3600" dirty="0" smtClean="0">
                <a:solidFill>
                  <a:srgbClr val="0000FF"/>
                </a:solidFill>
              </a:rPr>
              <a:t>Much progress has been driven by trying to  understand a portion of the spectrum of the Hamiltonian  – the ``BPS spectrum’’ –  </a:t>
            </a:r>
          </a:p>
        </p:txBody>
      </p:sp>
      <p:sp>
        <p:nvSpPr>
          <p:cNvPr id="7" name="TextBox 6"/>
          <p:cNvSpPr txBox="1"/>
          <p:nvPr/>
        </p:nvSpPr>
        <p:spPr>
          <a:xfrm>
            <a:off x="0" y="5334000"/>
            <a:ext cx="9144000" cy="646331"/>
          </a:xfrm>
          <a:prstGeom prst="rect">
            <a:avLst/>
          </a:prstGeom>
          <a:noFill/>
        </p:spPr>
        <p:txBody>
          <a:bodyPr wrap="square" rtlCol="0">
            <a:spAutoFit/>
          </a:bodyPr>
          <a:lstStyle/>
          <a:p>
            <a:r>
              <a:rPr lang="en-US" sz="3600" dirty="0" smtClean="0">
                <a:solidFill>
                  <a:srgbClr val="C00000"/>
                </a:solidFill>
              </a:rPr>
              <a:t>  </a:t>
            </a:r>
            <a:endParaRPr lang="en-US" sz="3600" dirty="0">
              <a:solidFill>
                <a:srgbClr val="C00000"/>
              </a:solidFill>
            </a:endParaRPr>
          </a:p>
        </p:txBody>
      </p:sp>
      <p:sp>
        <p:nvSpPr>
          <p:cNvPr id="8" name="TextBox 7"/>
          <p:cNvSpPr txBox="1"/>
          <p:nvPr/>
        </p:nvSpPr>
        <p:spPr>
          <a:xfrm>
            <a:off x="457200" y="3429000"/>
            <a:ext cx="9144000" cy="1754326"/>
          </a:xfrm>
          <a:prstGeom prst="rect">
            <a:avLst/>
          </a:prstGeom>
          <a:noFill/>
        </p:spPr>
        <p:txBody>
          <a:bodyPr wrap="square" rtlCol="0">
            <a:spAutoFit/>
          </a:bodyPr>
          <a:lstStyle/>
          <a:p>
            <a:r>
              <a:rPr lang="en-US" sz="3600" b="1" i="1" u="sng" dirty="0" smtClean="0">
                <a:solidFill>
                  <a:srgbClr val="00B050"/>
                </a:solidFill>
              </a:rPr>
              <a:t>BPS states</a:t>
            </a:r>
            <a:r>
              <a:rPr lang="en-US" sz="3600" dirty="0" smtClean="0">
                <a:solidFill>
                  <a:srgbClr val="FF0000"/>
                </a:solidFill>
              </a:rPr>
              <a:t> are special quantum states in a supersymmetric theory for which we can compute the energy exactly. </a:t>
            </a:r>
            <a:endParaRPr lang="en-US" sz="3600" dirty="0">
              <a:solidFill>
                <a:srgbClr val="FF0000"/>
              </a:solidFill>
            </a:endParaRPr>
          </a:p>
        </p:txBody>
      </p:sp>
      <p:sp>
        <p:nvSpPr>
          <p:cNvPr id="9" name="TextBox 8"/>
          <p:cNvSpPr txBox="1"/>
          <p:nvPr/>
        </p:nvSpPr>
        <p:spPr>
          <a:xfrm>
            <a:off x="1143000" y="5486400"/>
            <a:ext cx="7620000" cy="1200329"/>
          </a:xfrm>
          <a:prstGeom prst="rect">
            <a:avLst/>
          </a:prstGeom>
          <a:noFill/>
        </p:spPr>
        <p:txBody>
          <a:bodyPr wrap="square" rtlCol="0">
            <a:spAutoFit/>
          </a:bodyPr>
          <a:lstStyle/>
          <a:p>
            <a:r>
              <a:rPr lang="en-US" sz="3600" dirty="0" smtClean="0">
                <a:solidFill>
                  <a:srgbClr val="7030A0"/>
                </a:solidFill>
              </a:rPr>
              <a:t>So today we will just focus on the BPS </a:t>
            </a:r>
          </a:p>
          <a:p>
            <a:r>
              <a:rPr lang="en-US" sz="3600" dirty="0" smtClean="0">
                <a:solidFill>
                  <a:srgbClr val="7030A0"/>
                </a:solidFill>
              </a:rPr>
              <a:t>spectrum in d=4, </a:t>
            </a:r>
            <a:r>
              <a:rPr lang="en-US" sz="3600" dirty="0" smtClean="0">
                <a:solidFill>
                  <a:srgbClr val="7030A0"/>
                </a:solidFill>
                <a:latin typeface="Monotype Corsiva" panose="03010101010201010101" pitchFamily="66" charset="0"/>
              </a:rPr>
              <a:t>N</a:t>
            </a:r>
            <a:r>
              <a:rPr lang="en-US" sz="3600" dirty="0" smtClean="0">
                <a:solidFill>
                  <a:srgbClr val="7030A0"/>
                </a:solidFill>
              </a:rPr>
              <a:t>=2 field theory. </a:t>
            </a:r>
            <a:endParaRPr lang="en-US" sz="3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solidFill>
                  <a:srgbClr val="FF0000"/>
                </a:solidFill>
              </a:rPr>
              <a:t>Phys-</a:t>
            </a:r>
            <a:r>
              <a:rPr lang="en-US" dirty="0" err="1" smtClean="0">
                <a:solidFill>
                  <a:srgbClr val="FF0000"/>
                </a:solidFill>
              </a:rPr>
              <a:t>i</a:t>
            </a:r>
            <a:r>
              <a:rPr lang="en-US" dirty="0" smtClean="0">
                <a:solidFill>
                  <a:srgbClr val="FF0000"/>
                </a:solidFill>
              </a:rPr>
              <a:t>-</a:t>
            </a:r>
            <a:r>
              <a:rPr lang="en-US" dirty="0" err="1" smtClean="0">
                <a:solidFill>
                  <a:srgbClr val="FF0000"/>
                </a:solidFill>
              </a:rPr>
              <a:t>cal</a:t>
            </a:r>
            <a:r>
              <a:rPr lang="en-US" dirty="0" smtClean="0">
                <a:solidFill>
                  <a:srgbClr val="FF0000"/>
                </a:solidFill>
              </a:rPr>
              <a:t> Math-e-ma-tics, n.</a:t>
            </a:r>
            <a:r>
              <a:rPr lang="en-US" dirty="0" smtClean="0"/>
              <a:t> </a:t>
            </a:r>
            <a:endParaRPr lang="en-US" dirty="0"/>
          </a:p>
        </p:txBody>
      </p:sp>
      <p:sp>
        <p:nvSpPr>
          <p:cNvPr id="3" name="TextBox 2"/>
          <p:cNvSpPr txBox="1"/>
          <p:nvPr/>
        </p:nvSpPr>
        <p:spPr>
          <a:xfrm>
            <a:off x="7716" y="2113627"/>
            <a:ext cx="9144000" cy="2554545"/>
          </a:xfrm>
          <a:prstGeom prst="rect">
            <a:avLst/>
          </a:prstGeom>
          <a:noFill/>
        </p:spPr>
        <p:txBody>
          <a:bodyPr wrap="square" rtlCol="0">
            <a:spAutoFit/>
          </a:bodyPr>
          <a:lstStyle/>
          <a:p>
            <a:r>
              <a:rPr lang="en-US" sz="3200" b="1" dirty="0" smtClean="0"/>
              <a:t>1.</a:t>
            </a:r>
            <a:r>
              <a:rPr lang="en-US" sz="3200" dirty="0" smtClean="0"/>
              <a:t> Physical </a:t>
            </a:r>
            <a:r>
              <a:rPr lang="en-US" sz="3200" dirty="0"/>
              <a:t>mathematics is a fusion of mathematical and physical ideas, motivated by </a:t>
            </a:r>
            <a:r>
              <a:rPr lang="en-US" sz="3200" dirty="0" smtClean="0"/>
              <a:t>the </a:t>
            </a:r>
            <a:r>
              <a:rPr lang="en-US" sz="3200" u="sng" dirty="0" smtClean="0"/>
              <a:t>dual</a:t>
            </a:r>
            <a:r>
              <a:rPr lang="en-US" sz="3200" dirty="0" smtClean="0"/>
              <a:t>, but </a:t>
            </a:r>
            <a:r>
              <a:rPr lang="en-US" sz="3200" dirty="0"/>
              <a:t/>
            </a:r>
            <a:br>
              <a:rPr lang="en-US" sz="3200" dirty="0"/>
            </a:br>
            <a:r>
              <a:rPr lang="en-US" sz="3200" u="sng" dirty="0"/>
              <a:t>equally </a:t>
            </a:r>
            <a:r>
              <a:rPr lang="en-US" sz="3200" u="sng" dirty="0" smtClean="0"/>
              <a:t>central</a:t>
            </a:r>
            <a:r>
              <a:rPr lang="en-US" sz="3200" dirty="0" smtClean="0"/>
              <a:t>, goals </a:t>
            </a:r>
            <a:r>
              <a:rPr lang="en-US" sz="3200" dirty="0"/>
              <a:t>of elucidating the laws of nature at their most fundamental </a:t>
            </a:r>
            <a:r>
              <a:rPr lang="en-US" sz="3200" dirty="0" smtClean="0"/>
              <a:t>level</a:t>
            </a:r>
            <a:r>
              <a:rPr lang="en-US" sz="3200" dirty="0"/>
              <a:t>, together with </a:t>
            </a:r>
            <a:r>
              <a:rPr lang="en-US" sz="3200" dirty="0" smtClean="0"/>
              <a:t>discovering </a:t>
            </a:r>
            <a:r>
              <a:rPr lang="en-US" sz="3200" dirty="0"/>
              <a:t>deep mathematical truths.</a:t>
            </a:r>
          </a:p>
        </p:txBody>
      </p:sp>
      <p:sp>
        <p:nvSpPr>
          <p:cNvPr id="4" name="Rectangle 3"/>
          <p:cNvSpPr/>
          <p:nvPr/>
        </p:nvSpPr>
        <p:spPr>
          <a:xfrm>
            <a:off x="0" y="1524000"/>
            <a:ext cx="266420" cy="523220"/>
          </a:xfrm>
          <a:prstGeom prst="rect">
            <a:avLst/>
          </a:prstGeom>
        </p:spPr>
        <p:txBody>
          <a:bodyPr wrap="none">
            <a:spAutoFit/>
          </a:bodyPr>
          <a:lstStyle/>
          <a:p>
            <a:r>
              <a:rPr lang="en-US" sz="2800" dirty="0" smtClean="0"/>
              <a:t> </a:t>
            </a:r>
            <a:endParaRPr lang="en-US" sz="2800" dirty="0"/>
          </a:p>
        </p:txBody>
      </p:sp>
      <p:sp>
        <p:nvSpPr>
          <p:cNvPr id="7" name="Rectangle 6"/>
          <p:cNvSpPr/>
          <p:nvPr/>
        </p:nvSpPr>
        <p:spPr>
          <a:xfrm>
            <a:off x="2362200" y="533400"/>
            <a:ext cx="6858000" cy="707886"/>
          </a:xfrm>
          <a:prstGeom prst="rect">
            <a:avLst/>
          </a:prstGeom>
        </p:spPr>
        <p:txBody>
          <a:bodyPr wrap="square">
            <a:spAutoFit/>
          </a:bodyPr>
          <a:lstStyle/>
          <a:p>
            <a:endParaRPr lang="en-US" sz="2000" dirty="0"/>
          </a:p>
          <a:p>
            <a:r>
              <a:rPr lang="en-US" sz="2000" dirty="0" smtClean="0"/>
              <a:t>Brit. </a:t>
            </a:r>
            <a:r>
              <a:rPr lang="en-US" sz="2000" dirty="0"/>
              <a:t> /ˈ</a:t>
            </a:r>
            <a:r>
              <a:rPr lang="en-US" sz="2000" dirty="0" err="1" smtClean="0"/>
              <a:t>fɪzᵻkl</a:t>
            </a:r>
            <a:r>
              <a:rPr lang="en-US" sz="2000" dirty="0" smtClean="0"/>
              <a:t>  </a:t>
            </a:r>
            <a:r>
              <a:rPr lang="en-US" sz="2000" dirty="0"/>
              <a:t>ˌma</a:t>
            </a:r>
            <a:r>
              <a:rPr lang="el-GR" sz="2000" dirty="0"/>
              <a:t>θ(</a:t>
            </a:r>
            <a:r>
              <a:rPr lang="en-US" sz="2000" dirty="0"/>
              <a:t>ə)ˈ</a:t>
            </a:r>
            <a:r>
              <a:rPr lang="en-US" sz="2000" dirty="0" err="1"/>
              <a:t>matɪks</a:t>
            </a:r>
            <a:r>
              <a:rPr lang="en-US" sz="2000" dirty="0"/>
              <a:t> </a:t>
            </a:r>
            <a:r>
              <a:rPr lang="en-US" sz="2000" dirty="0" smtClean="0"/>
              <a:t>/</a:t>
            </a:r>
            <a:r>
              <a:rPr lang="en-US" sz="2000" dirty="0"/>
              <a:t> , U.S. /ˈ</a:t>
            </a:r>
            <a:r>
              <a:rPr lang="en-US" sz="2000" dirty="0" err="1" smtClean="0"/>
              <a:t>fɪzək</a:t>
            </a:r>
            <a:r>
              <a:rPr lang="en-US" sz="2000" dirty="0" smtClean="0"/>
              <a:t>(ə)l</a:t>
            </a:r>
            <a:r>
              <a:rPr lang="en-US" sz="2000" dirty="0"/>
              <a:t> </a:t>
            </a:r>
            <a:r>
              <a:rPr lang="en-US" sz="2000" dirty="0" smtClean="0"/>
              <a:t>ˌ</a:t>
            </a:r>
            <a:r>
              <a:rPr lang="en-US" sz="2000" dirty="0" err="1"/>
              <a:t>mæ</a:t>
            </a:r>
            <a:r>
              <a:rPr lang="el-GR" sz="2000" dirty="0"/>
              <a:t>θ(</a:t>
            </a:r>
            <a:r>
              <a:rPr lang="en-US" sz="2000" dirty="0"/>
              <a:t>ə)ˈ</a:t>
            </a:r>
            <a:r>
              <a:rPr lang="en-US" sz="2000" dirty="0" err="1"/>
              <a:t>mædɪks</a:t>
            </a:r>
            <a:r>
              <a:rPr lang="en-US" sz="2000" dirty="0"/>
              <a:t>/</a:t>
            </a:r>
          </a:p>
        </p:txBody>
      </p:sp>
      <p:sp>
        <p:nvSpPr>
          <p:cNvPr id="11" name="TextBox 10"/>
          <p:cNvSpPr txBox="1"/>
          <p:nvPr/>
        </p:nvSpPr>
        <p:spPr>
          <a:xfrm>
            <a:off x="76200" y="4724400"/>
            <a:ext cx="8153400" cy="646331"/>
          </a:xfrm>
          <a:prstGeom prst="rect">
            <a:avLst/>
          </a:prstGeom>
          <a:noFill/>
        </p:spPr>
        <p:txBody>
          <a:bodyPr wrap="square" rtlCol="0">
            <a:spAutoFit/>
          </a:bodyPr>
          <a:lstStyle/>
          <a:p>
            <a:r>
              <a:rPr lang="en-US" dirty="0" smtClean="0"/>
              <a:t>2014 </a:t>
            </a:r>
            <a:r>
              <a:rPr lang="en-US" dirty="0" smtClean="0">
                <a:latin typeface="Arial" panose="020B0604020202020204" pitchFamily="34" charset="0"/>
                <a:cs typeface="Arial" panose="020B0604020202020204" pitchFamily="34" charset="0"/>
              </a:rPr>
              <a:t>G. Moore  </a:t>
            </a:r>
            <a:r>
              <a:rPr lang="en-US" i="1" dirty="0" smtClean="0">
                <a:cs typeface="Arial" panose="020B0604020202020204" pitchFamily="34" charset="0"/>
              </a:rPr>
              <a:t>Physical Mathematics and </a:t>
            </a:r>
            <a:r>
              <a:rPr lang="en-US" i="1" dirty="0">
                <a:cs typeface="Arial" panose="020B0604020202020204" pitchFamily="34" charset="0"/>
              </a:rPr>
              <a:t>the Future, </a:t>
            </a:r>
            <a:r>
              <a:rPr lang="en-US" dirty="0">
                <a:latin typeface="Bookman Old Style" panose="02050604050505020204" pitchFamily="18" charset="0"/>
                <a:cs typeface="Arial" panose="020B0604020202020204" pitchFamily="34" charset="0"/>
              </a:rPr>
              <a:t>http://www.physics.rutgers.edu/~</a:t>
            </a:r>
            <a:r>
              <a:rPr lang="en-US" dirty="0" smtClean="0">
                <a:latin typeface="Bookman Old Style" panose="02050604050505020204" pitchFamily="18" charset="0"/>
                <a:cs typeface="Arial" panose="020B0604020202020204" pitchFamily="34" charset="0"/>
              </a:rPr>
              <a:t>gmoore  </a:t>
            </a:r>
            <a:endParaRPr lang="en-US" dirty="0">
              <a:latin typeface="Bookman Old Style" panose="02050604050505020204" pitchFamily="18" charset="0"/>
              <a:cs typeface="Arial" panose="020B0604020202020204" pitchFamily="34" charset="0"/>
            </a:endParaRPr>
          </a:p>
        </p:txBody>
      </p:sp>
      <p:sp>
        <p:nvSpPr>
          <p:cNvPr id="12" name="TextBox 11"/>
          <p:cNvSpPr txBox="1"/>
          <p:nvPr/>
        </p:nvSpPr>
        <p:spPr>
          <a:xfrm>
            <a:off x="76200" y="6096000"/>
            <a:ext cx="8534400" cy="646331"/>
          </a:xfrm>
          <a:prstGeom prst="rect">
            <a:avLst/>
          </a:prstGeom>
          <a:noFill/>
        </p:spPr>
        <p:txBody>
          <a:bodyPr wrap="square" rtlCol="0">
            <a:spAutoFit/>
          </a:bodyPr>
          <a:lstStyle/>
          <a:p>
            <a:r>
              <a:rPr lang="en-US" dirty="0"/>
              <a:t>1573   </a:t>
            </a:r>
            <a:r>
              <a:rPr lang="en-US" i="1" dirty="0"/>
              <a:t>Life Virgil</a:t>
            </a:r>
            <a:r>
              <a:rPr lang="en-US" dirty="0"/>
              <a:t> in T. </a:t>
            </a:r>
            <a:r>
              <a:rPr lang="en-US" dirty="0" err="1"/>
              <a:t>Phaer</a:t>
            </a:r>
            <a:r>
              <a:rPr lang="en-US" dirty="0"/>
              <a:t> &amp; T. </a:t>
            </a:r>
            <a:r>
              <a:rPr lang="en-US" dirty="0" err="1"/>
              <a:t>Twyne</a:t>
            </a:r>
            <a:r>
              <a:rPr lang="en-US" dirty="0"/>
              <a:t> tr. Virgil </a:t>
            </a:r>
            <a:r>
              <a:rPr lang="en-US" i="1" dirty="0"/>
              <a:t>Whole .xii. Bks. </a:t>
            </a:r>
            <a:r>
              <a:rPr lang="en-US" i="1" dirty="0" err="1"/>
              <a:t>Æneidos</a:t>
            </a:r>
            <a:r>
              <a:rPr lang="en-US" dirty="0"/>
              <a:t> sig. </a:t>
            </a:r>
            <a:r>
              <a:rPr lang="en-US" dirty="0" err="1"/>
              <a:t>Aiv</a:t>
            </a:r>
            <a:r>
              <a:rPr lang="en-US" baseline="30000" dirty="0" err="1"/>
              <a:t>v</a:t>
            </a:r>
            <a:r>
              <a:rPr lang="en-US" dirty="0"/>
              <a:t>,   </a:t>
            </a:r>
            <a:r>
              <a:rPr lang="en-US" dirty="0" err="1"/>
              <a:t>Amonge</a:t>
            </a:r>
            <a:r>
              <a:rPr lang="en-US" dirty="0"/>
              <a:t> other </a:t>
            </a:r>
            <a:r>
              <a:rPr lang="en-US" dirty="0" smtClean="0"/>
              <a:t>studies ….. he </a:t>
            </a:r>
            <a:r>
              <a:rPr lang="en-US" dirty="0" err="1"/>
              <a:t>cheefly</a:t>
            </a:r>
            <a:r>
              <a:rPr lang="en-US" dirty="0"/>
              <a:t> applied himself to </a:t>
            </a:r>
            <a:r>
              <a:rPr lang="en-US" dirty="0" err="1"/>
              <a:t>Physick</a:t>
            </a:r>
            <a:r>
              <a:rPr lang="en-US" dirty="0"/>
              <a:t> and </a:t>
            </a:r>
            <a:r>
              <a:rPr lang="en-US" dirty="0" err="1"/>
              <a:t>Mathematickes</a:t>
            </a:r>
            <a:r>
              <a:rPr lang="en-US" dirty="0" smtClean="0"/>
              <a:t>.</a:t>
            </a:r>
            <a:endParaRPr lang="en-US" dirty="0">
              <a:latin typeface="Bookman Old Style" panose="02050604050505020204" pitchFamily="18" charset="0"/>
              <a:cs typeface="Arial" panose="020B0604020202020204" pitchFamily="34" charset="0"/>
            </a:endParaRPr>
          </a:p>
        </p:txBody>
      </p:sp>
      <p:sp>
        <p:nvSpPr>
          <p:cNvPr id="13" name="TextBox 12"/>
          <p:cNvSpPr txBox="1"/>
          <p:nvPr/>
        </p:nvSpPr>
        <p:spPr>
          <a:xfrm>
            <a:off x="1905000" y="5181600"/>
            <a:ext cx="3048000" cy="707886"/>
          </a:xfrm>
          <a:prstGeom prst="rect">
            <a:avLst/>
          </a:prstGeom>
          <a:noFill/>
        </p:spPr>
        <p:txBody>
          <a:bodyPr wrap="square" rtlCol="0">
            <a:spAutoFit/>
          </a:bodyPr>
          <a:lstStyle/>
          <a:p>
            <a:r>
              <a:rPr lang="en-US" sz="4000" dirty="0" smtClean="0"/>
              <a:t>…….</a:t>
            </a:r>
            <a:endParaRPr lang="en-US" sz="4000" dirty="0"/>
          </a:p>
        </p:txBody>
      </p:sp>
      <p:sp>
        <p:nvSpPr>
          <p:cNvPr id="9" name="Rectangle 8"/>
          <p:cNvSpPr/>
          <p:nvPr/>
        </p:nvSpPr>
        <p:spPr>
          <a:xfrm>
            <a:off x="0" y="762000"/>
            <a:ext cx="2379498" cy="523220"/>
          </a:xfrm>
          <a:prstGeom prst="rect">
            <a:avLst/>
          </a:prstGeom>
        </p:spPr>
        <p:txBody>
          <a:bodyPr wrap="none">
            <a:spAutoFit/>
          </a:bodyPr>
          <a:lstStyle/>
          <a:p>
            <a:r>
              <a:rPr lang="en-US" sz="2800" b="1" dirty="0" smtClean="0"/>
              <a:t>Pronunciation:</a:t>
            </a:r>
            <a:endParaRPr lang="en-US" sz="2800" dirty="0"/>
          </a:p>
        </p:txBody>
      </p:sp>
      <p:sp>
        <p:nvSpPr>
          <p:cNvPr id="10" name="Rectangle 9"/>
          <p:cNvSpPr/>
          <p:nvPr/>
        </p:nvSpPr>
        <p:spPr>
          <a:xfrm>
            <a:off x="1929" y="1447800"/>
            <a:ext cx="4272132" cy="523220"/>
          </a:xfrm>
          <a:prstGeom prst="rect">
            <a:avLst/>
          </a:prstGeom>
        </p:spPr>
        <p:txBody>
          <a:bodyPr wrap="none">
            <a:spAutoFit/>
          </a:bodyPr>
          <a:lstStyle/>
          <a:p>
            <a:r>
              <a:rPr lang="en-US" sz="2800" b="1" dirty="0" smtClean="0"/>
              <a:t>Frequency (in current use): </a:t>
            </a:r>
            <a:endParaRPr lang="en-US" sz="2800" dirty="0"/>
          </a:p>
        </p:txBody>
      </p:sp>
      <p:grpSp>
        <p:nvGrpSpPr>
          <p:cNvPr id="8" name="Group 7"/>
          <p:cNvGrpSpPr/>
          <p:nvPr/>
        </p:nvGrpSpPr>
        <p:grpSpPr>
          <a:xfrm>
            <a:off x="4497729" y="1371600"/>
            <a:ext cx="1981200" cy="457200"/>
            <a:chOff x="4572000" y="1447800"/>
            <a:chExt cx="1981200" cy="457200"/>
          </a:xfrm>
        </p:grpSpPr>
        <p:sp>
          <p:nvSpPr>
            <p:cNvPr id="6" name="Oval 5"/>
            <p:cNvSpPr/>
            <p:nvPr/>
          </p:nvSpPr>
          <p:spPr>
            <a:xfrm>
              <a:off x="4724400" y="1752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4953000" y="16764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a:off x="5257800" y="1600200"/>
              <a:ext cx="304800" cy="3048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720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5638800" y="1524000"/>
              <a:ext cx="381000" cy="381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6096000" y="1447800"/>
              <a:ext cx="457200" cy="4572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82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4051"/>
            <a:ext cx="9144000" cy="2062103"/>
          </a:xfrm>
          <a:prstGeom prst="rect">
            <a:avLst/>
          </a:prstGeom>
          <a:noFill/>
        </p:spPr>
        <p:txBody>
          <a:bodyPr wrap="square" rtlCol="0">
            <a:spAutoFit/>
          </a:bodyPr>
          <a:lstStyle/>
          <a:p>
            <a:r>
              <a:rPr lang="en-US" sz="3200" dirty="0" smtClean="0">
                <a:solidFill>
                  <a:srgbClr val="FF0000"/>
                </a:solidFill>
              </a:rPr>
              <a:t>    Counting BPS states is also crucial to the string-        theoretic explanation of </a:t>
            </a:r>
            <a:r>
              <a:rPr lang="en-US" sz="3200" dirty="0" err="1" smtClean="0">
                <a:solidFill>
                  <a:srgbClr val="FF0000"/>
                </a:solidFill>
              </a:rPr>
              <a:t>Beckenstein</a:t>
            </a:r>
            <a:r>
              <a:rPr lang="en-US" sz="3200" dirty="0" smtClean="0">
                <a:solidFill>
                  <a:srgbClr val="FF0000"/>
                </a:solidFill>
              </a:rPr>
              <a:t>-Hawking </a:t>
            </a:r>
          </a:p>
          <a:p>
            <a:r>
              <a:rPr lang="en-US" sz="3200" dirty="0">
                <a:solidFill>
                  <a:srgbClr val="FF0000"/>
                </a:solidFill>
              </a:rPr>
              <a:t> </a:t>
            </a:r>
            <a:r>
              <a:rPr lang="en-US" sz="3200" dirty="0" smtClean="0">
                <a:solidFill>
                  <a:srgbClr val="FF0000"/>
                </a:solidFill>
              </a:rPr>
              <a:t>   black hole entropy in terms of microstates.  </a:t>
            </a:r>
          </a:p>
          <a:p>
            <a:r>
              <a:rPr lang="en-US" sz="3200" dirty="0" smtClean="0">
                <a:solidFill>
                  <a:srgbClr val="FF0000"/>
                </a:solidFill>
              </a:rPr>
              <a:t>              (Another story, for another time.) </a:t>
            </a:r>
            <a:endParaRPr lang="en-US" sz="3200" dirty="0">
              <a:solidFill>
                <a:srgbClr val="FF0000"/>
              </a:solidFill>
            </a:endParaRPr>
          </a:p>
        </p:txBody>
      </p:sp>
      <p:sp>
        <p:nvSpPr>
          <p:cNvPr id="4" name="Title 3"/>
          <p:cNvSpPr>
            <a:spLocks noGrp="1"/>
          </p:cNvSpPr>
          <p:nvPr>
            <p:ph type="title"/>
          </p:nvPr>
        </p:nvSpPr>
        <p:spPr>
          <a:xfrm>
            <a:off x="304800" y="0"/>
            <a:ext cx="8229600" cy="1143000"/>
          </a:xfrm>
        </p:spPr>
        <p:txBody>
          <a:bodyPr/>
          <a:lstStyle/>
          <a:p>
            <a:r>
              <a:rPr lang="en-US" dirty="0" smtClean="0"/>
              <a:t>Added Motivation For BPS-ology </a:t>
            </a:r>
            <a:endParaRPr lang="en-US" dirty="0"/>
          </a:p>
        </p:txBody>
      </p:sp>
      <mc:AlternateContent xmlns:mc="http://schemas.openxmlformats.org/markup-compatibility/2006">
        <mc:Choice xmlns:a14="http://schemas.microsoft.com/office/drawing/2010/main" Requires="a14">
          <p:sp>
            <p:nvSpPr>
              <p:cNvPr id="2" name="TextBox 1"/>
              <p:cNvSpPr txBox="1"/>
              <p:nvPr/>
            </p:nvSpPr>
            <p:spPr>
              <a:xfrm>
                <a:off x="2667000" y="5181600"/>
                <a:ext cx="3810000" cy="1200329"/>
              </a:xfrm>
              <a:prstGeom prst="rect">
                <a:avLst/>
              </a:prstGeom>
              <a:noFill/>
            </p:spPr>
            <p:txBody>
              <a:bodyPr wrap="square" rtlCol="0">
                <a:spAutoFit/>
              </a:bodyPr>
              <a:lstStyle/>
              <a:p>
                <a:r>
                  <a:rPr lang="en-US" sz="7200" dirty="0" smtClean="0">
                    <a:solidFill>
                      <a:srgbClr val="0000FF"/>
                    </a:solidFill>
                  </a:rPr>
                  <a:t>+ </a:t>
                </a:r>
                <a14:m>
                  <m:oMath xmlns:m="http://schemas.openxmlformats.org/officeDocument/2006/math">
                    <m:r>
                      <a:rPr lang="en-US" sz="7200" b="0" i="1" smtClean="0">
                        <a:solidFill>
                          <a:srgbClr val="0000FF"/>
                        </a:solidFill>
                        <a:latin typeface="Cambria Math"/>
                      </a:rPr>
                      <m:t>⋯</m:t>
                    </m:r>
                  </m:oMath>
                </a14:m>
                <a:endParaRPr lang="en-US" sz="7200" dirty="0">
                  <a:solidFill>
                    <a:srgbClr val="0000FF"/>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2667000" y="5181600"/>
                <a:ext cx="3810000" cy="1200329"/>
              </a:xfrm>
              <a:prstGeom prst="rect">
                <a:avLst/>
              </a:prstGeom>
              <a:blipFill rotWithShape="1">
                <a:blip r:embed="rId3"/>
                <a:stretch>
                  <a:fillRect l="-12160" t="-19289" b="-41117"/>
                </a:stretch>
              </a:blipFill>
            </p:spPr>
            <p:txBody>
              <a:bodyPr/>
              <a:lstStyle/>
              <a:p>
                <a:r>
                  <a:rPr lang="en-US">
                    <a:noFill/>
                  </a:rPr>
                  <a:t> </a:t>
                </a:r>
              </a:p>
            </p:txBody>
          </p:sp>
        </mc:Fallback>
      </mc:AlternateContent>
    </p:spTree>
    <p:extLst>
      <p:ext uri="{BB962C8B-B14F-4D97-AF65-F5344CB8AC3E}">
        <p14:creationId xmlns:p14="http://schemas.microsoft.com/office/powerpoint/2010/main" val="40769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21</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latin typeface="Brush Script MT" panose="03060802040406070304" pitchFamily="66" charset="0"/>
              </a:rPr>
              <a:t>Definition, Representations, Hamiltonians</a:t>
            </a:r>
            <a:endParaRPr lang="en-US" sz="2800" dirty="0">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latin typeface="Brush Script MT" panose="03060802040406070304" pitchFamily="66" charset="0"/>
              </a:rPr>
              <a:t>The Vacuum And Spontaneous Symmetry Breaking</a:t>
            </a:r>
            <a:endParaRPr lang="en-US" sz="2800" dirty="0">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3578293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dirty="0" smtClean="0"/>
              <a:t>Definition Of d=4</a:t>
            </a:r>
            <a:r>
              <a:rPr lang="en-US" dirty="0"/>
              <a:t>, </a:t>
            </a:r>
            <a:r>
              <a:rPr lang="en-US" dirty="0">
                <a:latin typeface="Monotype Corsiva" pitchFamily="66" charset="0"/>
              </a:rPr>
              <a:t>N</a:t>
            </a:r>
            <a:r>
              <a:rPr lang="en-US" dirty="0"/>
              <a:t>=2  </a:t>
            </a:r>
            <a:r>
              <a:rPr lang="en-US" dirty="0" smtClean="0"/>
              <a:t>Field  Theory </a:t>
            </a:r>
            <a:endParaRPr lang="en-US" dirty="0"/>
          </a:p>
        </p:txBody>
      </p:sp>
      <p:sp>
        <p:nvSpPr>
          <p:cNvPr id="5" name="TextBox 4"/>
          <p:cNvSpPr txBox="1"/>
          <p:nvPr/>
        </p:nvSpPr>
        <p:spPr>
          <a:xfrm>
            <a:off x="990600" y="5621228"/>
            <a:ext cx="9144000" cy="1200329"/>
          </a:xfrm>
          <a:prstGeom prst="rect">
            <a:avLst/>
          </a:prstGeom>
          <a:noFill/>
        </p:spPr>
        <p:txBody>
          <a:bodyPr wrap="square" rtlCol="0">
            <a:spAutoFit/>
          </a:bodyPr>
          <a:lstStyle/>
          <a:p>
            <a:r>
              <a:rPr lang="en-US" sz="3600" dirty="0" smtClean="0">
                <a:solidFill>
                  <a:srgbClr val="0000FF"/>
                </a:solidFill>
              </a:rPr>
              <a:t>             ….. So what is the </a:t>
            </a:r>
          </a:p>
          <a:p>
            <a:r>
              <a:rPr lang="en-US" sz="3600" dirty="0" smtClean="0">
                <a:solidFill>
                  <a:srgbClr val="0000FF"/>
                </a:solidFill>
              </a:rPr>
              <a:t>d=4, </a:t>
            </a:r>
            <a:r>
              <a:rPr lang="en-US" sz="3600" dirty="0" smtClean="0">
                <a:solidFill>
                  <a:srgbClr val="0000FF"/>
                </a:solidFill>
                <a:latin typeface="Monotype Corsiva" pitchFamily="66" charset="0"/>
              </a:rPr>
              <a:t>N</a:t>
            </a:r>
            <a:r>
              <a:rPr lang="en-US" sz="3600" dirty="0" smtClean="0">
                <a:solidFill>
                  <a:srgbClr val="0000FF"/>
                </a:solidFill>
              </a:rPr>
              <a:t>=2 super-Poincare algebra?? </a:t>
            </a:r>
            <a:endParaRPr lang="en-US" sz="3600" dirty="0">
              <a:solidFill>
                <a:srgbClr val="0000FF"/>
              </a:solidFill>
            </a:endParaRPr>
          </a:p>
        </p:txBody>
      </p:sp>
      <p:sp>
        <p:nvSpPr>
          <p:cNvPr id="6" name="TextBox 5"/>
          <p:cNvSpPr txBox="1"/>
          <p:nvPr/>
        </p:nvSpPr>
        <p:spPr>
          <a:xfrm>
            <a:off x="2286000" y="5031779"/>
            <a:ext cx="9144000" cy="646331"/>
          </a:xfrm>
          <a:prstGeom prst="rect">
            <a:avLst/>
          </a:prstGeom>
          <a:noFill/>
        </p:spPr>
        <p:txBody>
          <a:bodyPr wrap="square" rtlCol="0">
            <a:spAutoFit/>
          </a:bodyPr>
          <a:lstStyle/>
          <a:p>
            <a:r>
              <a:rPr lang="en-US" sz="3600" dirty="0" smtClean="0">
                <a:solidFill>
                  <a:srgbClr val="FF0000"/>
                </a:solidFill>
              </a:rPr>
              <a:t>            OK…..  </a:t>
            </a:r>
            <a:endParaRPr lang="en-US" sz="3600" dirty="0">
              <a:solidFill>
                <a:srgbClr val="FF0000"/>
              </a:solidFill>
            </a:endParaRPr>
          </a:p>
        </p:txBody>
      </p:sp>
      <p:sp>
        <p:nvSpPr>
          <p:cNvPr id="7" name="TextBox 6"/>
          <p:cNvSpPr txBox="1"/>
          <p:nvPr/>
        </p:nvSpPr>
        <p:spPr>
          <a:xfrm>
            <a:off x="76200" y="914400"/>
            <a:ext cx="9144000" cy="1200329"/>
          </a:xfrm>
          <a:prstGeom prst="rect">
            <a:avLst/>
          </a:prstGeom>
          <a:noFill/>
        </p:spPr>
        <p:txBody>
          <a:bodyPr wrap="square" rtlCol="0">
            <a:spAutoFit/>
          </a:bodyPr>
          <a:lstStyle/>
          <a:p>
            <a:r>
              <a:rPr lang="en-US" sz="3600" dirty="0" smtClean="0">
                <a:solidFill>
                  <a:srgbClr val="C00000"/>
                </a:solidFill>
              </a:rPr>
              <a:t>This is a special kind of four-dimensional quantum field theory with </a:t>
            </a:r>
            <a:r>
              <a:rPr lang="en-US" sz="3600" i="1" u="sng" dirty="0" smtClean="0">
                <a:solidFill>
                  <a:srgbClr val="C00000"/>
                </a:solidFill>
              </a:rPr>
              <a:t>supersymmetry</a:t>
            </a:r>
            <a:endParaRPr lang="en-US" sz="3600" i="1" u="sng"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6200" y="2362200"/>
                <a:ext cx="9067800" cy="1754326"/>
              </a:xfrm>
              <a:prstGeom prst="rect">
                <a:avLst/>
              </a:prstGeom>
              <a:noFill/>
            </p:spPr>
            <p:txBody>
              <a:bodyPr wrap="square" rtlCol="0">
                <a:spAutoFit/>
              </a:bodyPr>
              <a:lstStyle/>
              <a:p>
                <a:r>
                  <a:rPr lang="en-US" sz="3600" b="1" u="sng" dirty="0" smtClean="0"/>
                  <a:t>Definition: </a:t>
                </a:r>
                <a:r>
                  <a:rPr lang="en-US" sz="3600" dirty="0" smtClean="0">
                    <a:solidFill>
                      <a:srgbClr val="0000FF"/>
                    </a:solidFill>
                  </a:rPr>
                  <a:t>A d=4, </a:t>
                </a:r>
                <a14:m>
                  <m:oMath xmlns:m="http://schemas.openxmlformats.org/officeDocument/2006/math">
                    <m:r>
                      <a:rPr lang="en-US" sz="3600" b="0" i="1" smtClean="0">
                        <a:solidFill>
                          <a:srgbClr val="0000FF"/>
                        </a:solidFill>
                        <a:latin typeface="Cambria Math"/>
                      </a:rPr>
                      <m:t>𝒩</m:t>
                    </m:r>
                    <m:r>
                      <a:rPr lang="en-US" sz="3600" b="0" i="1" smtClean="0">
                        <a:solidFill>
                          <a:srgbClr val="0000FF"/>
                        </a:solidFill>
                        <a:latin typeface="Cambria Math"/>
                      </a:rPr>
                      <m:t>=2  </m:t>
                    </m:r>
                  </m:oMath>
                </a14:m>
                <a:r>
                  <a:rPr lang="en-US" sz="3600" dirty="0" smtClean="0">
                    <a:solidFill>
                      <a:srgbClr val="0000FF"/>
                    </a:solidFill>
                  </a:rPr>
                  <a:t>theory is a four-dimensional QFT such that the Hilbert space </a:t>
                </a:r>
              </a:p>
              <a:p>
                <a:r>
                  <a:rPr lang="en-US" sz="3600" dirty="0" smtClean="0">
                    <a:solidFill>
                      <a:srgbClr val="0000FF"/>
                    </a:solidFill>
                  </a:rPr>
                  <a:t>of states is a representation of</a:t>
                </a:r>
                <a:endParaRPr lang="en-US" sz="3600" dirty="0">
                  <a:solidFill>
                    <a:srgbClr val="0000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200" y="2362200"/>
                <a:ext cx="9067800" cy="1754326"/>
              </a:xfrm>
              <a:prstGeom prst="rect">
                <a:avLst/>
              </a:prstGeom>
              <a:blipFill rotWithShape="1">
                <a:blip r:embed="rId2"/>
                <a:stretch>
                  <a:fillRect l="-2085" t="-5226" b="-12195"/>
                </a:stretch>
              </a:blipFill>
            </p:spPr>
            <p:txBody>
              <a:bodyPr/>
              <a:lstStyle/>
              <a:p>
                <a:r>
                  <a:rPr lang="en-US">
                    <a:noFill/>
                  </a:rPr>
                  <a:t> </a:t>
                </a:r>
              </a:p>
            </p:txBody>
          </p:sp>
        </mc:Fallback>
      </mc:AlternateContent>
      <p:sp>
        <p:nvSpPr>
          <p:cNvPr id="9" name="TextBox 8"/>
          <p:cNvSpPr txBox="1"/>
          <p:nvPr/>
        </p:nvSpPr>
        <p:spPr>
          <a:xfrm>
            <a:off x="-1371600" y="4038600"/>
            <a:ext cx="9480997" cy="830997"/>
          </a:xfrm>
          <a:prstGeom prst="rect">
            <a:avLst/>
          </a:prstGeom>
          <a:noFill/>
        </p:spPr>
        <p:txBody>
          <a:bodyPr wrap="square" rtlCol="0">
            <a:spAutoFit/>
          </a:bodyPr>
          <a:lstStyle/>
          <a:p>
            <a:r>
              <a:rPr lang="en-US" sz="4800" dirty="0" smtClean="0">
                <a:solidFill>
                  <a:srgbClr val="C00000"/>
                </a:solidFill>
                <a:latin typeface="French Script MT" panose="03020402040607040605" pitchFamily="66" charset="0"/>
              </a:rPr>
              <a:t>            The d=4, N=2 super-Poincare algebra ! </a:t>
            </a:r>
            <a:endParaRPr lang="en-US" sz="4800" dirty="0">
              <a:solidFill>
                <a:srgbClr val="C00000"/>
              </a:solidFill>
              <a:latin typeface="French Script MT" panose="03020402040607040605" pitchFamily="66" charset="0"/>
            </a:endParaRPr>
          </a:p>
        </p:txBody>
      </p:sp>
    </p:spTree>
    <p:extLst>
      <p:ext uri="{BB962C8B-B14F-4D97-AF65-F5344CB8AC3E}">
        <p14:creationId xmlns:p14="http://schemas.microsoft.com/office/powerpoint/2010/main" val="13620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d=4,</a:t>
            </a:r>
            <a:r>
              <a:rPr lang="en-US" dirty="0" smtClean="0">
                <a:latin typeface="Monotype Corsiva" pitchFamily="66" charset="0"/>
              </a:rPr>
              <a:t>N</a:t>
            </a:r>
            <a:r>
              <a:rPr lang="en-US" dirty="0" smtClean="0"/>
              <a:t>=2 </a:t>
            </a:r>
            <a:r>
              <a:rPr lang="en-US" dirty="0" err="1" smtClean="0"/>
              <a:t>Poincaré</a:t>
            </a:r>
            <a:r>
              <a:rPr lang="en-US" dirty="0" smtClean="0"/>
              <a:t> </a:t>
            </a:r>
            <a:r>
              <a:rPr lang="en-US" dirty="0" err="1" smtClean="0"/>
              <a:t>Superalgebra</a:t>
            </a:r>
            <a:endParaRPr lang="en-US" dirty="0"/>
          </a:p>
        </p:txBody>
      </p:sp>
      <p:sp>
        <p:nvSpPr>
          <p:cNvPr id="3" name="TextBox 2"/>
          <p:cNvSpPr txBox="1"/>
          <p:nvPr/>
        </p:nvSpPr>
        <p:spPr>
          <a:xfrm>
            <a:off x="1706880" y="1295400"/>
            <a:ext cx="5684520" cy="584775"/>
          </a:xfrm>
          <a:prstGeom prst="rect">
            <a:avLst/>
          </a:prstGeom>
          <a:noFill/>
        </p:spPr>
        <p:txBody>
          <a:bodyPr wrap="square" rtlCol="0">
            <a:spAutoFit/>
          </a:bodyPr>
          <a:lstStyle/>
          <a:p>
            <a:r>
              <a:rPr lang="en-US" sz="3200" dirty="0" smtClean="0">
                <a:solidFill>
                  <a:srgbClr val="FF0000"/>
                </a:solidFill>
                <a:latin typeface="Monotype Corsiva" pitchFamily="66" charset="0"/>
              </a:rPr>
              <a:t>      N</a:t>
            </a:r>
            <a:r>
              <a:rPr lang="en-US" sz="3200" dirty="0" smtClean="0">
                <a:solidFill>
                  <a:srgbClr val="FF0000"/>
                </a:solidFill>
              </a:rPr>
              <a:t>=1 Supersymmetry:   </a:t>
            </a:r>
            <a:endParaRPr lang="en-US" sz="3200" dirty="0">
              <a:solidFill>
                <a:srgbClr val="FF0000"/>
              </a:solidFill>
            </a:endParaRPr>
          </a:p>
        </p:txBody>
      </p:sp>
      <p:pic>
        <p:nvPicPr>
          <p:cNvPr id="15" name="Picture 1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17759" y="2971800"/>
            <a:ext cx="2697004" cy="490061"/>
          </a:xfrm>
          <a:prstGeom prst="rect">
            <a:avLst/>
          </a:prstGeom>
        </p:spPr>
      </p:pic>
      <p:sp>
        <p:nvSpPr>
          <p:cNvPr id="32" name="TextBox 31"/>
          <p:cNvSpPr txBox="1"/>
          <p:nvPr/>
        </p:nvSpPr>
        <p:spPr>
          <a:xfrm>
            <a:off x="15002" y="2133600"/>
            <a:ext cx="8763000" cy="584775"/>
          </a:xfrm>
          <a:prstGeom prst="rect">
            <a:avLst/>
          </a:prstGeom>
          <a:noFill/>
        </p:spPr>
        <p:txBody>
          <a:bodyPr wrap="square" rtlCol="0">
            <a:spAutoFit/>
          </a:bodyPr>
          <a:lstStyle/>
          <a:p>
            <a:r>
              <a:rPr lang="en-US" sz="3200" dirty="0" smtClean="0">
                <a:solidFill>
                  <a:srgbClr val="FF0000"/>
                </a:solidFill>
                <a:latin typeface="Monotype Corsiva" pitchFamily="66" charset="0"/>
              </a:rPr>
              <a:t>      </a:t>
            </a:r>
            <a:r>
              <a:rPr lang="en-US" sz="3200" dirty="0" smtClean="0">
                <a:solidFill>
                  <a:srgbClr val="FF0000"/>
                </a:solidFill>
              </a:rPr>
              <a:t> There is an operator Q  on the Hilbert space </a:t>
            </a:r>
            <a:r>
              <a:rPr lang="en-US" sz="3200" dirty="0">
                <a:solidFill>
                  <a:srgbClr val="FF0000"/>
                </a:solidFill>
                <a:latin typeface="French Script MT" pitchFamily="66" charset="0"/>
              </a:rPr>
              <a:t>H</a:t>
            </a:r>
            <a:r>
              <a:rPr lang="en-US" sz="3200" dirty="0" smtClean="0">
                <a:solidFill>
                  <a:srgbClr val="FF0000"/>
                </a:solidFill>
              </a:rPr>
              <a:t> </a:t>
            </a:r>
            <a:endParaRPr lang="en-US" sz="3200" dirty="0">
              <a:solidFill>
                <a:srgbClr val="FF0000"/>
              </a:solidFill>
            </a:endParaRPr>
          </a:p>
        </p:txBody>
      </p:sp>
      <p:sp>
        <p:nvSpPr>
          <p:cNvPr id="33" name="TextBox 32"/>
          <p:cNvSpPr txBox="1"/>
          <p:nvPr/>
        </p:nvSpPr>
        <p:spPr>
          <a:xfrm>
            <a:off x="1866900" y="3657600"/>
            <a:ext cx="5753100" cy="584775"/>
          </a:xfrm>
          <a:prstGeom prst="rect">
            <a:avLst/>
          </a:prstGeom>
          <a:noFill/>
        </p:spPr>
        <p:txBody>
          <a:bodyPr wrap="square" rtlCol="0">
            <a:spAutoFit/>
          </a:bodyPr>
          <a:lstStyle/>
          <a:p>
            <a:r>
              <a:rPr lang="en-US" sz="3200" dirty="0" smtClean="0">
                <a:solidFill>
                  <a:srgbClr val="0000FF"/>
                </a:solidFill>
                <a:latin typeface="Monotype Corsiva" pitchFamily="66" charset="0"/>
              </a:rPr>
              <a:t>      N</a:t>
            </a:r>
            <a:r>
              <a:rPr lang="en-US" sz="3200" dirty="0" smtClean="0">
                <a:solidFill>
                  <a:srgbClr val="0000FF"/>
                </a:solidFill>
              </a:rPr>
              <a:t>=2 Supersymmetry:   </a:t>
            </a:r>
            <a:endParaRPr lang="en-US" sz="3200" dirty="0">
              <a:solidFill>
                <a:srgbClr val="0000FF"/>
              </a:solidFill>
            </a:endParaRPr>
          </a:p>
        </p:txBody>
      </p:sp>
      <p:sp>
        <p:nvSpPr>
          <p:cNvPr id="34" name="TextBox 33"/>
          <p:cNvSpPr txBox="1"/>
          <p:nvPr/>
        </p:nvSpPr>
        <p:spPr>
          <a:xfrm>
            <a:off x="188843" y="4495800"/>
            <a:ext cx="8991600" cy="584775"/>
          </a:xfrm>
          <a:prstGeom prst="rect">
            <a:avLst/>
          </a:prstGeom>
          <a:noFill/>
        </p:spPr>
        <p:txBody>
          <a:bodyPr wrap="square" rtlCol="0">
            <a:spAutoFit/>
          </a:bodyPr>
          <a:lstStyle/>
          <a:p>
            <a:r>
              <a:rPr lang="en-US" sz="3200" dirty="0" smtClean="0">
                <a:solidFill>
                  <a:srgbClr val="0000FF"/>
                </a:solidFill>
              </a:rPr>
              <a:t>There are </a:t>
            </a:r>
            <a:r>
              <a:rPr lang="en-US" sz="3200" i="1" u="sng" dirty="0" smtClean="0">
                <a:solidFill>
                  <a:srgbClr val="0000FF"/>
                </a:solidFill>
              </a:rPr>
              <a:t>two</a:t>
            </a:r>
            <a:r>
              <a:rPr lang="en-US" sz="3200" dirty="0" smtClean="0">
                <a:solidFill>
                  <a:srgbClr val="0000FF"/>
                </a:solidFill>
              </a:rPr>
              <a:t> operators Q</a:t>
            </a:r>
            <a:r>
              <a:rPr lang="en-US" sz="3200" baseline="-25000" dirty="0" smtClean="0">
                <a:solidFill>
                  <a:srgbClr val="0000FF"/>
                </a:solidFill>
              </a:rPr>
              <a:t>1</a:t>
            </a:r>
            <a:r>
              <a:rPr lang="en-US" sz="3200" dirty="0" smtClean="0">
                <a:solidFill>
                  <a:srgbClr val="0000FF"/>
                </a:solidFill>
              </a:rPr>
              <a:t>, Q</a:t>
            </a:r>
            <a:r>
              <a:rPr lang="en-US" sz="3200" baseline="-25000" dirty="0" smtClean="0">
                <a:solidFill>
                  <a:srgbClr val="0000FF"/>
                </a:solidFill>
              </a:rPr>
              <a:t>2</a:t>
            </a:r>
            <a:r>
              <a:rPr lang="en-US" sz="3200" dirty="0" smtClean="0">
                <a:solidFill>
                  <a:srgbClr val="0000FF"/>
                </a:solidFill>
              </a:rPr>
              <a:t>  on the Hilbert space</a:t>
            </a:r>
            <a:endParaRPr lang="en-US" sz="3200" dirty="0">
              <a:solidFill>
                <a:srgbClr val="0000FF"/>
              </a:solidFill>
            </a:endParaRPr>
          </a:p>
        </p:txBody>
      </p:sp>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33600" y="5181600"/>
            <a:ext cx="3954780" cy="708660"/>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743201" y="6096000"/>
            <a:ext cx="3246120" cy="506730"/>
          </a:xfrm>
          <a:prstGeom prst="rect">
            <a:avLst/>
          </a:prstGeom>
        </p:spPr>
      </p:pic>
      <p:sp>
        <p:nvSpPr>
          <p:cNvPr id="12" name="Oval 11"/>
          <p:cNvSpPr/>
          <p:nvPr/>
        </p:nvSpPr>
        <p:spPr>
          <a:xfrm>
            <a:off x="5486400" y="5943600"/>
            <a:ext cx="762000" cy="7620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33" grpId="0"/>
      <p:bldP spid="34"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d=4,</a:t>
            </a:r>
            <a:r>
              <a:rPr lang="en-US" dirty="0" smtClean="0">
                <a:latin typeface="Monotype Corsiva" pitchFamily="66" charset="0"/>
              </a:rPr>
              <a:t>N</a:t>
            </a:r>
            <a:r>
              <a:rPr lang="en-US" dirty="0" smtClean="0"/>
              <a:t>=2 </a:t>
            </a:r>
            <a:r>
              <a:rPr lang="en-US" dirty="0" err="1" smtClean="0"/>
              <a:t>Poincaré</a:t>
            </a:r>
            <a:r>
              <a:rPr lang="en-US" dirty="0" smtClean="0"/>
              <a:t> </a:t>
            </a:r>
            <a:r>
              <a:rPr lang="en-US" dirty="0" err="1" smtClean="0"/>
              <a:t>Superalgebra</a:t>
            </a:r>
            <a:endParaRPr lang="en-US" dirty="0"/>
          </a:p>
        </p:txBody>
      </p:sp>
      <p:sp>
        <p:nvSpPr>
          <p:cNvPr id="3" name="TextBox 2"/>
          <p:cNvSpPr txBox="1"/>
          <p:nvPr/>
        </p:nvSpPr>
        <p:spPr>
          <a:xfrm>
            <a:off x="457200" y="1600200"/>
            <a:ext cx="3657600" cy="584775"/>
          </a:xfrm>
          <a:prstGeom prst="rect">
            <a:avLst/>
          </a:prstGeom>
          <a:noFill/>
        </p:spPr>
        <p:txBody>
          <a:bodyPr wrap="square" rtlCol="0">
            <a:spAutoFit/>
          </a:bodyPr>
          <a:lstStyle/>
          <a:p>
            <a:r>
              <a:rPr lang="en-US" sz="3200" dirty="0" smtClean="0">
                <a:solidFill>
                  <a:srgbClr val="FF0000"/>
                </a:solidFill>
                <a:latin typeface="Monotype Corsiva" pitchFamily="66" charset="0"/>
              </a:rPr>
              <a:t>      </a:t>
            </a:r>
            <a:r>
              <a:rPr lang="en-US" sz="3200" dirty="0" smtClean="0">
                <a:solidFill>
                  <a:srgbClr val="FF0000"/>
                </a:solidFill>
              </a:rPr>
              <a:t>Super Lie algebra</a:t>
            </a:r>
            <a:endParaRPr lang="en-US" sz="3200" dirty="0">
              <a:solidFill>
                <a:srgbClr val="FF0000"/>
              </a:solidFill>
            </a:endParaRPr>
          </a:p>
        </p:txBody>
      </p:sp>
      <p:grpSp>
        <p:nvGrpSpPr>
          <p:cNvPr id="1059" name="Group 35"/>
          <p:cNvGrpSpPr>
            <a:grpSpLocks noChangeAspect="1"/>
          </p:cNvGrpSpPr>
          <p:nvPr>
            <p:custDataLst>
              <p:tags r:id="rId1"/>
            </p:custDataLst>
          </p:nvPr>
        </p:nvGrpSpPr>
        <p:grpSpPr bwMode="auto">
          <a:xfrm>
            <a:off x="4495800" y="1600200"/>
            <a:ext cx="2610345" cy="495300"/>
            <a:chOff x="3279" y="1035"/>
            <a:chExt cx="7489" cy="1421"/>
          </a:xfrm>
          <a:solidFill>
            <a:srgbClr val="FF0000"/>
          </a:solidFill>
        </p:grpSpPr>
        <p:sp>
          <p:nvSpPr>
            <p:cNvPr id="1061" name="Freeform 37"/>
            <p:cNvSpPr>
              <a:spLocks/>
            </p:cNvSpPr>
            <p:nvPr/>
          </p:nvSpPr>
          <p:spPr bwMode="auto">
            <a:xfrm>
              <a:off x="3279" y="1582"/>
              <a:ext cx="693" cy="790"/>
            </a:xfrm>
            <a:custGeom>
              <a:avLst/>
              <a:gdLst/>
              <a:ahLst/>
              <a:cxnLst>
                <a:cxn ang="0">
                  <a:pos x="528" y="73"/>
                </a:cxn>
                <a:cxn ang="0">
                  <a:pos x="568" y="82"/>
                </a:cxn>
                <a:cxn ang="0">
                  <a:pos x="644" y="59"/>
                </a:cxn>
                <a:cxn ang="0">
                  <a:pos x="693" y="61"/>
                </a:cxn>
                <a:cxn ang="0">
                  <a:pos x="482" y="175"/>
                </a:cxn>
                <a:cxn ang="0">
                  <a:pos x="375" y="143"/>
                </a:cxn>
                <a:cxn ang="0">
                  <a:pos x="305" y="100"/>
                </a:cxn>
                <a:cxn ang="0">
                  <a:pos x="281" y="146"/>
                </a:cxn>
                <a:cxn ang="0">
                  <a:pos x="274" y="200"/>
                </a:cxn>
                <a:cxn ang="0">
                  <a:pos x="274" y="261"/>
                </a:cxn>
                <a:cxn ang="0">
                  <a:pos x="293" y="336"/>
                </a:cxn>
                <a:cxn ang="0">
                  <a:pos x="300" y="352"/>
                </a:cxn>
                <a:cxn ang="0">
                  <a:pos x="309" y="364"/>
                </a:cxn>
                <a:cxn ang="0">
                  <a:pos x="323" y="368"/>
                </a:cxn>
                <a:cxn ang="0">
                  <a:pos x="342" y="368"/>
                </a:cxn>
                <a:cxn ang="0">
                  <a:pos x="549" y="277"/>
                </a:cxn>
                <a:cxn ang="0">
                  <a:pos x="610" y="314"/>
                </a:cxn>
                <a:cxn ang="0">
                  <a:pos x="640" y="398"/>
                </a:cxn>
                <a:cxn ang="0">
                  <a:pos x="638" y="527"/>
                </a:cxn>
                <a:cxn ang="0">
                  <a:pos x="617" y="666"/>
                </a:cxn>
                <a:cxn ang="0">
                  <a:pos x="444" y="745"/>
                </a:cxn>
                <a:cxn ang="0">
                  <a:pos x="307" y="743"/>
                </a:cxn>
                <a:cxn ang="0">
                  <a:pos x="219" y="686"/>
                </a:cxn>
                <a:cxn ang="0">
                  <a:pos x="158" y="670"/>
                </a:cxn>
                <a:cxn ang="0">
                  <a:pos x="86" y="688"/>
                </a:cxn>
                <a:cxn ang="0">
                  <a:pos x="16" y="738"/>
                </a:cxn>
                <a:cxn ang="0">
                  <a:pos x="18" y="706"/>
                </a:cxn>
                <a:cxn ang="0">
                  <a:pos x="70" y="656"/>
                </a:cxn>
                <a:cxn ang="0">
                  <a:pos x="119" y="606"/>
                </a:cxn>
                <a:cxn ang="0">
                  <a:pos x="188" y="575"/>
                </a:cxn>
                <a:cxn ang="0">
                  <a:pos x="267" y="575"/>
                </a:cxn>
                <a:cxn ang="0">
                  <a:pos x="340" y="604"/>
                </a:cxn>
                <a:cxn ang="0">
                  <a:pos x="475" y="690"/>
                </a:cxn>
                <a:cxn ang="0">
                  <a:pos x="489" y="686"/>
                </a:cxn>
                <a:cxn ang="0">
                  <a:pos x="498" y="668"/>
                </a:cxn>
                <a:cxn ang="0">
                  <a:pos x="514" y="575"/>
                </a:cxn>
                <a:cxn ang="0">
                  <a:pos x="516" y="502"/>
                </a:cxn>
                <a:cxn ang="0">
                  <a:pos x="510" y="450"/>
                </a:cxn>
                <a:cxn ang="0">
                  <a:pos x="496" y="413"/>
                </a:cxn>
                <a:cxn ang="0">
                  <a:pos x="454" y="382"/>
                </a:cxn>
                <a:cxn ang="0">
                  <a:pos x="414" y="379"/>
                </a:cxn>
                <a:cxn ang="0">
                  <a:pos x="379" y="393"/>
                </a:cxn>
                <a:cxn ang="0">
                  <a:pos x="193" y="452"/>
                </a:cxn>
                <a:cxn ang="0">
                  <a:pos x="149" y="382"/>
                </a:cxn>
                <a:cxn ang="0">
                  <a:pos x="151" y="230"/>
                </a:cxn>
                <a:cxn ang="0">
                  <a:pos x="398" y="0"/>
                </a:cxn>
              </a:cxnLst>
              <a:rect l="0" t="0" r="r" b="b"/>
              <a:pathLst>
                <a:path w="693" h="790">
                  <a:moveTo>
                    <a:pt x="398" y="0"/>
                  </a:moveTo>
                  <a:lnTo>
                    <a:pt x="528" y="73"/>
                  </a:lnTo>
                  <a:lnTo>
                    <a:pt x="547" y="80"/>
                  </a:lnTo>
                  <a:lnTo>
                    <a:pt x="568" y="82"/>
                  </a:lnTo>
                  <a:lnTo>
                    <a:pt x="605" y="77"/>
                  </a:lnTo>
                  <a:lnTo>
                    <a:pt x="644" y="59"/>
                  </a:lnTo>
                  <a:lnTo>
                    <a:pt x="684" y="34"/>
                  </a:lnTo>
                  <a:lnTo>
                    <a:pt x="693" y="61"/>
                  </a:lnTo>
                  <a:lnTo>
                    <a:pt x="549" y="180"/>
                  </a:lnTo>
                  <a:lnTo>
                    <a:pt x="482" y="175"/>
                  </a:lnTo>
                  <a:lnTo>
                    <a:pt x="426" y="161"/>
                  </a:lnTo>
                  <a:lnTo>
                    <a:pt x="375" y="143"/>
                  </a:lnTo>
                  <a:lnTo>
                    <a:pt x="335" y="123"/>
                  </a:lnTo>
                  <a:lnTo>
                    <a:pt x="305" y="100"/>
                  </a:lnTo>
                  <a:lnTo>
                    <a:pt x="291" y="121"/>
                  </a:lnTo>
                  <a:lnTo>
                    <a:pt x="281" y="146"/>
                  </a:lnTo>
                  <a:lnTo>
                    <a:pt x="274" y="173"/>
                  </a:lnTo>
                  <a:lnTo>
                    <a:pt x="274" y="200"/>
                  </a:lnTo>
                  <a:lnTo>
                    <a:pt x="274" y="223"/>
                  </a:lnTo>
                  <a:lnTo>
                    <a:pt x="274" y="261"/>
                  </a:lnTo>
                  <a:lnTo>
                    <a:pt x="281" y="300"/>
                  </a:lnTo>
                  <a:lnTo>
                    <a:pt x="293" y="336"/>
                  </a:lnTo>
                  <a:lnTo>
                    <a:pt x="295" y="343"/>
                  </a:lnTo>
                  <a:lnTo>
                    <a:pt x="300" y="352"/>
                  </a:lnTo>
                  <a:lnTo>
                    <a:pt x="305" y="359"/>
                  </a:lnTo>
                  <a:lnTo>
                    <a:pt x="309" y="364"/>
                  </a:lnTo>
                  <a:lnTo>
                    <a:pt x="316" y="368"/>
                  </a:lnTo>
                  <a:lnTo>
                    <a:pt x="323" y="368"/>
                  </a:lnTo>
                  <a:lnTo>
                    <a:pt x="333" y="368"/>
                  </a:lnTo>
                  <a:lnTo>
                    <a:pt x="342" y="368"/>
                  </a:lnTo>
                  <a:lnTo>
                    <a:pt x="351" y="366"/>
                  </a:lnTo>
                  <a:lnTo>
                    <a:pt x="549" y="277"/>
                  </a:lnTo>
                  <a:lnTo>
                    <a:pt x="579" y="293"/>
                  </a:lnTo>
                  <a:lnTo>
                    <a:pt x="610" y="314"/>
                  </a:lnTo>
                  <a:lnTo>
                    <a:pt x="635" y="336"/>
                  </a:lnTo>
                  <a:lnTo>
                    <a:pt x="640" y="398"/>
                  </a:lnTo>
                  <a:lnTo>
                    <a:pt x="640" y="457"/>
                  </a:lnTo>
                  <a:lnTo>
                    <a:pt x="638" y="527"/>
                  </a:lnTo>
                  <a:lnTo>
                    <a:pt x="631" y="597"/>
                  </a:lnTo>
                  <a:lnTo>
                    <a:pt x="617" y="666"/>
                  </a:lnTo>
                  <a:lnTo>
                    <a:pt x="530" y="704"/>
                  </a:lnTo>
                  <a:lnTo>
                    <a:pt x="444" y="745"/>
                  </a:lnTo>
                  <a:lnTo>
                    <a:pt x="361" y="790"/>
                  </a:lnTo>
                  <a:lnTo>
                    <a:pt x="307" y="743"/>
                  </a:lnTo>
                  <a:lnTo>
                    <a:pt x="247" y="702"/>
                  </a:lnTo>
                  <a:lnTo>
                    <a:pt x="219" y="686"/>
                  </a:lnTo>
                  <a:lnTo>
                    <a:pt x="188" y="675"/>
                  </a:lnTo>
                  <a:lnTo>
                    <a:pt x="158" y="670"/>
                  </a:lnTo>
                  <a:lnTo>
                    <a:pt x="121" y="675"/>
                  </a:lnTo>
                  <a:lnTo>
                    <a:pt x="86" y="688"/>
                  </a:lnTo>
                  <a:lnTo>
                    <a:pt x="51" y="711"/>
                  </a:lnTo>
                  <a:lnTo>
                    <a:pt x="16" y="738"/>
                  </a:lnTo>
                  <a:lnTo>
                    <a:pt x="0" y="725"/>
                  </a:lnTo>
                  <a:lnTo>
                    <a:pt x="18" y="706"/>
                  </a:lnTo>
                  <a:lnTo>
                    <a:pt x="42" y="681"/>
                  </a:lnTo>
                  <a:lnTo>
                    <a:pt x="70" y="656"/>
                  </a:lnTo>
                  <a:lnTo>
                    <a:pt x="95" y="629"/>
                  </a:lnTo>
                  <a:lnTo>
                    <a:pt x="119" y="606"/>
                  </a:lnTo>
                  <a:lnTo>
                    <a:pt x="151" y="586"/>
                  </a:lnTo>
                  <a:lnTo>
                    <a:pt x="188" y="575"/>
                  </a:lnTo>
                  <a:lnTo>
                    <a:pt x="226" y="570"/>
                  </a:lnTo>
                  <a:lnTo>
                    <a:pt x="267" y="575"/>
                  </a:lnTo>
                  <a:lnTo>
                    <a:pt x="305" y="588"/>
                  </a:lnTo>
                  <a:lnTo>
                    <a:pt x="340" y="604"/>
                  </a:lnTo>
                  <a:lnTo>
                    <a:pt x="468" y="690"/>
                  </a:lnTo>
                  <a:lnTo>
                    <a:pt x="475" y="690"/>
                  </a:lnTo>
                  <a:lnTo>
                    <a:pt x="484" y="688"/>
                  </a:lnTo>
                  <a:lnTo>
                    <a:pt x="489" y="686"/>
                  </a:lnTo>
                  <a:lnTo>
                    <a:pt x="493" y="679"/>
                  </a:lnTo>
                  <a:lnTo>
                    <a:pt x="498" y="668"/>
                  </a:lnTo>
                  <a:lnTo>
                    <a:pt x="510" y="622"/>
                  </a:lnTo>
                  <a:lnTo>
                    <a:pt x="514" y="575"/>
                  </a:lnTo>
                  <a:lnTo>
                    <a:pt x="516" y="527"/>
                  </a:lnTo>
                  <a:lnTo>
                    <a:pt x="516" y="502"/>
                  </a:lnTo>
                  <a:lnTo>
                    <a:pt x="514" y="475"/>
                  </a:lnTo>
                  <a:lnTo>
                    <a:pt x="510" y="450"/>
                  </a:lnTo>
                  <a:lnTo>
                    <a:pt x="505" y="427"/>
                  </a:lnTo>
                  <a:lnTo>
                    <a:pt x="496" y="413"/>
                  </a:lnTo>
                  <a:lnTo>
                    <a:pt x="475" y="391"/>
                  </a:lnTo>
                  <a:lnTo>
                    <a:pt x="454" y="382"/>
                  </a:lnTo>
                  <a:lnTo>
                    <a:pt x="433" y="377"/>
                  </a:lnTo>
                  <a:lnTo>
                    <a:pt x="414" y="379"/>
                  </a:lnTo>
                  <a:lnTo>
                    <a:pt x="395" y="384"/>
                  </a:lnTo>
                  <a:lnTo>
                    <a:pt x="379" y="393"/>
                  </a:lnTo>
                  <a:lnTo>
                    <a:pt x="216" y="484"/>
                  </a:lnTo>
                  <a:lnTo>
                    <a:pt x="193" y="452"/>
                  </a:lnTo>
                  <a:lnTo>
                    <a:pt x="167" y="416"/>
                  </a:lnTo>
                  <a:lnTo>
                    <a:pt x="149" y="382"/>
                  </a:lnTo>
                  <a:lnTo>
                    <a:pt x="149" y="304"/>
                  </a:lnTo>
                  <a:lnTo>
                    <a:pt x="151" y="230"/>
                  </a:lnTo>
                  <a:lnTo>
                    <a:pt x="158"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4566" y="1757"/>
              <a:ext cx="1059" cy="361"/>
            </a:xfrm>
            <a:custGeom>
              <a:avLst/>
              <a:gdLst/>
              <a:ahLst/>
              <a:cxnLst>
                <a:cxn ang="0">
                  <a:pos x="53" y="300"/>
                </a:cxn>
                <a:cxn ang="0">
                  <a:pos x="1003" y="300"/>
                </a:cxn>
                <a:cxn ang="0">
                  <a:pos x="1019" y="302"/>
                </a:cxn>
                <a:cxn ang="0">
                  <a:pos x="1033" y="302"/>
                </a:cxn>
                <a:cxn ang="0">
                  <a:pos x="1047" y="307"/>
                </a:cxn>
                <a:cxn ang="0">
                  <a:pos x="1054" y="318"/>
                </a:cxn>
                <a:cxn ang="0">
                  <a:pos x="1059" y="332"/>
                </a:cxn>
                <a:cxn ang="0">
                  <a:pos x="1054" y="347"/>
                </a:cxn>
                <a:cxn ang="0">
                  <a:pos x="1047" y="357"/>
                </a:cxn>
                <a:cxn ang="0">
                  <a:pos x="1033" y="361"/>
                </a:cxn>
                <a:cxn ang="0">
                  <a:pos x="1019" y="361"/>
                </a:cxn>
                <a:cxn ang="0">
                  <a:pos x="1005" y="361"/>
                </a:cxn>
                <a:cxn ang="0">
                  <a:pos x="53" y="361"/>
                </a:cxn>
                <a:cxn ang="0">
                  <a:pos x="39" y="361"/>
                </a:cxn>
                <a:cxn ang="0">
                  <a:pos x="25" y="361"/>
                </a:cxn>
                <a:cxn ang="0">
                  <a:pos x="11" y="357"/>
                </a:cxn>
                <a:cxn ang="0">
                  <a:pos x="4" y="347"/>
                </a:cxn>
                <a:cxn ang="0">
                  <a:pos x="0" y="332"/>
                </a:cxn>
                <a:cxn ang="0">
                  <a:pos x="4" y="318"/>
                </a:cxn>
                <a:cxn ang="0">
                  <a:pos x="11" y="307"/>
                </a:cxn>
                <a:cxn ang="0">
                  <a:pos x="25" y="302"/>
                </a:cxn>
                <a:cxn ang="0">
                  <a:pos x="39" y="302"/>
                </a:cxn>
                <a:cxn ang="0">
                  <a:pos x="53" y="300"/>
                </a:cxn>
                <a:cxn ang="0">
                  <a:pos x="53" y="0"/>
                </a:cxn>
                <a:cxn ang="0">
                  <a:pos x="1005" y="0"/>
                </a:cxn>
                <a:cxn ang="0">
                  <a:pos x="1019" y="0"/>
                </a:cxn>
                <a:cxn ang="0">
                  <a:pos x="1033" y="2"/>
                </a:cxn>
                <a:cxn ang="0">
                  <a:pos x="1047" y="7"/>
                </a:cxn>
                <a:cxn ang="0">
                  <a:pos x="1054" y="16"/>
                </a:cxn>
                <a:cxn ang="0">
                  <a:pos x="1059" y="30"/>
                </a:cxn>
                <a:cxn ang="0">
                  <a:pos x="1054" y="45"/>
                </a:cxn>
                <a:cxn ang="0">
                  <a:pos x="1047" y="55"/>
                </a:cxn>
                <a:cxn ang="0">
                  <a:pos x="1033" y="59"/>
                </a:cxn>
                <a:cxn ang="0">
                  <a:pos x="1019" y="61"/>
                </a:cxn>
                <a:cxn ang="0">
                  <a:pos x="1003" y="61"/>
                </a:cxn>
                <a:cxn ang="0">
                  <a:pos x="53" y="61"/>
                </a:cxn>
                <a:cxn ang="0">
                  <a:pos x="39" y="61"/>
                </a:cxn>
                <a:cxn ang="0">
                  <a:pos x="25" y="59"/>
                </a:cxn>
                <a:cxn ang="0">
                  <a:pos x="11" y="55"/>
                </a:cxn>
                <a:cxn ang="0">
                  <a:pos x="4" y="45"/>
                </a:cxn>
                <a:cxn ang="0">
                  <a:pos x="0" y="30"/>
                </a:cxn>
                <a:cxn ang="0">
                  <a:pos x="4" y="16"/>
                </a:cxn>
                <a:cxn ang="0">
                  <a:pos x="11" y="7"/>
                </a:cxn>
                <a:cxn ang="0">
                  <a:pos x="25" y="2"/>
                </a:cxn>
                <a:cxn ang="0">
                  <a:pos x="39" y="0"/>
                </a:cxn>
                <a:cxn ang="0">
                  <a:pos x="53" y="0"/>
                </a:cxn>
              </a:cxnLst>
              <a:rect l="0" t="0" r="r" b="b"/>
              <a:pathLst>
                <a:path w="1059" h="361">
                  <a:moveTo>
                    <a:pt x="53" y="300"/>
                  </a:moveTo>
                  <a:lnTo>
                    <a:pt x="1003" y="300"/>
                  </a:lnTo>
                  <a:lnTo>
                    <a:pt x="1019" y="302"/>
                  </a:lnTo>
                  <a:lnTo>
                    <a:pt x="1033" y="302"/>
                  </a:lnTo>
                  <a:lnTo>
                    <a:pt x="1047" y="307"/>
                  </a:lnTo>
                  <a:lnTo>
                    <a:pt x="1054" y="318"/>
                  </a:lnTo>
                  <a:lnTo>
                    <a:pt x="1059" y="332"/>
                  </a:lnTo>
                  <a:lnTo>
                    <a:pt x="1054" y="347"/>
                  </a:lnTo>
                  <a:lnTo>
                    <a:pt x="1047" y="357"/>
                  </a:lnTo>
                  <a:lnTo>
                    <a:pt x="1033" y="361"/>
                  </a:lnTo>
                  <a:lnTo>
                    <a:pt x="1019" y="361"/>
                  </a:lnTo>
                  <a:lnTo>
                    <a:pt x="1005" y="361"/>
                  </a:lnTo>
                  <a:lnTo>
                    <a:pt x="53" y="361"/>
                  </a:lnTo>
                  <a:lnTo>
                    <a:pt x="39" y="361"/>
                  </a:lnTo>
                  <a:lnTo>
                    <a:pt x="25" y="361"/>
                  </a:lnTo>
                  <a:lnTo>
                    <a:pt x="11" y="357"/>
                  </a:lnTo>
                  <a:lnTo>
                    <a:pt x="4" y="347"/>
                  </a:lnTo>
                  <a:lnTo>
                    <a:pt x="0" y="332"/>
                  </a:lnTo>
                  <a:lnTo>
                    <a:pt x="4" y="318"/>
                  </a:lnTo>
                  <a:lnTo>
                    <a:pt x="11" y="307"/>
                  </a:lnTo>
                  <a:lnTo>
                    <a:pt x="25" y="302"/>
                  </a:lnTo>
                  <a:lnTo>
                    <a:pt x="39" y="302"/>
                  </a:lnTo>
                  <a:lnTo>
                    <a:pt x="53" y="300"/>
                  </a:lnTo>
                  <a:close/>
                  <a:moveTo>
                    <a:pt x="53" y="0"/>
                  </a:moveTo>
                  <a:lnTo>
                    <a:pt x="1005" y="0"/>
                  </a:lnTo>
                  <a:lnTo>
                    <a:pt x="1019" y="0"/>
                  </a:lnTo>
                  <a:lnTo>
                    <a:pt x="1033" y="2"/>
                  </a:lnTo>
                  <a:lnTo>
                    <a:pt x="1047" y="7"/>
                  </a:lnTo>
                  <a:lnTo>
                    <a:pt x="1054" y="16"/>
                  </a:lnTo>
                  <a:lnTo>
                    <a:pt x="1059" y="30"/>
                  </a:lnTo>
                  <a:lnTo>
                    <a:pt x="1054" y="45"/>
                  </a:lnTo>
                  <a:lnTo>
                    <a:pt x="1047" y="55"/>
                  </a:lnTo>
                  <a:lnTo>
                    <a:pt x="1033" y="59"/>
                  </a:lnTo>
                  <a:lnTo>
                    <a:pt x="1019" y="61"/>
                  </a:lnTo>
                  <a:lnTo>
                    <a:pt x="1003" y="61"/>
                  </a:lnTo>
                  <a:lnTo>
                    <a:pt x="53" y="61"/>
                  </a:lnTo>
                  <a:lnTo>
                    <a:pt x="39" y="61"/>
                  </a:lnTo>
                  <a:lnTo>
                    <a:pt x="25" y="59"/>
                  </a:lnTo>
                  <a:lnTo>
                    <a:pt x="11" y="55"/>
                  </a:lnTo>
                  <a:lnTo>
                    <a:pt x="4" y="45"/>
                  </a:lnTo>
                  <a:lnTo>
                    <a:pt x="0" y="30"/>
                  </a:lnTo>
                  <a:lnTo>
                    <a:pt x="4" y="16"/>
                  </a:lnTo>
                  <a:lnTo>
                    <a:pt x="11" y="7"/>
                  </a:lnTo>
                  <a:lnTo>
                    <a:pt x="25" y="2"/>
                  </a:lnTo>
                  <a:lnTo>
                    <a:pt x="3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6120" y="1582"/>
              <a:ext cx="694" cy="790"/>
            </a:xfrm>
            <a:custGeom>
              <a:avLst/>
              <a:gdLst/>
              <a:ahLst/>
              <a:cxnLst>
                <a:cxn ang="0">
                  <a:pos x="529" y="73"/>
                </a:cxn>
                <a:cxn ang="0">
                  <a:pos x="568" y="82"/>
                </a:cxn>
                <a:cxn ang="0">
                  <a:pos x="643" y="59"/>
                </a:cxn>
                <a:cxn ang="0">
                  <a:pos x="694" y="61"/>
                </a:cxn>
                <a:cxn ang="0">
                  <a:pos x="482" y="175"/>
                </a:cxn>
                <a:cxn ang="0">
                  <a:pos x="375" y="143"/>
                </a:cxn>
                <a:cxn ang="0">
                  <a:pos x="305" y="100"/>
                </a:cxn>
                <a:cxn ang="0">
                  <a:pos x="280" y="146"/>
                </a:cxn>
                <a:cxn ang="0">
                  <a:pos x="273" y="200"/>
                </a:cxn>
                <a:cxn ang="0">
                  <a:pos x="275" y="261"/>
                </a:cxn>
                <a:cxn ang="0">
                  <a:pos x="294" y="336"/>
                </a:cxn>
                <a:cxn ang="0">
                  <a:pos x="298" y="352"/>
                </a:cxn>
                <a:cxn ang="0">
                  <a:pos x="308" y="364"/>
                </a:cxn>
                <a:cxn ang="0">
                  <a:pos x="324" y="368"/>
                </a:cxn>
                <a:cxn ang="0">
                  <a:pos x="343" y="368"/>
                </a:cxn>
                <a:cxn ang="0">
                  <a:pos x="350" y="366"/>
                </a:cxn>
                <a:cxn ang="0">
                  <a:pos x="580" y="293"/>
                </a:cxn>
                <a:cxn ang="0">
                  <a:pos x="636" y="336"/>
                </a:cxn>
                <a:cxn ang="0">
                  <a:pos x="640" y="457"/>
                </a:cxn>
                <a:cxn ang="0">
                  <a:pos x="631" y="597"/>
                </a:cxn>
                <a:cxn ang="0">
                  <a:pos x="529" y="704"/>
                </a:cxn>
                <a:cxn ang="0">
                  <a:pos x="361" y="790"/>
                </a:cxn>
                <a:cxn ang="0">
                  <a:pos x="245" y="702"/>
                </a:cxn>
                <a:cxn ang="0">
                  <a:pos x="189" y="675"/>
                </a:cxn>
                <a:cxn ang="0">
                  <a:pos x="121" y="675"/>
                </a:cxn>
                <a:cxn ang="0">
                  <a:pos x="52" y="711"/>
                </a:cxn>
                <a:cxn ang="0">
                  <a:pos x="0" y="725"/>
                </a:cxn>
                <a:cxn ang="0">
                  <a:pos x="42" y="681"/>
                </a:cxn>
                <a:cxn ang="0">
                  <a:pos x="94" y="629"/>
                </a:cxn>
                <a:cxn ang="0">
                  <a:pos x="152" y="586"/>
                </a:cxn>
                <a:cxn ang="0">
                  <a:pos x="226" y="570"/>
                </a:cxn>
                <a:cxn ang="0">
                  <a:pos x="305" y="588"/>
                </a:cxn>
                <a:cxn ang="0">
                  <a:pos x="468" y="690"/>
                </a:cxn>
                <a:cxn ang="0">
                  <a:pos x="482" y="688"/>
                </a:cxn>
                <a:cxn ang="0">
                  <a:pos x="494" y="679"/>
                </a:cxn>
                <a:cxn ang="0">
                  <a:pos x="510" y="622"/>
                </a:cxn>
                <a:cxn ang="0">
                  <a:pos x="515" y="527"/>
                </a:cxn>
                <a:cxn ang="0">
                  <a:pos x="512" y="475"/>
                </a:cxn>
                <a:cxn ang="0">
                  <a:pos x="503" y="427"/>
                </a:cxn>
                <a:cxn ang="0">
                  <a:pos x="473" y="391"/>
                </a:cxn>
                <a:cxn ang="0">
                  <a:pos x="433" y="377"/>
                </a:cxn>
                <a:cxn ang="0">
                  <a:pos x="396" y="384"/>
                </a:cxn>
                <a:cxn ang="0">
                  <a:pos x="215" y="484"/>
                </a:cxn>
                <a:cxn ang="0">
                  <a:pos x="168" y="416"/>
                </a:cxn>
                <a:cxn ang="0">
                  <a:pos x="147" y="304"/>
                </a:cxn>
                <a:cxn ang="0">
                  <a:pos x="159" y="159"/>
                </a:cxn>
              </a:cxnLst>
              <a:rect l="0" t="0" r="r" b="b"/>
              <a:pathLst>
                <a:path w="694" h="790">
                  <a:moveTo>
                    <a:pt x="398" y="0"/>
                  </a:moveTo>
                  <a:lnTo>
                    <a:pt x="529" y="73"/>
                  </a:lnTo>
                  <a:lnTo>
                    <a:pt x="547" y="80"/>
                  </a:lnTo>
                  <a:lnTo>
                    <a:pt x="568" y="82"/>
                  </a:lnTo>
                  <a:lnTo>
                    <a:pt x="606" y="77"/>
                  </a:lnTo>
                  <a:lnTo>
                    <a:pt x="643" y="59"/>
                  </a:lnTo>
                  <a:lnTo>
                    <a:pt x="682" y="34"/>
                  </a:lnTo>
                  <a:lnTo>
                    <a:pt x="694" y="61"/>
                  </a:lnTo>
                  <a:lnTo>
                    <a:pt x="547" y="180"/>
                  </a:lnTo>
                  <a:lnTo>
                    <a:pt x="482" y="175"/>
                  </a:lnTo>
                  <a:lnTo>
                    <a:pt x="424" y="161"/>
                  </a:lnTo>
                  <a:lnTo>
                    <a:pt x="375" y="143"/>
                  </a:lnTo>
                  <a:lnTo>
                    <a:pt x="336" y="123"/>
                  </a:lnTo>
                  <a:lnTo>
                    <a:pt x="305" y="100"/>
                  </a:lnTo>
                  <a:lnTo>
                    <a:pt x="289" y="121"/>
                  </a:lnTo>
                  <a:lnTo>
                    <a:pt x="280" y="146"/>
                  </a:lnTo>
                  <a:lnTo>
                    <a:pt x="275" y="173"/>
                  </a:lnTo>
                  <a:lnTo>
                    <a:pt x="273" y="200"/>
                  </a:lnTo>
                  <a:lnTo>
                    <a:pt x="273" y="223"/>
                  </a:lnTo>
                  <a:lnTo>
                    <a:pt x="275" y="261"/>
                  </a:lnTo>
                  <a:lnTo>
                    <a:pt x="280" y="300"/>
                  </a:lnTo>
                  <a:lnTo>
                    <a:pt x="294" y="336"/>
                  </a:lnTo>
                  <a:lnTo>
                    <a:pt x="296" y="343"/>
                  </a:lnTo>
                  <a:lnTo>
                    <a:pt x="298" y="352"/>
                  </a:lnTo>
                  <a:lnTo>
                    <a:pt x="303" y="359"/>
                  </a:lnTo>
                  <a:lnTo>
                    <a:pt x="308" y="364"/>
                  </a:lnTo>
                  <a:lnTo>
                    <a:pt x="315" y="368"/>
                  </a:lnTo>
                  <a:lnTo>
                    <a:pt x="324" y="368"/>
                  </a:lnTo>
                  <a:lnTo>
                    <a:pt x="333" y="368"/>
                  </a:lnTo>
                  <a:lnTo>
                    <a:pt x="343" y="368"/>
                  </a:lnTo>
                  <a:lnTo>
                    <a:pt x="350" y="366"/>
                  </a:lnTo>
                  <a:lnTo>
                    <a:pt x="350" y="366"/>
                  </a:lnTo>
                  <a:lnTo>
                    <a:pt x="547" y="277"/>
                  </a:lnTo>
                  <a:lnTo>
                    <a:pt x="580" y="293"/>
                  </a:lnTo>
                  <a:lnTo>
                    <a:pt x="608" y="314"/>
                  </a:lnTo>
                  <a:lnTo>
                    <a:pt x="636" y="336"/>
                  </a:lnTo>
                  <a:lnTo>
                    <a:pt x="640" y="398"/>
                  </a:lnTo>
                  <a:lnTo>
                    <a:pt x="640" y="457"/>
                  </a:lnTo>
                  <a:lnTo>
                    <a:pt x="638" y="527"/>
                  </a:lnTo>
                  <a:lnTo>
                    <a:pt x="631" y="597"/>
                  </a:lnTo>
                  <a:lnTo>
                    <a:pt x="615" y="666"/>
                  </a:lnTo>
                  <a:lnTo>
                    <a:pt x="529" y="704"/>
                  </a:lnTo>
                  <a:lnTo>
                    <a:pt x="445" y="745"/>
                  </a:lnTo>
                  <a:lnTo>
                    <a:pt x="361" y="790"/>
                  </a:lnTo>
                  <a:lnTo>
                    <a:pt x="305" y="743"/>
                  </a:lnTo>
                  <a:lnTo>
                    <a:pt x="245" y="702"/>
                  </a:lnTo>
                  <a:lnTo>
                    <a:pt x="217" y="686"/>
                  </a:lnTo>
                  <a:lnTo>
                    <a:pt x="189" y="675"/>
                  </a:lnTo>
                  <a:lnTo>
                    <a:pt x="159" y="670"/>
                  </a:lnTo>
                  <a:lnTo>
                    <a:pt x="121" y="675"/>
                  </a:lnTo>
                  <a:lnTo>
                    <a:pt x="87" y="688"/>
                  </a:lnTo>
                  <a:lnTo>
                    <a:pt x="52" y="711"/>
                  </a:lnTo>
                  <a:lnTo>
                    <a:pt x="14" y="738"/>
                  </a:lnTo>
                  <a:lnTo>
                    <a:pt x="0" y="725"/>
                  </a:lnTo>
                  <a:lnTo>
                    <a:pt x="19" y="706"/>
                  </a:lnTo>
                  <a:lnTo>
                    <a:pt x="42" y="681"/>
                  </a:lnTo>
                  <a:lnTo>
                    <a:pt x="68" y="656"/>
                  </a:lnTo>
                  <a:lnTo>
                    <a:pt x="94" y="629"/>
                  </a:lnTo>
                  <a:lnTo>
                    <a:pt x="117" y="606"/>
                  </a:lnTo>
                  <a:lnTo>
                    <a:pt x="152" y="586"/>
                  </a:lnTo>
                  <a:lnTo>
                    <a:pt x="187" y="575"/>
                  </a:lnTo>
                  <a:lnTo>
                    <a:pt x="226" y="570"/>
                  </a:lnTo>
                  <a:lnTo>
                    <a:pt x="266" y="575"/>
                  </a:lnTo>
                  <a:lnTo>
                    <a:pt x="305" y="588"/>
                  </a:lnTo>
                  <a:lnTo>
                    <a:pt x="340" y="604"/>
                  </a:lnTo>
                  <a:lnTo>
                    <a:pt x="468" y="690"/>
                  </a:lnTo>
                  <a:lnTo>
                    <a:pt x="475" y="690"/>
                  </a:lnTo>
                  <a:lnTo>
                    <a:pt x="482" y="688"/>
                  </a:lnTo>
                  <a:lnTo>
                    <a:pt x="489" y="686"/>
                  </a:lnTo>
                  <a:lnTo>
                    <a:pt x="494" y="679"/>
                  </a:lnTo>
                  <a:lnTo>
                    <a:pt x="498" y="668"/>
                  </a:lnTo>
                  <a:lnTo>
                    <a:pt x="510" y="622"/>
                  </a:lnTo>
                  <a:lnTo>
                    <a:pt x="515" y="575"/>
                  </a:lnTo>
                  <a:lnTo>
                    <a:pt x="515" y="527"/>
                  </a:lnTo>
                  <a:lnTo>
                    <a:pt x="515" y="502"/>
                  </a:lnTo>
                  <a:lnTo>
                    <a:pt x="512" y="475"/>
                  </a:lnTo>
                  <a:lnTo>
                    <a:pt x="510" y="450"/>
                  </a:lnTo>
                  <a:lnTo>
                    <a:pt x="503" y="427"/>
                  </a:lnTo>
                  <a:lnTo>
                    <a:pt x="496" y="413"/>
                  </a:lnTo>
                  <a:lnTo>
                    <a:pt x="473" y="391"/>
                  </a:lnTo>
                  <a:lnTo>
                    <a:pt x="452" y="382"/>
                  </a:lnTo>
                  <a:lnTo>
                    <a:pt x="433" y="377"/>
                  </a:lnTo>
                  <a:lnTo>
                    <a:pt x="412" y="379"/>
                  </a:lnTo>
                  <a:lnTo>
                    <a:pt x="396" y="384"/>
                  </a:lnTo>
                  <a:lnTo>
                    <a:pt x="377" y="393"/>
                  </a:lnTo>
                  <a:lnTo>
                    <a:pt x="215" y="484"/>
                  </a:lnTo>
                  <a:lnTo>
                    <a:pt x="191" y="452"/>
                  </a:lnTo>
                  <a:lnTo>
                    <a:pt x="168" y="416"/>
                  </a:lnTo>
                  <a:lnTo>
                    <a:pt x="147" y="382"/>
                  </a:lnTo>
                  <a:lnTo>
                    <a:pt x="147" y="304"/>
                  </a:lnTo>
                  <a:lnTo>
                    <a:pt x="152" y="230"/>
                  </a:lnTo>
                  <a:lnTo>
                    <a:pt x="159"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6935" y="1035"/>
              <a:ext cx="524" cy="752"/>
            </a:xfrm>
            <a:custGeom>
              <a:avLst/>
              <a:gdLst/>
              <a:ahLst/>
              <a:cxnLst>
                <a:cxn ang="0">
                  <a:pos x="242" y="32"/>
                </a:cxn>
                <a:cxn ang="0">
                  <a:pos x="195" y="48"/>
                </a:cxn>
                <a:cxn ang="0">
                  <a:pos x="151" y="82"/>
                </a:cxn>
                <a:cxn ang="0">
                  <a:pos x="119" y="141"/>
                </a:cxn>
                <a:cxn ang="0">
                  <a:pos x="105" y="245"/>
                </a:cxn>
                <a:cxn ang="0">
                  <a:pos x="102" y="366"/>
                </a:cxn>
                <a:cxn ang="0">
                  <a:pos x="105" y="488"/>
                </a:cxn>
                <a:cxn ang="0">
                  <a:pos x="119" y="599"/>
                </a:cxn>
                <a:cxn ang="0">
                  <a:pos x="154" y="670"/>
                </a:cxn>
                <a:cxn ang="0">
                  <a:pos x="207" y="708"/>
                </a:cxn>
                <a:cxn ang="0">
                  <a:pos x="261" y="720"/>
                </a:cxn>
                <a:cxn ang="0">
                  <a:pos x="282" y="717"/>
                </a:cxn>
                <a:cxn ang="0">
                  <a:pos x="330" y="702"/>
                </a:cxn>
                <a:cxn ang="0">
                  <a:pos x="377" y="665"/>
                </a:cxn>
                <a:cxn ang="0">
                  <a:pos x="407" y="597"/>
                </a:cxn>
                <a:cxn ang="0">
                  <a:pos x="421" y="445"/>
                </a:cxn>
                <a:cxn ang="0">
                  <a:pos x="421" y="295"/>
                </a:cxn>
                <a:cxn ang="0">
                  <a:pos x="412" y="179"/>
                </a:cxn>
                <a:cxn ang="0">
                  <a:pos x="386" y="98"/>
                </a:cxn>
                <a:cxn ang="0">
                  <a:pos x="330" y="48"/>
                </a:cxn>
                <a:cxn ang="0">
                  <a:pos x="261" y="32"/>
                </a:cxn>
                <a:cxn ang="0">
                  <a:pos x="314" y="4"/>
                </a:cxn>
                <a:cxn ang="0">
                  <a:pos x="398" y="39"/>
                </a:cxn>
                <a:cxn ang="0">
                  <a:pos x="456" y="95"/>
                </a:cxn>
                <a:cxn ang="0">
                  <a:pos x="503" y="193"/>
                </a:cxn>
                <a:cxn ang="0">
                  <a:pos x="521" y="309"/>
                </a:cxn>
                <a:cxn ang="0">
                  <a:pos x="524" y="397"/>
                </a:cxn>
                <a:cxn ang="0">
                  <a:pos x="521" y="454"/>
                </a:cxn>
                <a:cxn ang="0">
                  <a:pos x="512" y="522"/>
                </a:cxn>
                <a:cxn ang="0">
                  <a:pos x="491" y="595"/>
                </a:cxn>
                <a:cxn ang="0">
                  <a:pos x="454" y="661"/>
                </a:cxn>
                <a:cxn ang="0">
                  <a:pos x="398" y="715"/>
                </a:cxn>
                <a:cxn ang="0">
                  <a:pos x="314" y="747"/>
                </a:cxn>
                <a:cxn ang="0">
                  <a:pos x="209" y="747"/>
                </a:cxn>
                <a:cxn ang="0">
                  <a:pos x="126" y="715"/>
                </a:cxn>
                <a:cxn ang="0">
                  <a:pos x="70" y="661"/>
                </a:cxn>
                <a:cxn ang="0">
                  <a:pos x="33" y="595"/>
                </a:cxn>
                <a:cxn ang="0">
                  <a:pos x="12" y="522"/>
                </a:cxn>
                <a:cxn ang="0">
                  <a:pos x="2" y="454"/>
                </a:cxn>
                <a:cxn ang="0">
                  <a:pos x="0" y="397"/>
                </a:cxn>
                <a:cxn ang="0">
                  <a:pos x="0" y="359"/>
                </a:cxn>
                <a:cxn ang="0">
                  <a:pos x="2" y="302"/>
                </a:cxn>
                <a:cxn ang="0">
                  <a:pos x="12" y="234"/>
                </a:cxn>
                <a:cxn ang="0">
                  <a:pos x="33" y="159"/>
                </a:cxn>
                <a:cxn ang="0">
                  <a:pos x="70" y="91"/>
                </a:cxn>
                <a:cxn ang="0">
                  <a:pos x="126" y="36"/>
                </a:cxn>
                <a:cxn ang="0">
                  <a:pos x="209" y="4"/>
                </a:cxn>
              </a:cxnLst>
              <a:rect l="0" t="0" r="r" b="b"/>
              <a:pathLst>
                <a:path w="524" h="752">
                  <a:moveTo>
                    <a:pt x="261" y="32"/>
                  </a:moveTo>
                  <a:lnTo>
                    <a:pt x="242" y="32"/>
                  </a:lnTo>
                  <a:lnTo>
                    <a:pt x="219" y="39"/>
                  </a:lnTo>
                  <a:lnTo>
                    <a:pt x="195" y="48"/>
                  </a:lnTo>
                  <a:lnTo>
                    <a:pt x="172" y="61"/>
                  </a:lnTo>
                  <a:lnTo>
                    <a:pt x="151" y="82"/>
                  </a:lnTo>
                  <a:lnTo>
                    <a:pt x="133" y="107"/>
                  </a:lnTo>
                  <a:lnTo>
                    <a:pt x="119" y="141"/>
                  </a:lnTo>
                  <a:lnTo>
                    <a:pt x="109" y="191"/>
                  </a:lnTo>
                  <a:lnTo>
                    <a:pt x="105" y="245"/>
                  </a:lnTo>
                  <a:lnTo>
                    <a:pt x="102" y="304"/>
                  </a:lnTo>
                  <a:lnTo>
                    <a:pt x="102" y="366"/>
                  </a:lnTo>
                  <a:lnTo>
                    <a:pt x="102" y="427"/>
                  </a:lnTo>
                  <a:lnTo>
                    <a:pt x="105" y="488"/>
                  </a:lnTo>
                  <a:lnTo>
                    <a:pt x="109" y="547"/>
                  </a:lnTo>
                  <a:lnTo>
                    <a:pt x="119" y="599"/>
                  </a:lnTo>
                  <a:lnTo>
                    <a:pt x="135" y="640"/>
                  </a:lnTo>
                  <a:lnTo>
                    <a:pt x="154" y="670"/>
                  </a:lnTo>
                  <a:lnTo>
                    <a:pt x="179" y="693"/>
                  </a:lnTo>
                  <a:lnTo>
                    <a:pt x="207" y="708"/>
                  </a:lnTo>
                  <a:lnTo>
                    <a:pt x="235" y="717"/>
                  </a:lnTo>
                  <a:lnTo>
                    <a:pt x="261" y="720"/>
                  </a:lnTo>
                  <a:lnTo>
                    <a:pt x="261" y="720"/>
                  </a:lnTo>
                  <a:lnTo>
                    <a:pt x="282" y="717"/>
                  </a:lnTo>
                  <a:lnTo>
                    <a:pt x="307" y="713"/>
                  </a:lnTo>
                  <a:lnTo>
                    <a:pt x="330" y="702"/>
                  </a:lnTo>
                  <a:lnTo>
                    <a:pt x="354" y="688"/>
                  </a:lnTo>
                  <a:lnTo>
                    <a:pt x="377" y="665"/>
                  </a:lnTo>
                  <a:lnTo>
                    <a:pt x="393" y="636"/>
                  </a:lnTo>
                  <a:lnTo>
                    <a:pt x="407" y="597"/>
                  </a:lnTo>
                  <a:lnTo>
                    <a:pt x="417" y="524"/>
                  </a:lnTo>
                  <a:lnTo>
                    <a:pt x="421" y="445"/>
                  </a:lnTo>
                  <a:lnTo>
                    <a:pt x="421" y="366"/>
                  </a:lnTo>
                  <a:lnTo>
                    <a:pt x="421" y="295"/>
                  </a:lnTo>
                  <a:lnTo>
                    <a:pt x="419" y="234"/>
                  </a:lnTo>
                  <a:lnTo>
                    <a:pt x="412" y="179"/>
                  </a:lnTo>
                  <a:lnTo>
                    <a:pt x="403" y="132"/>
                  </a:lnTo>
                  <a:lnTo>
                    <a:pt x="386" y="98"/>
                  </a:lnTo>
                  <a:lnTo>
                    <a:pt x="361" y="68"/>
                  </a:lnTo>
                  <a:lnTo>
                    <a:pt x="330" y="48"/>
                  </a:lnTo>
                  <a:lnTo>
                    <a:pt x="298" y="36"/>
                  </a:lnTo>
                  <a:lnTo>
                    <a:pt x="261" y="32"/>
                  </a:lnTo>
                  <a:close/>
                  <a:moveTo>
                    <a:pt x="261" y="0"/>
                  </a:moveTo>
                  <a:lnTo>
                    <a:pt x="314" y="4"/>
                  </a:lnTo>
                  <a:lnTo>
                    <a:pt x="358" y="18"/>
                  </a:lnTo>
                  <a:lnTo>
                    <a:pt x="398" y="39"/>
                  </a:lnTo>
                  <a:lnTo>
                    <a:pt x="431" y="66"/>
                  </a:lnTo>
                  <a:lnTo>
                    <a:pt x="456" y="95"/>
                  </a:lnTo>
                  <a:lnTo>
                    <a:pt x="484" y="141"/>
                  </a:lnTo>
                  <a:lnTo>
                    <a:pt x="503" y="193"/>
                  </a:lnTo>
                  <a:lnTo>
                    <a:pt x="517" y="247"/>
                  </a:lnTo>
                  <a:lnTo>
                    <a:pt x="521" y="309"/>
                  </a:lnTo>
                  <a:lnTo>
                    <a:pt x="524" y="377"/>
                  </a:lnTo>
                  <a:lnTo>
                    <a:pt x="524" y="397"/>
                  </a:lnTo>
                  <a:lnTo>
                    <a:pt x="524" y="425"/>
                  </a:lnTo>
                  <a:lnTo>
                    <a:pt x="521" y="454"/>
                  </a:lnTo>
                  <a:lnTo>
                    <a:pt x="519" y="486"/>
                  </a:lnTo>
                  <a:lnTo>
                    <a:pt x="512" y="522"/>
                  </a:lnTo>
                  <a:lnTo>
                    <a:pt x="503" y="559"/>
                  </a:lnTo>
                  <a:lnTo>
                    <a:pt x="491" y="595"/>
                  </a:lnTo>
                  <a:lnTo>
                    <a:pt x="475" y="629"/>
                  </a:lnTo>
                  <a:lnTo>
                    <a:pt x="454" y="661"/>
                  </a:lnTo>
                  <a:lnTo>
                    <a:pt x="428" y="690"/>
                  </a:lnTo>
                  <a:lnTo>
                    <a:pt x="398" y="715"/>
                  </a:lnTo>
                  <a:lnTo>
                    <a:pt x="358" y="733"/>
                  </a:lnTo>
                  <a:lnTo>
                    <a:pt x="314" y="747"/>
                  </a:lnTo>
                  <a:lnTo>
                    <a:pt x="261" y="752"/>
                  </a:lnTo>
                  <a:lnTo>
                    <a:pt x="209" y="747"/>
                  </a:lnTo>
                  <a:lnTo>
                    <a:pt x="165" y="733"/>
                  </a:lnTo>
                  <a:lnTo>
                    <a:pt x="126" y="715"/>
                  </a:lnTo>
                  <a:lnTo>
                    <a:pt x="95" y="690"/>
                  </a:lnTo>
                  <a:lnTo>
                    <a:pt x="70" y="661"/>
                  </a:lnTo>
                  <a:lnTo>
                    <a:pt x="49" y="629"/>
                  </a:lnTo>
                  <a:lnTo>
                    <a:pt x="33" y="595"/>
                  </a:lnTo>
                  <a:lnTo>
                    <a:pt x="19" y="559"/>
                  </a:lnTo>
                  <a:lnTo>
                    <a:pt x="12" y="522"/>
                  </a:lnTo>
                  <a:lnTo>
                    <a:pt x="5" y="486"/>
                  </a:lnTo>
                  <a:lnTo>
                    <a:pt x="2" y="454"/>
                  </a:lnTo>
                  <a:lnTo>
                    <a:pt x="0" y="425"/>
                  </a:lnTo>
                  <a:lnTo>
                    <a:pt x="0" y="397"/>
                  </a:lnTo>
                  <a:lnTo>
                    <a:pt x="0" y="377"/>
                  </a:lnTo>
                  <a:lnTo>
                    <a:pt x="0" y="359"/>
                  </a:lnTo>
                  <a:lnTo>
                    <a:pt x="0" y="331"/>
                  </a:lnTo>
                  <a:lnTo>
                    <a:pt x="2" y="302"/>
                  </a:lnTo>
                  <a:lnTo>
                    <a:pt x="5" y="268"/>
                  </a:lnTo>
                  <a:lnTo>
                    <a:pt x="12" y="234"/>
                  </a:lnTo>
                  <a:lnTo>
                    <a:pt x="19" y="195"/>
                  </a:lnTo>
                  <a:lnTo>
                    <a:pt x="33" y="159"/>
                  </a:lnTo>
                  <a:lnTo>
                    <a:pt x="49" y="125"/>
                  </a:lnTo>
                  <a:lnTo>
                    <a:pt x="70" y="91"/>
                  </a:lnTo>
                  <a:lnTo>
                    <a:pt x="95" y="61"/>
                  </a:lnTo>
                  <a:lnTo>
                    <a:pt x="126" y="36"/>
                  </a:lnTo>
                  <a:lnTo>
                    <a:pt x="165" y="16"/>
                  </a:lnTo>
                  <a:lnTo>
                    <a:pt x="209" y="4"/>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8019" y="1421"/>
              <a:ext cx="1064" cy="1035"/>
            </a:xfrm>
            <a:custGeom>
              <a:avLst/>
              <a:gdLst/>
              <a:ahLst/>
              <a:cxnLst>
                <a:cxn ang="0">
                  <a:pos x="552" y="995"/>
                </a:cxn>
                <a:cxn ang="0">
                  <a:pos x="694" y="967"/>
                </a:cxn>
                <a:cxn ang="0">
                  <a:pos x="817" y="904"/>
                </a:cxn>
                <a:cxn ang="0">
                  <a:pos x="920" y="808"/>
                </a:cxn>
                <a:cxn ang="0">
                  <a:pos x="992" y="683"/>
                </a:cxn>
                <a:cxn ang="0">
                  <a:pos x="1024" y="536"/>
                </a:cxn>
                <a:cxn ang="0">
                  <a:pos x="42" y="536"/>
                </a:cxn>
                <a:cxn ang="0">
                  <a:pos x="73" y="683"/>
                </a:cxn>
                <a:cxn ang="0">
                  <a:pos x="142" y="808"/>
                </a:cxn>
                <a:cxn ang="0">
                  <a:pos x="245" y="904"/>
                </a:cxn>
                <a:cxn ang="0">
                  <a:pos x="371" y="967"/>
                </a:cxn>
                <a:cxn ang="0">
                  <a:pos x="512" y="995"/>
                </a:cxn>
                <a:cxn ang="0">
                  <a:pos x="42" y="536"/>
                </a:cxn>
                <a:cxn ang="0">
                  <a:pos x="552" y="497"/>
                </a:cxn>
                <a:cxn ang="0">
                  <a:pos x="1013" y="422"/>
                </a:cxn>
                <a:cxn ang="0">
                  <a:pos x="962" y="286"/>
                </a:cxn>
                <a:cxn ang="0">
                  <a:pos x="876" y="177"/>
                </a:cxn>
                <a:cxn ang="0">
                  <a:pos x="762" y="95"/>
                </a:cxn>
                <a:cxn ang="0">
                  <a:pos x="624" y="48"/>
                </a:cxn>
                <a:cxn ang="0">
                  <a:pos x="512" y="39"/>
                </a:cxn>
                <a:cxn ang="0">
                  <a:pos x="368" y="66"/>
                </a:cxn>
                <a:cxn ang="0">
                  <a:pos x="243" y="132"/>
                </a:cxn>
                <a:cxn ang="0">
                  <a:pos x="142" y="227"/>
                </a:cxn>
                <a:cxn ang="0">
                  <a:pos x="73" y="352"/>
                </a:cxn>
                <a:cxn ang="0">
                  <a:pos x="42" y="497"/>
                </a:cxn>
                <a:cxn ang="0">
                  <a:pos x="512" y="39"/>
                </a:cxn>
                <a:cxn ang="0">
                  <a:pos x="620" y="7"/>
                </a:cxn>
                <a:cxn ang="0">
                  <a:pos x="775" y="59"/>
                </a:cxn>
                <a:cxn ang="0">
                  <a:pos x="908" y="152"/>
                </a:cxn>
                <a:cxn ang="0">
                  <a:pos x="1004" y="279"/>
                </a:cxn>
                <a:cxn ang="0">
                  <a:pos x="1057" y="434"/>
                </a:cxn>
                <a:cxn ang="0">
                  <a:pos x="1057" y="599"/>
                </a:cxn>
                <a:cxn ang="0">
                  <a:pos x="1004" y="754"/>
                </a:cxn>
                <a:cxn ang="0">
                  <a:pos x="908" y="881"/>
                </a:cxn>
                <a:cxn ang="0">
                  <a:pos x="775" y="976"/>
                </a:cxn>
                <a:cxn ang="0">
                  <a:pos x="617" y="1029"/>
                </a:cxn>
                <a:cxn ang="0">
                  <a:pos x="445" y="1029"/>
                </a:cxn>
                <a:cxn ang="0">
                  <a:pos x="289" y="976"/>
                </a:cxn>
                <a:cxn ang="0">
                  <a:pos x="156" y="883"/>
                </a:cxn>
                <a:cxn ang="0">
                  <a:pos x="61" y="754"/>
                </a:cxn>
                <a:cxn ang="0">
                  <a:pos x="7" y="602"/>
                </a:cxn>
                <a:cxn ang="0">
                  <a:pos x="7" y="434"/>
                </a:cxn>
                <a:cxn ang="0">
                  <a:pos x="61" y="282"/>
                </a:cxn>
                <a:cxn ang="0">
                  <a:pos x="156" y="152"/>
                </a:cxn>
                <a:cxn ang="0">
                  <a:pos x="287" y="59"/>
                </a:cxn>
                <a:cxn ang="0">
                  <a:pos x="447" y="7"/>
                </a:cxn>
              </a:cxnLst>
              <a:rect l="0" t="0" r="r" b="b"/>
              <a:pathLst>
                <a:path w="1064" h="1035">
                  <a:moveTo>
                    <a:pt x="552" y="536"/>
                  </a:moveTo>
                  <a:lnTo>
                    <a:pt x="552" y="995"/>
                  </a:lnTo>
                  <a:lnTo>
                    <a:pt x="624" y="988"/>
                  </a:lnTo>
                  <a:lnTo>
                    <a:pt x="694" y="967"/>
                  </a:lnTo>
                  <a:lnTo>
                    <a:pt x="759" y="940"/>
                  </a:lnTo>
                  <a:lnTo>
                    <a:pt x="817" y="904"/>
                  </a:lnTo>
                  <a:lnTo>
                    <a:pt x="873" y="861"/>
                  </a:lnTo>
                  <a:lnTo>
                    <a:pt x="920" y="808"/>
                  </a:lnTo>
                  <a:lnTo>
                    <a:pt x="959" y="749"/>
                  </a:lnTo>
                  <a:lnTo>
                    <a:pt x="992" y="683"/>
                  </a:lnTo>
                  <a:lnTo>
                    <a:pt x="1013" y="613"/>
                  </a:lnTo>
                  <a:lnTo>
                    <a:pt x="1024" y="536"/>
                  </a:lnTo>
                  <a:lnTo>
                    <a:pt x="552" y="536"/>
                  </a:lnTo>
                  <a:close/>
                  <a:moveTo>
                    <a:pt x="42" y="536"/>
                  </a:moveTo>
                  <a:lnTo>
                    <a:pt x="52" y="613"/>
                  </a:lnTo>
                  <a:lnTo>
                    <a:pt x="73" y="683"/>
                  </a:lnTo>
                  <a:lnTo>
                    <a:pt x="103" y="749"/>
                  </a:lnTo>
                  <a:lnTo>
                    <a:pt x="142" y="808"/>
                  </a:lnTo>
                  <a:lnTo>
                    <a:pt x="189" y="861"/>
                  </a:lnTo>
                  <a:lnTo>
                    <a:pt x="245" y="904"/>
                  </a:lnTo>
                  <a:lnTo>
                    <a:pt x="305" y="940"/>
                  </a:lnTo>
                  <a:lnTo>
                    <a:pt x="371" y="967"/>
                  </a:lnTo>
                  <a:lnTo>
                    <a:pt x="438" y="988"/>
                  </a:lnTo>
                  <a:lnTo>
                    <a:pt x="512" y="995"/>
                  </a:lnTo>
                  <a:lnTo>
                    <a:pt x="512" y="536"/>
                  </a:lnTo>
                  <a:lnTo>
                    <a:pt x="42" y="536"/>
                  </a:lnTo>
                  <a:close/>
                  <a:moveTo>
                    <a:pt x="552" y="39"/>
                  </a:moveTo>
                  <a:lnTo>
                    <a:pt x="552" y="497"/>
                  </a:lnTo>
                  <a:lnTo>
                    <a:pt x="1024" y="497"/>
                  </a:lnTo>
                  <a:lnTo>
                    <a:pt x="1013" y="422"/>
                  </a:lnTo>
                  <a:lnTo>
                    <a:pt x="992" y="352"/>
                  </a:lnTo>
                  <a:lnTo>
                    <a:pt x="962" y="286"/>
                  </a:lnTo>
                  <a:lnTo>
                    <a:pt x="922" y="227"/>
                  </a:lnTo>
                  <a:lnTo>
                    <a:pt x="876" y="177"/>
                  </a:lnTo>
                  <a:lnTo>
                    <a:pt x="820" y="132"/>
                  </a:lnTo>
                  <a:lnTo>
                    <a:pt x="762" y="95"/>
                  </a:lnTo>
                  <a:lnTo>
                    <a:pt x="694" y="66"/>
                  </a:lnTo>
                  <a:lnTo>
                    <a:pt x="624" y="48"/>
                  </a:lnTo>
                  <a:lnTo>
                    <a:pt x="552" y="39"/>
                  </a:lnTo>
                  <a:close/>
                  <a:moveTo>
                    <a:pt x="512" y="39"/>
                  </a:moveTo>
                  <a:lnTo>
                    <a:pt x="438" y="48"/>
                  </a:lnTo>
                  <a:lnTo>
                    <a:pt x="368" y="66"/>
                  </a:lnTo>
                  <a:lnTo>
                    <a:pt x="303" y="95"/>
                  </a:lnTo>
                  <a:lnTo>
                    <a:pt x="243" y="132"/>
                  </a:lnTo>
                  <a:lnTo>
                    <a:pt x="189" y="175"/>
                  </a:lnTo>
                  <a:lnTo>
                    <a:pt x="142" y="227"/>
                  </a:lnTo>
                  <a:lnTo>
                    <a:pt x="103" y="286"/>
                  </a:lnTo>
                  <a:lnTo>
                    <a:pt x="73" y="352"/>
                  </a:lnTo>
                  <a:lnTo>
                    <a:pt x="52" y="422"/>
                  </a:lnTo>
                  <a:lnTo>
                    <a:pt x="42" y="497"/>
                  </a:lnTo>
                  <a:lnTo>
                    <a:pt x="512" y="497"/>
                  </a:lnTo>
                  <a:lnTo>
                    <a:pt x="512" y="39"/>
                  </a:lnTo>
                  <a:close/>
                  <a:moveTo>
                    <a:pt x="533" y="0"/>
                  </a:moveTo>
                  <a:lnTo>
                    <a:pt x="620" y="7"/>
                  </a:lnTo>
                  <a:lnTo>
                    <a:pt x="701" y="27"/>
                  </a:lnTo>
                  <a:lnTo>
                    <a:pt x="775" y="59"/>
                  </a:lnTo>
                  <a:lnTo>
                    <a:pt x="845" y="100"/>
                  </a:lnTo>
                  <a:lnTo>
                    <a:pt x="908" y="152"/>
                  </a:lnTo>
                  <a:lnTo>
                    <a:pt x="962" y="211"/>
                  </a:lnTo>
                  <a:lnTo>
                    <a:pt x="1004" y="279"/>
                  </a:lnTo>
                  <a:lnTo>
                    <a:pt x="1036" y="354"/>
                  </a:lnTo>
                  <a:lnTo>
                    <a:pt x="1057" y="434"/>
                  </a:lnTo>
                  <a:lnTo>
                    <a:pt x="1064" y="518"/>
                  </a:lnTo>
                  <a:lnTo>
                    <a:pt x="1057" y="599"/>
                  </a:lnTo>
                  <a:lnTo>
                    <a:pt x="1036" y="679"/>
                  </a:lnTo>
                  <a:lnTo>
                    <a:pt x="1004" y="754"/>
                  </a:lnTo>
                  <a:lnTo>
                    <a:pt x="962" y="822"/>
                  </a:lnTo>
                  <a:lnTo>
                    <a:pt x="908" y="881"/>
                  </a:lnTo>
                  <a:lnTo>
                    <a:pt x="845" y="933"/>
                  </a:lnTo>
                  <a:lnTo>
                    <a:pt x="775" y="976"/>
                  </a:lnTo>
                  <a:lnTo>
                    <a:pt x="701" y="1008"/>
                  </a:lnTo>
                  <a:lnTo>
                    <a:pt x="617" y="1029"/>
                  </a:lnTo>
                  <a:lnTo>
                    <a:pt x="531" y="1035"/>
                  </a:lnTo>
                  <a:lnTo>
                    <a:pt x="445" y="1029"/>
                  </a:lnTo>
                  <a:lnTo>
                    <a:pt x="366" y="1008"/>
                  </a:lnTo>
                  <a:lnTo>
                    <a:pt x="289" y="976"/>
                  </a:lnTo>
                  <a:lnTo>
                    <a:pt x="219" y="936"/>
                  </a:lnTo>
                  <a:lnTo>
                    <a:pt x="156" y="883"/>
                  </a:lnTo>
                  <a:lnTo>
                    <a:pt x="105" y="822"/>
                  </a:lnTo>
                  <a:lnTo>
                    <a:pt x="61" y="754"/>
                  </a:lnTo>
                  <a:lnTo>
                    <a:pt x="28" y="681"/>
                  </a:lnTo>
                  <a:lnTo>
                    <a:pt x="7" y="602"/>
                  </a:lnTo>
                  <a:lnTo>
                    <a:pt x="0" y="518"/>
                  </a:lnTo>
                  <a:lnTo>
                    <a:pt x="7" y="434"/>
                  </a:lnTo>
                  <a:lnTo>
                    <a:pt x="28" y="354"/>
                  </a:lnTo>
                  <a:lnTo>
                    <a:pt x="61" y="282"/>
                  </a:lnTo>
                  <a:lnTo>
                    <a:pt x="103" y="213"/>
                  </a:lnTo>
                  <a:lnTo>
                    <a:pt x="156" y="152"/>
                  </a:lnTo>
                  <a:lnTo>
                    <a:pt x="217" y="100"/>
                  </a:lnTo>
                  <a:lnTo>
                    <a:pt x="287" y="59"/>
                  </a:lnTo>
                  <a:lnTo>
                    <a:pt x="364" y="27"/>
                  </a:lnTo>
                  <a:lnTo>
                    <a:pt x="447" y="7"/>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9481" y="1582"/>
              <a:ext cx="694" cy="790"/>
            </a:xfrm>
            <a:custGeom>
              <a:avLst/>
              <a:gdLst/>
              <a:ahLst/>
              <a:cxnLst>
                <a:cxn ang="0">
                  <a:pos x="528" y="73"/>
                </a:cxn>
                <a:cxn ang="0">
                  <a:pos x="568" y="82"/>
                </a:cxn>
                <a:cxn ang="0">
                  <a:pos x="642" y="59"/>
                </a:cxn>
                <a:cxn ang="0">
                  <a:pos x="694" y="61"/>
                </a:cxn>
                <a:cxn ang="0">
                  <a:pos x="482" y="175"/>
                </a:cxn>
                <a:cxn ang="0">
                  <a:pos x="375" y="143"/>
                </a:cxn>
                <a:cxn ang="0">
                  <a:pos x="305" y="100"/>
                </a:cxn>
                <a:cxn ang="0">
                  <a:pos x="279" y="146"/>
                </a:cxn>
                <a:cxn ang="0">
                  <a:pos x="272" y="200"/>
                </a:cxn>
                <a:cxn ang="0">
                  <a:pos x="275" y="261"/>
                </a:cxn>
                <a:cxn ang="0">
                  <a:pos x="293" y="336"/>
                </a:cxn>
                <a:cxn ang="0">
                  <a:pos x="298" y="352"/>
                </a:cxn>
                <a:cxn ang="0">
                  <a:pos x="307" y="364"/>
                </a:cxn>
                <a:cxn ang="0">
                  <a:pos x="324" y="368"/>
                </a:cxn>
                <a:cxn ang="0">
                  <a:pos x="342" y="368"/>
                </a:cxn>
                <a:cxn ang="0">
                  <a:pos x="349" y="366"/>
                </a:cxn>
                <a:cxn ang="0">
                  <a:pos x="580" y="293"/>
                </a:cxn>
                <a:cxn ang="0">
                  <a:pos x="635" y="336"/>
                </a:cxn>
                <a:cxn ang="0">
                  <a:pos x="640" y="457"/>
                </a:cxn>
                <a:cxn ang="0">
                  <a:pos x="631" y="597"/>
                </a:cxn>
                <a:cxn ang="0">
                  <a:pos x="528" y="704"/>
                </a:cxn>
                <a:cxn ang="0">
                  <a:pos x="361" y="790"/>
                </a:cxn>
                <a:cxn ang="0">
                  <a:pos x="244" y="702"/>
                </a:cxn>
                <a:cxn ang="0">
                  <a:pos x="189" y="675"/>
                </a:cxn>
                <a:cxn ang="0">
                  <a:pos x="121" y="675"/>
                </a:cxn>
                <a:cxn ang="0">
                  <a:pos x="51" y="711"/>
                </a:cxn>
                <a:cxn ang="0">
                  <a:pos x="0" y="725"/>
                </a:cxn>
                <a:cxn ang="0">
                  <a:pos x="42" y="681"/>
                </a:cxn>
                <a:cxn ang="0">
                  <a:pos x="95" y="629"/>
                </a:cxn>
                <a:cxn ang="0">
                  <a:pos x="151" y="586"/>
                </a:cxn>
                <a:cxn ang="0">
                  <a:pos x="226" y="570"/>
                </a:cxn>
                <a:cxn ang="0">
                  <a:pos x="305" y="588"/>
                </a:cxn>
                <a:cxn ang="0">
                  <a:pos x="468" y="690"/>
                </a:cxn>
                <a:cxn ang="0">
                  <a:pos x="482" y="688"/>
                </a:cxn>
                <a:cxn ang="0">
                  <a:pos x="493" y="679"/>
                </a:cxn>
                <a:cxn ang="0">
                  <a:pos x="510" y="622"/>
                </a:cxn>
                <a:cxn ang="0">
                  <a:pos x="514" y="527"/>
                </a:cxn>
                <a:cxn ang="0">
                  <a:pos x="512" y="475"/>
                </a:cxn>
                <a:cxn ang="0">
                  <a:pos x="503" y="427"/>
                </a:cxn>
                <a:cxn ang="0">
                  <a:pos x="472" y="391"/>
                </a:cxn>
                <a:cxn ang="0">
                  <a:pos x="433" y="377"/>
                </a:cxn>
                <a:cxn ang="0">
                  <a:pos x="396" y="384"/>
                </a:cxn>
                <a:cxn ang="0">
                  <a:pos x="214" y="484"/>
                </a:cxn>
                <a:cxn ang="0">
                  <a:pos x="168" y="416"/>
                </a:cxn>
                <a:cxn ang="0">
                  <a:pos x="149" y="304"/>
                </a:cxn>
                <a:cxn ang="0">
                  <a:pos x="158" y="159"/>
                </a:cxn>
              </a:cxnLst>
              <a:rect l="0" t="0" r="r" b="b"/>
              <a:pathLst>
                <a:path w="694" h="790">
                  <a:moveTo>
                    <a:pt x="398" y="0"/>
                  </a:moveTo>
                  <a:lnTo>
                    <a:pt x="528" y="73"/>
                  </a:lnTo>
                  <a:lnTo>
                    <a:pt x="547" y="80"/>
                  </a:lnTo>
                  <a:lnTo>
                    <a:pt x="568" y="82"/>
                  </a:lnTo>
                  <a:lnTo>
                    <a:pt x="605" y="77"/>
                  </a:lnTo>
                  <a:lnTo>
                    <a:pt x="642" y="59"/>
                  </a:lnTo>
                  <a:lnTo>
                    <a:pt x="682" y="34"/>
                  </a:lnTo>
                  <a:lnTo>
                    <a:pt x="694" y="61"/>
                  </a:lnTo>
                  <a:lnTo>
                    <a:pt x="547" y="180"/>
                  </a:lnTo>
                  <a:lnTo>
                    <a:pt x="482" y="175"/>
                  </a:lnTo>
                  <a:lnTo>
                    <a:pt x="424" y="161"/>
                  </a:lnTo>
                  <a:lnTo>
                    <a:pt x="375" y="143"/>
                  </a:lnTo>
                  <a:lnTo>
                    <a:pt x="335" y="123"/>
                  </a:lnTo>
                  <a:lnTo>
                    <a:pt x="305" y="100"/>
                  </a:lnTo>
                  <a:lnTo>
                    <a:pt x="289" y="121"/>
                  </a:lnTo>
                  <a:lnTo>
                    <a:pt x="279" y="146"/>
                  </a:lnTo>
                  <a:lnTo>
                    <a:pt x="275" y="173"/>
                  </a:lnTo>
                  <a:lnTo>
                    <a:pt x="272" y="200"/>
                  </a:lnTo>
                  <a:lnTo>
                    <a:pt x="272" y="223"/>
                  </a:lnTo>
                  <a:lnTo>
                    <a:pt x="275" y="261"/>
                  </a:lnTo>
                  <a:lnTo>
                    <a:pt x="279" y="300"/>
                  </a:lnTo>
                  <a:lnTo>
                    <a:pt x="293" y="336"/>
                  </a:lnTo>
                  <a:lnTo>
                    <a:pt x="296" y="343"/>
                  </a:lnTo>
                  <a:lnTo>
                    <a:pt x="298" y="352"/>
                  </a:lnTo>
                  <a:lnTo>
                    <a:pt x="303" y="359"/>
                  </a:lnTo>
                  <a:lnTo>
                    <a:pt x="307" y="364"/>
                  </a:lnTo>
                  <a:lnTo>
                    <a:pt x="314" y="368"/>
                  </a:lnTo>
                  <a:lnTo>
                    <a:pt x="324" y="368"/>
                  </a:lnTo>
                  <a:lnTo>
                    <a:pt x="333" y="368"/>
                  </a:lnTo>
                  <a:lnTo>
                    <a:pt x="342" y="368"/>
                  </a:lnTo>
                  <a:lnTo>
                    <a:pt x="349" y="366"/>
                  </a:lnTo>
                  <a:lnTo>
                    <a:pt x="349" y="366"/>
                  </a:lnTo>
                  <a:lnTo>
                    <a:pt x="547" y="277"/>
                  </a:lnTo>
                  <a:lnTo>
                    <a:pt x="580" y="293"/>
                  </a:lnTo>
                  <a:lnTo>
                    <a:pt x="607" y="314"/>
                  </a:lnTo>
                  <a:lnTo>
                    <a:pt x="635" y="336"/>
                  </a:lnTo>
                  <a:lnTo>
                    <a:pt x="640" y="398"/>
                  </a:lnTo>
                  <a:lnTo>
                    <a:pt x="640" y="457"/>
                  </a:lnTo>
                  <a:lnTo>
                    <a:pt x="638" y="527"/>
                  </a:lnTo>
                  <a:lnTo>
                    <a:pt x="631" y="597"/>
                  </a:lnTo>
                  <a:lnTo>
                    <a:pt x="614" y="666"/>
                  </a:lnTo>
                  <a:lnTo>
                    <a:pt x="528" y="704"/>
                  </a:lnTo>
                  <a:lnTo>
                    <a:pt x="445" y="745"/>
                  </a:lnTo>
                  <a:lnTo>
                    <a:pt x="361" y="790"/>
                  </a:lnTo>
                  <a:lnTo>
                    <a:pt x="305" y="743"/>
                  </a:lnTo>
                  <a:lnTo>
                    <a:pt x="244" y="702"/>
                  </a:lnTo>
                  <a:lnTo>
                    <a:pt x="216" y="686"/>
                  </a:lnTo>
                  <a:lnTo>
                    <a:pt x="189" y="675"/>
                  </a:lnTo>
                  <a:lnTo>
                    <a:pt x="158" y="670"/>
                  </a:lnTo>
                  <a:lnTo>
                    <a:pt x="121" y="675"/>
                  </a:lnTo>
                  <a:lnTo>
                    <a:pt x="86" y="688"/>
                  </a:lnTo>
                  <a:lnTo>
                    <a:pt x="51" y="711"/>
                  </a:lnTo>
                  <a:lnTo>
                    <a:pt x="14" y="738"/>
                  </a:lnTo>
                  <a:lnTo>
                    <a:pt x="0" y="725"/>
                  </a:lnTo>
                  <a:lnTo>
                    <a:pt x="19" y="706"/>
                  </a:lnTo>
                  <a:lnTo>
                    <a:pt x="42" y="681"/>
                  </a:lnTo>
                  <a:lnTo>
                    <a:pt x="68" y="656"/>
                  </a:lnTo>
                  <a:lnTo>
                    <a:pt x="95" y="629"/>
                  </a:lnTo>
                  <a:lnTo>
                    <a:pt x="119" y="606"/>
                  </a:lnTo>
                  <a:lnTo>
                    <a:pt x="151" y="586"/>
                  </a:lnTo>
                  <a:lnTo>
                    <a:pt x="186" y="575"/>
                  </a:lnTo>
                  <a:lnTo>
                    <a:pt x="226" y="570"/>
                  </a:lnTo>
                  <a:lnTo>
                    <a:pt x="265" y="575"/>
                  </a:lnTo>
                  <a:lnTo>
                    <a:pt x="305" y="588"/>
                  </a:lnTo>
                  <a:lnTo>
                    <a:pt x="340" y="604"/>
                  </a:lnTo>
                  <a:lnTo>
                    <a:pt x="468" y="690"/>
                  </a:lnTo>
                  <a:lnTo>
                    <a:pt x="475" y="690"/>
                  </a:lnTo>
                  <a:lnTo>
                    <a:pt x="482" y="688"/>
                  </a:lnTo>
                  <a:lnTo>
                    <a:pt x="489" y="686"/>
                  </a:lnTo>
                  <a:lnTo>
                    <a:pt x="493" y="679"/>
                  </a:lnTo>
                  <a:lnTo>
                    <a:pt x="498" y="668"/>
                  </a:lnTo>
                  <a:lnTo>
                    <a:pt x="510" y="622"/>
                  </a:lnTo>
                  <a:lnTo>
                    <a:pt x="514" y="575"/>
                  </a:lnTo>
                  <a:lnTo>
                    <a:pt x="514" y="527"/>
                  </a:lnTo>
                  <a:lnTo>
                    <a:pt x="514" y="502"/>
                  </a:lnTo>
                  <a:lnTo>
                    <a:pt x="512" y="475"/>
                  </a:lnTo>
                  <a:lnTo>
                    <a:pt x="510" y="450"/>
                  </a:lnTo>
                  <a:lnTo>
                    <a:pt x="503" y="427"/>
                  </a:lnTo>
                  <a:lnTo>
                    <a:pt x="496" y="413"/>
                  </a:lnTo>
                  <a:lnTo>
                    <a:pt x="472" y="391"/>
                  </a:lnTo>
                  <a:lnTo>
                    <a:pt x="452" y="382"/>
                  </a:lnTo>
                  <a:lnTo>
                    <a:pt x="433" y="377"/>
                  </a:lnTo>
                  <a:lnTo>
                    <a:pt x="412" y="379"/>
                  </a:lnTo>
                  <a:lnTo>
                    <a:pt x="396" y="384"/>
                  </a:lnTo>
                  <a:lnTo>
                    <a:pt x="377" y="393"/>
                  </a:lnTo>
                  <a:lnTo>
                    <a:pt x="214" y="484"/>
                  </a:lnTo>
                  <a:lnTo>
                    <a:pt x="191" y="452"/>
                  </a:lnTo>
                  <a:lnTo>
                    <a:pt x="168" y="416"/>
                  </a:lnTo>
                  <a:lnTo>
                    <a:pt x="147" y="382"/>
                  </a:lnTo>
                  <a:lnTo>
                    <a:pt x="149" y="304"/>
                  </a:lnTo>
                  <a:lnTo>
                    <a:pt x="151" y="230"/>
                  </a:lnTo>
                  <a:lnTo>
                    <a:pt x="158"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10358" y="1035"/>
              <a:ext cx="410" cy="729"/>
            </a:xfrm>
            <a:custGeom>
              <a:avLst/>
              <a:gdLst/>
              <a:ahLst/>
              <a:cxnLst>
                <a:cxn ang="0">
                  <a:pos x="221" y="0"/>
                </a:cxn>
                <a:cxn ang="0">
                  <a:pos x="233" y="0"/>
                </a:cxn>
                <a:cxn ang="0">
                  <a:pos x="242" y="0"/>
                </a:cxn>
                <a:cxn ang="0">
                  <a:pos x="249" y="2"/>
                </a:cxn>
                <a:cxn ang="0">
                  <a:pos x="252" y="7"/>
                </a:cxn>
                <a:cxn ang="0">
                  <a:pos x="254" y="11"/>
                </a:cxn>
                <a:cxn ang="0">
                  <a:pos x="256" y="20"/>
                </a:cxn>
                <a:cxn ang="0">
                  <a:pos x="256" y="32"/>
                </a:cxn>
                <a:cxn ang="0">
                  <a:pos x="256" y="32"/>
                </a:cxn>
                <a:cxn ang="0">
                  <a:pos x="256" y="638"/>
                </a:cxn>
                <a:cxn ang="0">
                  <a:pos x="256" y="654"/>
                </a:cxn>
                <a:cxn ang="0">
                  <a:pos x="259" y="665"/>
                </a:cxn>
                <a:cxn ang="0">
                  <a:pos x="266" y="674"/>
                </a:cxn>
                <a:cxn ang="0">
                  <a:pos x="277" y="681"/>
                </a:cxn>
                <a:cxn ang="0">
                  <a:pos x="296" y="686"/>
                </a:cxn>
                <a:cxn ang="0">
                  <a:pos x="326" y="688"/>
                </a:cxn>
                <a:cxn ang="0">
                  <a:pos x="368" y="690"/>
                </a:cxn>
                <a:cxn ang="0">
                  <a:pos x="410" y="690"/>
                </a:cxn>
                <a:cxn ang="0">
                  <a:pos x="410" y="729"/>
                </a:cxn>
                <a:cxn ang="0">
                  <a:pos x="394" y="729"/>
                </a:cxn>
                <a:cxn ang="0">
                  <a:pos x="366" y="729"/>
                </a:cxn>
                <a:cxn ang="0">
                  <a:pos x="331" y="727"/>
                </a:cxn>
                <a:cxn ang="0">
                  <a:pos x="296" y="727"/>
                </a:cxn>
                <a:cxn ang="0">
                  <a:pos x="259" y="724"/>
                </a:cxn>
                <a:cxn ang="0">
                  <a:pos x="228" y="724"/>
                </a:cxn>
                <a:cxn ang="0">
                  <a:pos x="208" y="724"/>
                </a:cxn>
                <a:cxn ang="0">
                  <a:pos x="187" y="724"/>
                </a:cxn>
                <a:cxn ang="0">
                  <a:pos x="154" y="724"/>
                </a:cxn>
                <a:cxn ang="0">
                  <a:pos x="119" y="727"/>
                </a:cxn>
                <a:cxn ang="0">
                  <a:pos x="84" y="727"/>
                </a:cxn>
                <a:cxn ang="0">
                  <a:pos x="49" y="729"/>
                </a:cxn>
                <a:cxn ang="0">
                  <a:pos x="24" y="729"/>
                </a:cxn>
                <a:cxn ang="0">
                  <a:pos x="10" y="729"/>
                </a:cxn>
                <a:cxn ang="0">
                  <a:pos x="10" y="690"/>
                </a:cxn>
                <a:cxn ang="0">
                  <a:pos x="52" y="690"/>
                </a:cxn>
                <a:cxn ang="0">
                  <a:pos x="93" y="688"/>
                </a:cxn>
                <a:cxn ang="0">
                  <a:pos x="124" y="686"/>
                </a:cxn>
                <a:cxn ang="0">
                  <a:pos x="142" y="681"/>
                </a:cxn>
                <a:cxn ang="0">
                  <a:pos x="154" y="674"/>
                </a:cxn>
                <a:cxn ang="0">
                  <a:pos x="161" y="665"/>
                </a:cxn>
                <a:cxn ang="0">
                  <a:pos x="163" y="654"/>
                </a:cxn>
                <a:cxn ang="0">
                  <a:pos x="163" y="638"/>
                </a:cxn>
                <a:cxn ang="0">
                  <a:pos x="163" y="79"/>
                </a:cxn>
                <a:cxn ang="0">
                  <a:pos x="117" y="98"/>
                </a:cxn>
                <a:cxn ang="0">
                  <a:pos x="70" y="107"/>
                </a:cxn>
                <a:cxn ang="0">
                  <a:pos x="31" y="109"/>
                </a:cxn>
                <a:cxn ang="0">
                  <a:pos x="0" y="109"/>
                </a:cxn>
                <a:cxn ang="0">
                  <a:pos x="0" y="70"/>
                </a:cxn>
                <a:cxn ang="0">
                  <a:pos x="28" y="70"/>
                </a:cxn>
                <a:cxn ang="0">
                  <a:pos x="63" y="68"/>
                </a:cxn>
                <a:cxn ang="0">
                  <a:pos x="103" y="61"/>
                </a:cxn>
                <a:cxn ang="0">
                  <a:pos x="145" y="50"/>
                </a:cxn>
                <a:cxn ang="0">
                  <a:pos x="184" y="29"/>
                </a:cxn>
                <a:cxn ang="0">
                  <a:pos x="221" y="0"/>
                </a:cxn>
              </a:cxnLst>
              <a:rect l="0" t="0" r="r" b="b"/>
              <a:pathLst>
                <a:path w="410" h="729">
                  <a:moveTo>
                    <a:pt x="221" y="0"/>
                  </a:moveTo>
                  <a:lnTo>
                    <a:pt x="233" y="0"/>
                  </a:lnTo>
                  <a:lnTo>
                    <a:pt x="242" y="0"/>
                  </a:lnTo>
                  <a:lnTo>
                    <a:pt x="249" y="2"/>
                  </a:lnTo>
                  <a:lnTo>
                    <a:pt x="252" y="7"/>
                  </a:lnTo>
                  <a:lnTo>
                    <a:pt x="254" y="11"/>
                  </a:lnTo>
                  <a:lnTo>
                    <a:pt x="256" y="20"/>
                  </a:lnTo>
                  <a:lnTo>
                    <a:pt x="256" y="32"/>
                  </a:lnTo>
                  <a:lnTo>
                    <a:pt x="256" y="32"/>
                  </a:lnTo>
                  <a:lnTo>
                    <a:pt x="256" y="638"/>
                  </a:lnTo>
                  <a:lnTo>
                    <a:pt x="256" y="654"/>
                  </a:lnTo>
                  <a:lnTo>
                    <a:pt x="259" y="665"/>
                  </a:lnTo>
                  <a:lnTo>
                    <a:pt x="266" y="674"/>
                  </a:lnTo>
                  <a:lnTo>
                    <a:pt x="277" y="681"/>
                  </a:lnTo>
                  <a:lnTo>
                    <a:pt x="296" y="686"/>
                  </a:lnTo>
                  <a:lnTo>
                    <a:pt x="326" y="688"/>
                  </a:lnTo>
                  <a:lnTo>
                    <a:pt x="368" y="690"/>
                  </a:lnTo>
                  <a:lnTo>
                    <a:pt x="410" y="690"/>
                  </a:lnTo>
                  <a:lnTo>
                    <a:pt x="410" y="729"/>
                  </a:lnTo>
                  <a:lnTo>
                    <a:pt x="394" y="729"/>
                  </a:lnTo>
                  <a:lnTo>
                    <a:pt x="366" y="729"/>
                  </a:lnTo>
                  <a:lnTo>
                    <a:pt x="331" y="727"/>
                  </a:lnTo>
                  <a:lnTo>
                    <a:pt x="296" y="727"/>
                  </a:lnTo>
                  <a:lnTo>
                    <a:pt x="259" y="724"/>
                  </a:lnTo>
                  <a:lnTo>
                    <a:pt x="228" y="724"/>
                  </a:lnTo>
                  <a:lnTo>
                    <a:pt x="208" y="724"/>
                  </a:lnTo>
                  <a:lnTo>
                    <a:pt x="187" y="724"/>
                  </a:lnTo>
                  <a:lnTo>
                    <a:pt x="154" y="724"/>
                  </a:lnTo>
                  <a:lnTo>
                    <a:pt x="119" y="727"/>
                  </a:lnTo>
                  <a:lnTo>
                    <a:pt x="84" y="727"/>
                  </a:lnTo>
                  <a:lnTo>
                    <a:pt x="49" y="729"/>
                  </a:lnTo>
                  <a:lnTo>
                    <a:pt x="24" y="729"/>
                  </a:lnTo>
                  <a:lnTo>
                    <a:pt x="10" y="729"/>
                  </a:lnTo>
                  <a:lnTo>
                    <a:pt x="10" y="690"/>
                  </a:lnTo>
                  <a:lnTo>
                    <a:pt x="52" y="690"/>
                  </a:lnTo>
                  <a:lnTo>
                    <a:pt x="93" y="688"/>
                  </a:lnTo>
                  <a:lnTo>
                    <a:pt x="124" y="686"/>
                  </a:lnTo>
                  <a:lnTo>
                    <a:pt x="142" y="681"/>
                  </a:lnTo>
                  <a:lnTo>
                    <a:pt x="154" y="674"/>
                  </a:lnTo>
                  <a:lnTo>
                    <a:pt x="161" y="665"/>
                  </a:lnTo>
                  <a:lnTo>
                    <a:pt x="163" y="654"/>
                  </a:lnTo>
                  <a:lnTo>
                    <a:pt x="163" y="638"/>
                  </a:lnTo>
                  <a:lnTo>
                    <a:pt x="163" y="79"/>
                  </a:lnTo>
                  <a:lnTo>
                    <a:pt x="117" y="98"/>
                  </a:lnTo>
                  <a:lnTo>
                    <a:pt x="70" y="107"/>
                  </a:lnTo>
                  <a:lnTo>
                    <a:pt x="31" y="109"/>
                  </a:lnTo>
                  <a:lnTo>
                    <a:pt x="0" y="109"/>
                  </a:lnTo>
                  <a:lnTo>
                    <a:pt x="0" y="70"/>
                  </a:lnTo>
                  <a:lnTo>
                    <a:pt x="28" y="70"/>
                  </a:lnTo>
                  <a:lnTo>
                    <a:pt x="63" y="68"/>
                  </a:lnTo>
                  <a:lnTo>
                    <a:pt x="103" y="61"/>
                  </a:lnTo>
                  <a:lnTo>
                    <a:pt x="145" y="50"/>
                  </a:lnTo>
                  <a:lnTo>
                    <a:pt x="184" y="29"/>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 name="Picture 6"/>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85800" y="6019800"/>
            <a:ext cx="7852410" cy="685800"/>
          </a:xfrm>
          <a:prstGeom prst="rect">
            <a:avLst/>
          </a:prstGeom>
        </p:spPr>
      </p:pic>
      <p:sp>
        <p:nvSpPr>
          <p:cNvPr id="123" name="TextBox 122"/>
          <p:cNvSpPr txBox="1"/>
          <p:nvPr/>
        </p:nvSpPr>
        <p:spPr>
          <a:xfrm>
            <a:off x="2286000" y="990600"/>
            <a:ext cx="4953000" cy="584775"/>
          </a:xfrm>
          <a:prstGeom prst="rect">
            <a:avLst/>
          </a:prstGeom>
          <a:noFill/>
        </p:spPr>
        <p:txBody>
          <a:bodyPr wrap="square" rtlCol="0">
            <a:spAutoFit/>
          </a:bodyPr>
          <a:lstStyle/>
          <a:p>
            <a:r>
              <a:rPr lang="en-US" sz="3200" dirty="0" smtClean="0">
                <a:solidFill>
                  <a:srgbClr val="C00000"/>
                </a:solidFill>
                <a:latin typeface="Chalkduster" charset="0"/>
              </a:rPr>
              <a:t>      </a:t>
            </a:r>
            <a:r>
              <a:rPr lang="en-US" sz="3200" i="1" dirty="0" smtClean="0">
                <a:solidFill>
                  <a:srgbClr val="C00000"/>
                </a:solidFill>
                <a:latin typeface="Brush Script MT" charset="0"/>
              </a:rPr>
              <a:t>(For mathematicians) </a:t>
            </a:r>
            <a:endParaRPr lang="en-US" sz="3200" i="1" dirty="0">
              <a:solidFill>
                <a:srgbClr val="C00000"/>
              </a:solidFill>
              <a:latin typeface="Brush Script MT" charset="0"/>
            </a:endParaRPr>
          </a:p>
        </p:txBody>
      </p:sp>
      <p:sp>
        <p:nvSpPr>
          <p:cNvPr id="128" name="TextBox 127"/>
          <p:cNvSpPr txBox="1"/>
          <p:nvPr/>
        </p:nvSpPr>
        <p:spPr>
          <a:xfrm>
            <a:off x="381000" y="3886200"/>
            <a:ext cx="7467600" cy="646331"/>
          </a:xfrm>
          <a:prstGeom prst="rect">
            <a:avLst/>
          </a:prstGeom>
          <a:noFill/>
        </p:spPr>
        <p:txBody>
          <a:bodyPr wrap="square" rtlCol="0">
            <a:spAutoFit/>
          </a:bodyPr>
          <a:lstStyle/>
          <a:p>
            <a:r>
              <a:rPr lang="en-US" sz="3600" dirty="0" smtClean="0">
                <a:solidFill>
                  <a:srgbClr val="C00000"/>
                </a:solidFill>
                <a:latin typeface="Monotype Corsiva" pitchFamily="66" charset="0"/>
              </a:rPr>
              <a:t>      </a:t>
            </a:r>
            <a:r>
              <a:rPr lang="en-US" sz="3600" dirty="0" smtClean="0">
                <a:solidFill>
                  <a:srgbClr val="C00000"/>
                </a:solidFill>
              </a:rPr>
              <a:t>Generator Z = ``</a:t>
            </a:r>
            <a:r>
              <a:rPr lang="en-US" sz="3600" dirty="0" smtClean="0">
                <a:solidFill>
                  <a:srgbClr val="C00000"/>
                </a:solidFill>
                <a:latin typeface="Monotype Corsiva" pitchFamily="66" charset="0"/>
              </a:rPr>
              <a:t>N</a:t>
            </a:r>
            <a:r>
              <a:rPr lang="en-US" sz="3600" dirty="0" smtClean="0">
                <a:solidFill>
                  <a:srgbClr val="C00000"/>
                </a:solidFill>
              </a:rPr>
              <a:t>=2 central charge’’</a:t>
            </a:r>
            <a:endParaRPr lang="en-US" sz="3600" dirty="0">
              <a:solidFill>
                <a:srgbClr val="C00000"/>
              </a:solidFill>
            </a:endParaRPr>
          </a:p>
        </p:txBody>
      </p:sp>
      <p:pic>
        <p:nvPicPr>
          <p:cNvPr id="132" name="Picture 131"/>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143000" y="4876800"/>
            <a:ext cx="6592252" cy="617220"/>
          </a:xfrm>
          <a:prstGeom prst="rect">
            <a:avLst/>
          </a:prstGeom>
        </p:spPr>
      </p:pic>
      <p:sp>
        <p:nvSpPr>
          <p:cNvPr id="4" name="Oval 3"/>
          <p:cNvSpPr/>
          <p:nvPr/>
        </p:nvSpPr>
        <p:spPr>
          <a:xfrm>
            <a:off x="2819400" y="3810000"/>
            <a:ext cx="762000" cy="7620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p:cNvSpPr txBox="1"/>
              <p:nvPr/>
            </p:nvSpPr>
            <p:spPr>
              <a:xfrm>
                <a:off x="609600" y="2672665"/>
                <a:ext cx="7772400"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3600" b="0" i="1" smtClean="0">
                              <a:solidFill>
                                <a:srgbClr val="0000FF"/>
                              </a:solidFill>
                              <a:latin typeface="Cambria Math"/>
                            </a:rPr>
                          </m:ctrlPr>
                        </m:sSupPr>
                        <m:e>
                          <m:r>
                            <a:rPr lang="en-US" sz="3600" b="0" i="1" smtClean="0">
                              <a:solidFill>
                                <a:srgbClr val="0000FF"/>
                              </a:solidFill>
                              <a:latin typeface="Cambria Math"/>
                            </a:rPr>
                            <m:t>𝔰</m:t>
                          </m:r>
                        </m:e>
                        <m:sup>
                          <m:r>
                            <a:rPr lang="en-US" sz="3600" b="0" i="1" smtClean="0">
                              <a:solidFill>
                                <a:srgbClr val="0000FF"/>
                              </a:solidFill>
                              <a:latin typeface="Cambria Math"/>
                            </a:rPr>
                            <m:t>0</m:t>
                          </m:r>
                        </m:sup>
                      </m:sSup>
                      <m:r>
                        <a:rPr lang="en-US" sz="3600" b="0" i="1" smtClean="0">
                          <a:solidFill>
                            <a:srgbClr val="0000FF"/>
                          </a:solidFill>
                          <a:latin typeface="Cambria Math"/>
                        </a:rPr>
                        <m:t>=</m:t>
                      </m:r>
                      <m:r>
                        <a:rPr lang="en-US" sz="3600" b="0" i="1" smtClean="0">
                          <a:solidFill>
                            <a:srgbClr val="0000FF"/>
                          </a:solidFill>
                          <a:latin typeface="Cambria Math"/>
                        </a:rPr>
                        <m:t>𝑝𝑜𝑖𝑛</m:t>
                      </m:r>
                      <m:d>
                        <m:dPr>
                          <m:ctrlPr>
                            <a:rPr lang="en-US" sz="3600" b="0" i="1" smtClean="0">
                              <a:solidFill>
                                <a:srgbClr val="0000FF"/>
                              </a:solidFill>
                              <a:latin typeface="Cambria Math"/>
                            </a:rPr>
                          </m:ctrlPr>
                        </m:dPr>
                        <m:e>
                          <m:r>
                            <a:rPr lang="en-US" sz="3600" b="0" i="1" smtClean="0">
                              <a:solidFill>
                                <a:srgbClr val="0000FF"/>
                              </a:solidFill>
                              <a:latin typeface="Cambria Math"/>
                            </a:rPr>
                            <m:t>1,3</m:t>
                          </m:r>
                        </m:e>
                      </m:d>
                      <m:r>
                        <a:rPr lang="en-US" sz="3600" b="0" i="1" smtClean="0">
                          <a:solidFill>
                            <a:srgbClr val="0000FF"/>
                          </a:solidFill>
                          <a:latin typeface="Cambria Math"/>
                        </a:rPr>
                        <m:t>⊕</m:t>
                      </m:r>
                      <m:r>
                        <a:rPr lang="en-US" sz="3600" b="0" i="1" smtClean="0">
                          <a:solidFill>
                            <a:srgbClr val="0000FF"/>
                          </a:solidFill>
                          <a:latin typeface="Cambria Math"/>
                        </a:rPr>
                        <m:t>𝔲</m:t>
                      </m:r>
                      <m:sSub>
                        <m:sSubPr>
                          <m:ctrlPr>
                            <a:rPr lang="en-US" sz="3600" b="0" i="1" smtClean="0">
                              <a:solidFill>
                                <a:srgbClr val="0000FF"/>
                              </a:solidFill>
                              <a:latin typeface="Cambria Math"/>
                            </a:rPr>
                          </m:ctrlPr>
                        </m:sSubPr>
                        <m:e>
                          <m:d>
                            <m:dPr>
                              <m:ctrlPr>
                                <a:rPr lang="en-US" sz="3600" b="0" i="1" smtClean="0">
                                  <a:solidFill>
                                    <a:srgbClr val="0000FF"/>
                                  </a:solidFill>
                                  <a:latin typeface="Cambria Math"/>
                                </a:rPr>
                              </m:ctrlPr>
                            </m:dPr>
                            <m:e>
                              <m:r>
                                <a:rPr lang="en-US" sz="3600" b="0" i="1" smtClean="0">
                                  <a:solidFill>
                                    <a:srgbClr val="0000FF"/>
                                  </a:solidFill>
                                  <a:latin typeface="Cambria Math"/>
                                </a:rPr>
                                <m:t>2</m:t>
                              </m:r>
                            </m:e>
                          </m:d>
                        </m:e>
                        <m:sub>
                          <m:r>
                            <a:rPr lang="en-US" sz="3600" b="0" i="1" smtClean="0">
                              <a:solidFill>
                                <a:srgbClr val="0000FF"/>
                              </a:solidFill>
                              <a:latin typeface="Cambria Math"/>
                            </a:rPr>
                            <m:t>𝑅</m:t>
                          </m:r>
                        </m:sub>
                      </m:sSub>
                      <m:r>
                        <a:rPr lang="en-US" sz="3600" b="0" i="1" smtClean="0">
                          <a:solidFill>
                            <a:srgbClr val="0000FF"/>
                          </a:solidFill>
                          <a:latin typeface="Cambria Math"/>
                        </a:rPr>
                        <m:t>⊕</m:t>
                      </m:r>
                      <m:sSub>
                        <m:sSubPr>
                          <m:ctrlPr>
                            <a:rPr lang="en-US" sz="3600" b="0" i="1" smtClean="0">
                              <a:solidFill>
                                <a:srgbClr val="0000FF"/>
                              </a:solidFill>
                              <a:latin typeface="Cambria Math"/>
                            </a:rPr>
                          </m:ctrlPr>
                        </m:sSubPr>
                        <m:e>
                          <m:r>
                            <a:rPr lang="en-US" sz="3600" b="0" i="1" smtClean="0">
                              <a:solidFill>
                                <a:srgbClr val="0000FF"/>
                              </a:solidFill>
                              <a:latin typeface="Cambria Math"/>
                            </a:rPr>
                            <m:t>ℂ</m:t>
                          </m:r>
                        </m:e>
                        <m:sub>
                          <m:r>
                            <a:rPr lang="en-US" sz="3600" b="0" i="1" smtClean="0">
                              <a:solidFill>
                                <a:srgbClr val="0000FF"/>
                              </a:solidFill>
                              <a:latin typeface="Cambria Math"/>
                            </a:rPr>
                            <m:t>𝑐𝑒𝑛𝑡𝑟𝑎𝑙</m:t>
                          </m:r>
                        </m:sub>
                      </m:sSub>
                    </m:oMath>
                  </m:oMathPara>
                </a14:m>
                <a:endParaRPr lang="en-US" sz="3600" dirty="0">
                  <a:solidFill>
                    <a:srgbClr val="0000FF"/>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09600" y="2672665"/>
                <a:ext cx="7772400" cy="646331"/>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41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8" grpId="0"/>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2400" y="0"/>
                <a:ext cx="8229600" cy="1143000"/>
              </a:xfrm>
            </p:spPr>
            <p:txBody>
              <a:bodyPr>
                <a:normAutofit fontScale="90000"/>
              </a:bodyPr>
              <a:lstStyle/>
              <a:p>
                <a:r>
                  <a:rPr lang="en-US" dirty="0" smtClean="0"/>
                  <a:t>The Power Of </a:t>
                </a:r>
                <a14:m>
                  <m:oMath xmlns:m="http://schemas.openxmlformats.org/officeDocument/2006/math">
                    <m:r>
                      <a:rPr lang="en-US" b="0" i="1" smtClean="0">
                        <a:latin typeface="Cambria Math"/>
                      </a:rPr>
                      <m:t>𝒩</m:t>
                    </m:r>
                    <m:r>
                      <a:rPr lang="en-US" b="0" i="1" smtClean="0">
                        <a:latin typeface="Cambria Math"/>
                      </a:rPr>
                      <m:t>=2</m:t>
                    </m:r>
                  </m:oMath>
                </a14:m>
                <a:r>
                  <a:rPr lang="en-US" dirty="0" smtClean="0"/>
                  <a:t>   Supersymmetry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400" y="0"/>
                <a:ext cx="8229600" cy="1143000"/>
              </a:xfrm>
              <a:blipFill rotWithShape="1">
                <a:blip r:embed="rId3"/>
                <a:stretch>
                  <a:fillRect l="-2000" r="-2000" b="-3191"/>
                </a:stretch>
              </a:blipFill>
            </p:spPr>
            <p:txBody>
              <a:bodyPr/>
              <a:lstStyle/>
              <a:p>
                <a:r>
                  <a:rPr lang="en-US">
                    <a:noFill/>
                  </a:rPr>
                  <a:t> </a:t>
                </a:r>
              </a:p>
            </p:txBody>
          </p:sp>
        </mc:Fallback>
      </mc:AlternateContent>
      <p:sp>
        <p:nvSpPr>
          <p:cNvPr id="3" name="TextBox 2"/>
          <p:cNvSpPr txBox="1"/>
          <p:nvPr/>
        </p:nvSpPr>
        <p:spPr>
          <a:xfrm>
            <a:off x="1295400" y="1143000"/>
            <a:ext cx="9144000" cy="830997"/>
          </a:xfrm>
          <a:prstGeom prst="rect">
            <a:avLst/>
          </a:prstGeom>
          <a:noFill/>
        </p:spPr>
        <p:txBody>
          <a:bodyPr wrap="square" rtlCol="0">
            <a:spAutoFit/>
          </a:bodyPr>
          <a:lstStyle/>
          <a:p>
            <a:r>
              <a:rPr lang="en-US" sz="4800" dirty="0" smtClean="0">
                <a:solidFill>
                  <a:srgbClr val="FF0000"/>
                </a:solidFill>
              </a:rPr>
              <a:t>Representation theory:</a:t>
            </a:r>
            <a:endParaRPr lang="en-US" sz="4800" dirty="0">
              <a:solidFill>
                <a:srgbClr val="FF0000"/>
              </a:solidFill>
            </a:endParaRPr>
          </a:p>
        </p:txBody>
      </p:sp>
      <p:sp>
        <p:nvSpPr>
          <p:cNvPr id="4" name="TextBox 3"/>
          <p:cNvSpPr txBox="1"/>
          <p:nvPr/>
        </p:nvSpPr>
        <p:spPr>
          <a:xfrm>
            <a:off x="457200" y="3581400"/>
            <a:ext cx="9144000" cy="1200329"/>
          </a:xfrm>
          <a:prstGeom prst="rect">
            <a:avLst/>
          </a:prstGeom>
          <a:noFill/>
        </p:spPr>
        <p:txBody>
          <a:bodyPr wrap="square" rtlCol="0">
            <a:spAutoFit/>
          </a:bodyPr>
          <a:lstStyle/>
          <a:p>
            <a:r>
              <a:rPr lang="en-US" sz="3600" i="1" dirty="0" smtClean="0">
                <a:solidFill>
                  <a:srgbClr val="0000FF"/>
                </a:solidFill>
              </a:rPr>
              <a:t>Typically depend on very few parameters </a:t>
            </a:r>
          </a:p>
          <a:p>
            <a:r>
              <a:rPr lang="en-US" sz="3600" i="1" dirty="0">
                <a:solidFill>
                  <a:srgbClr val="0000FF"/>
                </a:solidFill>
              </a:rPr>
              <a:t> </a:t>
            </a:r>
            <a:r>
              <a:rPr lang="en-US" sz="3600" i="1" dirty="0" smtClean="0">
                <a:solidFill>
                  <a:srgbClr val="0000FF"/>
                </a:solidFill>
              </a:rPr>
              <a:t>             for a given field content. </a:t>
            </a:r>
            <a:endParaRPr lang="en-US" sz="3600" i="1" dirty="0">
              <a:solidFill>
                <a:srgbClr val="0000FF"/>
              </a:solidFill>
            </a:endParaRPr>
          </a:p>
        </p:txBody>
      </p:sp>
      <p:sp>
        <p:nvSpPr>
          <p:cNvPr id="5" name="TextBox 4"/>
          <p:cNvSpPr txBox="1"/>
          <p:nvPr/>
        </p:nvSpPr>
        <p:spPr>
          <a:xfrm>
            <a:off x="304800" y="5943600"/>
            <a:ext cx="9144000" cy="646331"/>
          </a:xfrm>
          <a:prstGeom prst="rect">
            <a:avLst/>
          </a:prstGeom>
          <a:noFill/>
        </p:spPr>
        <p:txBody>
          <a:bodyPr wrap="square" rtlCol="0">
            <a:spAutoFit/>
          </a:bodyPr>
          <a:lstStyle/>
          <a:p>
            <a:r>
              <a:rPr lang="en-US" sz="3600" i="1" dirty="0" smtClean="0">
                <a:solidFill>
                  <a:srgbClr val="7030A0"/>
                </a:solidFill>
              </a:rPr>
              <a:t>Special subspace in the Hilbert space of states</a:t>
            </a:r>
            <a:endParaRPr lang="en-US" sz="3600" i="1" dirty="0">
              <a:solidFill>
                <a:srgbClr val="7030A0"/>
              </a:solidFill>
            </a:endParaRPr>
          </a:p>
        </p:txBody>
      </p:sp>
      <p:sp>
        <p:nvSpPr>
          <p:cNvPr id="6" name="TextBox 5"/>
          <p:cNvSpPr txBox="1"/>
          <p:nvPr/>
        </p:nvSpPr>
        <p:spPr>
          <a:xfrm>
            <a:off x="1752600" y="2057400"/>
            <a:ext cx="6629400" cy="1077218"/>
          </a:xfrm>
          <a:prstGeom prst="rect">
            <a:avLst/>
          </a:prstGeom>
          <a:noFill/>
        </p:spPr>
        <p:txBody>
          <a:bodyPr wrap="square" rtlCol="0">
            <a:spAutoFit/>
          </a:bodyPr>
          <a:lstStyle/>
          <a:p>
            <a:r>
              <a:rPr lang="en-US" sz="3200" i="1" dirty="0">
                <a:solidFill>
                  <a:srgbClr val="FF0000"/>
                </a:solidFill>
              </a:rPr>
              <a:t>Field and particle </a:t>
            </a:r>
            <a:r>
              <a:rPr lang="en-US" sz="3200" i="1" dirty="0" err="1">
                <a:solidFill>
                  <a:srgbClr val="FF0000"/>
                </a:solidFill>
              </a:rPr>
              <a:t>multiplets</a:t>
            </a:r>
            <a:endParaRPr lang="en-US" sz="3200" i="1" dirty="0">
              <a:solidFill>
                <a:srgbClr val="FF0000"/>
              </a:solidFill>
            </a:endParaRPr>
          </a:p>
          <a:p>
            <a:endParaRPr lang="en-US" sz="3200" dirty="0"/>
          </a:p>
        </p:txBody>
      </p:sp>
      <p:sp>
        <p:nvSpPr>
          <p:cNvPr id="9" name="TextBox 8"/>
          <p:cNvSpPr txBox="1"/>
          <p:nvPr/>
        </p:nvSpPr>
        <p:spPr>
          <a:xfrm>
            <a:off x="2438400" y="2743200"/>
            <a:ext cx="5943600" cy="830997"/>
          </a:xfrm>
          <a:prstGeom prst="rect">
            <a:avLst/>
          </a:prstGeom>
          <a:noFill/>
        </p:spPr>
        <p:txBody>
          <a:bodyPr wrap="square" rtlCol="0">
            <a:spAutoFit/>
          </a:bodyPr>
          <a:lstStyle/>
          <a:p>
            <a:r>
              <a:rPr lang="en-US" sz="4800" dirty="0" smtClean="0">
                <a:solidFill>
                  <a:srgbClr val="0000FF"/>
                </a:solidFill>
              </a:rPr>
              <a:t>Hamiltonians:</a:t>
            </a:r>
            <a:endParaRPr lang="en-US" sz="4800" dirty="0"/>
          </a:p>
        </p:txBody>
      </p:sp>
      <p:sp>
        <p:nvSpPr>
          <p:cNvPr id="10" name="TextBox 9"/>
          <p:cNvSpPr txBox="1"/>
          <p:nvPr/>
        </p:nvSpPr>
        <p:spPr>
          <a:xfrm>
            <a:off x="2438400" y="5029200"/>
            <a:ext cx="4724400" cy="830997"/>
          </a:xfrm>
          <a:prstGeom prst="rect">
            <a:avLst/>
          </a:prstGeom>
          <a:noFill/>
        </p:spPr>
        <p:txBody>
          <a:bodyPr wrap="square" rtlCol="0">
            <a:spAutoFit/>
          </a:bodyPr>
          <a:lstStyle/>
          <a:p>
            <a:r>
              <a:rPr lang="en-US" sz="4800" dirty="0">
                <a:solidFill>
                  <a:srgbClr val="7030A0"/>
                </a:solidFill>
              </a:rPr>
              <a:t>BPS Spectrum:</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1143000"/>
              </a:xfrm>
            </p:spPr>
            <p:txBody>
              <a:bodyPr>
                <a:normAutofit fontScale="90000"/>
              </a:bodyPr>
              <a:lstStyle/>
              <a:p>
                <a:r>
                  <a:rPr lang="en-US" dirty="0" smtClean="0"/>
                  <a:t>Important Example Of An </a:t>
                </a:r>
                <a14:m>
                  <m:oMath xmlns:m="http://schemas.openxmlformats.org/officeDocument/2006/math">
                    <m:r>
                      <a:rPr lang="en-US" b="0" i="1" smtClean="0">
                        <a:latin typeface="Cambria Math"/>
                      </a:rPr>
                      <m:t>𝒩</m:t>
                    </m:r>
                    <m:r>
                      <a:rPr lang="en-US" b="0" i="1" smtClean="0">
                        <a:latin typeface="Cambria Math"/>
                      </a:rPr>
                      <m:t>=2 </m:t>
                    </m:r>
                  </m:oMath>
                </a14:m>
                <a:r>
                  <a:rPr lang="en-US" dirty="0" smtClean="0"/>
                  <a:t> Theory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1143000"/>
              </a:xfrm>
              <a:blipFill rotWithShape="1">
                <a:blip r:embed="rId3"/>
                <a:stretch>
                  <a:fillRect r="-933"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9166" y="892002"/>
                <a:ext cx="9223166" cy="584775"/>
              </a:xfrm>
              <a:prstGeom prst="rect">
                <a:avLst/>
              </a:prstGeom>
              <a:noFill/>
            </p:spPr>
            <p:txBody>
              <a:bodyPr wrap="none" rtlCol="0">
                <a:spAutoFit/>
              </a:bodyPr>
              <a:lstStyle/>
              <a:p>
                <a14:m>
                  <m:oMath xmlns:m="http://schemas.openxmlformats.org/officeDocument/2006/math">
                    <m:r>
                      <a:rPr lang="en-US" sz="3200" b="0" i="1" smtClean="0">
                        <a:solidFill>
                          <a:srgbClr val="FF0000"/>
                        </a:solidFill>
                        <a:latin typeface="Cambria Math"/>
                      </a:rPr>
                      <m:t>𝒩</m:t>
                    </m:r>
                    <m:r>
                      <a:rPr lang="en-US" sz="3200" b="0" i="1" smtClean="0">
                        <a:solidFill>
                          <a:srgbClr val="FF0000"/>
                        </a:solidFill>
                        <a:latin typeface="Cambria Math"/>
                      </a:rPr>
                      <m:t>=2  </m:t>
                    </m:r>
                  </m:oMath>
                </a14:m>
                <a:r>
                  <a:rPr lang="en-US" sz="3200" dirty="0" smtClean="0">
                    <a:solidFill>
                      <a:srgbClr val="FF0000"/>
                    </a:solidFill>
                  </a:rPr>
                  <a:t> supersymmetric version of  Yang-Mills Theory</a:t>
                </a:r>
                <a:endParaRPr lang="en-US" sz="3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9166" y="892002"/>
                <a:ext cx="9223166" cy="584775"/>
              </a:xfrm>
              <a:prstGeom prst="rect">
                <a:avLst/>
              </a:prstGeom>
              <a:blipFill rotWithShape="1">
                <a:blip r:embed="rId4"/>
                <a:stretch>
                  <a:fillRect t="-12500" r="-397" b="-34375"/>
                </a:stretch>
              </a:blipFill>
            </p:spPr>
            <p:txBody>
              <a:bodyPr/>
              <a:lstStyle/>
              <a:p>
                <a:r>
                  <a:rPr lang="en-US">
                    <a:noFill/>
                  </a:rPr>
                  <a:t> </a:t>
                </a:r>
              </a:p>
            </p:txBody>
          </p:sp>
        </mc:Fallback>
      </mc:AlternateContent>
      <p:sp>
        <p:nvSpPr>
          <p:cNvPr id="4" name="TextBox 3"/>
          <p:cNvSpPr txBox="1"/>
          <p:nvPr/>
        </p:nvSpPr>
        <p:spPr>
          <a:xfrm>
            <a:off x="955598" y="1782976"/>
            <a:ext cx="6497420" cy="584775"/>
          </a:xfrm>
          <a:prstGeom prst="rect">
            <a:avLst/>
          </a:prstGeom>
          <a:noFill/>
        </p:spPr>
        <p:txBody>
          <a:bodyPr wrap="none" rtlCol="0">
            <a:spAutoFit/>
          </a:bodyPr>
          <a:lstStyle/>
          <a:p>
            <a:r>
              <a:rPr lang="en-US" sz="3200" dirty="0" smtClean="0">
                <a:solidFill>
                  <a:srgbClr val="0000FF"/>
                </a:solidFill>
              </a:rPr>
              <a:t>Recall plain vanilla Yang-Mills Theory: </a:t>
            </a:r>
            <a:endParaRPr lang="en-US" sz="3200" dirty="0">
              <a:solidFill>
                <a:srgbClr val="0000FF"/>
              </a:solidFill>
            </a:endParaRPr>
          </a:p>
        </p:txBody>
      </p:sp>
      <mc:AlternateContent xmlns:mc="http://schemas.openxmlformats.org/markup-compatibility/2006" xmlns:a14="http://schemas.microsoft.com/office/drawing/2010/main">
        <mc:Choice Requires="a14">
          <p:sp>
            <p:nvSpPr>
              <p:cNvPr id="5" name="TextBox 4"/>
              <p:cNvSpPr txBox="1"/>
              <p:nvPr/>
            </p:nvSpPr>
            <p:spPr>
              <a:xfrm>
                <a:off x="419966" y="2504179"/>
                <a:ext cx="8026813" cy="491417"/>
              </a:xfrm>
              <a:prstGeom prst="rect">
                <a:avLst/>
              </a:prstGeom>
              <a:noFill/>
            </p:spPr>
            <p:txBody>
              <a:bodyPr wrap="none" rtlCol="0">
                <a:spAutoFit/>
              </a:bodyPr>
              <a:lstStyle/>
              <a:p>
                <a:r>
                  <a:rPr lang="en-US" sz="2400" dirty="0" smtClean="0">
                    <a:solidFill>
                      <a:srgbClr val="C00000"/>
                    </a:solidFill>
                  </a:rPr>
                  <a:t>Recall Maxwell’s theory of a vector-potential = gauge field: </a:t>
                </a:r>
                <a14:m>
                  <m:oMath xmlns:m="http://schemas.openxmlformats.org/officeDocument/2006/math">
                    <m:sSub>
                      <m:sSubPr>
                        <m:ctrlPr>
                          <a:rPr lang="en-US" sz="2400" b="0" i="1" smtClean="0">
                            <a:solidFill>
                              <a:srgbClr val="C00000"/>
                            </a:solidFill>
                            <a:latin typeface="Cambria Math"/>
                          </a:rPr>
                        </m:ctrlPr>
                      </m:sSubPr>
                      <m:e>
                        <m:r>
                          <a:rPr lang="en-US" sz="2400" b="0" i="1" smtClean="0">
                            <a:solidFill>
                              <a:srgbClr val="C00000"/>
                            </a:solidFill>
                            <a:latin typeface="Cambria Math"/>
                          </a:rPr>
                          <m:t>𝐴</m:t>
                        </m:r>
                      </m:e>
                      <m:sub>
                        <m:r>
                          <a:rPr lang="en-US" sz="2400" b="0" i="1" smtClean="0">
                            <a:solidFill>
                              <a:srgbClr val="C00000"/>
                            </a:solidFill>
                            <a:latin typeface="Cambria Math"/>
                          </a:rPr>
                          <m:t>𝜇</m:t>
                        </m:r>
                      </m:sub>
                    </m:sSub>
                  </m:oMath>
                </a14:m>
                <a:r>
                  <a:rPr lang="en-US" sz="2400" dirty="0" smtClean="0">
                    <a:solidFill>
                      <a:srgbClr val="C00000"/>
                    </a:solidFill>
                  </a:rPr>
                  <a:t> </a:t>
                </a:r>
                <a:endParaRPr lang="en-US" sz="24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9966" y="2504179"/>
                <a:ext cx="8026813" cy="491417"/>
              </a:xfrm>
              <a:prstGeom prst="rect">
                <a:avLst/>
              </a:prstGeom>
              <a:blipFill rotWithShape="1">
                <a:blip r:embed="rId5"/>
                <a:stretch>
                  <a:fillRect l="-1215" t="-8750"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9108" y="2971800"/>
                <a:ext cx="7577349" cy="988797"/>
              </a:xfrm>
              <a:prstGeom prst="rect">
                <a:avLst/>
              </a:prstGeom>
              <a:noFill/>
            </p:spPr>
            <p:txBody>
              <a:bodyPr wrap="square" rtlCol="0">
                <a:spAutoFit/>
              </a:bodyPr>
              <a:lstStyle/>
              <a:p>
                <a:r>
                  <a:rPr lang="en-US" sz="2800" dirty="0" smtClean="0">
                    <a:solidFill>
                      <a:srgbClr val="C00000"/>
                    </a:solidFill>
                  </a:rPr>
                  <a:t>In Maxwell’s theory electric &amp; magnetic fields </a:t>
                </a:r>
              </a:p>
              <a:p>
                <a:r>
                  <a:rPr lang="en-US" sz="2800" dirty="0" smtClean="0">
                    <a:solidFill>
                      <a:srgbClr val="C00000"/>
                    </a:solidFill>
                  </a:rPr>
                  <a:t>are encoded in </a:t>
                </a:r>
                <a14:m>
                  <m:oMath xmlns:m="http://schemas.openxmlformats.org/officeDocument/2006/math">
                    <m:sSub>
                      <m:sSubPr>
                        <m:ctrlPr>
                          <a:rPr lang="en-US" sz="2800" b="0" i="1" smtClean="0">
                            <a:solidFill>
                              <a:srgbClr val="C00000"/>
                            </a:solidFill>
                            <a:latin typeface="Cambria Math"/>
                          </a:rPr>
                        </m:ctrlPr>
                      </m:sSubPr>
                      <m:e>
                        <m:r>
                          <a:rPr lang="en-US" sz="2800" b="0" i="1" smtClean="0">
                            <a:solidFill>
                              <a:srgbClr val="C00000"/>
                            </a:solidFill>
                            <a:latin typeface="Cambria Math"/>
                          </a:rPr>
                          <m:t>𝐹</m:t>
                        </m:r>
                      </m:e>
                      <m:sub>
                        <m:r>
                          <a:rPr lang="en-US" sz="2800" b="0" i="1" smtClean="0">
                            <a:solidFill>
                              <a:srgbClr val="C00000"/>
                            </a:solidFill>
                            <a:latin typeface="Cambria Math"/>
                          </a:rPr>
                          <m:t>𝜇𝜈</m:t>
                        </m:r>
                      </m:sub>
                    </m:sSub>
                    <m:r>
                      <a:rPr lang="en-US" sz="2800" b="0" i="1" smtClean="0">
                        <a:solidFill>
                          <a:srgbClr val="C00000"/>
                        </a:solidFill>
                        <a:latin typeface="Cambria Math"/>
                      </a:rPr>
                      <m:t>≔</m:t>
                    </m:r>
                    <m:sSub>
                      <m:sSubPr>
                        <m:ctrlPr>
                          <a:rPr lang="en-US" sz="2800" b="0" i="1" smtClean="0">
                            <a:solidFill>
                              <a:srgbClr val="C00000"/>
                            </a:solidFill>
                            <a:latin typeface="Cambria Math"/>
                          </a:rPr>
                        </m:ctrlPr>
                      </m:sSubPr>
                      <m:e>
                        <m:r>
                          <a:rPr lang="en-US" sz="2800" b="0" i="1" smtClean="0">
                            <a:solidFill>
                              <a:srgbClr val="C00000"/>
                            </a:solidFill>
                            <a:latin typeface="Cambria Math"/>
                          </a:rPr>
                          <m:t>𝜕</m:t>
                        </m:r>
                      </m:e>
                      <m:sub>
                        <m:r>
                          <a:rPr lang="en-US" sz="2800" b="0" i="1" smtClean="0">
                            <a:solidFill>
                              <a:srgbClr val="C00000"/>
                            </a:solidFill>
                            <a:latin typeface="Cambria Math"/>
                          </a:rPr>
                          <m:t>𝜇</m:t>
                        </m:r>
                      </m:sub>
                    </m:sSub>
                    <m:sSub>
                      <m:sSubPr>
                        <m:ctrlPr>
                          <a:rPr lang="en-US" sz="2800" b="0" i="1" smtClean="0">
                            <a:solidFill>
                              <a:srgbClr val="C00000"/>
                            </a:solidFill>
                            <a:latin typeface="Cambria Math"/>
                          </a:rPr>
                        </m:ctrlPr>
                      </m:sSubPr>
                      <m:e>
                        <m:r>
                          <a:rPr lang="en-US" sz="2800" b="0" i="1" smtClean="0">
                            <a:solidFill>
                              <a:srgbClr val="C00000"/>
                            </a:solidFill>
                            <a:latin typeface="Cambria Math"/>
                          </a:rPr>
                          <m:t>𝐴</m:t>
                        </m:r>
                      </m:e>
                      <m:sub>
                        <m:r>
                          <a:rPr lang="en-US" sz="2800" b="0" i="1" smtClean="0">
                            <a:solidFill>
                              <a:srgbClr val="C00000"/>
                            </a:solidFill>
                            <a:latin typeface="Cambria Math"/>
                          </a:rPr>
                          <m:t>𝜈</m:t>
                        </m:r>
                      </m:sub>
                    </m:sSub>
                    <m:r>
                      <a:rPr lang="en-US" sz="2800" b="0" i="1" smtClean="0">
                        <a:solidFill>
                          <a:srgbClr val="C00000"/>
                        </a:solidFill>
                        <a:latin typeface="Cambria Math"/>
                      </a:rPr>
                      <m:t>−</m:t>
                    </m:r>
                    <m:sSub>
                      <m:sSubPr>
                        <m:ctrlPr>
                          <a:rPr lang="en-US" sz="2800" b="0" i="1" smtClean="0">
                            <a:solidFill>
                              <a:srgbClr val="C00000"/>
                            </a:solidFill>
                            <a:latin typeface="Cambria Math"/>
                          </a:rPr>
                        </m:ctrlPr>
                      </m:sSubPr>
                      <m:e>
                        <m:r>
                          <a:rPr lang="en-US" sz="2800" b="0" i="1" smtClean="0">
                            <a:solidFill>
                              <a:srgbClr val="C00000"/>
                            </a:solidFill>
                            <a:latin typeface="Cambria Math"/>
                          </a:rPr>
                          <m:t>𝜕</m:t>
                        </m:r>
                      </m:e>
                      <m:sub>
                        <m:r>
                          <a:rPr lang="en-US" sz="2800" b="0" i="1" smtClean="0">
                            <a:solidFill>
                              <a:srgbClr val="C00000"/>
                            </a:solidFill>
                            <a:latin typeface="Cambria Math"/>
                          </a:rPr>
                          <m:t>𝜈</m:t>
                        </m:r>
                      </m:sub>
                    </m:sSub>
                    <m:sSub>
                      <m:sSubPr>
                        <m:ctrlPr>
                          <a:rPr lang="en-US" sz="2800" b="0" i="1" smtClean="0">
                            <a:solidFill>
                              <a:srgbClr val="C00000"/>
                            </a:solidFill>
                            <a:latin typeface="Cambria Math"/>
                          </a:rPr>
                        </m:ctrlPr>
                      </m:sSubPr>
                      <m:e>
                        <m:r>
                          <a:rPr lang="en-US" sz="2800" b="0" i="1" smtClean="0">
                            <a:solidFill>
                              <a:srgbClr val="C00000"/>
                            </a:solidFill>
                            <a:latin typeface="Cambria Math"/>
                          </a:rPr>
                          <m:t>𝐴</m:t>
                        </m:r>
                      </m:e>
                      <m:sub>
                        <m:r>
                          <a:rPr lang="en-US" sz="2800" b="0" i="1" smtClean="0">
                            <a:solidFill>
                              <a:srgbClr val="C00000"/>
                            </a:solidFill>
                            <a:latin typeface="Cambria Math"/>
                          </a:rPr>
                          <m:t>𝜇</m:t>
                        </m:r>
                      </m:sub>
                    </m:sSub>
                  </m:oMath>
                </a14:m>
                <a:endParaRPr lang="en-US" sz="2800" dirty="0" smtClean="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108" y="2971800"/>
                <a:ext cx="7577349" cy="988797"/>
              </a:xfrm>
              <a:prstGeom prst="rect">
                <a:avLst/>
              </a:prstGeom>
              <a:blipFill rotWithShape="1">
                <a:blip r:embed="rId6"/>
                <a:stretch>
                  <a:fillRect l="-1689" t="-5556"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 y="4112267"/>
                <a:ext cx="8866747" cy="1116781"/>
              </a:xfrm>
              <a:prstGeom prst="rect">
                <a:avLst/>
              </a:prstGeom>
              <a:noFill/>
            </p:spPr>
            <p:txBody>
              <a:bodyPr wrap="square" rtlCol="0">
                <a:spAutoFit/>
              </a:bodyPr>
              <a:lstStyle/>
              <a:p>
                <a:r>
                  <a:rPr lang="en-US" sz="3200" dirty="0" smtClean="0">
                    <a:solidFill>
                      <a:srgbClr val="0000FF"/>
                    </a:solidFill>
                  </a:rPr>
                  <a:t>Yang-Mills theory also describes physics of </a:t>
                </a:r>
              </a:p>
              <a:p>
                <a:r>
                  <a:rPr lang="en-US" sz="3200" dirty="0">
                    <a:solidFill>
                      <a:srgbClr val="0000FF"/>
                    </a:solidFill>
                  </a:rPr>
                  <a:t> </a:t>
                </a:r>
                <a:r>
                  <a:rPr lang="en-US" sz="3200" dirty="0" smtClean="0">
                    <a:solidFill>
                      <a:srgbClr val="0000FF"/>
                    </a:solidFill>
                  </a:rPr>
                  <a:t>     a vector-potential = gauge field: </a:t>
                </a:r>
                <a14:m>
                  <m:oMath xmlns:m="http://schemas.openxmlformats.org/officeDocument/2006/math">
                    <m:sSub>
                      <m:sSubPr>
                        <m:ctrlPr>
                          <a:rPr lang="en-US" sz="3200" b="0" i="1" smtClean="0">
                            <a:solidFill>
                              <a:srgbClr val="0000FF"/>
                            </a:solidFill>
                            <a:latin typeface="Cambria Math"/>
                          </a:rPr>
                        </m:ctrlPr>
                      </m:sSubPr>
                      <m:e>
                        <m:r>
                          <a:rPr lang="en-US" sz="3200" b="0" i="1" smtClean="0">
                            <a:solidFill>
                              <a:srgbClr val="0000FF"/>
                            </a:solidFill>
                            <a:latin typeface="Cambria Math"/>
                          </a:rPr>
                          <m:t>𝐴</m:t>
                        </m:r>
                      </m:e>
                      <m:sub>
                        <m:r>
                          <a:rPr lang="en-US" sz="3200" b="0" i="1" smtClean="0">
                            <a:solidFill>
                              <a:srgbClr val="0000FF"/>
                            </a:solidFill>
                            <a:latin typeface="Cambria Math"/>
                          </a:rPr>
                          <m:t>𝜇</m:t>
                        </m:r>
                      </m:sub>
                    </m:sSub>
                  </m:oMath>
                </a14:m>
                <a:r>
                  <a:rPr lang="en-US" sz="3200" dirty="0" smtClean="0">
                    <a:solidFill>
                      <a:srgbClr val="0000FF"/>
                    </a:solidFill>
                  </a:rPr>
                  <a:t> </a:t>
                </a:r>
                <a:endParaRPr lang="en-US" sz="3200"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9600" y="4112267"/>
                <a:ext cx="8866747" cy="1116781"/>
              </a:xfrm>
              <a:prstGeom prst="rect">
                <a:avLst/>
              </a:prstGeom>
              <a:blipFill rotWithShape="1">
                <a:blip r:embed="rId7"/>
                <a:stretch>
                  <a:fillRect l="-1718" t="-7104" b="-14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5229048"/>
                <a:ext cx="9144000" cy="988797"/>
              </a:xfrm>
              <a:prstGeom prst="rect">
                <a:avLst/>
              </a:prstGeom>
              <a:noFill/>
            </p:spPr>
            <p:txBody>
              <a:bodyPr wrap="square" rtlCol="0">
                <a:spAutoFit/>
              </a:bodyPr>
              <a:lstStyle/>
              <a:p>
                <a:r>
                  <a:rPr lang="en-US" sz="2800" dirty="0" smtClean="0">
                    <a:solidFill>
                      <a:srgbClr val="7030A0"/>
                    </a:solidFill>
                  </a:rPr>
                  <a:t>But now  </a:t>
                </a:r>
                <a14:m>
                  <m:oMath xmlns:m="http://schemas.openxmlformats.org/officeDocument/2006/math">
                    <m:sSub>
                      <m:sSubPr>
                        <m:ctrlPr>
                          <a:rPr lang="en-US" sz="2800" b="0" i="1" smtClean="0">
                            <a:solidFill>
                              <a:srgbClr val="7030A0"/>
                            </a:solidFill>
                            <a:latin typeface="Cambria Math"/>
                          </a:rPr>
                        </m:ctrlPr>
                      </m:sSubPr>
                      <m:e>
                        <m:r>
                          <a:rPr lang="en-US" sz="2800" b="0" i="1" smtClean="0">
                            <a:solidFill>
                              <a:srgbClr val="7030A0"/>
                            </a:solidFill>
                            <a:latin typeface="Cambria Math"/>
                          </a:rPr>
                          <m:t>𝐴</m:t>
                        </m:r>
                      </m:e>
                      <m:sub>
                        <m:r>
                          <a:rPr lang="en-US" sz="2800" b="0" i="1" smtClean="0">
                            <a:solidFill>
                              <a:srgbClr val="7030A0"/>
                            </a:solidFill>
                            <a:latin typeface="Cambria Math"/>
                          </a:rPr>
                          <m:t>𝜇</m:t>
                        </m:r>
                      </m:sub>
                    </m:sSub>
                  </m:oMath>
                </a14:m>
                <a:r>
                  <a:rPr lang="en-US" sz="2800" dirty="0" smtClean="0">
                    <a:solidFill>
                      <a:srgbClr val="7030A0"/>
                    </a:solidFill>
                  </a:rPr>
                  <a:t> are MATRICES and the electric and magnetic fields are encoded in </a:t>
                </a:r>
                <a:endParaRPr lang="en-US" sz="28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5229048"/>
                <a:ext cx="9144000" cy="988797"/>
              </a:xfrm>
              <a:prstGeom prst="rect">
                <a:avLst/>
              </a:prstGeom>
              <a:blipFill rotWithShape="1">
                <a:blip r:embed="rId8"/>
                <a:stretch>
                  <a:fillRect l="-1333"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57600" y="5816803"/>
                <a:ext cx="5593070" cy="659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7030A0"/>
                              </a:solidFill>
                              <a:latin typeface="Cambria Math"/>
                            </a:rPr>
                          </m:ctrlPr>
                        </m:sSubPr>
                        <m:e>
                          <m:r>
                            <a:rPr lang="en-US" sz="3200" b="0" i="1" smtClean="0">
                              <a:solidFill>
                                <a:srgbClr val="7030A0"/>
                              </a:solidFill>
                              <a:latin typeface="Cambria Math"/>
                            </a:rPr>
                            <m:t>𝐹</m:t>
                          </m:r>
                        </m:e>
                        <m:sub>
                          <m:r>
                            <a:rPr lang="en-US" sz="3200" b="0" i="1" smtClean="0">
                              <a:solidFill>
                                <a:srgbClr val="7030A0"/>
                              </a:solidFill>
                              <a:latin typeface="Cambria Math"/>
                            </a:rPr>
                            <m:t>𝜇𝜈</m:t>
                          </m:r>
                        </m:sub>
                      </m:sSub>
                      <m:r>
                        <a:rPr lang="en-US" sz="3200" b="0" i="1" smtClean="0">
                          <a:solidFill>
                            <a:srgbClr val="7030A0"/>
                          </a:solidFill>
                          <a:latin typeface="Cambria Math"/>
                        </a:rPr>
                        <m:t>≔</m:t>
                      </m:r>
                      <m:sSub>
                        <m:sSubPr>
                          <m:ctrlPr>
                            <a:rPr lang="en-US" sz="3200" b="0" i="1" smtClean="0">
                              <a:solidFill>
                                <a:srgbClr val="7030A0"/>
                              </a:solidFill>
                              <a:latin typeface="Cambria Math"/>
                            </a:rPr>
                          </m:ctrlPr>
                        </m:sSubPr>
                        <m:e>
                          <m:r>
                            <a:rPr lang="en-US" sz="3200" b="0" i="1" smtClean="0">
                              <a:solidFill>
                                <a:srgbClr val="7030A0"/>
                              </a:solidFill>
                              <a:latin typeface="Cambria Math"/>
                            </a:rPr>
                            <m:t>𝜕</m:t>
                          </m:r>
                        </m:e>
                        <m:sub>
                          <m:r>
                            <a:rPr lang="en-US" sz="3200" b="0" i="1" smtClean="0">
                              <a:solidFill>
                                <a:srgbClr val="7030A0"/>
                              </a:solidFill>
                              <a:latin typeface="Cambria Math"/>
                            </a:rPr>
                            <m:t>𝜇</m:t>
                          </m:r>
                        </m:sub>
                      </m:sSub>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𝜈</m:t>
                          </m:r>
                        </m:sub>
                      </m:sSub>
                      <m:r>
                        <a:rPr lang="en-US" sz="3200" b="0" i="1" smtClean="0">
                          <a:solidFill>
                            <a:srgbClr val="7030A0"/>
                          </a:solidFill>
                          <a:latin typeface="Cambria Math"/>
                        </a:rPr>
                        <m:t> −</m:t>
                      </m:r>
                      <m:sSub>
                        <m:sSubPr>
                          <m:ctrlPr>
                            <a:rPr lang="en-US" sz="3200" b="0" i="1" smtClean="0">
                              <a:solidFill>
                                <a:srgbClr val="7030A0"/>
                              </a:solidFill>
                              <a:latin typeface="Cambria Math"/>
                            </a:rPr>
                          </m:ctrlPr>
                        </m:sSubPr>
                        <m:e>
                          <m:r>
                            <a:rPr lang="en-US" sz="3200" b="0" i="1" smtClean="0">
                              <a:solidFill>
                                <a:srgbClr val="7030A0"/>
                              </a:solidFill>
                              <a:latin typeface="Cambria Math"/>
                            </a:rPr>
                            <m:t>𝜕</m:t>
                          </m:r>
                        </m:e>
                        <m:sub>
                          <m:r>
                            <a:rPr lang="en-US" sz="3200" b="0" i="1" smtClean="0">
                              <a:solidFill>
                                <a:srgbClr val="7030A0"/>
                              </a:solidFill>
                              <a:latin typeface="Cambria Math"/>
                            </a:rPr>
                            <m:t>𝜈</m:t>
                          </m:r>
                        </m:sub>
                      </m:sSub>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𝜇</m:t>
                          </m:r>
                        </m:sub>
                      </m:sSub>
                      <m:r>
                        <a:rPr lang="en-US" sz="3200" b="0" i="1" smtClean="0">
                          <a:solidFill>
                            <a:srgbClr val="7030A0"/>
                          </a:solidFill>
                          <a:latin typeface="Cambria Math"/>
                        </a:rPr>
                        <m:t>+</m:t>
                      </m:r>
                      <m:d>
                        <m:dPr>
                          <m:begChr m:val="["/>
                          <m:endChr m:val="]"/>
                          <m:ctrlPr>
                            <a:rPr lang="en-US" sz="3200" b="0" i="1" smtClean="0">
                              <a:solidFill>
                                <a:srgbClr val="7030A0"/>
                              </a:solidFill>
                              <a:latin typeface="Cambria Math"/>
                            </a:rPr>
                          </m:ctrlPr>
                        </m:dPr>
                        <m:e>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𝜇</m:t>
                              </m:r>
                            </m:sub>
                          </m:sSub>
                          <m:r>
                            <a:rPr lang="en-US" sz="3200" b="0" i="1" smtClean="0">
                              <a:solidFill>
                                <a:srgbClr val="7030A0"/>
                              </a:solidFill>
                              <a:latin typeface="Cambria Math"/>
                            </a:rPr>
                            <m:t>, </m:t>
                          </m:r>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𝜈</m:t>
                              </m:r>
                            </m:sub>
                          </m:sSub>
                        </m:e>
                      </m:d>
                    </m:oMath>
                  </m:oMathPara>
                </a14:m>
                <a:endParaRPr lang="en-US" sz="3200" dirty="0">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57600" y="5816803"/>
                <a:ext cx="5593070" cy="659604"/>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04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28600"/>
            <a:ext cx="8686800" cy="1143000"/>
          </a:xfrm>
        </p:spPr>
        <p:txBody>
          <a:bodyPr>
            <a:normAutofit/>
          </a:bodyPr>
          <a:lstStyle/>
          <a:p>
            <a:r>
              <a:rPr lang="en-US" b="1" dirty="0" smtClean="0">
                <a:latin typeface="Script MT Bold" pitchFamily="66" charset="0"/>
              </a:rPr>
              <a:t>N</a:t>
            </a:r>
            <a:r>
              <a:rPr lang="en-US" dirty="0" smtClean="0"/>
              <a:t>=2 Super-Yang-Mills For U(K) </a:t>
            </a:r>
            <a:endParaRPr lang="en-US" dirty="0"/>
          </a:p>
        </p:txBody>
      </p:sp>
      <p:sp>
        <p:nvSpPr>
          <p:cNvPr id="16397" name="Text Box 13"/>
          <p:cNvSpPr txBox="1">
            <a:spLocks noChangeArrowheads="1"/>
          </p:cNvSpPr>
          <p:nvPr/>
        </p:nvSpPr>
        <p:spPr bwMode="auto">
          <a:xfrm>
            <a:off x="914400" y="990600"/>
            <a:ext cx="2989263" cy="641350"/>
          </a:xfrm>
          <a:prstGeom prst="rect">
            <a:avLst/>
          </a:prstGeom>
          <a:noFill/>
          <a:ln w="9525">
            <a:noFill/>
            <a:miter lim="800000"/>
            <a:headEnd/>
            <a:tailEnd/>
          </a:ln>
          <a:effectLst/>
        </p:spPr>
        <p:txBody>
          <a:bodyPr wrap="none">
            <a:spAutoFit/>
          </a:bodyPr>
          <a:lstStyle/>
          <a:p>
            <a:r>
              <a:rPr lang="en-US" sz="3600" dirty="0">
                <a:solidFill>
                  <a:schemeClr val="hlink"/>
                </a:solidFill>
              </a:rPr>
              <a:t>Gauge fields:</a:t>
            </a:r>
            <a:r>
              <a:rPr lang="en-US" sz="3200" dirty="0">
                <a:solidFill>
                  <a:schemeClr val="hlink"/>
                </a:solidFill>
              </a:rPr>
              <a:t> </a:t>
            </a:r>
          </a:p>
        </p:txBody>
      </p:sp>
      <p:sp>
        <p:nvSpPr>
          <p:cNvPr id="16398" name="Text Box 14"/>
          <p:cNvSpPr txBox="1">
            <a:spLocks noChangeArrowheads="1"/>
          </p:cNvSpPr>
          <p:nvPr/>
        </p:nvSpPr>
        <p:spPr bwMode="auto">
          <a:xfrm>
            <a:off x="152400" y="2286000"/>
            <a:ext cx="3841821" cy="646331"/>
          </a:xfrm>
          <a:prstGeom prst="rect">
            <a:avLst/>
          </a:prstGeom>
          <a:noFill/>
          <a:ln w="9525">
            <a:noFill/>
            <a:miter lim="800000"/>
            <a:headEnd/>
            <a:tailEnd/>
          </a:ln>
          <a:effectLst/>
        </p:spPr>
        <p:txBody>
          <a:bodyPr wrap="none">
            <a:spAutoFit/>
          </a:bodyPr>
          <a:lstStyle/>
          <a:p>
            <a:r>
              <a:rPr lang="en-US" sz="3600" dirty="0">
                <a:solidFill>
                  <a:srgbClr val="7030A0"/>
                </a:solidFill>
              </a:rPr>
              <a:t>Doublet of </a:t>
            </a:r>
            <a:r>
              <a:rPr lang="en-US" sz="3600" dirty="0" err="1">
                <a:solidFill>
                  <a:srgbClr val="7030A0"/>
                </a:solidFill>
              </a:rPr>
              <a:t>gluinos</a:t>
            </a:r>
            <a:r>
              <a:rPr lang="en-US" sz="3600" dirty="0">
                <a:solidFill>
                  <a:srgbClr val="7030A0"/>
                </a:solidFill>
              </a:rPr>
              <a:t>: </a:t>
            </a:r>
          </a:p>
        </p:txBody>
      </p:sp>
      <p:sp>
        <p:nvSpPr>
          <p:cNvPr id="16399" name="Text Box 15"/>
          <p:cNvSpPr txBox="1">
            <a:spLocks noChangeArrowheads="1"/>
          </p:cNvSpPr>
          <p:nvPr/>
        </p:nvSpPr>
        <p:spPr bwMode="auto">
          <a:xfrm>
            <a:off x="838200" y="3276600"/>
            <a:ext cx="3296608" cy="2308324"/>
          </a:xfrm>
          <a:prstGeom prst="rect">
            <a:avLst/>
          </a:prstGeom>
          <a:noFill/>
          <a:ln w="9525">
            <a:noFill/>
            <a:miter lim="800000"/>
            <a:headEnd/>
            <a:tailEnd/>
          </a:ln>
          <a:effectLst/>
        </p:spPr>
        <p:txBody>
          <a:bodyPr wrap="none">
            <a:spAutoFit/>
          </a:bodyPr>
          <a:lstStyle/>
          <a:p>
            <a:r>
              <a:rPr lang="en-US" sz="3600" dirty="0" smtClean="0">
                <a:solidFill>
                  <a:srgbClr val="FF0000"/>
                </a:solidFill>
              </a:rPr>
              <a:t>Complex scalars</a:t>
            </a:r>
          </a:p>
          <a:p>
            <a:r>
              <a:rPr lang="en-US" sz="3600" dirty="0" smtClean="0">
                <a:solidFill>
                  <a:srgbClr val="FF0000"/>
                </a:solidFill>
              </a:rPr>
              <a:t>(Higgs fields):</a:t>
            </a:r>
          </a:p>
          <a:p>
            <a:endParaRPr lang="en-US" sz="3600" dirty="0" smtClean="0">
              <a:solidFill>
                <a:srgbClr val="FF0000"/>
              </a:solidFill>
            </a:endParaRPr>
          </a:p>
          <a:p>
            <a:endParaRPr lang="en-US" sz="3600" dirty="0">
              <a:solidFill>
                <a:srgbClr val="FF0000"/>
              </a:solidFill>
            </a:endParaRPr>
          </a:p>
        </p:txBody>
      </p:sp>
      <p:pic>
        <p:nvPicPr>
          <p:cNvPr id="4" name="Picture 3"/>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6400800" y="990600"/>
            <a:ext cx="747713" cy="647700"/>
          </a:xfrm>
          <a:prstGeom prst="rect">
            <a:avLst/>
          </a:prstGeom>
        </p:spPr>
      </p:pic>
      <p:pic>
        <p:nvPicPr>
          <p:cNvPr id="5" name="Picture 4"/>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4876800" y="2362200"/>
            <a:ext cx="700088" cy="690563"/>
          </a:xfrm>
          <a:prstGeom prst="rect">
            <a:avLst/>
          </a:prstGeom>
        </p:spPr>
      </p:pic>
      <p:pic>
        <p:nvPicPr>
          <p:cNvPr id="6" name="Picture 5"/>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7696200" y="2362200"/>
            <a:ext cx="700088" cy="690563"/>
          </a:xfrm>
          <a:prstGeom prst="rect">
            <a:avLst/>
          </a:prstGeom>
        </p:spPr>
      </p:pic>
      <p:pic>
        <p:nvPicPr>
          <p:cNvPr id="13" name="Picture 12"/>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6629400" y="3886200"/>
            <a:ext cx="366713" cy="419100"/>
          </a:xfrm>
          <a:prstGeom prst="rect">
            <a:avLst/>
          </a:prstGeom>
        </p:spPr>
      </p:pic>
      <p:sp>
        <p:nvSpPr>
          <p:cNvPr id="34" name="Text Box 15"/>
          <p:cNvSpPr txBox="1">
            <a:spLocks noChangeArrowheads="1"/>
          </p:cNvSpPr>
          <p:nvPr/>
        </p:nvSpPr>
        <p:spPr bwMode="auto">
          <a:xfrm>
            <a:off x="2303344" y="4921420"/>
            <a:ext cx="4326056" cy="646331"/>
          </a:xfrm>
          <a:prstGeom prst="rect">
            <a:avLst/>
          </a:prstGeom>
          <a:noFill/>
          <a:ln w="9525">
            <a:noFill/>
            <a:miter lim="800000"/>
            <a:headEnd/>
            <a:tailEnd/>
          </a:ln>
          <a:effectLst/>
        </p:spPr>
        <p:txBody>
          <a:bodyPr wrap="none">
            <a:spAutoFit/>
          </a:bodyPr>
          <a:lstStyle/>
          <a:p>
            <a:r>
              <a:rPr lang="en-US" sz="3600" dirty="0" smtClean="0">
                <a:solidFill>
                  <a:srgbClr val="C00000"/>
                </a:solidFill>
              </a:rPr>
              <a:t>All are K x K matrices </a:t>
            </a:r>
            <a:endParaRPr lang="en-US" sz="3600" dirty="0">
              <a:solidFill>
                <a:srgbClr val="C00000"/>
              </a:solidFill>
            </a:endParaRPr>
          </a:p>
        </p:txBody>
      </p:sp>
      <p:sp>
        <p:nvSpPr>
          <p:cNvPr id="11" name="Text Box 15"/>
          <p:cNvSpPr txBox="1">
            <a:spLocks noChangeArrowheads="1"/>
          </p:cNvSpPr>
          <p:nvPr/>
        </p:nvSpPr>
        <p:spPr bwMode="auto">
          <a:xfrm>
            <a:off x="228600" y="5943600"/>
            <a:ext cx="4811382" cy="646331"/>
          </a:xfrm>
          <a:prstGeom prst="rect">
            <a:avLst/>
          </a:prstGeom>
          <a:noFill/>
          <a:ln w="9525">
            <a:noFill/>
            <a:miter lim="800000"/>
            <a:headEnd/>
            <a:tailEnd/>
          </a:ln>
          <a:effectLst/>
        </p:spPr>
        <p:txBody>
          <a:bodyPr wrap="none">
            <a:spAutoFit/>
          </a:bodyPr>
          <a:lstStyle/>
          <a:p>
            <a:r>
              <a:rPr lang="en-US" sz="3600" dirty="0" smtClean="0">
                <a:solidFill>
                  <a:srgbClr val="C00000"/>
                </a:solidFill>
              </a:rPr>
              <a:t>Gauge transformations:  </a:t>
            </a:r>
            <a:endParaRPr lang="en-US" sz="3600" dirty="0">
              <a:solidFill>
                <a:srgbClr val="C00000"/>
              </a:solidFill>
            </a:endParaRPr>
          </a:p>
        </p:txBody>
      </p:sp>
      <p:pic>
        <p:nvPicPr>
          <p:cNvPr id="23" name="Picture 22"/>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181600" y="5791200"/>
            <a:ext cx="3090863" cy="666750"/>
          </a:xfrm>
          <a:prstGeom prst="rect">
            <a:avLst/>
          </a:prstGeom>
        </p:spPr>
      </p:pic>
      <p:cxnSp>
        <p:nvCxnSpPr>
          <p:cNvPr id="8" name="Straight Arrow Connector 7"/>
          <p:cNvCxnSpPr/>
          <p:nvPr/>
        </p:nvCxnSpPr>
        <p:spPr>
          <a:xfrm>
            <a:off x="7239000" y="1524000"/>
            <a:ext cx="6858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62600" y="1524000"/>
            <a:ext cx="6858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15000" y="3124200"/>
            <a:ext cx="762000" cy="685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086600" y="3048000"/>
            <a:ext cx="731044" cy="8334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5029200" y="1371600"/>
            <a:ext cx="681038" cy="571500"/>
          </a:xfrm>
          <a:prstGeom prst="rect">
            <a:avLst/>
          </a:prstGeom>
        </p:spPr>
      </p:pic>
      <p:pic>
        <p:nvPicPr>
          <p:cNvPr id="22" name="Picture 21"/>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334000" y="3505200"/>
            <a:ext cx="695325" cy="571500"/>
          </a:xfrm>
          <a:prstGeom prst="rect">
            <a:avLst/>
          </a:prstGeom>
        </p:spPr>
      </p:pic>
      <p:pic>
        <p:nvPicPr>
          <p:cNvPr id="30" name="Picture 29"/>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7696200" y="3429000"/>
            <a:ext cx="681038" cy="571500"/>
          </a:xfrm>
          <a:prstGeom prst="rect">
            <a:avLst/>
          </a:prstGeom>
        </p:spPr>
      </p:pic>
      <p:pic>
        <p:nvPicPr>
          <p:cNvPr id="31" name="Picture 30"/>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7696200" y="1371600"/>
            <a:ext cx="695325" cy="57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34"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Hamiltonian Of </a:t>
            </a:r>
            <a:r>
              <a:rPr lang="en-US" b="1" dirty="0" smtClean="0">
                <a:latin typeface="Script MT Bold" pitchFamily="66" charset="0"/>
              </a:rPr>
              <a:t>N</a:t>
            </a:r>
            <a:r>
              <a:rPr lang="en-US" dirty="0" smtClean="0"/>
              <a:t>=2 </a:t>
            </a:r>
            <a:r>
              <a:rPr lang="en-US" dirty="0"/>
              <a:t>U(K) </a:t>
            </a:r>
            <a:r>
              <a:rPr lang="en-US" dirty="0" smtClean="0"/>
              <a:t>SYM</a:t>
            </a:r>
            <a:endParaRPr lang="en-US" dirty="0"/>
          </a:p>
        </p:txBody>
      </p:sp>
      <p:sp>
        <p:nvSpPr>
          <p:cNvPr id="5" name="TextBox 4"/>
          <p:cNvSpPr txBox="1"/>
          <p:nvPr/>
        </p:nvSpPr>
        <p:spPr>
          <a:xfrm>
            <a:off x="533400" y="1371600"/>
            <a:ext cx="9144000" cy="1200329"/>
          </a:xfrm>
          <a:prstGeom prst="rect">
            <a:avLst/>
          </a:prstGeom>
          <a:noFill/>
        </p:spPr>
        <p:txBody>
          <a:bodyPr wrap="square" rtlCol="0">
            <a:spAutoFit/>
          </a:bodyPr>
          <a:lstStyle/>
          <a:p>
            <a:r>
              <a:rPr lang="en-US" sz="3600" dirty="0" smtClean="0">
                <a:solidFill>
                  <a:srgbClr val="0000FF"/>
                </a:solidFill>
              </a:rPr>
              <a:t>The Hamiltonian is completely determined,</a:t>
            </a:r>
          </a:p>
          <a:p>
            <a:r>
              <a:rPr lang="en-US" sz="3600" dirty="0" smtClean="0">
                <a:solidFill>
                  <a:srgbClr val="0000FF"/>
                </a:solidFill>
              </a:rPr>
              <a:t>up to a choice of Yang-Mills coupling  e</a:t>
            </a:r>
            <a:r>
              <a:rPr lang="en-US" sz="3600" baseline="-25000" dirty="0" smtClean="0">
                <a:solidFill>
                  <a:srgbClr val="0000FF"/>
                </a:solidFill>
              </a:rPr>
              <a:t>0</a:t>
            </a:r>
            <a:r>
              <a:rPr lang="en-US" sz="3600" baseline="30000" dirty="0" smtClean="0">
                <a:solidFill>
                  <a:srgbClr val="0000FF"/>
                </a:solidFill>
              </a:rPr>
              <a:t>2</a:t>
            </a:r>
            <a:r>
              <a:rPr lang="en-US" sz="3600" dirty="0" smtClean="0">
                <a:solidFill>
                  <a:srgbClr val="0000FF"/>
                </a:solidFill>
              </a:rPr>
              <a:t> </a:t>
            </a:r>
            <a:endParaRPr lang="en-US" sz="3600" dirty="0">
              <a:solidFill>
                <a:srgbClr val="0000FF"/>
              </a:solidFill>
            </a:endParaRPr>
          </a:p>
        </p:txBody>
      </p:sp>
      <p:sp>
        <p:nvSpPr>
          <p:cNvPr id="66" name="TextBox 65"/>
          <p:cNvSpPr txBox="1"/>
          <p:nvPr/>
        </p:nvSpPr>
        <p:spPr>
          <a:xfrm>
            <a:off x="1524000" y="4953000"/>
            <a:ext cx="7170516" cy="646331"/>
          </a:xfrm>
          <a:prstGeom prst="rect">
            <a:avLst/>
          </a:prstGeom>
          <a:noFill/>
        </p:spPr>
        <p:txBody>
          <a:bodyPr wrap="square" rtlCol="0">
            <a:spAutoFit/>
          </a:bodyPr>
          <a:lstStyle/>
          <a:p>
            <a:r>
              <a:rPr lang="en-US" sz="3600" dirty="0" smtClean="0">
                <a:solidFill>
                  <a:srgbClr val="00B050"/>
                </a:solidFill>
              </a:rPr>
              <a:t>Energy is a sum of squares. </a:t>
            </a:r>
            <a:endParaRPr lang="en-US" sz="3600" dirty="0">
              <a:solidFill>
                <a:srgbClr val="00B050"/>
              </a:solidFill>
            </a:endParaRPr>
          </a:p>
        </p:txBody>
      </p:sp>
      <p:sp>
        <p:nvSpPr>
          <p:cNvPr id="57" name="TextBox 56"/>
          <p:cNvSpPr txBox="1"/>
          <p:nvPr/>
        </p:nvSpPr>
        <p:spPr>
          <a:xfrm>
            <a:off x="1371600" y="5867400"/>
            <a:ext cx="7170516" cy="646331"/>
          </a:xfrm>
          <a:prstGeom prst="rect">
            <a:avLst/>
          </a:prstGeom>
          <a:noFill/>
        </p:spPr>
        <p:txBody>
          <a:bodyPr wrap="square" rtlCol="0">
            <a:spAutoFit/>
          </a:bodyPr>
          <a:lstStyle/>
          <a:p>
            <a:r>
              <a:rPr lang="en-US" sz="3600" dirty="0" smtClean="0">
                <a:solidFill>
                  <a:srgbClr val="00B050"/>
                </a:solidFill>
              </a:rPr>
              <a:t>Energy bounded below by zero. </a:t>
            </a:r>
            <a:endParaRPr lang="en-US" sz="3600" dirty="0">
              <a:solidFill>
                <a:srgbClr val="00B050"/>
              </a:solidFill>
            </a:endParaRPr>
          </a:p>
        </p:txBody>
      </p:sp>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1000" y="2971800"/>
            <a:ext cx="7684770" cy="914400"/>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810000" y="4038600"/>
            <a:ext cx="4632960" cy="636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29</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latin typeface="Brush Script MT" panose="03060802040406070304" pitchFamily="66" charset="0"/>
              </a:rPr>
              <a:t>The Vacuum And Spontaneous Symmetry Breaking</a:t>
            </a:r>
            <a:endParaRPr lang="en-US" sz="2800" dirty="0">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1658735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26JG_w2Nu9bOAv5e4VFDgGHAbSXKJU0w4icy1D4OC-ftEkMqY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216060"/>
            <a:ext cx="2057400" cy="2667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352800"/>
            <a:ext cx="9144000" cy="923330"/>
          </a:xfrm>
          <a:prstGeom prst="rect">
            <a:avLst/>
          </a:prstGeom>
          <a:noFill/>
        </p:spPr>
        <p:txBody>
          <a:bodyPr wrap="square" rtlCol="0">
            <a:spAutoFit/>
          </a:bodyPr>
          <a:lstStyle/>
          <a:p>
            <a:r>
              <a:rPr lang="en-US" sz="5400" dirty="0" smtClean="0">
                <a:solidFill>
                  <a:srgbClr val="0033CC"/>
                </a:solidFill>
              </a:rPr>
              <a:t>Mathematics and Physics</a:t>
            </a:r>
            <a:endParaRPr lang="en-US" sz="5400" dirty="0">
              <a:solidFill>
                <a:srgbClr val="0033CC"/>
              </a:solidFill>
            </a:endParaRPr>
          </a:p>
        </p:txBody>
      </p:sp>
      <p:sp>
        <p:nvSpPr>
          <p:cNvPr id="6" name="TextBox 5"/>
          <p:cNvSpPr txBox="1"/>
          <p:nvPr/>
        </p:nvSpPr>
        <p:spPr>
          <a:xfrm>
            <a:off x="2438400" y="990600"/>
            <a:ext cx="3733800" cy="584775"/>
          </a:xfrm>
          <a:prstGeom prst="rect">
            <a:avLst/>
          </a:prstGeom>
          <a:noFill/>
        </p:spPr>
        <p:txBody>
          <a:bodyPr wrap="square" rtlCol="0">
            <a:spAutoFit/>
          </a:bodyPr>
          <a:lstStyle/>
          <a:p>
            <a:r>
              <a:rPr lang="en-US" sz="3200" dirty="0" smtClean="0">
                <a:solidFill>
                  <a:srgbClr val="0033CC"/>
                </a:solidFill>
              </a:rPr>
              <a:t>Snapshots from the </a:t>
            </a:r>
            <a:endParaRPr lang="en-US" sz="3200" dirty="0">
              <a:solidFill>
                <a:srgbClr val="0033CC"/>
              </a:solidFill>
            </a:endParaRPr>
          </a:p>
        </p:txBody>
      </p:sp>
      <p:sp>
        <p:nvSpPr>
          <p:cNvPr id="7" name="TextBox 6"/>
          <p:cNvSpPr txBox="1"/>
          <p:nvPr/>
        </p:nvSpPr>
        <p:spPr>
          <a:xfrm>
            <a:off x="2743200" y="1600200"/>
            <a:ext cx="5105400" cy="1200329"/>
          </a:xfrm>
          <a:prstGeom prst="rect">
            <a:avLst/>
          </a:prstGeom>
          <a:noFill/>
        </p:spPr>
        <p:txBody>
          <a:bodyPr wrap="square" rtlCol="0">
            <a:spAutoFit/>
          </a:bodyPr>
          <a:lstStyle/>
          <a:p>
            <a:r>
              <a:rPr lang="en-US" sz="3600" dirty="0" smtClean="0">
                <a:solidFill>
                  <a:srgbClr val="0033CC"/>
                </a:solidFill>
              </a:rPr>
              <a:t>Great Debate </a:t>
            </a:r>
          </a:p>
          <a:p>
            <a:r>
              <a:rPr lang="en-US" sz="3600" dirty="0" smtClean="0">
                <a:solidFill>
                  <a:srgbClr val="0033CC"/>
                </a:solidFill>
              </a:rPr>
              <a:t> </a:t>
            </a:r>
            <a:endParaRPr lang="en-US" sz="3600" dirty="0">
              <a:solidFill>
                <a:srgbClr val="0033CC"/>
              </a:solidFill>
            </a:endParaRPr>
          </a:p>
        </p:txBody>
      </p:sp>
      <p:pic>
        <p:nvPicPr>
          <p:cNvPr id="1028" name="Picture 4" descr="https://encrypted-tbn2.gstatic.com/images?q=tbn:ANd9GcTDYrxatVw7rB4SqYDwep7tn5ES6idyKwmrDg6DEBF19FSnT9Yl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1999"/>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RBUrrGNu5_0yvtYNl7kGR2attrA-_nzeORCVK3hx9HT2aPFlNq1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951" y="0"/>
            <a:ext cx="2559049"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33800" y="2209800"/>
            <a:ext cx="2819400" cy="584775"/>
          </a:xfrm>
          <a:prstGeom prst="rect">
            <a:avLst/>
          </a:prstGeom>
          <a:noFill/>
        </p:spPr>
        <p:txBody>
          <a:bodyPr wrap="square" rtlCol="0">
            <a:spAutoFit/>
          </a:bodyPr>
          <a:lstStyle/>
          <a:p>
            <a:r>
              <a:rPr lang="en-US" sz="3200" dirty="0" smtClean="0">
                <a:solidFill>
                  <a:srgbClr val="0033CC"/>
                </a:solidFill>
              </a:rPr>
              <a:t>over</a:t>
            </a:r>
            <a:endParaRPr lang="en-US" sz="3200" dirty="0">
              <a:solidFill>
                <a:srgbClr val="0033CC"/>
              </a:solidFill>
            </a:endParaRPr>
          </a:p>
        </p:txBody>
      </p:sp>
      <p:sp>
        <p:nvSpPr>
          <p:cNvPr id="12" name="TextBox 11"/>
          <p:cNvSpPr txBox="1"/>
          <p:nvPr/>
        </p:nvSpPr>
        <p:spPr>
          <a:xfrm>
            <a:off x="2438400" y="2819400"/>
            <a:ext cx="4572000" cy="584775"/>
          </a:xfrm>
          <a:prstGeom prst="rect">
            <a:avLst/>
          </a:prstGeom>
          <a:noFill/>
        </p:spPr>
        <p:txBody>
          <a:bodyPr wrap="square" rtlCol="0">
            <a:spAutoFit/>
          </a:bodyPr>
          <a:lstStyle/>
          <a:p>
            <a:r>
              <a:rPr lang="en-US" sz="3200" dirty="0">
                <a:solidFill>
                  <a:srgbClr val="0033CC"/>
                </a:solidFill>
              </a:rPr>
              <a:t>t</a:t>
            </a:r>
            <a:r>
              <a:rPr lang="en-US" sz="3200" dirty="0" smtClean="0">
                <a:solidFill>
                  <a:srgbClr val="0033CC"/>
                </a:solidFill>
              </a:rPr>
              <a:t>he relation between</a:t>
            </a:r>
            <a:endParaRPr lang="en-US" sz="3200" dirty="0">
              <a:solidFill>
                <a:srgbClr val="0033CC"/>
              </a:solidFill>
            </a:endParaRPr>
          </a:p>
        </p:txBody>
      </p:sp>
      <p:pic>
        <p:nvPicPr>
          <p:cNvPr id="1032" name="Picture 8" descr="http://www.esa.int/var/esa/storage/images/esa_multimedia/images/2000/10/johannes_kepler_1571-1630/9233019-6-eng-GB/Johannes_Kepler_1571-1630_node_full_im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590800"/>
            <a:ext cx="1905000" cy="523220"/>
          </a:xfrm>
          <a:prstGeom prst="rect">
            <a:avLst/>
          </a:prstGeom>
          <a:noFill/>
        </p:spPr>
        <p:txBody>
          <a:bodyPr wrap="square" rtlCol="0">
            <a:spAutoFit/>
          </a:bodyPr>
          <a:lstStyle/>
          <a:p>
            <a:r>
              <a:rPr lang="en-US" sz="2800" dirty="0" err="1" smtClean="0">
                <a:solidFill>
                  <a:srgbClr val="990099"/>
                </a:solidFill>
              </a:rPr>
              <a:t>Kepler</a:t>
            </a:r>
            <a:endParaRPr lang="en-US" sz="2800" dirty="0">
              <a:solidFill>
                <a:srgbClr val="990099"/>
              </a:solidFill>
            </a:endParaRPr>
          </a:p>
        </p:txBody>
      </p:sp>
      <p:sp>
        <p:nvSpPr>
          <p:cNvPr id="15" name="TextBox 14"/>
          <p:cNvSpPr txBox="1"/>
          <p:nvPr/>
        </p:nvSpPr>
        <p:spPr>
          <a:xfrm>
            <a:off x="7227425" y="2590800"/>
            <a:ext cx="1905000" cy="523220"/>
          </a:xfrm>
          <a:prstGeom prst="rect">
            <a:avLst/>
          </a:prstGeom>
          <a:noFill/>
        </p:spPr>
        <p:txBody>
          <a:bodyPr wrap="square" rtlCol="0">
            <a:spAutoFit/>
          </a:bodyPr>
          <a:lstStyle/>
          <a:p>
            <a:r>
              <a:rPr lang="en-US" sz="2800" dirty="0" smtClean="0">
                <a:solidFill>
                  <a:srgbClr val="990099"/>
                </a:solidFill>
              </a:rPr>
              <a:t>Galileo</a:t>
            </a:r>
            <a:endParaRPr lang="en-US" sz="2800" dirty="0">
              <a:solidFill>
                <a:srgbClr val="990099"/>
              </a:solidFill>
            </a:endParaRPr>
          </a:p>
        </p:txBody>
      </p:sp>
      <p:sp>
        <p:nvSpPr>
          <p:cNvPr id="16" name="TextBox 15"/>
          <p:cNvSpPr txBox="1"/>
          <p:nvPr/>
        </p:nvSpPr>
        <p:spPr>
          <a:xfrm>
            <a:off x="2362200" y="6172200"/>
            <a:ext cx="1905000" cy="523220"/>
          </a:xfrm>
          <a:prstGeom prst="rect">
            <a:avLst/>
          </a:prstGeom>
          <a:noFill/>
        </p:spPr>
        <p:txBody>
          <a:bodyPr wrap="square" rtlCol="0">
            <a:spAutoFit/>
          </a:bodyPr>
          <a:lstStyle/>
          <a:p>
            <a:r>
              <a:rPr lang="en-US" sz="2800" dirty="0" smtClean="0">
                <a:solidFill>
                  <a:srgbClr val="990099"/>
                </a:solidFill>
              </a:rPr>
              <a:t>Newton</a:t>
            </a:r>
            <a:endParaRPr lang="en-US" sz="2800" dirty="0">
              <a:solidFill>
                <a:srgbClr val="990099"/>
              </a:solidFill>
            </a:endParaRPr>
          </a:p>
        </p:txBody>
      </p:sp>
      <p:sp>
        <p:nvSpPr>
          <p:cNvPr id="17" name="TextBox 16"/>
          <p:cNvSpPr txBox="1"/>
          <p:nvPr/>
        </p:nvSpPr>
        <p:spPr>
          <a:xfrm>
            <a:off x="5715000" y="6172200"/>
            <a:ext cx="1905000" cy="523220"/>
          </a:xfrm>
          <a:prstGeom prst="rect">
            <a:avLst/>
          </a:prstGeom>
          <a:noFill/>
        </p:spPr>
        <p:txBody>
          <a:bodyPr wrap="square" rtlCol="0">
            <a:spAutoFit/>
          </a:bodyPr>
          <a:lstStyle/>
          <a:p>
            <a:r>
              <a:rPr lang="en-US" sz="2800" dirty="0" smtClean="0">
                <a:solidFill>
                  <a:srgbClr val="990099"/>
                </a:solidFill>
              </a:rPr>
              <a:t>Leibniz</a:t>
            </a:r>
            <a:endParaRPr lang="en-US" sz="2800" dirty="0">
              <a:solidFill>
                <a:srgbClr val="990099"/>
              </a:solidFill>
            </a:endParaRPr>
          </a:p>
        </p:txBody>
      </p:sp>
    </p:spTree>
    <p:extLst>
      <p:ext uri="{BB962C8B-B14F-4D97-AF65-F5344CB8AC3E}">
        <p14:creationId xmlns:p14="http://schemas.microsoft.com/office/powerpoint/2010/main" val="20400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26"/>
          <p:cNvSpPr>
            <a:spLocks noGrp="1"/>
          </p:cNvSpPr>
          <p:nvPr>
            <p:ph type="title"/>
          </p:nvPr>
        </p:nvSpPr>
        <p:spPr>
          <a:xfrm>
            <a:off x="381000" y="0"/>
            <a:ext cx="8229600" cy="1143000"/>
          </a:xfrm>
        </p:spPr>
        <p:txBody>
          <a:bodyPr/>
          <a:lstStyle/>
          <a:p>
            <a:r>
              <a:rPr lang="en-US" dirty="0" smtClean="0"/>
              <a:t>Classical </a:t>
            </a:r>
            <a:r>
              <a:rPr lang="en-US" dirty="0" err="1" smtClean="0"/>
              <a:t>Vacua</a:t>
            </a:r>
            <a:endParaRPr lang="en-US" dirty="0"/>
          </a:p>
        </p:txBody>
      </p:sp>
      <p:grpSp>
        <p:nvGrpSpPr>
          <p:cNvPr id="117" name="Group 36"/>
          <p:cNvGrpSpPr>
            <a:grpSpLocks noChangeAspect="1"/>
          </p:cNvGrpSpPr>
          <p:nvPr>
            <p:custDataLst>
              <p:tags r:id="rId1"/>
            </p:custDataLst>
          </p:nvPr>
        </p:nvGrpSpPr>
        <p:grpSpPr bwMode="auto">
          <a:xfrm>
            <a:off x="1676400" y="3429000"/>
            <a:ext cx="2136437" cy="457200"/>
            <a:chOff x="1879" y="3287"/>
            <a:chExt cx="7528" cy="1611"/>
          </a:xfrm>
          <a:solidFill>
            <a:srgbClr val="7030A0"/>
          </a:solidFill>
        </p:grpSpPr>
        <p:sp>
          <p:nvSpPr>
            <p:cNvPr id="118" name="Freeform 38"/>
            <p:cNvSpPr>
              <a:spLocks/>
            </p:cNvSpPr>
            <p:nvPr/>
          </p:nvSpPr>
          <p:spPr bwMode="auto">
            <a:xfrm>
              <a:off x="2360" y="3287"/>
              <a:ext cx="710" cy="322"/>
            </a:xfrm>
            <a:custGeom>
              <a:avLst/>
              <a:gdLst/>
              <a:ahLst/>
              <a:cxnLst>
                <a:cxn ang="0">
                  <a:pos x="598" y="3"/>
                </a:cxn>
                <a:cxn ang="0">
                  <a:pos x="609" y="10"/>
                </a:cxn>
                <a:cxn ang="0">
                  <a:pos x="619" y="21"/>
                </a:cxn>
                <a:cxn ang="0">
                  <a:pos x="621" y="35"/>
                </a:cxn>
                <a:cxn ang="0">
                  <a:pos x="657" y="103"/>
                </a:cxn>
                <a:cxn ang="0">
                  <a:pos x="694" y="133"/>
                </a:cxn>
                <a:cxn ang="0">
                  <a:pos x="706" y="145"/>
                </a:cxn>
                <a:cxn ang="0">
                  <a:pos x="710" y="161"/>
                </a:cxn>
                <a:cxn ang="0">
                  <a:pos x="706" y="175"/>
                </a:cxn>
                <a:cxn ang="0">
                  <a:pos x="699" y="187"/>
                </a:cxn>
                <a:cxn ang="0">
                  <a:pos x="687" y="192"/>
                </a:cxn>
                <a:cxn ang="0">
                  <a:pos x="635" y="222"/>
                </a:cxn>
                <a:cxn ang="0">
                  <a:pos x="573" y="280"/>
                </a:cxn>
                <a:cxn ang="0">
                  <a:pos x="552" y="308"/>
                </a:cxn>
                <a:cxn ang="0">
                  <a:pos x="541" y="317"/>
                </a:cxn>
                <a:cxn ang="0">
                  <a:pos x="525" y="322"/>
                </a:cxn>
                <a:cxn ang="0">
                  <a:pos x="506" y="315"/>
                </a:cxn>
                <a:cxn ang="0">
                  <a:pos x="495" y="299"/>
                </a:cxn>
                <a:cxn ang="0">
                  <a:pos x="499" y="271"/>
                </a:cxn>
                <a:cxn ang="0">
                  <a:pos x="531" y="229"/>
                </a:cxn>
                <a:cxn ang="0">
                  <a:pos x="568" y="194"/>
                </a:cxn>
                <a:cxn ang="0">
                  <a:pos x="55" y="194"/>
                </a:cxn>
                <a:cxn ang="0">
                  <a:pos x="25" y="192"/>
                </a:cxn>
                <a:cxn ang="0">
                  <a:pos x="5" y="178"/>
                </a:cxn>
                <a:cxn ang="0">
                  <a:pos x="5" y="145"/>
                </a:cxn>
                <a:cxn ang="0">
                  <a:pos x="25" y="131"/>
                </a:cxn>
                <a:cxn ang="0">
                  <a:pos x="55" y="129"/>
                </a:cxn>
                <a:cxn ang="0">
                  <a:pos x="582" y="108"/>
                </a:cxn>
                <a:cxn ang="0">
                  <a:pos x="564" y="61"/>
                </a:cxn>
                <a:cxn ang="0">
                  <a:pos x="557" y="33"/>
                </a:cxn>
                <a:cxn ang="0">
                  <a:pos x="559" y="21"/>
                </a:cxn>
                <a:cxn ang="0">
                  <a:pos x="566" y="10"/>
                </a:cxn>
                <a:cxn ang="0">
                  <a:pos x="580" y="3"/>
                </a:cxn>
              </a:cxnLst>
              <a:rect l="0" t="0" r="r" b="b"/>
              <a:pathLst>
                <a:path w="710" h="322">
                  <a:moveTo>
                    <a:pt x="589" y="0"/>
                  </a:moveTo>
                  <a:lnTo>
                    <a:pt x="598" y="3"/>
                  </a:lnTo>
                  <a:lnTo>
                    <a:pt x="605" y="5"/>
                  </a:lnTo>
                  <a:lnTo>
                    <a:pt x="609" y="10"/>
                  </a:lnTo>
                  <a:lnTo>
                    <a:pt x="614" y="17"/>
                  </a:lnTo>
                  <a:lnTo>
                    <a:pt x="619" y="21"/>
                  </a:lnTo>
                  <a:lnTo>
                    <a:pt x="621" y="28"/>
                  </a:lnTo>
                  <a:lnTo>
                    <a:pt x="621" y="35"/>
                  </a:lnTo>
                  <a:lnTo>
                    <a:pt x="637" y="73"/>
                  </a:lnTo>
                  <a:lnTo>
                    <a:pt x="657" y="103"/>
                  </a:lnTo>
                  <a:lnTo>
                    <a:pt x="687" y="129"/>
                  </a:lnTo>
                  <a:lnTo>
                    <a:pt x="694" y="133"/>
                  </a:lnTo>
                  <a:lnTo>
                    <a:pt x="701" y="138"/>
                  </a:lnTo>
                  <a:lnTo>
                    <a:pt x="706" y="145"/>
                  </a:lnTo>
                  <a:lnTo>
                    <a:pt x="708" y="152"/>
                  </a:lnTo>
                  <a:lnTo>
                    <a:pt x="710" y="161"/>
                  </a:lnTo>
                  <a:lnTo>
                    <a:pt x="708" y="171"/>
                  </a:lnTo>
                  <a:lnTo>
                    <a:pt x="706" y="175"/>
                  </a:lnTo>
                  <a:lnTo>
                    <a:pt x="703" y="182"/>
                  </a:lnTo>
                  <a:lnTo>
                    <a:pt x="699" y="187"/>
                  </a:lnTo>
                  <a:lnTo>
                    <a:pt x="692" y="189"/>
                  </a:lnTo>
                  <a:lnTo>
                    <a:pt x="687" y="192"/>
                  </a:lnTo>
                  <a:lnTo>
                    <a:pt x="683" y="194"/>
                  </a:lnTo>
                  <a:lnTo>
                    <a:pt x="635" y="222"/>
                  </a:lnTo>
                  <a:lnTo>
                    <a:pt x="598" y="252"/>
                  </a:lnTo>
                  <a:lnTo>
                    <a:pt x="573" y="280"/>
                  </a:lnTo>
                  <a:lnTo>
                    <a:pt x="557" y="301"/>
                  </a:lnTo>
                  <a:lnTo>
                    <a:pt x="552" y="308"/>
                  </a:lnTo>
                  <a:lnTo>
                    <a:pt x="545" y="313"/>
                  </a:lnTo>
                  <a:lnTo>
                    <a:pt x="541" y="317"/>
                  </a:lnTo>
                  <a:lnTo>
                    <a:pt x="534" y="322"/>
                  </a:lnTo>
                  <a:lnTo>
                    <a:pt x="525" y="322"/>
                  </a:lnTo>
                  <a:lnTo>
                    <a:pt x="515" y="320"/>
                  </a:lnTo>
                  <a:lnTo>
                    <a:pt x="506" y="315"/>
                  </a:lnTo>
                  <a:lnTo>
                    <a:pt x="499" y="308"/>
                  </a:lnTo>
                  <a:lnTo>
                    <a:pt x="495" y="299"/>
                  </a:lnTo>
                  <a:lnTo>
                    <a:pt x="493" y="289"/>
                  </a:lnTo>
                  <a:lnTo>
                    <a:pt x="499" y="271"/>
                  </a:lnTo>
                  <a:lnTo>
                    <a:pt x="513" y="250"/>
                  </a:lnTo>
                  <a:lnTo>
                    <a:pt x="531" y="229"/>
                  </a:lnTo>
                  <a:lnTo>
                    <a:pt x="552" y="210"/>
                  </a:lnTo>
                  <a:lnTo>
                    <a:pt x="568" y="194"/>
                  </a:lnTo>
                  <a:lnTo>
                    <a:pt x="568" y="194"/>
                  </a:lnTo>
                  <a:lnTo>
                    <a:pt x="55" y="194"/>
                  </a:lnTo>
                  <a:lnTo>
                    <a:pt x="39" y="194"/>
                  </a:lnTo>
                  <a:lnTo>
                    <a:pt x="25" y="192"/>
                  </a:lnTo>
                  <a:lnTo>
                    <a:pt x="11" y="187"/>
                  </a:lnTo>
                  <a:lnTo>
                    <a:pt x="5" y="178"/>
                  </a:lnTo>
                  <a:lnTo>
                    <a:pt x="0" y="161"/>
                  </a:lnTo>
                  <a:lnTo>
                    <a:pt x="5" y="145"/>
                  </a:lnTo>
                  <a:lnTo>
                    <a:pt x="11" y="136"/>
                  </a:lnTo>
                  <a:lnTo>
                    <a:pt x="25" y="131"/>
                  </a:lnTo>
                  <a:lnTo>
                    <a:pt x="39" y="129"/>
                  </a:lnTo>
                  <a:lnTo>
                    <a:pt x="55" y="129"/>
                  </a:lnTo>
                  <a:lnTo>
                    <a:pt x="596" y="129"/>
                  </a:lnTo>
                  <a:lnTo>
                    <a:pt x="582" y="108"/>
                  </a:lnTo>
                  <a:lnTo>
                    <a:pt x="570" y="84"/>
                  </a:lnTo>
                  <a:lnTo>
                    <a:pt x="564" y="61"/>
                  </a:lnTo>
                  <a:lnTo>
                    <a:pt x="557" y="45"/>
                  </a:lnTo>
                  <a:lnTo>
                    <a:pt x="557" y="33"/>
                  </a:lnTo>
                  <a:lnTo>
                    <a:pt x="557" y="28"/>
                  </a:lnTo>
                  <a:lnTo>
                    <a:pt x="559" y="21"/>
                  </a:lnTo>
                  <a:lnTo>
                    <a:pt x="561" y="14"/>
                  </a:lnTo>
                  <a:lnTo>
                    <a:pt x="566" y="10"/>
                  </a:lnTo>
                  <a:lnTo>
                    <a:pt x="573" y="5"/>
                  </a:lnTo>
                  <a:lnTo>
                    <a:pt x="580" y="3"/>
                  </a:lnTo>
                  <a:lnTo>
                    <a:pt x="5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9"/>
            <p:cNvSpPr>
              <a:spLocks/>
            </p:cNvSpPr>
            <p:nvPr/>
          </p:nvSpPr>
          <p:spPr bwMode="auto">
            <a:xfrm>
              <a:off x="1879" y="3756"/>
              <a:ext cx="1161" cy="1105"/>
            </a:xfrm>
            <a:custGeom>
              <a:avLst/>
              <a:gdLst/>
              <a:ahLst/>
              <a:cxnLst>
                <a:cxn ang="0">
                  <a:pos x="1138" y="0"/>
                </a:cxn>
                <a:cxn ang="0">
                  <a:pos x="1161" y="23"/>
                </a:cxn>
                <a:cxn ang="0">
                  <a:pos x="1125" y="350"/>
                </a:cxn>
                <a:cxn ang="0">
                  <a:pos x="1100" y="366"/>
                </a:cxn>
                <a:cxn ang="0">
                  <a:pos x="1088" y="354"/>
                </a:cxn>
                <a:cxn ang="0">
                  <a:pos x="1088" y="317"/>
                </a:cxn>
                <a:cxn ang="0">
                  <a:pos x="1095" y="266"/>
                </a:cxn>
                <a:cxn ang="0">
                  <a:pos x="1093" y="189"/>
                </a:cxn>
                <a:cxn ang="0">
                  <a:pos x="1058" y="100"/>
                </a:cxn>
                <a:cxn ang="0">
                  <a:pos x="962" y="56"/>
                </a:cxn>
                <a:cxn ang="0">
                  <a:pos x="625" y="49"/>
                </a:cxn>
                <a:cxn ang="0">
                  <a:pos x="561" y="61"/>
                </a:cxn>
                <a:cxn ang="0">
                  <a:pos x="541" y="114"/>
                </a:cxn>
                <a:cxn ang="0">
                  <a:pos x="644" y="504"/>
                </a:cxn>
                <a:cxn ang="0">
                  <a:pos x="740" y="471"/>
                </a:cxn>
                <a:cxn ang="0">
                  <a:pos x="790" y="387"/>
                </a:cxn>
                <a:cxn ang="0">
                  <a:pos x="809" y="329"/>
                </a:cxn>
                <a:cxn ang="0">
                  <a:pos x="820" y="317"/>
                </a:cxn>
                <a:cxn ang="0">
                  <a:pos x="838" y="319"/>
                </a:cxn>
                <a:cxn ang="0">
                  <a:pos x="754" y="713"/>
                </a:cxn>
                <a:cxn ang="0">
                  <a:pos x="742" y="741"/>
                </a:cxn>
                <a:cxn ang="0">
                  <a:pos x="724" y="744"/>
                </a:cxn>
                <a:cxn ang="0">
                  <a:pos x="710" y="734"/>
                </a:cxn>
                <a:cxn ang="0">
                  <a:pos x="712" y="711"/>
                </a:cxn>
                <a:cxn ang="0">
                  <a:pos x="726" y="641"/>
                </a:cxn>
                <a:cxn ang="0">
                  <a:pos x="724" y="602"/>
                </a:cxn>
                <a:cxn ang="0">
                  <a:pos x="692" y="569"/>
                </a:cxn>
                <a:cxn ang="0">
                  <a:pos x="591" y="555"/>
                </a:cxn>
                <a:cxn ang="0">
                  <a:pos x="318" y="1012"/>
                </a:cxn>
                <a:cxn ang="0">
                  <a:pos x="314" y="1028"/>
                </a:cxn>
                <a:cxn ang="0">
                  <a:pos x="314" y="1038"/>
                </a:cxn>
                <a:cxn ang="0">
                  <a:pos x="321" y="1052"/>
                </a:cxn>
                <a:cxn ang="0">
                  <a:pos x="602" y="1054"/>
                </a:cxn>
                <a:cxn ang="0">
                  <a:pos x="783" y="1031"/>
                </a:cxn>
                <a:cxn ang="0">
                  <a:pos x="902" y="954"/>
                </a:cxn>
                <a:cxn ang="0">
                  <a:pos x="987" y="825"/>
                </a:cxn>
                <a:cxn ang="0">
                  <a:pos x="1042" y="699"/>
                </a:cxn>
                <a:cxn ang="0">
                  <a:pos x="1054" y="688"/>
                </a:cxn>
                <a:cxn ang="0">
                  <a:pos x="1072" y="690"/>
                </a:cxn>
                <a:cxn ang="0">
                  <a:pos x="1079" y="699"/>
                </a:cxn>
                <a:cxn ang="0">
                  <a:pos x="1079" y="706"/>
                </a:cxn>
                <a:cxn ang="0">
                  <a:pos x="1074" y="723"/>
                </a:cxn>
                <a:cxn ang="0">
                  <a:pos x="925" y="1077"/>
                </a:cxn>
                <a:cxn ang="0">
                  <a:pos x="896" y="1105"/>
                </a:cxn>
                <a:cxn ang="0">
                  <a:pos x="25" y="1105"/>
                </a:cxn>
                <a:cxn ang="0">
                  <a:pos x="0" y="1084"/>
                </a:cxn>
                <a:cxn ang="0">
                  <a:pos x="25" y="1054"/>
                </a:cxn>
                <a:cxn ang="0">
                  <a:pos x="126" y="1052"/>
                </a:cxn>
                <a:cxn ang="0">
                  <a:pos x="176" y="1021"/>
                </a:cxn>
                <a:cxn ang="0">
                  <a:pos x="401" y="119"/>
                </a:cxn>
                <a:cxn ang="0">
                  <a:pos x="410" y="84"/>
                </a:cxn>
                <a:cxn ang="0">
                  <a:pos x="389" y="56"/>
                </a:cxn>
                <a:cxn ang="0">
                  <a:pos x="307" y="49"/>
                </a:cxn>
                <a:cxn ang="0">
                  <a:pos x="263" y="42"/>
                </a:cxn>
                <a:cxn ang="0">
                  <a:pos x="272" y="5"/>
                </a:cxn>
              </a:cxnLst>
              <a:rect l="0" t="0" r="r" b="b"/>
              <a:pathLst>
                <a:path w="1161" h="1105">
                  <a:moveTo>
                    <a:pt x="309" y="0"/>
                  </a:moveTo>
                  <a:lnTo>
                    <a:pt x="1118" y="0"/>
                  </a:lnTo>
                  <a:lnTo>
                    <a:pt x="1138" y="0"/>
                  </a:lnTo>
                  <a:lnTo>
                    <a:pt x="1152" y="5"/>
                  </a:lnTo>
                  <a:lnTo>
                    <a:pt x="1159" y="9"/>
                  </a:lnTo>
                  <a:lnTo>
                    <a:pt x="1161" y="23"/>
                  </a:lnTo>
                  <a:lnTo>
                    <a:pt x="1161" y="44"/>
                  </a:lnTo>
                  <a:lnTo>
                    <a:pt x="1127" y="326"/>
                  </a:lnTo>
                  <a:lnTo>
                    <a:pt x="1125" y="350"/>
                  </a:lnTo>
                  <a:lnTo>
                    <a:pt x="1118" y="364"/>
                  </a:lnTo>
                  <a:lnTo>
                    <a:pt x="1106" y="366"/>
                  </a:lnTo>
                  <a:lnTo>
                    <a:pt x="1100" y="366"/>
                  </a:lnTo>
                  <a:lnTo>
                    <a:pt x="1095" y="364"/>
                  </a:lnTo>
                  <a:lnTo>
                    <a:pt x="1090" y="359"/>
                  </a:lnTo>
                  <a:lnTo>
                    <a:pt x="1088" y="354"/>
                  </a:lnTo>
                  <a:lnTo>
                    <a:pt x="1088" y="350"/>
                  </a:lnTo>
                  <a:lnTo>
                    <a:pt x="1088" y="345"/>
                  </a:lnTo>
                  <a:lnTo>
                    <a:pt x="1088" y="317"/>
                  </a:lnTo>
                  <a:lnTo>
                    <a:pt x="1090" y="294"/>
                  </a:lnTo>
                  <a:lnTo>
                    <a:pt x="1093" y="277"/>
                  </a:lnTo>
                  <a:lnTo>
                    <a:pt x="1095" y="266"/>
                  </a:lnTo>
                  <a:lnTo>
                    <a:pt x="1095" y="249"/>
                  </a:lnTo>
                  <a:lnTo>
                    <a:pt x="1095" y="231"/>
                  </a:lnTo>
                  <a:lnTo>
                    <a:pt x="1093" y="189"/>
                  </a:lnTo>
                  <a:lnTo>
                    <a:pt x="1088" y="154"/>
                  </a:lnTo>
                  <a:lnTo>
                    <a:pt x="1077" y="124"/>
                  </a:lnTo>
                  <a:lnTo>
                    <a:pt x="1058" y="100"/>
                  </a:lnTo>
                  <a:lnTo>
                    <a:pt x="1033" y="82"/>
                  </a:lnTo>
                  <a:lnTo>
                    <a:pt x="1001" y="68"/>
                  </a:lnTo>
                  <a:lnTo>
                    <a:pt x="962" y="56"/>
                  </a:lnTo>
                  <a:lnTo>
                    <a:pt x="912" y="51"/>
                  </a:lnTo>
                  <a:lnTo>
                    <a:pt x="852" y="49"/>
                  </a:lnTo>
                  <a:lnTo>
                    <a:pt x="625" y="49"/>
                  </a:lnTo>
                  <a:lnTo>
                    <a:pt x="596" y="51"/>
                  </a:lnTo>
                  <a:lnTo>
                    <a:pt x="575" y="54"/>
                  </a:lnTo>
                  <a:lnTo>
                    <a:pt x="561" y="61"/>
                  </a:lnTo>
                  <a:lnTo>
                    <a:pt x="552" y="72"/>
                  </a:lnTo>
                  <a:lnTo>
                    <a:pt x="547" y="89"/>
                  </a:lnTo>
                  <a:lnTo>
                    <a:pt x="541" y="114"/>
                  </a:lnTo>
                  <a:lnTo>
                    <a:pt x="444" y="504"/>
                  </a:lnTo>
                  <a:lnTo>
                    <a:pt x="593" y="504"/>
                  </a:lnTo>
                  <a:lnTo>
                    <a:pt x="644" y="504"/>
                  </a:lnTo>
                  <a:lnTo>
                    <a:pt x="683" y="497"/>
                  </a:lnTo>
                  <a:lnTo>
                    <a:pt x="715" y="487"/>
                  </a:lnTo>
                  <a:lnTo>
                    <a:pt x="740" y="471"/>
                  </a:lnTo>
                  <a:lnTo>
                    <a:pt x="760" y="450"/>
                  </a:lnTo>
                  <a:lnTo>
                    <a:pt x="776" y="422"/>
                  </a:lnTo>
                  <a:lnTo>
                    <a:pt x="790" y="387"/>
                  </a:lnTo>
                  <a:lnTo>
                    <a:pt x="804" y="343"/>
                  </a:lnTo>
                  <a:lnTo>
                    <a:pt x="806" y="336"/>
                  </a:lnTo>
                  <a:lnTo>
                    <a:pt x="809" y="329"/>
                  </a:lnTo>
                  <a:lnTo>
                    <a:pt x="811" y="322"/>
                  </a:lnTo>
                  <a:lnTo>
                    <a:pt x="815" y="319"/>
                  </a:lnTo>
                  <a:lnTo>
                    <a:pt x="820" y="317"/>
                  </a:lnTo>
                  <a:lnTo>
                    <a:pt x="827" y="315"/>
                  </a:lnTo>
                  <a:lnTo>
                    <a:pt x="834" y="317"/>
                  </a:lnTo>
                  <a:lnTo>
                    <a:pt x="838" y="319"/>
                  </a:lnTo>
                  <a:lnTo>
                    <a:pt x="843" y="326"/>
                  </a:lnTo>
                  <a:lnTo>
                    <a:pt x="843" y="333"/>
                  </a:lnTo>
                  <a:lnTo>
                    <a:pt x="754" y="713"/>
                  </a:lnTo>
                  <a:lnTo>
                    <a:pt x="751" y="727"/>
                  </a:lnTo>
                  <a:lnTo>
                    <a:pt x="747" y="734"/>
                  </a:lnTo>
                  <a:lnTo>
                    <a:pt x="742" y="741"/>
                  </a:lnTo>
                  <a:lnTo>
                    <a:pt x="738" y="744"/>
                  </a:lnTo>
                  <a:lnTo>
                    <a:pt x="731" y="746"/>
                  </a:lnTo>
                  <a:lnTo>
                    <a:pt x="724" y="744"/>
                  </a:lnTo>
                  <a:lnTo>
                    <a:pt x="717" y="741"/>
                  </a:lnTo>
                  <a:lnTo>
                    <a:pt x="712" y="739"/>
                  </a:lnTo>
                  <a:lnTo>
                    <a:pt x="710" y="734"/>
                  </a:lnTo>
                  <a:lnTo>
                    <a:pt x="708" y="730"/>
                  </a:lnTo>
                  <a:lnTo>
                    <a:pt x="710" y="723"/>
                  </a:lnTo>
                  <a:lnTo>
                    <a:pt x="712" y="711"/>
                  </a:lnTo>
                  <a:lnTo>
                    <a:pt x="722" y="678"/>
                  </a:lnTo>
                  <a:lnTo>
                    <a:pt x="724" y="657"/>
                  </a:lnTo>
                  <a:lnTo>
                    <a:pt x="726" y="641"/>
                  </a:lnTo>
                  <a:lnTo>
                    <a:pt x="726" y="630"/>
                  </a:lnTo>
                  <a:lnTo>
                    <a:pt x="726" y="616"/>
                  </a:lnTo>
                  <a:lnTo>
                    <a:pt x="724" y="602"/>
                  </a:lnTo>
                  <a:lnTo>
                    <a:pt x="719" y="588"/>
                  </a:lnTo>
                  <a:lnTo>
                    <a:pt x="708" y="578"/>
                  </a:lnTo>
                  <a:lnTo>
                    <a:pt x="692" y="569"/>
                  </a:lnTo>
                  <a:lnTo>
                    <a:pt x="669" y="562"/>
                  </a:lnTo>
                  <a:lnTo>
                    <a:pt x="634" y="557"/>
                  </a:lnTo>
                  <a:lnTo>
                    <a:pt x="591" y="555"/>
                  </a:lnTo>
                  <a:lnTo>
                    <a:pt x="428" y="555"/>
                  </a:lnTo>
                  <a:lnTo>
                    <a:pt x="321" y="1000"/>
                  </a:lnTo>
                  <a:lnTo>
                    <a:pt x="318" y="1012"/>
                  </a:lnTo>
                  <a:lnTo>
                    <a:pt x="316" y="1019"/>
                  </a:lnTo>
                  <a:lnTo>
                    <a:pt x="316" y="1026"/>
                  </a:lnTo>
                  <a:lnTo>
                    <a:pt x="314" y="1028"/>
                  </a:lnTo>
                  <a:lnTo>
                    <a:pt x="314" y="1033"/>
                  </a:lnTo>
                  <a:lnTo>
                    <a:pt x="314" y="1035"/>
                  </a:lnTo>
                  <a:lnTo>
                    <a:pt x="314" y="1038"/>
                  </a:lnTo>
                  <a:lnTo>
                    <a:pt x="314" y="1042"/>
                  </a:lnTo>
                  <a:lnTo>
                    <a:pt x="316" y="1047"/>
                  </a:lnTo>
                  <a:lnTo>
                    <a:pt x="321" y="1052"/>
                  </a:lnTo>
                  <a:lnTo>
                    <a:pt x="325" y="1054"/>
                  </a:lnTo>
                  <a:lnTo>
                    <a:pt x="334" y="1054"/>
                  </a:lnTo>
                  <a:lnTo>
                    <a:pt x="602" y="1054"/>
                  </a:lnTo>
                  <a:lnTo>
                    <a:pt x="673" y="1052"/>
                  </a:lnTo>
                  <a:lnTo>
                    <a:pt x="733" y="1045"/>
                  </a:lnTo>
                  <a:lnTo>
                    <a:pt x="783" y="1031"/>
                  </a:lnTo>
                  <a:lnTo>
                    <a:pt x="829" y="1010"/>
                  </a:lnTo>
                  <a:lnTo>
                    <a:pt x="868" y="986"/>
                  </a:lnTo>
                  <a:lnTo>
                    <a:pt x="902" y="954"/>
                  </a:lnTo>
                  <a:lnTo>
                    <a:pt x="932" y="916"/>
                  </a:lnTo>
                  <a:lnTo>
                    <a:pt x="960" y="874"/>
                  </a:lnTo>
                  <a:lnTo>
                    <a:pt x="987" y="825"/>
                  </a:lnTo>
                  <a:lnTo>
                    <a:pt x="1012" y="769"/>
                  </a:lnTo>
                  <a:lnTo>
                    <a:pt x="1040" y="706"/>
                  </a:lnTo>
                  <a:lnTo>
                    <a:pt x="1042" y="699"/>
                  </a:lnTo>
                  <a:lnTo>
                    <a:pt x="1045" y="695"/>
                  </a:lnTo>
                  <a:lnTo>
                    <a:pt x="1049" y="690"/>
                  </a:lnTo>
                  <a:lnTo>
                    <a:pt x="1054" y="688"/>
                  </a:lnTo>
                  <a:lnTo>
                    <a:pt x="1061" y="685"/>
                  </a:lnTo>
                  <a:lnTo>
                    <a:pt x="1067" y="688"/>
                  </a:lnTo>
                  <a:lnTo>
                    <a:pt x="1072" y="690"/>
                  </a:lnTo>
                  <a:lnTo>
                    <a:pt x="1077" y="692"/>
                  </a:lnTo>
                  <a:lnTo>
                    <a:pt x="1079" y="697"/>
                  </a:lnTo>
                  <a:lnTo>
                    <a:pt x="1079" y="699"/>
                  </a:lnTo>
                  <a:lnTo>
                    <a:pt x="1081" y="702"/>
                  </a:lnTo>
                  <a:lnTo>
                    <a:pt x="1081" y="704"/>
                  </a:lnTo>
                  <a:lnTo>
                    <a:pt x="1079" y="706"/>
                  </a:lnTo>
                  <a:lnTo>
                    <a:pt x="1079" y="711"/>
                  </a:lnTo>
                  <a:lnTo>
                    <a:pt x="1077" y="716"/>
                  </a:lnTo>
                  <a:lnTo>
                    <a:pt x="1074" y="723"/>
                  </a:lnTo>
                  <a:lnTo>
                    <a:pt x="1072" y="727"/>
                  </a:lnTo>
                  <a:lnTo>
                    <a:pt x="1072" y="727"/>
                  </a:lnTo>
                  <a:lnTo>
                    <a:pt x="925" y="1077"/>
                  </a:lnTo>
                  <a:lnTo>
                    <a:pt x="919" y="1093"/>
                  </a:lnTo>
                  <a:lnTo>
                    <a:pt x="909" y="1100"/>
                  </a:lnTo>
                  <a:lnTo>
                    <a:pt x="896" y="1105"/>
                  </a:lnTo>
                  <a:lnTo>
                    <a:pt x="875" y="1105"/>
                  </a:lnTo>
                  <a:lnTo>
                    <a:pt x="46" y="1105"/>
                  </a:lnTo>
                  <a:lnTo>
                    <a:pt x="25" y="1105"/>
                  </a:lnTo>
                  <a:lnTo>
                    <a:pt x="11" y="1103"/>
                  </a:lnTo>
                  <a:lnTo>
                    <a:pt x="2" y="1098"/>
                  </a:lnTo>
                  <a:lnTo>
                    <a:pt x="0" y="1084"/>
                  </a:lnTo>
                  <a:lnTo>
                    <a:pt x="2" y="1068"/>
                  </a:lnTo>
                  <a:lnTo>
                    <a:pt x="11" y="1059"/>
                  </a:lnTo>
                  <a:lnTo>
                    <a:pt x="25" y="1054"/>
                  </a:lnTo>
                  <a:lnTo>
                    <a:pt x="46" y="1054"/>
                  </a:lnTo>
                  <a:lnTo>
                    <a:pt x="92" y="1054"/>
                  </a:lnTo>
                  <a:lnTo>
                    <a:pt x="126" y="1052"/>
                  </a:lnTo>
                  <a:lnTo>
                    <a:pt x="151" y="1045"/>
                  </a:lnTo>
                  <a:lnTo>
                    <a:pt x="167" y="1035"/>
                  </a:lnTo>
                  <a:lnTo>
                    <a:pt x="176" y="1021"/>
                  </a:lnTo>
                  <a:lnTo>
                    <a:pt x="183" y="1003"/>
                  </a:lnTo>
                  <a:lnTo>
                    <a:pt x="190" y="977"/>
                  </a:lnTo>
                  <a:lnTo>
                    <a:pt x="401" y="119"/>
                  </a:lnTo>
                  <a:lnTo>
                    <a:pt x="405" y="100"/>
                  </a:lnTo>
                  <a:lnTo>
                    <a:pt x="408" y="91"/>
                  </a:lnTo>
                  <a:lnTo>
                    <a:pt x="410" y="84"/>
                  </a:lnTo>
                  <a:lnTo>
                    <a:pt x="410" y="79"/>
                  </a:lnTo>
                  <a:lnTo>
                    <a:pt x="403" y="65"/>
                  </a:lnTo>
                  <a:lnTo>
                    <a:pt x="389" y="56"/>
                  </a:lnTo>
                  <a:lnTo>
                    <a:pt x="366" y="51"/>
                  </a:lnTo>
                  <a:lnTo>
                    <a:pt x="339" y="49"/>
                  </a:lnTo>
                  <a:lnTo>
                    <a:pt x="307" y="49"/>
                  </a:lnTo>
                  <a:lnTo>
                    <a:pt x="286" y="49"/>
                  </a:lnTo>
                  <a:lnTo>
                    <a:pt x="272" y="47"/>
                  </a:lnTo>
                  <a:lnTo>
                    <a:pt x="263" y="42"/>
                  </a:lnTo>
                  <a:lnTo>
                    <a:pt x="261" y="30"/>
                  </a:lnTo>
                  <a:lnTo>
                    <a:pt x="263" y="14"/>
                  </a:lnTo>
                  <a:lnTo>
                    <a:pt x="272" y="5"/>
                  </a:lnTo>
                  <a:lnTo>
                    <a:pt x="289" y="2"/>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0"/>
            <p:cNvSpPr>
              <a:spLocks noEditPoints="1"/>
            </p:cNvSpPr>
            <p:nvPr/>
          </p:nvSpPr>
          <p:spPr bwMode="auto">
            <a:xfrm>
              <a:off x="3627" y="4267"/>
              <a:ext cx="1063" cy="377"/>
            </a:xfrm>
            <a:custGeom>
              <a:avLst/>
              <a:gdLst/>
              <a:ahLst/>
              <a:cxnLst>
                <a:cxn ang="0">
                  <a:pos x="53" y="314"/>
                </a:cxn>
                <a:cxn ang="0">
                  <a:pos x="1008" y="314"/>
                </a:cxn>
                <a:cxn ang="0">
                  <a:pos x="1022" y="314"/>
                </a:cxn>
                <a:cxn ang="0">
                  <a:pos x="1038" y="314"/>
                </a:cxn>
                <a:cxn ang="0">
                  <a:pos x="1049" y="321"/>
                </a:cxn>
                <a:cxn ang="0">
                  <a:pos x="1058" y="331"/>
                </a:cxn>
                <a:cxn ang="0">
                  <a:pos x="1063" y="347"/>
                </a:cxn>
                <a:cxn ang="0">
                  <a:pos x="1058" y="361"/>
                </a:cxn>
                <a:cxn ang="0">
                  <a:pos x="1049" y="370"/>
                </a:cxn>
                <a:cxn ang="0">
                  <a:pos x="1038" y="375"/>
                </a:cxn>
                <a:cxn ang="0">
                  <a:pos x="1024" y="377"/>
                </a:cxn>
                <a:cxn ang="0">
                  <a:pos x="1010" y="377"/>
                </a:cxn>
                <a:cxn ang="0">
                  <a:pos x="53" y="377"/>
                </a:cxn>
                <a:cxn ang="0">
                  <a:pos x="36" y="377"/>
                </a:cxn>
                <a:cxn ang="0">
                  <a:pos x="23" y="375"/>
                </a:cxn>
                <a:cxn ang="0">
                  <a:pos x="11" y="370"/>
                </a:cxn>
                <a:cxn ang="0">
                  <a:pos x="2" y="361"/>
                </a:cxn>
                <a:cxn ang="0">
                  <a:pos x="0" y="347"/>
                </a:cxn>
                <a:cxn ang="0">
                  <a:pos x="2" y="331"/>
                </a:cxn>
                <a:cxn ang="0">
                  <a:pos x="11" y="321"/>
                </a:cxn>
                <a:cxn ang="0">
                  <a:pos x="23" y="314"/>
                </a:cxn>
                <a:cxn ang="0">
                  <a:pos x="36" y="314"/>
                </a:cxn>
                <a:cxn ang="0">
                  <a:pos x="53" y="314"/>
                </a:cxn>
                <a:cxn ang="0">
                  <a:pos x="53" y="0"/>
                </a:cxn>
                <a:cxn ang="0">
                  <a:pos x="1010" y="0"/>
                </a:cxn>
                <a:cxn ang="0">
                  <a:pos x="1024" y="0"/>
                </a:cxn>
                <a:cxn ang="0">
                  <a:pos x="1038" y="0"/>
                </a:cxn>
                <a:cxn ang="0">
                  <a:pos x="1049" y="4"/>
                </a:cxn>
                <a:cxn ang="0">
                  <a:pos x="1058" y="14"/>
                </a:cxn>
                <a:cxn ang="0">
                  <a:pos x="1063" y="30"/>
                </a:cxn>
                <a:cxn ang="0">
                  <a:pos x="1058" y="46"/>
                </a:cxn>
                <a:cxn ang="0">
                  <a:pos x="1049" y="56"/>
                </a:cxn>
                <a:cxn ang="0">
                  <a:pos x="1038" y="60"/>
                </a:cxn>
                <a:cxn ang="0">
                  <a:pos x="1022" y="63"/>
                </a:cxn>
                <a:cxn ang="0">
                  <a:pos x="1008" y="63"/>
                </a:cxn>
                <a:cxn ang="0">
                  <a:pos x="53" y="63"/>
                </a:cxn>
                <a:cxn ang="0">
                  <a:pos x="36" y="63"/>
                </a:cxn>
                <a:cxn ang="0">
                  <a:pos x="23" y="60"/>
                </a:cxn>
                <a:cxn ang="0">
                  <a:pos x="11" y="56"/>
                </a:cxn>
                <a:cxn ang="0">
                  <a:pos x="2" y="46"/>
                </a:cxn>
                <a:cxn ang="0">
                  <a:pos x="0" y="30"/>
                </a:cxn>
                <a:cxn ang="0">
                  <a:pos x="2" y="14"/>
                </a:cxn>
                <a:cxn ang="0">
                  <a:pos x="11" y="4"/>
                </a:cxn>
                <a:cxn ang="0">
                  <a:pos x="23" y="0"/>
                </a:cxn>
                <a:cxn ang="0">
                  <a:pos x="36" y="0"/>
                </a:cxn>
                <a:cxn ang="0">
                  <a:pos x="53" y="0"/>
                </a:cxn>
              </a:cxnLst>
              <a:rect l="0" t="0" r="r" b="b"/>
              <a:pathLst>
                <a:path w="1063" h="377">
                  <a:moveTo>
                    <a:pt x="53" y="314"/>
                  </a:moveTo>
                  <a:lnTo>
                    <a:pt x="1008" y="314"/>
                  </a:lnTo>
                  <a:lnTo>
                    <a:pt x="1022" y="314"/>
                  </a:lnTo>
                  <a:lnTo>
                    <a:pt x="1038" y="314"/>
                  </a:lnTo>
                  <a:lnTo>
                    <a:pt x="1049" y="321"/>
                  </a:lnTo>
                  <a:lnTo>
                    <a:pt x="1058" y="331"/>
                  </a:lnTo>
                  <a:lnTo>
                    <a:pt x="1063" y="347"/>
                  </a:lnTo>
                  <a:lnTo>
                    <a:pt x="1058" y="361"/>
                  </a:lnTo>
                  <a:lnTo>
                    <a:pt x="1049" y="370"/>
                  </a:lnTo>
                  <a:lnTo>
                    <a:pt x="1038" y="375"/>
                  </a:lnTo>
                  <a:lnTo>
                    <a:pt x="1024" y="377"/>
                  </a:lnTo>
                  <a:lnTo>
                    <a:pt x="1010" y="377"/>
                  </a:lnTo>
                  <a:lnTo>
                    <a:pt x="53" y="377"/>
                  </a:lnTo>
                  <a:lnTo>
                    <a:pt x="36" y="377"/>
                  </a:lnTo>
                  <a:lnTo>
                    <a:pt x="23" y="375"/>
                  </a:lnTo>
                  <a:lnTo>
                    <a:pt x="11" y="370"/>
                  </a:lnTo>
                  <a:lnTo>
                    <a:pt x="2" y="361"/>
                  </a:lnTo>
                  <a:lnTo>
                    <a:pt x="0" y="347"/>
                  </a:lnTo>
                  <a:lnTo>
                    <a:pt x="2" y="331"/>
                  </a:lnTo>
                  <a:lnTo>
                    <a:pt x="11" y="321"/>
                  </a:lnTo>
                  <a:lnTo>
                    <a:pt x="23" y="314"/>
                  </a:lnTo>
                  <a:lnTo>
                    <a:pt x="36" y="314"/>
                  </a:lnTo>
                  <a:lnTo>
                    <a:pt x="53" y="314"/>
                  </a:lnTo>
                  <a:close/>
                  <a:moveTo>
                    <a:pt x="53" y="0"/>
                  </a:moveTo>
                  <a:lnTo>
                    <a:pt x="1010" y="0"/>
                  </a:lnTo>
                  <a:lnTo>
                    <a:pt x="1024" y="0"/>
                  </a:lnTo>
                  <a:lnTo>
                    <a:pt x="1038" y="0"/>
                  </a:lnTo>
                  <a:lnTo>
                    <a:pt x="1049" y="4"/>
                  </a:lnTo>
                  <a:lnTo>
                    <a:pt x="1058" y="14"/>
                  </a:lnTo>
                  <a:lnTo>
                    <a:pt x="1063" y="30"/>
                  </a:lnTo>
                  <a:lnTo>
                    <a:pt x="1058" y="46"/>
                  </a:lnTo>
                  <a:lnTo>
                    <a:pt x="1049" y="56"/>
                  </a:lnTo>
                  <a:lnTo>
                    <a:pt x="1038" y="60"/>
                  </a:lnTo>
                  <a:lnTo>
                    <a:pt x="1022" y="63"/>
                  </a:lnTo>
                  <a:lnTo>
                    <a:pt x="1008" y="63"/>
                  </a:lnTo>
                  <a:lnTo>
                    <a:pt x="53" y="63"/>
                  </a:lnTo>
                  <a:lnTo>
                    <a:pt x="36" y="63"/>
                  </a:lnTo>
                  <a:lnTo>
                    <a:pt x="23" y="60"/>
                  </a:lnTo>
                  <a:lnTo>
                    <a:pt x="11" y="56"/>
                  </a:lnTo>
                  <a:lnTo>
                    <a:pt x="2" y="46"/>
                  </a:lnTo>
                  <a:lnTo>
                    <a:pt x="0" y="30"/>
                  </a:lnTo>
                  <a:lnTo>
                    <a:pt x="2" y="14"/>
                  </a:lnTo>
                  <a:lnTo>
                    <a:pt x="11" y="4"/>
                  </a:lnTo>
                  <a:lnTo>
                    <a:pt x="23" y="0"/>
                  </a:lnTo>
                  <a:lnTo>
                    <a:pt x="36"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1"/>
            <p:cNvSpPr>
              <a:spLocks/>
            </p:cNvSpPr>
            <p:nvPr/>
          </p:nvSpPr>
          <p:spPr bwMode="auto">
            <a:xfrm>
              <a:off x="5778" y="3287"/>
              <a:ext cx="708" cy="322"/>
            </a:xfrm>
            <a:custGeom>
              <a:avLst/>
              <a:gdLst/>
              <a:ahLst/>
              <a:cxnLst>
                <a:cxn ang="0">
                  <a:pos x="596" y="3"/>
                </a:cxn>
                <a:cxn ang="0">
                  <a:pos x="609" y="10"/>
                </a:cxn>
                <a:cxn ang="0">
                  <a:pos x="616" y="21"/>
                </a:cxn>
                <a:cxn ang="0">
                  <a:pos x="621" y="35"/>
                </a:cxn>
                <a:cxn ang="0">
                  <a:pos x="655" y="103"/>
                </a:cxn>
                <a:cxn ang="0">
                  <a:pos x="692" y="133"/>
                </a:cxn>
                <a:cxn ang="0">
                  <a:pos x="703" y="145"/>
                </a:cxn>
                <a:cxn ang="0">
                  <a:pos x="708" y="161"/>
                </a:cxn>
                <a:cxn ang="0">
                  <a:pos x="706" y="175"/>
                </a:cxn>
                <a:cxn ang="0">
                  <a:pos x="696" y="187"/>
                </a:cxn>
                <a:cxn ang="0">
                  <a:pos x="685" y="192"/>
                </a:cxn>
                <a:cxn ang="0">
                  <a:pos x="635" y="222"/>
                </a:cxn>
                <a:cxn ang="0">
                  <a:pos x="573" y="280"/>
                </a:cxn>
                <a:cxn ang="0">
                  <a:pos x="550" y="308"/>
                </a:cxn>
                <a:cxn ang="0">
                  <a:pos x="538" y="317"/>
                </a:cxn>
                <a:cxn ang="0">
                  <a:pos x="525" y="322"/>
                </a:cxn>
                <a:cxn ang="0">
                  <a:pos x="506" y="315"/>
                </a:cxn>
                <a:cxn ang="0">
                  <a:pos x="493" y="299"/>
                </a:cxn>
                <a:cxn ang="0">
                  <a:pos x="497" y="271"/>
                </a:cxn>
                <a:cxn ang="0">
                  <a:pos x="531" y="229"/>
                </a:cxn>
                <a:cxn ang="0">
                  <a:pos x="568" y="194"/>
                </a:cxn>
                <a:cxn ang="0">
                  <a:pos x="55" y="194"/>
                </a:cxn>
                <a:cxn ang="0">
                  <a:pos x="23" y="192"/>
                </a:cxn>
                <a:cxn ang="0">
                  <a:pos x="2" y="178"/>
                </a:cxn>
                <a:cxn ang="0">
                  <a:pos x="2" y="145"/>
                </a:cxn>
                <a:cxn ang="0">
                  <a:pos x="23" y="131"/>
                </a:cxn>
                <a:cxn ang="0">
                  <a:pos x="55" y="129"/>
                </a:cxn>
                <a:cxn ang="0">
                  <a:pos x="582" y="108"/>
                </a:cxn>
                <a:cxn ang="0">
                  <a:pos x="561" y="61"/>
                </a:cxn>
                <a:cxn ang="0">
                  <a:pos x="554" y="33"/>
                </a:cxn>
                <a:cxn ang="0">
                  <a:pos x="557" y="21"/>
                </a:cxn>
                <a:cxn ang="0">
                  <a:pos x="566" y="10"/>
                </a:cxn>
                <a:cxn ang="0">
                  <a:pos x="577" y="3"/>
                </a:cxn>
              </a:cxnLst>
              <a:rect l="0" t="0" r="r" b="b"/>
              <a:pathLst>
                <a:path w="708" h="322">
                  <a:moveTo>
                    <a:pt x="586" y="0"/>
                  </a:moveTo>
                  <a:lnTo>
                    <a:pt x="596" y="3"/>
                  </a:lnTo>
                  <a:lnTo>
                    <a:pt x="603" y="5"/>
                  </a:lnTo>
                  <a:lnTo>
                    <a:pt x="609" y="10"/>
                  </a:lnTo>
                  <a:lnTo>
                    <a:pt x="614" y="17"/>
                  </a:lnTo>
                  <a:lnTo>
                    <a:pt x="616" y="21"/>
                  </a:lnTo>
                  <a:lnTo>
                    <a:pt x="619" y="28"/>
                  </a:lnTo>
                  <a:lnTo>
                    <a:pt x="621" y="35"/>
                  </a:lnTo>
                  <a:lnTo>
                    <a:pt x="635" y="73"/>
                  </a:lnTo>
                  <a:lnTo>
                    <a:pt x="655" y="103"/>
                  </a:lnTo>
                  <a:lnTo>
                    <a:pt x="685" y="129"/>
                  </a:lnTo>
                  <a:lnTo>
                    <a:pt x="692" y="133"/>
                  </a:lnTo>
                  <a:lnTo>
                    <a:pt x="699" y="138"/>
                  </a:lnTo>
                  <a:lnTo>
                    <a:pt x="703" y="145"/>
                  </a:lnTo>
                  <a:lnTo>
                    <a:pt x="708" y="152"/>
                  </a:lnTo>
                  <a:lnTo>
                    <a:pt x="708" y="161"/>
                  </a:lnTo>
                  <a:lnTo>
                    <a:pt x="708" y="171"/>
                  </a:lnTo>
                  <a:lnTo>
                    <a:pt x="706" y="175"/>
                  </a:lnTo>
                  <a:lnTo>
                    <a:pt x="701" y="182"/>
                  </a:lnTo>
                  <a:lnTo>
                    <a:pt x="696" y="187"/>
                  </a:lnTo>
                  <a:lnTo>
                    <a:pt x="692" y="189"/>
                  </a:lnTo>
                  <a:lnTo>
                    <a:pt x="685" y="192"/>
                  </a:lnTo>
                  <a:lnTo>
                    <a:pt x="680" y="194"/>
                  </a:lnTo>
                  <a:lnTo>
                    <a:pt x="635" y="222"/>
                  </a:lnTo>
                  <a:lnTo>
                    <a:pt x="598" y="252"/>
                  </a:lnTo>
                  <a:lnTo>
                    <a:pt x="573" y="280"/>
                  </a:lnTo>
                  <a:lnTo>
                    <a:pt x="554" y="301"/>
                  </a:lnTo>
                  <a:lnTo>
                    <a:pt x="550" y="308"/>
                  </a:lnTo>
                  <a:lnTo>
                    <a:pt x="545" y="313"/>
                  </a:lnTo>
                  <a:lnTo>
                    <a:pt x="538" y="317"/>
                  </a:lnTo>
                  <a:lnTo>
                    <a:pt x="531" y="322"/>
                  </a:lnTo>
                  <a:lnTo>
                    <a:pt x="525" y="322"/>
                  </a:lnTo>
                  <a:lnTo>
                    <a:pt x="515" y="320"/>
                  </a:lnTo>
                  <a:lnTo>
                    <a:pt x="506" y="315"/>
                  </a:lnTo>
                  <a:lnTo>
                    <a:pt x="497" y="308"/>
                  </a:lnTo>
                  <a:lnTo>
                    <a:pt x="493" y="299"/>
                  </a:lnTo>
                  <a:lnTo>
                    <a:pt x="493" y="289"/>
                  </a:lnTo>
                  <a:lnTo>
                    <a:pt x="497" y="271"/>
                  </a:lnTo>
                  <a:lnTo>
                    <a:pt x="511" y="250"/>
                  </a:lnTo>
                  <a:lnTo>
                    <a:pt x="531" y="229"/>
                  </a:lnTo>
                  <a:lnTo>
                    <a:pt x="550" y="210"/>
                  </a:lnTo>
                  <a:lnTo>
                    <a:pt x="568" y="194"/>
                  </a:lnTo>
                  <a:lnTo>
                    <a:pt x="568" y="194"/>
                  </a:lnTo>
                  <a:lnTo>
                    <a:pt x="55" y="194"/>
                  </a:lnTo>
                  <a:lnTo>
                    <a:pt x="39" y="194"/>
                  </a:lnTo>
                  <a:lnTo>
                    <a:pt x="23" y="192"/>
                  </a:lnTo>
                  <a:lnTo>
                    <a:pt x="11" y="187"/>
                  </a:lnTo>
                  <a:lnTo>
                    <a:pt x="2" y="178"/>
                  </a:lnTo>
                  <a:lnTo>
                    <a:pt x="0" y="161"/>
                  </a:lnTo>
                  <a:lnTo>
                    <a:pt x="2" y="145"/>
                  </a:lnTo>
                  <a:lnTo>
                    <a:pt x="11" y="136"/>
                  </a:lnTo>
                  <a:lnTo>
                    <a:pt x="23" y="131"/>
                  </a:lnTo>
                  <a:lnTo>
                    <a:pt x="39" y="129"/>
                  </a:lnTo>
                  <a:lnTo>
                    <a:pt x="55" y="129"/>
                  </a:lnTo>
                  <a:lnTo>
                    <a:pt x="596" y="129"/>
                  </a:lnTo>
                  <a:lnTo>
                    <a:pt x="582" y="108"/>
                  </a:lnTo>
                  <a:lnTo>
                    <a:pt x="570" y="84"/>
                  </a:lnTo>
                  <a:lnTo>
                    <a:pt x="561" y="61"/>
                  </a:lnTo>
                  <a:lnTo>
                    <a:pt x="557" y="45"/>
                  </a:lnTo>
                  <a:lnTo>
                    <a:pt x="554" y="33"/>
                  </a:lnTo>
                  <a:lnTo>
                    <a:pt x="554" y="28"/>
                  </a:lnTo>
                  <a:lnTo>
                    <a:pt x="557" y="21"/>
                  </a:lnTo>
                  <a:lnTo>
                    <a:pt x="561" y="14"/>
                  </a:lnTo>
                  <a:lnTo>
                    <a:pt x="566" y="10"/>
                  </a:lnTo>
                  <a:lnTo>
                    <a:pt x="570" y="5"/>
                  </a:lnTo>
                  <a:lnTo>
                    <a:pt x="577" y="3"/>
                  </a:lnTo>
                  <a:lnTo>
                    <a:pt x="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2"/>
            <p:cNvSpPr>
              <a:spLocks noEditPoints="1"/>
            </p:cNvSpPr>
            <p:nvPr/>
          </p:nvSpPr>
          <p:spPr bwMode="auto">
            <a:xfrm>
              <a:off x="5304" y="3751"/>
              <a:ext cx="1141" cy="1110"/>
            </a:xfrm>
            <a:custGeom>
              <a:avLst/>
              <a:gdLst/>
              <a:ahLst/>
              <a:cxnLst>
                <a:cxn ang="0">
                  <a:pos x="304" y="1017"/>
                </a:cxn>
                <a:cxn ang="0">
                  <a:pos x="302" y="1033"/>
                </a:cxn>
                <a:cxn ang="0">
                  <a:pos x="300" y="1043"/>
                </a:cxn>
                <a:cxn ang="0">
                  <a:pos x="307" y="1057"/>
                </a:cxn>
                <a:cxn ang="0">
                  <a:pos x="355" y="1059"/>
                </a:cxn>
                <a:cxn ang="0">
                  <a:pos x="634" y="1054"/>
                </a:cxn>
                <a:cxn ang="0">
                  <a:pos x="790" y="980"/>
                </a:cxn>
                <a:cxn ang="0">
                  <a:pos x="886" y="847"/>
                </a:cxn>
                <a:cxn ang="0">
                  <a:pos x="905" y="716"/>
                </a:cxn>
                <a:cxn ang="0">
                  <a:pos x="879" y="632"/>
                </a:cxn>
                <a:cxn ang="0">
                  <a:pos x="808" y="567"/>
                </a:cxn>
                <a:cxn ang="0">
                  <a:pos x="419" y="551"/>
                </a:cxn>
                <a:cxn ang="0">
                  <a:pos x="559" y="54"/>
                </a:cxn>
                <a:cxn ang="0">
                  <a:pos x="529" y="112"/>
                </a:cxn>
                <a:cxn ang="0">
                  <a:pos x="726" y="509"/>
                </a:cxn>
                <a:cxn ang="0">
                  <a:pos x="882" y="439"/>
                </a:cxn>
                <a:cxn ang="0">
                  <a:pos x="976" y="313"/>
                </a:cxn>
                <a:cxn ang="0">
                  <a:pos x="992" y="194"/>
                </a:cxn>
                <a:cxn ang="0">
                  <a:pos x="969" y="119"/>
                </a:cxn>
                <a:cxn ang="0">
                  <a:pos x="900" y="63"/>
                </a:cxn>
                <a:cxn ang="0">
                  <a:pos x="614" y="49"/>
                </a:cxn>
                <a:cxn ang="0">
                  <a:pos x="912" y="5"/>
                </a:cxn>
                <a:cxn ang="0">
                  <a:pos x="1063" y="68"/>
                </a:cxn>
                <a:cxn ang="0">
                  <a:pos x="1136" y="180"/>
                </a:cxn>
                <a:cxn ang="0">
                  <a:pos x="1118" y="322"/>
                </a:cxn>
                <a:cxn ang="0">
                  <a:pos x="1015" y="441"/>
                </a:cxn>
                <a:cxn ang="0">
                  <a:pos x="861" y="516"/>
                </a:cxn>
                <a:cxn ang="0">
                  <a:pos x="923" y="562"/>
                </a:cxn>
                <a:cxn ang="0">
                  <a:pos x="1033" y="667"/>
                </a:cxn>
                <a:cxn ang="0">
                  <a:pos x="1049" y="809"/>
                </a:cxn>
                <a:cxn ang="0">
                  <a:pos x="971" y="952"/>
                </a:cxn>
                <a:cxn ang="0">
                  <a:pos x="820" y="1066"/>
                </a:cxn>
                <a:cxn ang="0">
                  <a:pos x="611" y="1110"/>
                </a:cxn>
                <a:cxn ang="0">
                  <a:pos x="9" y="1108"/>
                </a:cxn>
                <a:cxn ang="0">
                  <a:pos x="2" y="1073"/>
                </a:cxn>
                <a:cxn ang="0">
                  <a:pos x="41" y="1059"/>
                </a:cxn>
                <a:cxn ang="0">
                  <a:pos x="146" y="1050"/>
                </a:cxn>
                <a:cxn ang="0">
                  <a:pos x="181" y="1008"/>
                </a:cxn>
                <a:cxn ang="0">
                  <a:pos x="401" y="110"/>
                </a:cxn>
                <a:cxn ang="0">
                  <a:pos x="408" y="87"/>
                </a:cxn>
                <a:cxn ang="0">
                  <a:pos x="405" y="68"/>
                </a:cxn>
                <a:cxn ang="0">
                  <a:pos x="366" y="54"/>
                </a:cxn>
                <a:cxn ang="0">
                  <a:pos x="302" y="49"/>
                </a:cxn>
                <a:cxn ang="0">
                  <a:pos x="263" y="42"/>
                </a:cxn>
                <a:cxn ang="0">
                  <a:pos x="272" y="5"/>
                </a:cxn>
              </a:cxnLst>
              <a:rect l="0" t="0" r="r" b="b"/>
              <a:pathLst>
                <a:path w="1141" h="1110">
                  <a:moveTo>
                    <a:pt x="419" y="551"/>
                  </a:moveTo>
                  <a:lnTo>
                    <a:pt x="309" y="1005"/>
                  </a:lnTo>
                  <a:lnTo>
                    <a:pt x="304" y="1017"/>
                  </a:lnTo>
                  <a:lnTo>
                    <a:pt x="302" y="1024"/>
                  </a:lnTo>
                  <a:lnTo>
                    <a:pt x="302" y="1031"/>
                  </a:lnTo>
                  <a:lnTo>
                    <a:pt x="302" y="1033"/>
                  </a:lnTo>
                  <a:lnTo>
                    <a:pt x="300" y="1038"/>
                  </a:lnTo>
                  <a:lnTo>
                    <a:pt x="300" y="1040"/>
                  </a:lnTo>
                  <a:lnTo>
                    <a:pt x="300" y="1043"/>
                  </a:lnTo>
                  <a:lnTo>
                    <a:pt x="302" y="1047"/>
                  </a:lnTo>
                  <a:lnTo>
                    <a:pt x="302" y="1052"/>
                  </a:lnTo>
                  <a:lnTo>
                    <a:pt x="307" y="1057"/>
                  </a:lnTo>
                  <a:lnTo>
                    <a:pt x="314" y="1059"/>
                  </a:lnTo>
                  <a:lnTo>
                    <a:pt x="321" y="1059"/>
                  </a:lnTo>
                  <a:lnTo>
                    <a:pt x="355" y="1059"/>
                  </a:lnTo>
                  <a:lnTo>
                    <a:pt x="355" y="1059"/>
                  </a:lnTo>
                  <a:lnTo>
                    <a:pt x="575" y="1059"/>
                  </a:lnTo>
                  <a:lnTo>
                    <a:pt x="634" y="1054"/>
                  </a:lnTo>
                  <a:lnTo>
                    <a:pt x="692" y="1038"/>
                  </a:lnTo>
                  <a:lnTo>
                    <a:pt x="744" y="1012"/>
                  </a:lnTo>
                  <a:lnTo>
                    <a:pt x="790" y="980"/>
                  </a:lnTo>
                  <a:lnTo>
                    <a:pt x="829" y="940"/>
                  </a:lnTo>
                  <a:lnTo>
                    <a:pt x="861" y="896"/>
                  </a:lnTo>
                  <a:lnTo>
                    <a:pt x="886" y="847"/>
                  </a:lnTo>
                  <a:lnTo>
                    <a:pt x="900" y="795"/>
                  </a:lnTo>
                  <a:lnTo>
                    <a:pt x="907" y="742"/>
                  </a:lnTo>
                  <a:lnTo>
                    <a:pt x="905" y="716"/>
                  </a:lnTo>
                  <a:lnTo>
                    <a:pt x="900" y="688"/>
                  </a:lnTo>
                  <a:lnTo>
                    <a:pt x="893" y="660"/>
                  </a:lnTo>
                  <a:lnTo>
                    <a:pt x="879" y="632"/>
                  </a:lnTo>
                  <a:lnTo>
                    <a:pt x="861" y="607"/>
                  </a:lnTo>
                  <a:lnTo>
                    <a:pt x="838" y="583"/>
                  </a:lnTo>
                  <a:lnTo>
                    <a:pt x="808" y="567"/>
                  </a:lnTo>
                  <a:lnTo>
                    <a:pt x="770" y="555"/>
                  </a:lnTo>
                  <a:lnTo>
                    <a:pt x="724" y="551"/>
                  </a:lnTo>
                  <a:lnTo>
                    <a:pt x="419" y="551"/>
                  </a:lnTo>
                  <a:close/>
                  <a:moveTo>
                    <a:pt x="614" y="49"/>
                  </a:moveTo>
                  <a:lnTo>
                    <a:pt x="582" y="49"/>
                  </a:lnTo>
                  <a:lnTo>
                    <a:pt x="559" y="54"/>
                  </a:lnTo>
                  <a:lnTo>
                    <a:pt x="545" y="66"/>
                  </a:lnTo>
                  <a:lnTo>
                    <a:pt x="536" y="84"/>
                  </a:lnTo>
                  <a:lnTo>
                    <a:pt x="529" y="112"/>
                  </a:lnTo>
                  <a:lnTo>
                    <a:pt x="428" y="516"/>
                  </a:lnTo>
                  <a:lnTo>
                    <a:pt x="662" y="516"/>
                  </a:lnTo>
                  <a:lnTo>
                    <a:pt x="726" y="509"/>
                  </a:lnTo>
                  <a:lnTo>
                    <a:pt x="783" y="495"/>
                  </a:lnTo>
                  <a:lnTo>
                    <a:pt x="836" y="469"/>
                  </a:lnTo>
                  <a:lnTo>
                    <a:pt x="882" y="439"/>
                  </a:lnTo>
                  <a:lnTo>
                    <a:pt x="921" y="401"/>
                  </a:lnTo>
                  <a:lnTo>
                    <a:pt x="953" y="359"/>
                  </a:lnTo>
                  <a:lnTo>
                    <a:pt x="976" y="313"/>
                  </a:lnTo>
                  <a:lnTo>
                    <a:pt x="989" y="266"/>
                  </a:lnTo>
                  <a:lnTo>
                    <a:pt x="994" y="217"/>
                  </a:lnTo>
                  <a:lnTo>
                    <a:pt x="992" y="194"/>
                  </a:lnTo>
                  <a:lnTo>
                    <a:pt x="989" y="168"/>
                  </a:lnTo>
                  <a:lnTo>
                    <a:pt x="980" y="143"/>
                  </a:lnTo>
                  <a:lnTo>
                    <a:pt x="969" y="119"/>
                  </a:lnTo>
                  <a:lnTo>
                    <a:pt x="951" y="96"/>
                  </a:lnTo>
                  <a:lnTo>
                    <a:pt x="928" y="77"/>
                  </a:lnTo>
                  <a:lnTo>
                    <a:pt x="900" y="63"/>
                  </a:lnTo>
                  <a:lnTo>
                    <a:pt x="863" y="52"/>
                  </a:lnTo>
                  <a:lnTo>
                    <a:pt x="820" y="49"/>
                  </a:lnTo>
                  <a:lnTo>
                    <a:pt x="614" y="49"/>
                  </a:lnTo>
                  <a:close/>
                  <a:moveTo>
                    <a:pt x="304" y="0"/>
                  </a:moveTo>
                  <a:lnTo>
                    <a:pt x="843" y="0"/>
                  </a:lnTo>
                  <a:lnTo>
                    <a:pt x="912" y="5"/>
                  </a:lnTo>
                  <a:lnTo>
                    <a:pt x="971" y="19"/>
                  </a:lnTo>
                  <a:lnTo>
                    <a:pt x="1022" y="40"/>
                  </a:lnTo>
                  <a:lnTo>
                    <a:pt x="1063" y="68"/>
                  </a:lnTo>
                  <a:lnTo>
                    <a:pt x="1097" y="101"/>
                  </a:lnTo>
                  <a:lnTo>
                    <a:pt x="1120" y="138"/>
                  </a:lnTo>
                  <a:lnTo>
                    <a:pt x="1136" y="180"/>
                  </a:lnTo>
                  <a:lnTo>
                    <a:pt x="1141" y="226"/>
                  </a:lnTo>
                  <a:lnTo>
                    <a:pt x="1134" y="275"/>
                  </a:lnTo>
                  <a:lnTo>
                    <a:pt x="1118" y="322"/>
                  </a:lnTo>
                  <a:lnTo>
                    <a:pt x="1090" y="366"/>
                  </a:lnTo>
                  <a:lnTo>
                    <a:pt x="1056" y="406"/>
                  </a:lnTo>
                  <a:lnTo>
                    <a:pt x="1015" y="441"/>
                  </a:lnTo>
                  <a:lnTo>
                    <a:pt x="967" y="471"/>
                  </a:lnTo>
                  <a:lnTo>
                    <a:pt x="916" y="497"/>
                  </a:lnTo>
                  <a:lnTo>
                    <a:pt x="861" y="516"/>
                  </a:lnTo>
                  <a:lnTo>
                    <a:pt x="806" y="530"/>
                  </a:lnTo>
                  <a:lnTo>
                    <a:pt x="868" y="541"/>
                  </a:lnTo>
                  <a:lnTo>
                    <a:pt x="923" y="562"/>
                  </a:lnTo>
                  <a:lnTo>
                    <a:pt x="969" y="590"/>
                  </a:lnTo>
                  <a:lnTo>
                    <a:pt x="1005" y="625"/>
                  </a:lnTo>
                  <a:lnTo>
                    <a:pt x="1033" y="667"/>
                  </a:lnTo>
                  <a:lnTo>
                    <a:pt x="1049" y="711"/>
                  </a:lnTo>
                  <a:lnTo>
                    <a:pt x="1054" y="760"/>
                  </a:lnTo>
                  <a:lnTo>
                    <a:pt x="1049" y="809"/>
                  </a:lnTo>
                  <a:lnTo>
                    <a:pt x="1033" y="858"/>
                  </a:lnTo>
                  <a:lnTo>
                    <a:pt x="1008" y="905"/>
                  </a:lnTo>
                  <a:lnTo>
                    <a:pt x="971" y="952"/>
                  </a:lnTo>
                  <a:lnTo>
                    <a:pt x="928" y="996"/>
                  </a:lnTo>
                  <a:lnTo>
                    <a:pt x="877" y="1033"/>
                  </a:lnTo>
                  <a:lnTo>
                    <a:pt x="820" y="1066"/>
                  </a:lnTo>
                  <a:lnTo>
                    <a:pt x="756" y="1089"/>
                  </a:lnTo>
                  <a:lnTo>
                    <a:pt x="687" y="1105"/>
                  </a:lnTo>
                  <a:lnTo>
                    <a:pt x="611" y="1110"/>
                  </a:lnTo>
                  <a:lnTo>
                    <a:pt x="41" y="1110"/>
                  </a:lnTo>
                  <a:lnTo>
                    <a:pt x="23" y="1110"/>
                  </a:lnTo>
                  <a:lnTo>
                    <a:pt x="9" y="1108"/>
                  </a:lnTo>
                  <a:lnTo>
                    <a:pt x="2" y="1103"/>
                  </a:lnTo>
                  <a:lnTo>
                    <a:pt x="0" y="1094"/>
                  </a:lnTo>
                  <a:lnTo>
                    <a:pt x="2" y="1073"/>
                  </a:lnTo>
                  <a:lnTo>
                    <a:pt x="9" y="1064"/>
                  </a:lnTo>
                  <a:lnTo>
                    <a:pt x="23" y="1059"/>
                  </a:lnTo>
                  <a:lnTo>
                    <a:pt x="41" y="1059"/>
                  </a:lnTo>
                  <a:lnTo>
                    <a:pt x="89" y="1059"/>
                  </a:lnTo>
                  <a:lnTo>
                    <a:pt x="123" y="1057"/>
                  </a:lnTo>
                  <a:lnTo>
                    <a:pt x="146" y="1050"/>
                  </a:lnTo>
                  <a:lnTo>
                    <a:pt x="162" y="1040"/>
                  </a:lnTo>
                  <a:lnTo>
                    <a:pt x="174" y="1026"/>
                  </a:lnTo>
                  <a:lnTo>
                    <a:pt x="181" y="1008"/>
                  </a:lnTo>
                  <a:lnTo>
                    <a:pt x="188" y="982"/>
                  </a:lnTo>
                  <a:lnTo>
                    <a:pt x="188" y="982"/>
                  </a:lnTo>
                  <a:lnTo>
                    <a:pt x="401" y="110"/>
                  </a:lnTo>
                  <a:lnTo>
                    <a:pt x="403" y="101"/>
                  </a:lnTo>
                  <a:lnTo>
                    <a:pt x="405" y="91"/>
                  </a:lnTo>
                  <a:lnTo>
                    <a:pt x="408" y="87"/>
                  </a:lnTo>
                  <a:lnTo>
                    <a:pt x="408" y="82"/>
                  </a:lnTo>
                  <a:lnTo>
                    <a:pt x="408" y="80"/>
                  </a:lnTo>
                  <a:lnTo>
                    <a:pt x="405" y="68"/>
                  </a:lnTo>
                  <a:lnTo>
                    <a:pt x="398" y="61"/>
                  </a:lnTo>
                  <a:lnTo>
                    <a:pt x="385" y="56"/>
                  </a:lnTo>
                  <a:lnTo>
                    <a:pt x="366" y="54"/>
                  </a:lnTo>
                  <a:lnTo>
                    <a:pt x="339" y="52"/>
                  </a:lnTo>
                  <a:lnTo>
                    <a:pt x="316" y="49"/>
                  </a:lnTo>
                  <a:lnTo>
                    <a:pt x="302" y="49"/>
                  </a:lnTo>
                  <a:lnTo>
                    <a:pt x="284" y="49"/>
                  </a:lnTo>
                  <a:lnTo>
                    <a:pt x="270" y="47"/>
                  </a:lnTo>
                  <a:lnTo>
                    <a:pt x="263" y="42"/>
                  </a:lnTo>
                  <a:lnTo>
                    <a:pt x="261" y="31"/>
                  </a:lnTo>
                  <a:lnTo>
                    <a:pt x="263" y="14"/>
                  </a:lnTo>
                  <a:lnTo>
                    <a:pt x="272" y="5"/>
                  </a:lnTo>
                  <a:lnTo>
                    <a:pt x="286" y="0"/>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3"/>
            <p:cNvSpPr>
              <a:spLocks noEditPoints="1"/>
            </p:cNvSpPr>
            <p:nvPr/>
          </p:nvSpPr>
          <p:spPr bwMode="auto">
            <a:xfrm>
              <a:off x="7063" y="4267"/>
              <a:ext cx="1063" cy="377"/>
            </a:xfrm>
            <a:custGeom>
              <a:avLst/>
              <a:gdLst/>
              <a:ahLst/>
              <a:cxnLst>
                <a:cxn ang="0">
                  <a:pos x="53" y="314"/>
                </a:cxn>
                <a:cxn ang="0">
                  <a:pos x="1006" y="314"/>
                </a:cxn>
                <a:cxn ang="0">
                  <a:pos x="1022" y="314"/>
                </a:cxn>
                <a:cxn ang="0">
                  <a:pos x="1038" y="314"/>
                </a:cxn>
                <a:cxn ang="0">
                  <a:pos x="1049" y="321"/>
                </a:cxn>
                <a:cxn ang="0">
                  <a:pos x="1059" y="331"/>
                </a:cxn>
                <a:cxn ang="0">
                  <a:pos x="1063" y="347"/>
                </a:cxn>
                <a:cxn ang="0">
                  <a:pos x="1059" y="361"/>
                </a:cxn>
                <a:cxn ang="0">
                  <a:pos x="1049" y="370"/>
                </a:cxn>
                <a:cxn ang="0">
                  <a:pos x="1038" y="375"/>
                </a:cxn>
                <a:cxn ang="0">
                  <a:pos x="1024" y="377"/>
                </a:cxn>
                <a:cxn ang="0">
                  <a:pos x="1010" y="377"/>
                </a:cxn>
                <a:cxn ang="0">
                  <a:pos x="53" y="377"/>
                </a:cxn>
                <a:cxn ang="0">
                  <a:pos x="37" y="377"/>
                </a:cxn>
                <a:cxn ang="0">
                  <a:pos x="23" y="375"/>
                </a:cxn>
                <a:cxn ang="0">
                  <a:pos x="12" y="370"/>
                </a:cxn>
                <a:cxn ang="0">
                  <a:pos x="2" y="361"/>
                </a:cxn>
                <a:cxn ang="0">
                  <a:pos x="0" y="347"/>
                </a:cxn>
                <a:cxn ang="0">
                  <a:pos x="2" y="331"/>
                </a:cxn>
                <a:cxn ang="0">
                  <a:pos x="12" y="321"/>
                </a:cxn>
                <a:cxn ang="0">
                  <a:pos x="23" y="314"/>
                </a:cxn>
                <a:cxn ang="0">
                  <a:pos x="37" y="314"/>
                </a:cxn>
                <a:cxn ang="0">
                  <a:pos x="53" y="314"/>
                </a:cxn>
                <a:cxn ang="0">
                  <a:pos x="53" y="0"/>
                </a:cxn>
                <a:cxn ang="0">
                  <a:pos x="1010" y="0"/>
                </a:cxn>
                <a:cxn ang="0">
                  <a:pos x="1024" y="0"/>
                </a:cxn>
                <a:cxn ang="0">
                  <a:pos x="1038" y="0"/>
                </a:cxn>
                <a:cxn ang="0">
                  <a:pos x="1049" y="4"/>
                </a:cxn>
                <a:cxn ang="0">
                  <a:pos x="1059" y="14"/>
                </a:cxn>
                <a:cxn ang="0">
                  <a:pos x="1063" y="30"/>
                </a:cxn>
                <a:cxn ang="0">
                  <a:pos x="1059" y="46"/>
                </a:cxn>
                <a:cxn ang="0">
                  <a:pos x="1049" y="56"/>
                </a:cxn>
                <a:cxn ang="0">
                  <a:pos x="1038" y="60"/>
                </a:cxn>
                <a:cxn ang="0">
                  <a:pos x="1022" y="63"/>
                </a:cxn>
                <a:cxn ang="0">
                  <a:pos x="1006" y="63"/>
                </a:cxn>
                <a:cxn ang="0">
                  <a:pos x="53" y="63"/>
                </a:cxn>
                <a:cxn ang="0">
                  <a:pos x="37" y="63"/>
                </a:cxn>
                <a:cxn ang="0">
                  <a:pos x="23" y="60"/>
                </a:cxn>
                <a:cxn ang="0">
                  <a:pos x="12" y="56"/>
                </a:cxn>
                <a:cxn ang="0">
                  <a:pos x="2" y="46"/>
                </a:cxn>
                <a:cxn ang="0">
                  <a:pos x="0" y="30"/>
                </a:cxn>
                <a:cxn ang="0">
                  <a:pos x="2" y="14"/>
                </a:cxn>
                <a:cxn ang="0">
                  <a:pos x="12" y="4"/>
                </a:cxn>
                <a:cxn ang="0">
                  <a:pos x="23" y="0"/>
                </a:cxn>
                <a:cxn ang="0">
                  <a:pos x="37" y="0"/>
                </a:cxn>
                <a:cxn ang="0">
                  <a:pos x="53" y="0"/>
                </a:cxn>
              </a:cxnLst>
              <a:rect l="0" t="0" r="r" b="b"/>
              <a:pathLst>
                <a:path w="1063" h="377">
                  <a:moveTo>
                    <a:pt x="53" y="314"/>
                  </a:moveTo>
                  <a:lnTo>
                    <a:pt x="1006" y="314"/>
                  </a:lnTo>
                  <a:lnTo>
                    <a:pt x="1022" y="314"/>
                  </a:lnTo>
                  <a:lnTo>
                    <a:pt x="1038" y="314"/>
                  </a:lnTo>
                  <a:lnTo>
                    <a:pt x="1049" y="321"/>
                  </a:lnTo>
                  <a:lnTo>
                    <a:pt x="1059" y="331"/>
                  </a:lnTo>
                  <a:lnTo>
                    <a:pt x="1063" y="347"/>
                  </a:lnTo>
                  <a:lnTo>
                    <a:pt x="1059" y="361"/>
                  </a:lnTo>
                  <a:lnTo>
                    <a:pt x="1049" y="370"/>
                  </a:lnTo>
                  <a:lnTo>
                    <a:pt x="1038" y="375"/>
                  </a:lnTo>
                  <a:lnTo>
                    <a:pt x="1024" y="377"/>
                  </a:lnTo>
                  <a:lnTo>
                    <a:pt x="1010" y="377"/>
                  </a:lnTo>
                  <a:lnTo>
                    <a:pt x="53" y="377"/>
                  </a:lnTo>
                  <a:lnTo>
                    <a:pt x="37" y="377"/>
                  </a:lnTo>
                  <a:lnTo>
                    <a:pt x="23" y="375"/>
                  </a:lnTo>
                  <a:lnTo>
                    <a:pt x="12" y="370"/>
                  </a:lnTo>
                  <a:lnTo>
                    <a:pt x="2" y="361"/>
                  </a:lnTo>
                  <a:lnTo>
                    <a:pt x="0" y="347"/>
                  </a:lnTo>
                  <a:lnTo>
                    <a:pt x="2" y="331"/>
                  </a:lnTo>
                  <a:lnTo>
                    <a:pt x="12" y="321"/>
                  </a:lnTo>
                  <a:lnTo>
                    <a:pt x="23" y="314"/>
                  </a:lnTo>
                  <a:lnTo>
                    <a:pt x="37" y="314"/>
                  </a:lnTo>
                  <a:lnTo>
                    <a:pt x="53" y="314"/>
                  </a:lnTo>
                  <a:close/>
                  <a:moveTo>
                    <a:pt x="53" y="0"/>
                  </a:moveTo>
                  <a:lnTo>
                    <a:pt x="1010" y="0"/>
                  </a:lnTo>
                  <a:lnTo>
                    <a:pt x="1024" y="0"/>
                  </a:lnTo>
                  <a:lnTo>
                    <a:pt x="1038" y="0"/>
                  </a:lnTo>
                  <a:lnTo>
                    <a:pt x="1049" y="4"/>
                  </a:lnTo>
                  <a:lnTo>
                    <a:pt x="1059" y="14"/>
                  </a:lnTo>
                  <a:lnTo>
                    <a:pt x="1063" y="30"/>
                  </a:lnTo>
                  <a:lnTo>
                    <a:pt x="1059" y="46"/>
                  </a:lnTo>
                  <a:lnTo>
                    <a:pt x="1049" y="56"/>
                  </a:lnTo>
                  <a:lnTo>
                    <a:pt x="1038" y="60"/>
                  </a:lnTo>
                  <a:lnTo>
                    <a:pt x="1022" y="63"/>
                  </a:lnTo>
                  <a:lnTo>
                    <a:pt x="1006" y="63"/>
                  </a:lnTo>
                  <a:lnTo>
                    <a:pt x="53" y="63"/>
                  </a:lnTo>
                  <a:lnTo>
                    <a:pt x="37" y="63"/>
                  </a:lnTo>
                  <a:lnTo>
                    <a:pt x="23" y="60"/>
                  </a:lnTo>
                  <a:lnTo>
                    <a:pt x="12" y="56"/>
                  </a:lnTo>
                  <a:lnTo>
                    <a:pt x="2" y="46"/>
                  </a:lnTo>
                  <a:lnTo>
                    <a:pt x="0" y="30"/>
                  </a:lnTo>
                  <a:lnTo>
                    <a:pt x="2" y="14"/>
                  </a:lnTo>
                  <a:lnTo>
                    <a:pt x="12" y="4"/>
                  </a:lnTo>
                  <a:lnTo>
                    <a:pt x="23" y="0"/>
                  </a:lnTo>
                  <a:lnTo>
                    <a:pt x="37"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4"/>
            <p:cNvSpPr>
              <a:spLocks noEditPoints="1"/>
            </p:cNvSpPr>
            <p:nvPr/>
          </p:nvSpPr>
          <p:spPr bwMode="auto">
            <a:xfrm>
              <a:off x="8733" y="3779"/>
              <a:ext cx="674" cy="1119"/>
            </a:xfrm>
            <a:custGeom>
              <a:avLst/>
              <a:gdLst/>
              <a:ahLst/>
              <a:cxnLst>
                <a:cxn ang="0">
                  <a:pos x="323" y="38"/>
                </a:cxn>
                <a:cxn ang="0">
                  <a:pos x="284" y="45"/>
                </a:cxn>
                <a:cxn ang="0">
                  <a:pos x="239" y="68"/>
                </a:cxn>
                <a:cxn ang="0">
                  <a:pos x="193" y="112"/>
                </a:cxn>
                <a:cxn ang="0">
                  <a:pos x="158" y="191"/>
                </a:cxn>
                <a:cxn ang="0">
                  <a:pos x="138" y="313"/>
                </a:cxn>
                <a:cxn ang="0">
                  <a:pos x="133" y="464"/>
                </a:cxn>
                <a:cxn ang="0">
                  <a:pos x="133" y="607"/>
                </a:cxn>
                <a:cxn ang="0">
                  <a:pos x="138" y="751"/>
                </a:cxn>
                <a:cxn ang="0">
                  <a:pos x="151" y="886"/>
                </a:cxn>
                <a:cxn ang="0">
                  <a:pos x="184" y="982"/>
                </a:cxn>
                <a:cxn ang="0">
                  <a:pos x="229" y="1043"/>
                </a:cxn>
                <a:cxn ang="0">
                  <a:pos x="284" y="1073"/>
                </a:cxn>
                <a:cxn ang="0">
                  <a:pos x="337" y="1082"/>
                </a:cxn>
                <a:cxn ang="0">
                  <a:pos x="365" y="1080"/>
                </a:cxn>
                <a:cxn ang="0">
                  <a:pos x="420" y="1059"/>
                </a:cxn>
                <a:cxn ang="0">
                  <a:pos x="472" y="1012"/>
                </a:cxn>
                <a:cxn ang="0">
                  <a:pos x="511" y="933"/>
                </a:cxn>
                <a:cxn ang="0">
                  <a:pos x="534" y="774"/>
                </a:cxn>
                <a:cxn ang="0">
                  <a:pos x="541" y="544"/>
                </a:cxn>
                <a:cxn ang="0">
                  <a:pos x="539" y="380"/>
                </a:cxn>
                <a:cxn ang="0">
                  <a:pos x="525" y="226"/>
                </a:cxn>
                <a:cxn ang="0">
                  <a:pos x="495" y="138"/>
                </a:cxn>
                <a:cxn ang="0">
                  <a:pos x="452" y="80"/>
                </a:cxn>
                <a:cxn ang="0">
                  <a:pos x="403" y="49"/>
                </a:cxn>
                <a:cxn ang="0">
                  <a:pos x="355" y="38"/>
                </a:cxn>
                <a:cxn ang="0">
                  <a:pos x="337" y="0"/>
                </a:cxn>
                <a:cxn ang="0">
                  <a:pos x="397" y="7"/>
                </a:cxn>
                <a:cxn ang="0">
                  <a:pos x="470" y="33"/>
                </a:cxn>
                <a:cxn ang="0">
                  <a:pos x="546" y="89"/>
                </a:cxn>
                <a:cxn ang="0">
                  <a:pos x="607" y="182"/>
                </a:cxn>
                <a:cxn ang="0">
                  <a:pos x="655" y="331"/>
                </a:cxn>
                <a:cxn ang="0">
                  <a:pos x="672" y="485"/>
                </a:cxn>
                <a:cxn ang="0">
                  <a:pos x="674" y="565"/>
                </a:cxn>
                <a:cxn ang="0">
                  <a:pos x="667" y="716"/>
                </a:cxn>
                <a:cxn ang="0">
                  <a:pos x="639" y="861"/>
                </a:cxn>
                <a:cxn ang="0">
                  <a:pos x="584" y="982"/>
                </a:cxn>
                <a:cxn ang="0">
                  <a:pos x="518" y="1057"/>
                </a:cxn>
                <a:cxn ang="0">
                  <a:pos x="442" y="1101"/>
                </a:cxn>
                <a:cxn ang="0">
                  <a:pos x="369" y="1117"/>
                </a:cxn>
                <a:cxn ang="0">
                  <a:pos x="300" y="1117"/>
                </a:cxn>
                <a:cxn ang="0">
                  <a:pos x="220" y="1096"/>
                </a:cxn>
                <a:cxn ang="0">
                  <a:pos x="140" y="1045"/>
                </a:cxn>
                <a:cxn ang="0">
                  <a:pos x="71" y="954"/>
                </a:cxn>
                <a:cxn ang="0">
                  <a:pos x="23" y="823"/>
                </a:cxn>
                <a:cxn ang="0">
                  <a:pos x="3" y="690"/>
                </a:cxn>
                <a:cxn ang="0">
                  <a:pos x="0" y="565"/>
                </a:cxn>
                <a:cxn ang="0">
                  <a:pos x="5" y="408"/>
                </a:cxn>
                <a:cxn ang="0">
                  <a:pos x="32" y="261"/>
                </a:cxn>
                <a:cxn ang="0">
                  <a:pos x="85" y="140"/>
                </a:cxn>
                <a:cxn ang="0">
                  <a:pos x="149" y="66"/>
                </a:cxn>
                <a:cxn ang="0">
                  <a:pos x="225" y="21"/>
                </a:cxn>
                <a:cxn ang="0">
                  <a:pos x="300" y="3"/>
                </a:cxn>
              </a:cxnLst>
              <a:rect l="0" t="0" r="r" b="b"/>
              <a:pathLst>
                <a:path w="674" h="1119">
                  <a:moveTo>
                    <a:pt x="337" y="38"/>
                  </a:moveTo>
                  <a:lnTo>
                    <a:pt x="323" y="38"/>
                  </a:lnTo>
                  <a:lnTo>
                    <a:pt x="305" y="40"/>
                  </a:lnTo>
                  <a:lnTo>
                    <a:pt x="284" y="45"/>
                  </a:lnTo>
                  <a:lnTo>
                    <a:pt x="261" y="54"/>
                  </a:lnTo>
                  <a:lnTo>
                    <a:pt x="239" y="68"/>
                  </a:lnTo>
                  <a:lnTo>
                    <a:pt x="213" y="87"/>
                  </a:lnTo>
                  <a:lnTo>
                    <a:pt x="193" y="112"/>
                  </a:lnTo>
                  <a:lnTo>
                    <a:pt x="174" y="147"/>
                  </a:lnTo>
                  <a:lnTo>
                    <a:pt x="158" y="191"/>
                  </a:lnTo>
                  <a:lnTo>
                    <a:pt x="145" y="243"/>
                  </a:lnTo>
                  <a:lnTo>
                    <a:pt x="138" y="313"/>
                  </a:lnTo>
                  <a:lnTo>
                    <a:pt x="135" y="387"/>
                  </a:lnTo>
                  <a:lnTo>
                    <a:pt x="133" y="464"/>
                  </a:lnTo>
                  <a:lnTo>
                    <a:pt x="133" y="544"/>
                  </a:lnTo>
                  <a:lnTo>
                    <a:pt x="133" y="607"/>
                  </a:lnTo>
                  <a:lnTo>
                    <a:pt x="133" y="676"/>
                  </a:lnTo>
                  <a:lnTo>
                    <a:pt x="138" y="751"/>
                  </a:lnTo>
                  <a:lnTo>
                    <a:pt x="142" y="821"/>
                  </a:lnTo>
                  <a:lnTo>
                    <a:pt x="151" y="886"/>
                  </a:lnTo>
                  <a:lnTo>
                    <a:pt x="163" y="940"/>
                  </a:lnTo>
                  <a:lnTo>
                    <a:pt x="184" y="982"/>
                  </a:lnTo>
                  <a:lnTo>
                    <a:pt x="204" y="1017"/>
                  </a:lnTo>
                  <a:lnTo>
                    <a:pt x="229" y="1043"/>
                  </a:lnTo>
                  <a:lnTo>
                    <a:pt x="257" y="1061"/>
                  </a:lnTo>
                  <a:lnTo>
                    <a:pt x="284" y="1073"/>
                  </a:lnTo>
                  <a:lnTo>
                    <a:pt x="312" y="1080"/>
                  </a:lnTo>
                  <a:lnTo>
                    <a:pt x="337" y="1082"/>
                  </a:lnTo>
                  <a:lnTo>
                    <a:pt x="337" y="1082"/>
                  </a:lnTo>
                  <a:lnTo>
                    <a:pt x="365" y="1080"/>
                  </a:lnTo>
                  <a:lnTo>
                    <a:pt x="392" y="1073"/>
                  </a:lnTo>
                  <a:lnTo>
                    <a:pt x="420" y="1059"/>
                  </a:lnTo>
                  <a:lnTo>
                    <a:pt x="447" y="1040"/>
                  </a:lnTo>
                  <a:lnTo>
                    <a:pt x="472" y="1012"/>
                  </a:lnTo>
                  <a:lnTo>
                    <a:pt x="493" y="977"/>
                  </a:lnTo>
                  <a:lnTo>
                    <a:pt x="511" y="933"/>
                  </a:lnTo>
                  <a:lnTo>
                    <a:pt x="523" y="882"/>
                  </a:lnTo>
                  <a:lnTo>
                    <a:pt x="534" y="774"/>
                  </a:lnTo>
                  <a:lnTo>
                    <a:pt x="539" y="662"/>
                  </a:lnTo>
                  <a:lnTo>
                    <a:pt x="541" y="544"/>
                  </a:lnTo>
                  <a:lnTo>
                    <a:pt x="541" y="464"/>
                  </a:lnTo>
                  <a:lnTo>
                    <a:pt x="539" y="380"/>
                  </a:lnTo>
                  <a:lnTo>
                    <a:pt x="534" y="299"/>
                  </a:lnTo>
                  <a:lnTo>
                    <a:pt x="525" y="226"/>
                  </a:lnTo>
                  <a:lnTo>
                    <a:pt x="513" y="177"/>
                  </a:lnTo>
                  <a:lnTo>
                    <a:pt x="495" y="138"/>
                  </a:lnTo>
                  <a:lnTo>
                    <a:pt x="474" y="105"/>
                  </a:lnTo>
                  <a:lnTo>
                    <a:pt x="452" y="80"/>
                  </a:lnTo>
                  <a:lnTo>
                    <a:pt x="426" y="63"/>
                  </a:lnTo>
                  <a:lnTo>
                    <a:pt x="403" y="49"/>
                  </a:lnTo>
                  <a:lnTo>
                    <a:pt x="378" y="42"/>
                  </a:lnTo>
                  <a:lnTo>
                    <a:pt x="355" y="38"/>
                  </a:lnTo>
                  <a:lnTo>
                    <a:pt x="337" y="38"/>
                  </a:lnTo>
                  <a:close/>
                  <a:moveTo>
                    <a:pt x="337" y="0"/>
                  </a:moveTo>
                  <a:lnTo>
                    <a:pt x="365" y="3"/>
                  </a:lnTo>
                  <a:lnTo>
                    <a:pt x="397" y="7"/>
                  </a:lnTo>
                  <a:lnTo>
                    <a:pt x="433" y="17"/>
                  </a:lnTo>
                  <a:lnTo>
                    <a:pt x="470" y="33"/>
                  </a:lnTo>
                  <a:lnTo>
                    <a:pt x="509" y="56"/>
                  </a:lnTo>
                  <a:lnTo>
                    <a:pt x="546" y="89"/>
                  </a:lnTo>
                  <a:lnTo>
                    <a:pt x="578" y="131"/>
                  </a:lnTo>
                  <a:lnTo>
                    <a:pt x="607" y="182"/>
                  </a:lnTo>
                  <a:lnTo>
                    <a:pt x="637" y="254"/>
                  </a:lnTo>
                  <a:lnTo>
                    <a:pt x="655" y="331"/>
                  </a:lnTo>
                  <a:lnTo>
                    <a:pt x="667" y="408"/>
                  </a:lnTo>
                  <a:lnTo>
                    <a:pt x="672" y="485"/>
                  </a:lnTo>
                  <a:lnTo>
                    <a:pt x="674" y="565"/>
                  </a:lnTo>
                  <a:lnTo>
                    <a:pt x="674" y="565"/>
                  </a:lnTo>
                  <a:lnTo>
                    <a:pt x="672" y="639"/>
                  </a:lnTo>
                  <a:lnTo>
                    <a:pt x="667" y="716"/>
                  </a:lnTo>
                  <a:lnTo>
                    <a:pt x="658" y="788"/>
                  </a:lnTo>
                  <a:lnTo>
                    <a:pt x="639" y="861"/>
                  </a:lnTo>
                  <a:lnTo>
                    <a:pt x="612" y="928"/>
                  </a:lnTo>
                  <a:lnTo>
                    <a:pt x="584" y="982"/>
                  </a:lnTo>
                  <a:lnTo>
                    <a:pt x="552" y="1024"/>
                  </a:lnTo>
                  <a:lnTo>
                    <a:pt x="518" y="1057"/>
                  </a:lnTo>
                  <a:lnTo>
                    <a:pt x="481" y="1082"/>
                  </a:lnTo>
                  <a:lnTo>
                    <a:pt x="442" y="1101"/>
                  </a:lnTo>
                  <a:lnTo>
                    <a:pt x="406" y="1110"/>
                  </a:lnTo>
                  <a:lnTo>
                    <a:pt x="369" y="1117"/>
                  </a:lnTo>
                  <a:lnTo>
                    <a:pt x="337" y="1119"/>
                  </a:lnTo>
                  <a:lnTo>
                    <a:pt x="300" y="1117"/>
                  </a:lnTo>
                  <a:lnTo>
                    <a:pt x="261" y="1108"/>
                  </a:lnTo>
                  <a:lnTo>
                    <a:pt x="220" y="1096"/>
                  </a:lnTo>
                  <a:lnTo>
                    <a:pt x="179" y="1073"/>
                  </a:lnTo>
                  <a:lnTo>
                    <a:pt x="140" y="1045"/>
                  </a:lnTo>
                  <a:lnTo>
                    <a:pt x="103" y="1005"/>
                  </a:lnTo>
                  <a:lnTo>
                    <a:pt x="71" y="954"/>
                  </a:lnTo>
                  <a:lnTo>
                    <a:pt x="42" y="891"/>
                  </a:lnTo>
                  <a:lnTo>
                    <a:pt x="23" y="823"/>
                  </a:lnTo>
                  <a:lnTo>
                    <a:pt x="9" y="758"/>
                  </a:lnTo>
                  <a:lnTo>
                    <a:pt x="3" y="690"/>
                  </a:lnTo>
                  <a:lnTo>
                    <a:pt x="0" y="625"/>
                  </a:lnTo>
                  <a:lnTo>
                    <a:pt x="0" y="565"/>
                  </a:lnTo>
                  <a:lnTo>
                    <a:pt x="0" y="485"/>
                  </a:lnTo>
                  <a:lnTo>
                    <a:pt x="5" y="408"/>
                  </a:lnTo>
                  <a:lnTo>
                    <a:pt x="16" y="334"/>
                  </a:lnTo>
                  <a:lnTo>
                    <a:pt x="32" y="261"/>
                  </a:lnTo>
                  <a:lnTo>
                    <a:pt x="58" y="191"/>
                  </a:lnTo>
                  <a:lnTo>
                    <a:pt x="85" y="140"/>
                  </a:lnTo>
                  <a:lnTo>
                    <a:pt x="115" y="98"/>
                  </a:lnTo>
                  <a:lnTo>
                    <a:pt x="149" y="66"/>
                  </a:lnTo>
                  <a:lnTo>
                    <a:pt x="186" y="40"/>
                  </a:lnTo>
                  <a:lnTo>
                    <a:pt x="225" y="21"/>
                  </a:lnTo>
                  <a:lnTo>
                    <a:pt x="261" y="10"/>
                  </a:lnTo>
                  <a:lnTo>
                    <a:pt x="300" y="3"/>
                  </a:lnTo>
                  <a:lnTo>
                    <a:pt x="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5" name="Picture 124"/>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572000" y="3429000"/>
            <a:ext cx="2533650" cy="538163"/>
          </a:xfrm>
          <a:prstGeom prst="rect">
            <a:avLst/>
          </a:prstGeom>
        </p:spPr>
      </p:pic>
      <p:pic>
        <p:nvPicPr>
          <p:cNvPr id="126" name="Picture 12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676400" y="5257800"/>
            <a:ext cx="5967413" cy="633413"/>
          </a:xfrm>
          <a:prstGeom prst="rect">
            <a:avLst/>
          </a:prstGeom>
        </p:spPr>
      </p:pic>
      <p:pic>
        <p:nvPicPr>
          <p:cNvPr id="132" name="Picture 13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133600" y="4343400"/>
            <a:ext cx="2511742" cy="630079"/>
          </a:xfrm>
          <a:prstGeom prst="rect">
            <a:avLst/>
          </a:prstGeom>
        </p:spPr>
      </p:pic>
      <p:sp>
        <p:nvSpPr>
          <p:cNvPr id="130" name="Right Arrow 129"/>
          <p:cNvSpPr/>
          <p:nvPr/>
        </p:nvSpPr>
        <p:spPr>
          <a:xfrm>
            <a:off x="5105400" y="4343400"/>
            <a:ext cx="1066800" cy="609600"/>
          </a:xfrm>
          <a:prstGeom prst="rightArrow">
            <a:avLst>
              <a:gd name="adj1" fmla="val 43923"/>
              <a:gd name="adj2" fmla="val 50000"/>
            </a:avLst>
          </a:prstGeom>
          <a:solidFill>
            <a:srgbClr val="FFFF00"/>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381000" y="6150114"/>
            <a:ext cx="8763000" cy="707886"/>
          </a:xfrm>
          <a:prstGeom prst="rect">
            <a:avLst/>
          </a:prstGeom>
          <a:noFill/>
        </p:spPr>
        <p:txBody>
          <a:bodyPr wrap="square" rtlCol="0">
            <a:spAutoFit/>
          </a:bodyPr>
          <a:lstStyle/>
          <a:p>
            <a:r>
              <a:rPr lang="en-US" sz="4000" b="1" i="1" u="sng" dirty="0" smtClean="0">
                <a:solidFill>
                  <a:srgbClr val="0000FF"/>
                </a:solidFill>
              </a:rPr>
              <a:t>Any</a:t>
            </a:r>
            <a:r>
              <a:rPr lang="en-US" sz="4000" dirty="0" smtClean="0">
                <a:solidFill>
                  <a:srgbClr val="0000FF"/>
                </a:solidFill>
              </a:rPr>
              <a:t> choice of a</a:t>
            </a:r>
            <a:r>
              <a:rPr lang="en-US" sz="4000" baseline="-25000" dirty="0" smtClean="0">
                <a:solidFill>
                  <a:srgbClr val="0000FF"/>
                </a:solidFill>
              </a:rPr>
              <a:t>1</a:t>
            </a:r>
            <a:r>
              <a:rPr lang="en-US" sz="4000" dirty="0" smtClean="0">
                <a:solidFill>
                  <a:srgbClr val="0000FF"/>
                </a:solidFill>
              </a:rPr>
              <a:t>,…</a:t>
            </a:r>
            <a:r>
              <a:rPr lang="en-US" sz="4000" dirty="0" err="1" smtClean="0">
                <a:solidFill>
                  <a:srgbClr val="0000FF"/>
                </a:solidFill>
              </a:rPr>
              <a:t>a</a:t>
            </a:r>
            <a:r>
              <a:rPr lang="en-US" sz="4000" baseline="-25000" dirty="0" err="1" smtClean="0">
                <a:solidFill>
                  <a:srgbClr val="0000FF"/>
                </a:solidFill>
              </a:rPr>
              <a:t>K</a:t>
            </a:r>
            <a:r>
              <a:rPr lang="en-US" sz="4000" dirty="0" smtClean="0">
                <a:solidFill>
                  <a:srgbClr val="0000FF"/>
                </a:solidFill>
              </a:rPr>
              <a:t>  gives a vacuum!  </a:t>
            </a:r>
            <a:endParaRPr lang="en-US" sz="4000" dirty="0">
              <a:solidFill>
                <a:srgbClr val="0000FF"/>
              </a:solidFill>
            </a:endParaRPr>
          </a:p>
        </p:txBody>
      </p:sp>
      <p:sp>
        <p:nvSpPr>
          <p:cNvPr id="128" name="TextBox 127"/>
          <p:cNvSpPr txBox="1"/>
          <p:nvPr/>
        </p:nvSpPr>
        <p:spPr>
          <a:xfrm>
            <a:off x="-65590" y="914400"/>
            <a:ext cx="9209590" cy="646331"/>
          </a:xfrm>
          <a:prstGeom prst="rect">
            <a:avLst/>
          </a:prstGeom>
          <a:noFill/>
        </p:spPr>
        <p:txBody>
          <a:bodyPr wrap="square" rtlCol="0">
            <a:spAutoFit/>
          </a:bodyPr>
          <a:lstStyle/>
          <a:p>
            <a:r>
              <a:rPr lang="en-US" sz="3600" dirty="0" smtClean="0">
                <a:solidFill>
                  <a:srgbClr val="7030A0"/>
                </a:solidFill>
              </a:rPr>
              <a:t>Classical </a:t>
            </a:r>
            <a:r>
              <a:rPr lang="en-US" sz="3600" dirty="0" err="1" smtClean="0">
                <a:solidFill>
                  <a:srgbClr val="7030A0"/>
                </a:solidFill>
              </a:rPr>
              <a:t>Vacua</a:t>
            </a:r>
            <a:r>
              <a:rPr lang="en-US" sz="3600" dirty="0" smtClean="0">
                <a:solidFill>
                  <a:srgbClr val="7030A0"/>
                </a:solidFill>
              </a:rPr>
              <a:t>: Zero energy field configurations.   </a:t>
            </a:r>
            <a:endParaRPr lang="en-US" sz="3600" dirty="0">
              <a:solidFill>
                <a:srgbClr val="7030A0"/>
              </a:solidFill>
            </a:endParaRPr>
          </a:p>
        </p:txBody>
      </p:sp>
      <p:pic>
        <p:nvPicPr>
          <p:cNvPr id="2" name="Picture 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81000" y="1676400"/>
            <a:ext cx="6724174" cy="800100"/>
          </a:xfrm>
          <a:prstGeom prst="rect">
            <a:avLst/>
          </a:prstGeom>
        </p:spPr>
      </p:pic>
      <p:pic>
        <p:nvPicPr>
          <p:cNvPr id="3" name="Picture 2"/>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3657600" y="2667000"/>
            <a:ext cx="4053840" cy="556736"/>
          </a:xfrm>
          <a:prstGeom prst="rect">
            <a:avLst/>
          </a:prstGeom>
        </p:spPr>
      </p:pic>
    </p:spTree>
    <p:extLst>
      <p:ext uri="{BB962C8B-B14F-4D97-AF65-F5344CB8AC3E}">
        <p14:creationId xmlns:p14="http://schemas.microsoft.com/office/powerpoint/2010/main" val="15909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P spid="1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04800" y="1371600"/>
            <a:ext cx="8153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r>
              <a:rPr lang="en-US" dirty="0" smtClean="0"/>
              <a:t>Quantum </a:t>
            </a:r>
            <a:r>
              <a:rPr lang="en-US" dirty="0" err="1" smtClean="0"/>
              <a:t>Moduli</a:t>
            </a:r>
            <a:r>
              <a:rPr lang="en-US" dirty="0" smtClean="0"/>
              <a:t> </a:t>
            </a:r>
            <a:r>
              <a:rPr lang="en-US" dirty="0"/>
              <a:t>Space of </a:t>
            </a:r>
            <a:r>
              <a:rPr lang="en-US" dirty="0" err="1"/>
              <a:t>Vacua</a:t>
            </a:r>
            <a:endParaRPr lang="en-US" dirty="0"/>
          </a:p>
        </p:txBody>
      </p:sp>
      <p:sp>
        <p:nvSpPr>
          <p:cNvPr id="9223" name="Text Box 7"/>
          <p:cNvSpPr txBox="1">
            <a:spLocks noChangeArrowheads="1"/>
          </p:cNvSpPr>
          <p:nvPr/>
        </p:nvSpPr>
        <p:spPr bwMode="auto">
          <a:xfrm>
            <a:off x="990600" y="1594991"/>
            <a:ext cx="7124707" cy="1077218"/>
          </a:xfrm>
          <a:prstGeom prst="rect">
            <a:avLst/>
          </a:prstGeom>
          <a:noFill/>
          <a:ln w="9525">
            <a:noFill/>
            <a:miter lim="800000"/>
            <a:headEnd/>
            <a:tailEnd/>
          </a:ln>
          <a:effectLst/>
        </p:spPr>
        <p:txBody>
          <a:bodyPr wrap="none">
            <a:spAutoFit/>
          </a:bodyPr>
          <a:lstStyle/>
          <a:p>
            <a:r>
              <a:rPr lang="en-US" sz="3200" dirty="0" smtClean="0">
                <a:solidFill>
                  <a:srgbClr val="FF0066"/>
                </a:solidFill>
              </a:rPr>
              <a:t>The continuous vacuum degeneracy is an </a:t>
            </a:r>
          </a:p>
          <a:p>
            <a:r>
              <a:rPr lang="en-US" sz="3200" dirty="0">
                <a:solidFill>
                  <a:srgbClr val="FF0066"/>
                </a:solidFill>
              </a:rPr>
              <a:t> </a:t>
            </a:r>
            <a:r>
              <a:rPr lang="en-US" sz="3200" dirty="0" smtClean="0">
                <a:solidFill>
                  <a:srgbClr val="FF0066"/>
                </a:solidFill>
              </a:rPr>
              <a:t>  exact property of the quantum theory: </a:t>
            </a:r>
            <a:endParaRPr lang="en-US" sz="3200" dirty="0">
              <a:solidFill>
                <a:srgbClr val="FF0066"/>
              </a:solidFill>
            </a:endParaRPr>
          </a:p>
        </p:txBody>
      </p:sp>
      <p:sp>
        <p:nvSpPr>
          <p:cNvPr id="6" name="TextBox 5"/>
          <p:cNvSpPr txBox="1"/>
          <p:nvPr/>
        </p:nvSpPr>
        <p:spPr>
          <a:xfrm>
            <a:off x="1752600" y="5562600"/>
            <a:ext cx="7848600" cy="584775"/>
          </a:xfrm>
          <a:prstGeom prst="rect">
            <a:avLst/>
          </a:prstGeom>
          <a:noFill/>
        </p:spPr>
        <p:txBody>
          <a:bodyPr wrap="square" rtlCol="0">
            <a:spAutoFit/>
          </a:bodyPr>
          <a:lstStyle/>
          <a:p>
            <a:r>
              <a:rPr lang="en-US" sz="3200" dirty="0" smtClean="0">
                <a:solidFill>
                  <a:srgbClr val="0000FF"/>
                </a:solidFill>
              </a:rPr>
              <a:t>Manifold of quantum </a:t>
            </a:r>
            <a:r>
              <a:rPr lang="en-US" sz="3200" dirty="0" err="1" smtClean="0">
                <a:solidFill>
                  <a:srgbClr val="0000FF"/>
                </a:solidFill>
              </a:rPr>
              <a:t>vacua</a:t>
            </a:r>
            <a:r>
              <a:rPr lang="en-US" sz="3200" dirty="0" smtClean="0">
                <a:solidFill>
                  <a:srgbClr val="0000FF"/>
                </a:solidFill>
              </a:rPr>
              <a:t> </a:t>
            </a:r>
            <a:r>
              <a:rPr lang="en-US" sz="3200" dirty="0" smtClean="0">
                <a:solidFill>
                  <a:srgbClr val="0000FF"/>
                </a:solidFill>
                <a:latin typeface="Monotype Corsiva" panose="03010101010201010101" pitchFamily="66" charset="0"/>
              </a:rPr>
              <a:t>B</a:t>
            </a:r>
            <a:r>
              <a:rPr lang="en-US" sz="3200" dirty="0" smtClean="0">
                <a:solidFill>
                  <a:srgbClr val="0000FF"/>
                </a:solidFill>
              </a:rPr>
              <a:t> </a:t>
            </a:r>
            <a:endParaRPr lang="en-US" sz="3200" dirty="0">
              <a:solidFill>
                <a:srgbClr val="0000FF"/>
              </a:solidFill>
            </a:endParaRPr>
          </a:p>
        </p:txBody>
      </p:sp>
      <p:pic>
        <p:nvPicPr>
          <p:cNvPr id="7" name="Picture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 y="3352800"/>
            <a:ext cx="3162300" cy="638175"/>
          </a:xfrm>
          <a:prstGeom prst="rect">
            <a:avLst/>
          </a:prstGeom>
        </p:spPr>
      </p:pic>
      <p:pic>
        <p:nvPicPr>
          <p:cNvPr id="13" name="Picture 12"/>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505200" y="3352800"/>
            <a:ext cx="5372100" cy="633413"/>
          </a:xfrm>
          <a:prstGeom prst="rect">
            <a:avLst/>
          </a:prstGeom>
        </p:spPr>
      </p:pic>
      <p:grpSp>
        <p:nvGrpSpPr>
          <p:cNvPr id="10" name="Group 9"/>
          <p:cNvGrpSpPr/>
          <p:nvPr/>
        </p:nvGrpSpPr>
        <p:grpSpPr>
          <a:xfrm>
            <a:off x="685800" y="4495800"/>
            <a:ext cx="8001000" cy="838200"/>
            <a:chOff x="685800" y="4724400"/>
            <a:chExt cx="8001000" cy="838200"/>
          </a:xfrm>
        </p:grpSpPr>
        <p:sp>
          <p:nvSpPr>
            <p:cNvPr id="9" name="Rectangle 8"/>
            <p:cNvSpPr/>
            <p:nvPr/>
          </p:nvSpPr>
          <p:spPr>
            <a:xfrm>
              <a:off x="685800" y="4724400"/>
              <a:ext cx="7772400" cy="838200"/>
            </a:xfrm>
            <a:prstGeom prst="rect">
              <a:avLst/>
            </a:prstGeom>
            <a:solidFill>
              <a:srgbClr val="0F0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4800600"/>
              <a:ext cx="7696200" cy="646331"/>
            </a:xfrm>
            <a:prstGeom prst="rect">
              <a:avLst/>
            </a:prstGeom>
            <a:noFill/>
          </p:spPr>
          <p:txBody>
            <a:bodyPr wrap="square" rtlCol="0">
              <a:spAutoFit/>
            </a:bodyPr>
            <a:lstStyle/>
            <a:p>
              <a:r>
                <a:rPr lang="en-US" sz="3600" dirty="0" smtClean="0">
                  <a:solidFill>
                    <a:srgbClr val="FFFF00"/>
                  </a:solidFill>
                </a:rPr>
                <a:t>The quantum vacuum is not unique!</a:t>
              </a:r>
              <a:endParaRPr lang="en-US" sz="3600" dirty="0">
                <a:solidFill>
                  <a:srgbClr val="FFFF00"/>
                </a:solidFill>
              </a:endParaRPr>
            </a:p>
          </p:txBody>
        </p:sp>
      </p:grpSp>
      <p:sp>
        <p:nvSpPr>
          <p:cNvPr id="18" name="TextBox 17"/>
          <p:cNvSpPr txBox="1"/>
          <p:nvPr/>
        </p:nvSpPr>
        <p:spPr>
          <a:xfrm>
            <a:off x="304800" y="6248147"/>
            <a:ext cx="8839200" cy="584775"/>
          </a:xfrm>
          <a:prstGeom prst="rect">
            <a:avLst/>
          </a:prstGeom>
          <a:noFill/>
        </p:spPr>
        <p:txBody>
          <a:bodyPr wrap="square" rtlCol="0">
            <a:spAutoFit/>
          </a:bodyPr>
          <a:lstStyle/>
          <a:p>
            <a:r>
              <a:rPr lang="en-US" sz="3200" dirty="0" smtClean="0">
                <a:solidFill>
                  <a:srgbClr val="00B050"/>
                </a:solidFill>
              </a:rPr>
              <a:t>Parametrized by the complex numbers  a</a:t>
            </a:r>
            <a:r>
              <a:rPr lang="en-US" sz="3200" baseline="-25000" dirty="0" smtClean="0">
                <a:solidFill>
                  <a:srgbClr val="00B050"/>
                </a:solidFill>
              </a:rPr>
              <a:t>1</a:t>
            </a:r>
            <a:r>
              <a:rPr lang="en-US" sz="3200" dirty="0" smtClean="0">
                <a:solidFill>
                  <a:srgbClr val="00B050"/>
                </a:solidFill>
              </a:rPr>
              <a:t>, …., </a:t>
            </a:r>
            <a:r>
              <a:rPr lang="en-US" sz="3200" dirty="0" err="1" smtClean="0">
                <a:solidFill>
                  <a:srgbClr val="00B050"/>
                </a:solidFill>
              </a:rPr>
              <a:t>a</a:t>
            </a:r>
            <a:r>
              <a:rPr lang="en-US" sz="3200" baseline="-25000" dirty="0" err="1" smtClean="0">
                <a:solidFill>
                  <a:srgbClr val="00B050"/>
                </a:solidFill>
              </a:rPr>
              <a:t>K</a:t>
            </a:r>
            <a:endParaRPr lang="en-US" sz="3200" baseline="-25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223" grpId="0"/>
      <p:bldP spid="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429000"/>
            <a:ext cx="8458200" cy="1981200"/>
            <a:chOff x="381000" y="3200400"/>
            <a:chExt cx="8458200" cy="1981200"/>
          </a:xfrm>
        </p:grpSpPr>
        <p:sp>
          <p:nvSpPr>
            <p:cNvPr id="2" name="Rectangle 1"/>
            <p:cNvSpPr/>
            <p:nvPr/>
          </p:nvSpPr>
          <p:spPr>
            <a:xfrm>
              <a:off x="381000" y="3200400"/>
              <a:ext cx="8458200" cy="1981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3505200"/>
              <a:ext cx="7391400" cy="1446550"/>
            </a:xfrm>
            <a:prstGeom prst="rect">
              <a:avLst/>
            </a:prstGeom>
            <a:noFill/>
          </p:spPr>
          <p:txBody>
            <a:bodyPr wrap="square" rtlCol="0">
              <a:spAutoFit/>
            </a:bodyPr>
            <a:lstStyle/>
            <a:p>
              <a:r>
                <a:rPr lang="en-US" sz="4400" dirty="0" smtClean="0">
                  <a:solidFill>
                    <a:srgbClr val="FFFF00"/>
                  </a:solidFill>
                </a:rPr>
                <a:t>Physical properties depend on </a:t>
              </a:r>
            </a:p>
            <a:p>
              <a:r>
                <a:rPr lang="en-US" sz="4400" dirty="0" smtClean="0">
                  <a:solidFill>
                    <a:srgbClr val="FFFF00"/>
                  </a:solidFill>
                </a:rPr>
                <a:t>the choice of vacuum u </a:t>
              </a:r>
              <a:r>
                <a:rPr lang="en-US" sz="4400" dirty="0" smtClean="0">
                  <a:solidFill>
                    <a:srgbClr val="FFFF00"/>
                  </a:solidFill>
                  <a:sym typeface="Mathematica1" panose="05000502060100000001" pitchFamily="2" charset="2"/>
                </a:rPr>
                <a:t> in </a:t>
              </a:r>
              <a:r>
                <a:rPr lang="en-US" sz="4400" dirty="0" smtClean="0">
                  <a:solidFill>
                    <a:srgbClr val="FFFF00"/>
                  </a:solidFill>
                  <a:latin typeface="Monotype Corsiva" pitchFamily="66" charset="0"/>
                </a:rPr>
                <a:t>B</a:t>
              </a:r>
              <a:r>
                <a:rPr lang="en-US" sz="4400" dirty="0">
                  <a:solidFill>
                    <a:srgbClr val="FFFF00"/>
                  </a:solidFill>
                </a:rPr>
                <a:t>.</a:t>
              </a:r>
              <a:r>
                <a:rPr lang="en-US" sz="4400" dirty="0" smtClean="0">
                  <a:solidFill>
                    <a:srgbClr val="FFFF00"/>
                  </a:solidFill>
                </a:rPr>
                <a:t> </a:t>
              </a:r>
              <a:r>
                <a:rPr lang="en-US" sz="4400" dirty="0" smtClean="0">
                  <a:solidFill>
                    <a:srgbClr val="FFFF00"/>
                  </a:solidFill>
                  <a:sym typeface="Mathematica1"/>
                </a:rPr>
                <a:t> </a:t>
              </a:r>
              <a:endParaRPr lang="en-US" sz="4400" dirty="0">
                <a:solidFill>
                  <a:srgbClr val="FFFF00"/>
                </a:solidFill>
              </a:endParaRPr>
            </a:p>
          </p:txBody>
        </p:sp>
      </p:grpSp>
      <p:pic>
        <p:nvPicPr>
          <p:cNvPr id="7" name="Picture 6"/>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57200" y="1295400"/>
            <a:ext cx="7991475" cy="642938"/>
          </a:xfrm>
          <a:prstGeom prst="rect">
            <a:avLst/>
          </a:prstGeom>
        </p:spPr>
      </p:pic>
      <p:pic>
        <p:nvPicPr>
          <p:cNvPr id="4" name="Pictur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371600" y="2362200"/>
            <a:ext cx="6805613" cy="638175"/>
          </a:xfrm>
          <a:prstGeom prst="rect">
            <a:avLst/>
          </a:prstGeom>
        </p:spPr>
      </p:pic>
      <p:sp>
        <p:nvSpPr>
          <p:cNvPr id="13" name="Title 12"/>
          <p:cNvSpPr>
            <a:spLocks noGrp="1"/>
          </p:cNvSpPr>
          <p:nvPr>
            <p:ph type="title"/>
          </p:nvPr>
        </p:nvSpPr>
        <p:spPr>
          <a:xfrm>
            <a:off x="457200" y="0"/>
            <a:ext cx="8229600" cy="1143000"/>
          </a:xfrm>
        </p:spPr>
        <p:txBody>
          <a:bodyPr>
            <a:normAutofit fontScale="90000"/>
          </a:bodyPr>
          <a:lstStyle/>
          <a:p>
            <a:r>
              <a:rPr lang="en-US" dirty="0" smtClean="0"/>
              <a:t>Gauge Invariant Vacuum Parameters</a:t>
            </a:r>
            <a:endParaRPr lang="en-US" dirty="0"/>
          </a:p>
        </p:txBody>
      </p:sp>
      <p:sp>
        <p:nvSpPr>
          <p:cNvPr id="15" name="TextBox 14"/>
          <p:cNvSpPr txBox="1"/>
          <p:nvPr/>
        </p:nvSpPr>
        <p:spPr>
          <a:xfrm>
            <a:off x="457200" y="5638800"/>
            <a:ext cx="8686800" cy="1077218"/>
          </a:xfrm>
          <a:prstGeom prst="rect">
            <a:avLst/>
          </a:prstGeom>
          <a:noFill/>
        </p:spPr>
        <p:txBody>
          <a:bodyPr wrap="square" rtlCol="0">
            <a:spAutoFit/>
          </a:bodyPr>
          <a:lstStyle/>
          <a:p>
            <a:r>
              <a:rPr lang="en-US" sz="3200" dirty="0" smtClean="0">
                <a:solidFill>
                  <a:srgbClr val="FF0000"/>
                </a:solidFill>
              </a:rPr>
              <a:t>We will illustrate this by studying the properties </a:t>
            </a:r>
          </a:p>
          <a:p>
            <a:r>
              <a:rPr lang="en-US" sz="3200" dirty="0">
                <a:solidFill>
                  <a:srgbClr val="FF0000"/>
                </a:solidFill>
              </a:rPr>
              <a:t> </a:t>
            </a:r>
            <a:r>
              <a:rPr lang="en-US" sz="3200" dirty="0" smtClean="0">
                <a:solidFill>
                  <a:srgbClr val="FF0000"/>
                </a:solidFill>
              </a:rPr>
              <a:t>       of ``</a:t>
            </a:r>
            <a:r>
              <a:rPr lang="en-US" sz="3200" dirty="0" err="1" smtClean="0">
                <a:solidFill>
                  <a:srgbClr val="FF0000"/>
                </a:solidFill>
              </a:rPr>
              <a:t>dyonic</a:t>
            </a:r>
            <a:r>
              <a:rPr lang="en-US" sz="3200" dirty="0" smtClean="0">
                <a:solidFill>
                  <a:srgbClr val="FF0000"/>
                </a:solidFill>
              </a:rPr>
              <a:t> particles’’ as a function of u. </a:t>
            </a:r>
            <a:endParaRPr lang="en-US" sz="3200" dirty="0">
              <a:solidFill>
                <a:srgbClr val="FF0000"/>
              </a:solidFill>
            </a:endParaRPr>
          </a:p>
        </p:txBody>
      </p:sp>
    </p:spTree>
    <p:extLst>
      <p:ext uri="{BB962C8B-B14F-4D97-AF65-F5344CB8AC3E}">
        <p14:creationId xmlns:p14="http://schemas.microsoft.com/office/powerpoint/2010/main" val="10723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143000"/>
          </a:xfrm>
        </p:spPr>
        <p:txBody>
          <a:bodyPr>
            <a:normAutofit/>
          </a:bodyPr>
          <a:lstStyle/>
          <a:p>
            <a:r>
              <a:rPr lang="en-US" dirty="0" smtClean="0"/>
              <a:t>Spontaneous Symmetry Breaking </a:t>
            </a:r>
            <a:endParaRPr lang="en-US" dirty="0"/>
          </a:p>
        </p:txBody>
      </p:sp>
      <p:sp>
        <p:nvSpPr>
          <p:cNvPr id="4" name="Text Box 11"/>
          <p:cNvSpPr txBox="1">
            <a:spLocks noChangeArrowheads="1"/>
          </p:cNvSpPr>
          <p:nvPr/>
        </p:nvSpPr>
        <p:spPr bwMode="auto">
          <a:xfrm>
            <a:off x="3200400" y="2209800"/>
            <a:ext cx="2442335" cy="707886"/>
          </a:xfrm>
          <a:prstGeom prst="rect">
            <a:avLst/>
          </a:prstGeom>
          <a:noFill/>
          <a:ln w="9525">
            <a:noFill/>
            <a:miter lim="800000"/>
            <a:headEnd/>
            <a:tailEnd/>
          </a:ln>
          <a:effectLst/>
        </p:spPr>
        <p:txBody>
          <a:bodyPr wrap="none">
            <a:spAutoFit/>
          </a:bodyPr>
          <a:lstStyle/>
          <a:p>
            <a:r>
              <a:rPr lang="en-US" sz="4000" dirty="0">
                <a:solidFill>
                  <a:srgbClr val="0000FF"/>
                </a:solidFill>
              </a:rPr>
              <a:t>b</a:t>
            </a:r>
            <a:r>
              <a:rPr lang="en-US" sz="4000" dirty="0" smtClean="0">
                <a:solidFill>
                  <a:srgbClr val="0000FF"/>
                </a:solidFill>
              </a:rPr>
              <a:t>roken to: </a:t>
            </a:r>
            <a:endParaRPr lang="en-US" sz="4000" dirty="0">
              <a:solidFill>
                <a:srgbClr val="0000FF"/>
              </a:solidFill>
            </a:endParaRPr>
          </a:p>
        </p:txBody>
      </p:sp>
      <p:pic>
        <p:nvPicPr>
          <p:cNvPr id="3" name="Picture 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096000" y="2971800"/>
            <a:ext cx="1704975" cy="690563"/>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2400" y="1371600"/>
            <a:ext cx="3897630" cy="514350"/>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343400" y="1371600"/>
            <a:ext cx="4297680" cy="506730"/>
          </a:xfrm>
          <a:prstGeom prst="rect">
            <a:avLst/>
          </a:prstGeom>
        </p:spPr>
      </p:pic>
      <p:sp>
        <p:nvSpPr>
          <p:cNvPr id="10" name="TextBox 9"/>
          <p:cNvSpPr txBox="1"/>
          <p:nvPr/>
        </p:nvSpPr>
        <p:spPr>
          <a:xfrm>
            <a:off x="1447800" y="4114800"/>
            <a:ext cx="7467600" cy="923330"/>
          </a:xfrm>
          <a:prstGeom prst="rect">
            <a:avLst/>
          </a:prstGeom>
          <a:noFill/>
        </p:spPr>
        <p:txBody>
          <a:bodyPr wrap="square" rtlCol="0">
            <a:spAutoFit/>
          </a:bodyPr>
          <a:lstStyle/>
          <a:p>
            <a:r>
              <a:rPr lang="en-US" sz="5400" dirty="0" smtClean="0">
                <a:solidFill>
                  <a:srgbClr val="C00000"/>
                </a:solidFill>
                <a:latin typeface="French Script MT" panose="03020402040607040605" pitchFamily="66" charset="0"/>
              </a:rPr>
              <a:t>      (For mathematicians) </a:t>
            </a:r>
            <a:endParaRPr lang="en-US" sz="5400" dirty="0">
              <a:solidFill>
                <a:srgbClr val="C00000"/>
              </a:solidFill>
              <a:latin typeface="French Script MT" panose="03020402040607040605" pitchFamily="66" charset="0"/>
            </a:endParaRPr>
          </a:p>
        </p:txBody>
      </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219200" y="2971800"/>
            <a:ext cx="1476375" cy="638175"/>
          </a:xfrm>
          <a:prstGeom prst="rect">
            <a:avLst/>
          </a:prstGeom>
        </p:spPr>
      </p:pic>
      <p:sp>
        <p:nvSpPr>
          <p:cNvPr id="13" name="Right Arrow 12"/>
          <p:cNvSpPr/>
          <p:nvPr/>
        </p:nvSpPr>
        <p:spPr>
          <a:xfrm>
            <a:off x="2971800" y="3048000"/>
            <a:ext cx="27432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563880" y="5334000"/>
                <a:ext cx="8077200" cy="1446550"/>
              </a:xfrm>
              <a:prstGeom prst="rect">
                <a:avLst/>
              </a:prstGeom>
              <a:noFill/>
            </p:spPr>
            <p:txBody>
              <a:bodyPr wrap="square" rtlCol="0">
                <a:spAutoFit/>
              </a:bodyPr>
              <a:lstStyle/>
              <a:p>
                <a14:m>
                  <m:oMath xmlns:m="http://schemas.openxmlformats.org/officeDocument/2006/math">
                    <m:r>
                      <a:rPr lang="en-US" sz="4400" b="0" i="1" smtClean="0">
                        <a:solidFill>
                          <a:srgbClr val="C00000"/>
                        </a:solidFill>
                        <a:latin typeface="Cambria Math" charset="0"/>
                      </a:rPr>
                      <m:t>𝜑</m:t>
                    </m:r>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is in the </a:t>
                </a:r>
                <a:r>
                  <a:rPr lang="en-US" sz="4400" dirty="0" err="1" smtClean="0">
                    <a:solidFill>
                      <a:srgbClr val="C00000"/>
                    </a:solidFill>
                    <a:latin typeface="French Script MT" panose="03020402040607040605" pitchFamily="66" charset="0"/>
                  </a:rPr>
                  <a:t>adjoint</a:t>
                </a:r>
                <a:r>
                  <a:rPr lang="en-US" sz="4400" dirty="0" smtClean="0">
                    <a:solidFill>
                      <a:srgbClr val="C00000"/>
                    </a:solidFill>
                    <a:latin typeface="French Script MT" panose="03020402040607040605" pitchFamily="66" charset="0"/>
                  </a:rPr>
                  <a:t> of </a:t>
                </a:r>
                <a14:m>
                  <m:oMath xmlns:m="http://schemas.openxmlformats.org/officeDocument/2006/math">
                    <m:r>
                      <a:rPr lang="en-US" sz="4400" b="0" i="1" smtClean="0">
                        <a:solidFill>
                          <a:srgbClr val="C00000"/>
                        </a:solidFill>
                        <a:latin typeface="Cambria Math" charset="0"/>
                      </a:rPr>
                      <m:t>𝑈</m:t>
                    </m:r>
                    <m:d>
                      <m:dPr>
                        <m:ctrlPr>
                          <a:rPr lang="en-US" sz="4400" b="0" i="1" smtClean="0">
                            <a:solidFill>
                              <a:srgbClr val="C00000"/>
                            </a:solidFill>
                            <a:latin typeface="Cambria Math"/>
                          </a:rPr>
                        </m:ctrlPr>
                      </m:dPr>
                      <m:e>
                        <m:r>
                          <a:rPr lang="en-US" sz="4400" b="0" i="1" smtClean="0">
                            <a:solidFill>
                              <a:srgbClr val="C00000"/>
                            </a:solidFill>
                            <a:latin typeface="Cambria Math" charset="0"/>
                          </a:rPr>
                          <m:t>𝐾</m:t>
                        </m:r>
                      </m:e>
                    </m:d>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 Stabilizer of a      generic </a:t>
                </a:r>
                <a14:m>
                  <m:oMath xmlns:m="http://schemas.openxmlformats.org/officeDocument/2006/math">
                    <m:r>
                      <a:rPr lang="en-US" sz="4400" b="0" i="1" smtClean="0">
                        <a:solidFill>
                          <a:srgbClr val="C00000"/>
                        </a:solidFill>
                        <a:latin typeface="Cambria Math" charset="0"/>
                      </a:rPr>
                      <m:t>𝜑</m:t>
                    </m:r>
                    <m:r>
                      <a:rPr lang="en-US" sz="4400" b="0" i="1" smtClean="0">
                        <a:solidFill>
                          <a:srgbClr val="C00000"/>
                        </a:solidFill>
                        <a:latin typeface="Cambria Math" charset="0"/>
                      </a:rPr>
                      <m:t>∈</m:t>
                    </m:r>
                    <m:r>
                      <a:rPr lang="en-US" sz="4400" b="0" i="1" smtClean="0">
                        <a:solidFill>
                          <a:srgbClr val="C00000"/>
                        </a:solidFill>
                        <a:latin typeface="Cambria Math" charset="0"/>
                      </a:rPr>
                      <m:t>𝑢</m:t>
                    </m:r>
                    <m:d>
                      <m:dPr>
                        <m:ctrlPr>
                          <a:rPr lang="en-US" sz="4400" b="0" i="1" smtClean="0">
                            <a:solidFill>
                              <a:srgbClr val="C00000"/>
                            </a:solidFill>
                            <a:latin typeface="Cambria Math"/>
                          </a:rPr>
                        </m:ctrlPr>
                      </m:dPr>
                      <m:e>
                        <m:r>
                          <a:rPr lang="en-US" sz="4400" b="0" i="1" smtClean="0">
                            <a:solidFill>
                              <a:srgbClr val="C00000"/>
                            </a:solidFill>
                            <a:latin typeface="Cambria Math" charset="0"/>
                          </a:rPr>
                          <m:t>𝐾</m:t>
                        </m:r>
                      </m:e>
                    </m:d>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 is a </a:t>
                </a:r>
                <a:r>
                  <a:rPr lang="en-US" sz="4400" dirty="0" err="1" smtClean="0">
                    <a:solidFill>
                      <a:srgbClr val="C00000"/>
                    </a:solidFill>
                    <a:latin typeface="French Script MT" panose="03020402040607040605" pitchFamily="66" charset="0"/>
                  </a:rPr>
                  <a:t>Cartan</a:t>
                </a:r>
                <a:r>
                  <a:rPr lang="en-US" sz="4400" dirty="0" smtClean="0">
                    <a:solidFill>
                      <a:srgbClr val="C00000"/>
                    </a:solidFill>
                    <a:latin typeface="French Script MT" panose="03020402040607040605" pitchFamily="66" charset="0"/>
                  </a:rPr>
                  <a:t> torus</a:t>
                </a:r>
                <a:endParaRPr lang="en-US" sz="4400" dirty="0">
                  <a:solidFill>
                    <a:srgbClr val="C00000"/>
                  </a:solidFill>
                  <a:latin typeface="French Script MT" panose="03020402040607040605"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63880" y="5334000"/>
                <a:ext cx="8077200" cy="1446550"/>
              </a:xfrm>
              <a:prstGeom prst="rect">
                <a:avLst/>
              </a:prstGeom>
              <a:blipFill rotWithShape="1">
                <a:blip r:embed="rId11"/>
                <a:stretch>
                  <a:fillRect l="-3094" t="-8017" r="-1057" b="-1983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Physics At Low Energy Scales: LEET</a:t>
            </a:r>
            <a:endParaRPr lang="en-US" dirty="0"/>
          </a:p>
        </p:txBody>
      </p:sp>
      <p:sp>
        <p:nvSpPr>
          <p:cNvPr id="3" name="TextBox 2"/>
          <p:cNvSpPr txBox="1"/>
          <p:nvPr/>
        </p:nvSpPr>
        <p:spPr>
          <a:xfrm>
            <a:off x="0" y="2209800"/>
            <a:ext cx="9144000" cy="1384995"/>
          </a:xfrm>
          <a:prstGeom prst="rect">
            <a:avLst/>
          </a:prstGeom>
          <a:noFill/>
        </p:spPr>
        <p:txBody>
          <a:bodyPr wrap="square" rtlCol="0">
            <a:spAutoFit/>
          </a:bodyPr>
          <a:lstStyle/>
          <a:p>
            <a:r>
              <a:rPr lang="en-US" sz="2800" dirty="0" smtClean="0">
                <a:solidFill>
                  <a:srgbClr val="FF0000"/>
                </a:solidFill>
              </a:rPr>
              <a:t>Most physics experiments are described very accurately by using (quantum) Maxwell theory (QED). The gauge group is U(1).   </a:t>
            </a:r>
            <a:endParaRPr lang="en-US" sz="2800" dirty="0">
              <a:solidFill>
                <a:srgbClr val="FF0000"/>
              </a:solidFill>
            </a:endParaRPr>
          </a:p>
        </p:txBody>
      </p:sp>
      <p:sp>
        <p:nvSpPr>
          <p:cNvPr id="4" name="TextBox 3"/>
          <p:cNvSpPr txBox="1"/>
          <p:nvPr/>
        </p:nvSpPr>
        <p:spPr>
          <a:xfrm>
            <a:off x="228600" y="3657600"/>
            <a:ext cx="8763000" cy="523220"/>
          </a:xfrm>
          <a:prstGeom prst="rect">
            <a:avLst/>
          </a:prstGeom>
          <a:noFill/>
        </p:spPr>
        <p:txBody>
          <a:bodyPr wrap="square" rtlCol="0">
            <a:spAutoFit/>
          </a:bodyPr>
          <a:lstStyle/>
          <a:p>
            <a:r>
              <a:rPr lang="en-US" sz="2800" dirty="0" smtClean="0">
                <a:solidFill>
                  <a:srgbClr val="7030A0"/>
                </a:solidFill>
              </a:rPr>
              <a:t>The true gauge group of electroweak forces is SU(2) x U(1) </a:t>
            </a:r>
            <a:endParaRPr lang="en-US" sz="2800" dirty="0">
              <a:solidFill>
                <a:srgbClr val="7030A0"/>
              </a:solidFill>
            </a:endParaRPr>
          </a:p>
        </p:txBody>
      </p:sp>
      <p:sp>
        <p:nvSpPr>
          <p:cNvPr id="5" name="TextBox 4"/>
          <p:cNvSpPr txBox="1"/>
          <p:nvPr/>
        </p:nvSpPr>
        <p:spPr>
          <a:xfrm>
            <a:off x="457200" y="4343400"/>
            <a:ext cx="5105400" cy="646331"/>
          </a:xfrm>
          <a:prstGeom prst="rect">
            <a:avLst/>
          </a:prstGeom>
          <a:noFill/>
        </p:spPr>
        <p:txBody>
          <a:bodyPr wrap="square" rtlCol="0">
            <a:spAutoFit/>
          </a:bodyPr>
          <a:lstStyle/>
          <a:p>
            <a:r>
              <a:rPr lang="en-US" sz="3600" dirty="0" smtClean="0">
                <a:solidFill>
                  <a:srgbClr val="0000FF"/>
                </a:solidFill>
              </a:rPr>
              <a:t>The Higgs </a:t>
            </a:r>
            <a:r>
              <a:rPr lang="en-US" sz="3600" dirty="0" err="1" smtClean="0">
                <a:solidFill>
                  <a:srgbClr val="0000FF"/>
                </a:solidFill>
              </a:rPr>
              <a:t>vev</a:t>
            </a:r>
            <a:r>
              <a:rPr lang="en-US" sz="3600" dirty="0" smtClean="0">
                <a:solidFill>
                  <a:srgbClr val="0000FF"/>
                </a:solidFill>
              </a:rPr>
              <a:t> sets a scale: </a:t>
            </a:r>
            <a:endParaRPr lang="en-US" sz="3600" dirty="0">
              <a:solidFill>
                <a:srgbClr val="0000FF"/>
              </a:solidFill>
            </a:endParaRP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562600" y="4495800"/>
            <a:ext cx="2320290" cy="382905"/>
          </a:xfrm>
          <a:prstGeom prst="rect">
            <a:avLst/>
          </a:prstGeom>
        </p:spPr>
      </p:pic>
      <p:sp>
        <p:nvSpPr>
          <p:cNvPr id="8" name="TextBox 7"/>
          <p:cNvSpPr txBox="1"/>
          <p:nvPr/>
        </p:nvSpPr>
        <p:spPr>
          <a:xfrm>
            <a:off x="304800" y="5780782"/>
            <a:ext cx="8686800" cy="1077218"/>
          </a:xfrm>
          <a:prstGeom prst="rect">
            <a:avLst/>
          </a:prstGeom>
          <a:noFill/>
        </p:spPr>
        <p:txBody>
          <a:bodyPr wrap="square" rtlCol="0">
            <a:spAutoFit/>
          </a:bodyPr>
          <a:lstStyle/>
          <a:p>
            <a:r>
              <a:rPr lang="en-US" sz="3200" dirty="0" smtClean="0">
                <a:solidFill>
                  <a:srgbClr val="FF33CC"/>
                </a:solidFill>
              </a:rPr>
              <a:t>At energies &lt;&lt;  246 GeV we can describe physics using Maxwell’s equations  + small corrections:  </a:t>
            </a:r>
            <a:endParaRPr lang="en-US" sz="3200" dirty="0">
              <a:solidFill>
                <a:srgbClr val="FF33CC"/>
              </a:solidFill>
            </a:endParaRPr>
          </a:p>
        </p:txBody>
      </p:sp>
      <p:sp>
        <p:nvSpPr>
          <p:cNvPr id="13" name="TextBox 12"/>
          <p:cNvSpPr txBox="1"/>
          <p:nvPr/>
        </p:nvSpPr>
        <p:spPr>
          <a:xfrm>
            <a:off x="-34413" y="914400"/>
            <a:ext cx="8991600" cy="1077218"/>
          </a:xfrm>
          <a:prstGeom prst="rect">
            <a:avLst/>
          </a:prstGeom>
          <a:noFill/>
        </p:spPr>
        <p:txBody>
          <a:bodyPr wrap="square" rtlCol="0">
            <a:spAutoFit/>
          </a:bodyPr>
          <a:lstStyle/>
          <a:p>
            <a:r>
              <a:rPr lang="en-US" sz="3200" dirty="0" smtClean="0">
                <a:solidFill>
                  <a:srgbClr val="C00000"/>
                </a:solidFill>
              </a:rPr>
              <a:t>Only one kind of light comes out of the flashlights from the hardware store….</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14" name="TextBox 13"/>
              <p:cNvSpPr txBox="1"/>
              <p:nvPr/>
            </p:nvSpPr>
            <p:spPr>
              <a:xfrm>
                <a:off x="228600" y="5105400"/>
                <a:ext cx="9144000" cy="584775"/>
              </a:xfrm>
              <a:prstGeom prst="rect">
                <a:avLst/>
              </a:prstGeom>
              <a:noFill/>
            </p:spPr>
            <p:txBody>
              <a:bodyPr wrap="square" rtlCol="0">
                <a:spAutoFit/>
              </a:bodyPr>
              <a:lstStyle/>
              <a:p>
                <a:r>
                  <a:rPr lang="en-US" sz="3200" dirty="0" smtClean="0">
                    <a:solidFill>
                      <a:srgbClr val="0000FF"/>
                    </a:solidFill>
                  </a:rPr>
                  <a:t>The subgroup preserving  </a:t>
                </a:r>
                <a14:m>
                  <m:oMath xmlns:m="http://schemas.openxmlformats.org/officeDocument/2006/math">
                    <m:r>
                      <a:rPr lang="en-US" sz="3200" b="0" i="1" smtClean="0">
                        <a:solidFill>
                          <a:srgbClr val="0000FF"/>
                        </a:solidFill>
                        <a:latin typeface="Cambria Math" charset="0"/>
                      </a:rPr>
                      <m:t>〈</m:t>
                    </m:r>
                    <m:r>
                      <a:rPr lang="en-US" sz="3200" b="0" i="1" smtClean="0">
                        <a:solidFill>
                          <a:srgbClr val="0000FF"/>
                        </a:solidFill>
                        <a:latin typeface="Cambria Math" charset="0"/>
                      </a:rPr>
                      <m:t>𝜑</m:t>
                    </m:r>
                    <m:r>
                      <a:rPr lang="en-US" sz="3200" b="0" i="1" smtClean="0">
                        <a:solidFill>
                          <a:srgbClr val="0000FF"/>
                        </a:solidFill>
                        <a:latin typeface="Cambria Math" charset="0"/>
                      </a:rPr>
                      <m:t>〉</m:t>
                    </m:r>
                  </m:oMath>
                </a14:m>
                <a:r>
                  <a:rPr lang="en-US" sz="3200" dirty="0" smtClean="0">
                    <a:solidFill>
                      <a:srgbClr val="0000FF"/>
                    </a:solidFill>
                    <a:sym typeface="Mathematica1" panose="05000502060100000001" pitchFamily="2" charset="2"/>
                  </a:rPr>
                  <a:t> is U(1) of E&amp;M.</a:t>
                </a:r>
                <a:endParaRPr lang="en-US" sz="3200" dirty="0">
                  <a:solidFill>
                    <a:srgbClr val="0000FF"/>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28600" y="5105400"/>
                <a:ext cx="9144000" cy="584775"/>
              </a:xfrm>
              <a:prstGeom prst="rect">
                <a:avLst/>
              </a:prstGeom>
              <a:blipFill rotWithShape="1">
                <a:blip r:embed="rId5"/>
                <a:stretch>
                  <a:fillRect l="-1733" t="-12632" b="-34737"/>
                </a:stretch>
              </a:blipFill>
            </p:spPr>
            <p:txBody>
              <a:bodyPr/>
              <a:lstStyle/>
              <a:p>
                <a:r>
                  <a:rPr lang="en-US">
                    <a:noFill/>
                  </a:rPr>
                  <a:t> </a:t>
                </a:r>
              </a:p>
            </p:txBody>
          </p:sp>
        </mc:Fallback>
      </mc:AlternateContent>
    </p:spTree>
    <p:extLst>
      <p:ext uri="{BB962C8B-B14F-4D97-AF65-F5344CB8AC3E}">
        <p14:creationId xmlns:p14="http://schemas.microsoft.com/office/powerpoint/2010/main" val="4291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763000" cy="1143000"/>
          </a:xfrm>
        </p:spPr>
        <p:txBody>
          <a:bodyPr>
            <a:normAutofit fontScale="90000"/>
          </a:bodyPr>
          <a:lstStyle/>
          <a:p>
            <a:r>
              <a:rPr lang="en-US" dirty="0">
                <a:latin typeface="Monotype Corsiva" pitchFamily="66" charset="0"/>
              </a:rPr>
              <a:t>N</a:t>
            </a:r>
            <a:r>
              <a:rPr lang="en-US" dirty="0"/>
              <a:t>=2 </a:t>
            </a:r>
            <a:r>
              <a:rPr lang="en-US" dirty="0" smtClean="0"/>
              <a:t>Low Energy U(1)</a:t>
            </a:r>
            <a:r>
              <a:rPr lang="en-US" baseline="30000" dirty="0" smtClean="0"/>
              <a:t>K</a:t>
            </a:r>
            <a:r>
              <a:rPr lang="en-US" dirty="0" smtClean="0"/>
              <a:t> </a:t>
            </a:r>
            <a:r>
              <a:rPr lang="en-US" dirty="0"/>
              <a:t>Gauge </a:t>
            </a:r>
            <a:r>
              <a:rPr lang="en-US" dirty="0" smtClean="0"/>
              <a:t>Theory  </a:t>
            </a:r>
            <a:r>
              <a:rPr lang="en-US" dirty="0"/>
              <a:t/>
            </a:r>
            <a:br>
              <a:rPr lang="en-US" dirty="0"/>
            </a:br>
            <a:endParaRPr lang="en-US" dirty="0"/>
          </a:p>
        </p:txBody>
      </p:sp>
      <p:sp>
        <p:nvSpPr>
          <p:cNvPr id="3" name="AutoShape 30"/>
          <p:cNvSpPr>
            <a:spLocks noChangeArrowheads="1"/>
          </p:cNvSpPr>
          <p:nvPr/>
        </p:nvSpPr>
        <p:spPr bwMode="auto">
          <a:xfrm>
            <a:off x="33759" y="1905000"/>
            <a:ext cx="1033041" cy="533400"/>
          </a:xfrm>
          <a:prstGeom prst="rightArrow">
            <a:avLst>
              <a:gd name="adj1" fmla="val 50000"/>
              <a:gd name="adj2" fmla="val 93750"/>
            </a:avLst>
          </a:prstGeom>
          <a:solidFill>
            <a:srgbClr val="0033CC"/>
          </a:solidFill>
          <a:ln w="9525">
            <a:solidFill>
              <a:schemeClr val="tx1"/>
            </a:solidFill>
            <a:miter lim="800000"/>
            <a:headEnd/>
            <a:tailEnd/>
          </a:ln>
          <a:effectLst/>
        </p:spPr>
        <p:txBody>
          <a:bodyPr wrap="none" anchor="ctr"/>
          <a:lstStyle/>
          <a:p>
            <a:endParaRPr lang="en-US"/>
          </a:p>
        </p:txBody>
      </p:sp>
      <p:sp>
        <p:nvSpPr>
          <p:cNvPr id="4" name="TextBox 3"/>
          <p:cNvSpPr txBox="1"/>
          <p:nvPr/>
        </p:nvSpPr>
        <p:spPr>
          <a:xfrm>
            <a:off x="1219200" y="1295400"/>
            <a:ext cx="7924800" cy="1754326"/>
          </a:xfrm>
          <a:prstGeom prst="rect">
            <a:avLst/>
          </a:prstGeom>
          <a:noFill/>
        </p:spPr>
        <p:txBody>
          <a:bodyPr wrap="square" rtlCol="0">
            <a:spAutoFit/>
          </a:bodyPr>
          <a:lstStyle/>
          <a:p>
            <a:r>
              <a:rPr lang="en-US" sz="3600" dirty="0" smtClean="0">
                <a:solidFill>
                  <a:srgbClr val="0000FF"/>
                </a:solidFill>
              </a:rPr>
              <a:t>Low energy effective theory (LEET) is described by an </a:t>
            </a:r>
            <a:r>
              <a:rPr lang="en-US" sz="3600" dirty="0" smtClean="0">
                <a:solidFill>
                  <a:srgbClr val="0000FF"/>
                </a:solidFill>
                <a:latin typeface="Monotype Corsiva" pitchFamily="66" charset="0"/>
              </a:rPr>
              <a:t>N</a:t>
            </a:r>
            <a:r>
              <a:rPr lang="en-US" sz="3600" dirty="0" smtClean="0">
                <a:solidFill>
                  <a:srgbClr val="0000FF"/>
                </a:solidFill>
              </a:rPr>
              <a:t>=2 extension of Maxwell’s theory with gauge group U(1)</a:t>
            </a:r>
            <a:r>
              <a:rPr lang="en-US" sz="3600" baseline="30000" dirty="0" smtClean="0">
                <a:solidFill>
                  <a:srgbClr val="0000FF"/>
                </a:solidFill>
              </a:rPr>
              <a:t>K</a:t>
            </a:r>
            <a:r>
              <a:rPr lang="en-US" sz="3600" dirty="0" smtClean="0">
                <a:solidFill>
                  <a:srgbClr val="0000FF"/>
                </a:solidFill>
              </a:rPr>
              <a:t>  </a:t>
            </a:r>
            <a:endParaRPr lang="en-US" sz="3600" dirty="0">
              <a:solidFill>
                <a:srgbClr val="0000FF"/>
              </a:solidFill>
            </a:endParaRPr>
          </a:p>
        </p:txBody>
      </p:sp>
      <p:sp>
        <p:nvSpPr>
          <p:cNvPr id="5" name="Rectangle 4"/>
          <p:cNvSpPr/>
          <p:nvPr/>
        </p:nvSpPr>
        <p:spPr>
          <a:xfrm>
            <a:off x="1981200" y="3352800"/>
            <a:ext cx="6858000" cy="1323439"/>
          </a:xfrm>
          <a:prstGeom prst="rect">
            <a:avLst/>
          </a:prstGeom>
        </p:spPr>
        <p:txBody>
          <a:bodyPr wrap="square">
            <a:spAutoFit/>
          </a:bodyPr>
          <a:lstStyle/>
          <a:p>
            <a:r>
              <a:rPr lang="en-US" sz="4000" dirty="0" smtClean="0">
                <a:solidFill>
                  <a:srgbClr val="C00000"/>
                </a:solidFill>
              </a:rPr>
              <a:t>K different ``electric’’ and </a:t>
            </a:r>
          </a:p>
          <a:p>
            <a:r>
              <a:rPr lang="en-US" sz="4000" dirty="0" smtClean="0">
                <a:solidFill>
                  <a:srgbClr val="C00000"/>
                </a:solidFill>
              </a:rPr>
              <a:t>K </a:t>
            </a:r>
            <a:r>
              <a:rPr lang="en-US" sz="4000" dirty="0">
                <a:solidFill>
                  <a:srgbClr val="C00000"/>
                </a:solidFill>
              </a:rPr>
              <a:t>different ``</a:t>
            </a:r>
            <a:r>
              <a:rPr lang="en-US" sz="4000" dirty="0" smtClean="0">
                <a:solidFill>
                  <a:srgbClr val="C00000"/>
                </a:solidFill>
              </a:rPr>
              <a:t>magnetic’’ fields:    </a:t>
            </a:r>
          </a:p>
        </p:txBody>
      </p:sp>
      <p:sp>
        <p:nvSpPr>
          <p:cNvPr id="6" name="AutoShape 30"/>
          <p:cNvSpPr>
            <a:spLocks noChangeArrowheads="1"/>
          </p:cNvSpPr>
          <p:nvPr/>
        </p:nvSpPr>
        <p:spPr bwMode="auto">
          <a:xfrm>
            <a:off x="381000" y="3810000"/>
            <a:ext cx="1143000" cy="533400"/>
          </a:xfrm>
          <a:prstGeom prst="rightArrow">
            <a:avLst>
              <a:gd name="adj1" fmla="val 50000"/>
              <a:gd name="adj2" fmla="val 93750"/>
            </a:avLst>
          </a:prstGeom>
          <a:solidFill>
            <a:srgbClr val="0033CC"/>
          </a:solidFill>
          <a:ln w="9525">
            <a:solidFill>
              <a:schemeClr val="tx1"/>
            </a:solidFill>
            <a:miter lim="800000"/>
            <a:headEnd/>
            <a:tailEnd/>
          </a:ln>
          <a:effectLst/>
        </p:spPr>
        <p:txBody>
          <a:bodyPr wrap="none" anchor="ctr"/>
          <a:lstStyle/>
          <a:p>
            <a:endParaRPr lang="en-US"/>
          </a:p>
        </p:txBody>
      </p:sp>
      <p:sp>
        <p:nvSpPr>
          <p:cNvPr id="7" name="Rectangle 6"/>
          <p:cNvSpPr/>
          <p:nvPr/>
        </p:nvSpPr>
        <p:spPr>
          <a:xfrm>
            <a:off x="2971800" y="6172200"/>
            <a:ext cx="5181600" cy="584775"/>
          </a:xfrm>
          <a:prstGeom prst="rect">
            <a:avLst/>
          </a:prstGeom>
        </p:spPr>
        <p:txBody>
          <a:bodyPr wrap="square">
            <a:spAutoFit/>
          </a:bodyPr>
          <a:lstStyle/>
          <a:p>
            <a:r>
              <a:rPr lang="en-US" sz="3200" dirty="0" smtClean="0">
                <a:solidFill>
                  <a:srgbClr val="C00000"/>
                </a:solidFill>
              </a:rPr>
              <a:t>&amp;  their </a:t>
            </a:r>
            <a:r>
              <a:rPr lang="en-US" sz="3200" dirty="0" smtClean="0">
                <a:solidFill>
                  <a:srgbClr val="C00000"/>
                </a:solidFill>
                <a:latin typeface="Monotype Corsiva" panose="03010101010201010101" pitchFamily="66" charset="0"/>
              </a:rPr>
              <a:t>N</a:t>
            </a:r>
            <a:r>
              <a:rPr lang="en-US" sz="3200" dirty="0" smtClean="0">
                <a:solidFill>
                  <a:srgbClr val="C00000"/>
                </a:solidFill>
              </a:rPr>
              <a:t>=2 </a:t>
            </a:r>
            <a:r>
              <a:rPr lang="en-US" sz="3200" dirty="0" err="1" smtClean="0">
                <a:solidFill>
                  <a:srgbClr val="C00000"/>
                </a:solidFill>
              </a:rPr>
              <a:t>superpartners</a:t>
            </a:r>
            <a:r>
              <a:rPr lang="en-US" sz="3200" dirty="0" smtClean="0">
                <a:solidFill>
                  <a:srgbClr val="C00000"/>
                </a:solidFill>
              </a:rPr>
              <a:t> </a:t>
            </a:r>
            <a:endParaRPr lang="en-US" sz="3200" dirty="0">
              <a:solidFill>
                <a:srgbClr val="C00000"/>
              </a:solidFill>
            </a:endParaRPr>
          </a:p>
        </p:txBody>
      </p:sp>
      <p:sp>
        <p:nvSpPr>
          <p:cNvPr id="21" name="Title 1"/>
          <p:cNvSpPr txBox="1">
            <a:spLocks/>
          </p:cNvSpPr>
          <p:nvPr/>
        </p:nvSpPr>
        <p:spPr>
          <a:xfrm>
            <a:off x="152400" y="0"/>
            <a:ext cx="84582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0" name="Picture 9"/>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524000" y="5029200"/>
            <a:ext cx="719138" cy="609600"/>
          </a:xfrm>
          <a:prstGeom prst="rect">
            <a:avLst/>
          </a:prstGeom>
        </p:spPr>
      </p:pic>
      <p:pic>
        <p:nvPicPr>
          <p:cNvPr id="11" name="Picture 10"/>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819400" y="5029200"/>
            <a:ext cx="728663" cy="609600"/>
          </a:xfrm>
          <a:prstGeom prst="rect">
            <a:avLst/>
          </a:prstGeom>
        </p:spPr>
      </p:pic>
      <p:pic>
        <p:nvPicPr>
          <p:cNvPr id="13" name="Picture 12"/>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419600" y="5105400"/>
            <a:ext cx="3438525" cy="557213"/>
          </a:xfrm>
          <a:prstGeom prst="rect">
            <a:avLst/>
          </a:prstGeom>
        </p:spPr>
      </p:pic>
    </p:spTree>
    <p:extLst>
      <p:ext uri="{BB962C8B-B14F-4D97-AF65-F5344CB8AC3E}">
        <p14:creationId xmlns:p14="http://schemas.microsoft.com/office/powerpoint/2010/main" val="5006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36</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998981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4"/>
            <a:ext cx="8229600" cy="1143000"/>
          </a:xfrm>
        </p:spPr>
        <p:txBody>
          <a:bodyPr/>
          <a:lstStyle/>
          <a:p>
            <a:r>
              <a:rPr lang="en-US" dirty="0" smtClean="0"/>
              <a:t>Electro-magnetic Charges</a:t>
            </a:r>
            <a:endParaRPr lang="en-US" dirty="0"/>
          </a:p>
        </p:txBody>
      </p:sp>
      <p:sp>
        <p:nvSpPr>
          <p:cNvPr id="4" name="Text Box 15"/>
          <p:cNvSpPr txBox="1">
            <a:spLocks noChangeArrowheads="1"/>
          </p:cNvSpPr>
          <p:nvPr/>
        </p:nvSpPr>
        <p:spPr bwMode="auto">
          <a:xfrm>
            <a:off x="1371600" y="3429000"/>
            <a:ext cx="5633465" cy="646331"/>
          </a:xfrm>
          <a:prstGeom prst="rect">
            <a:avLst/>
          </a:prstGeom>
          <a:noFill/>
          <a:ln w="9525">
            <a:noFill/>
            <a:miter lim="800000"/>
            <a:headEnd/>
            <a:tailEnd/>
          </a:ln>
          <a:effectLst/>
        </p:spPr>
        <p:txBody>
          <a:bodyPr wrap="none">
            <a:spAutoFit/>
          </a:bodyPr>
          <a:lstStyle/>
          <a:p>
            <a:r>
              <a:rPr lang="en-US" sz="3600" dirty="0">
                <a:solidFill>
                  <a:srgbClr val="0000FF"/>
                </a:solidFill>
              </a:rPr>
              <a:t>(Magnetic, Electric) Charges: </a:t>
            </a:r>
          </a:p>
        </p:txBody>
      </p:sp>
      <p:sp>
        <p:nvSpPr>
          <p:cNvPr id="6" name="TextBox 5"/>
          <p:cNvSpPr txBox="1"/>
          <p:nvPr/>
        </p:nvSpPr>
        <p:spPr>
          <a:xfrm>
            <a:off x="0" y="1143000"/>
            <a:ext cx="9144000" cy="1754326"/>
          </a:xfrm>
          <a:prstGeom prst="rect">
            <a:avLst/>
          </a:prstGeom>
          <a:noFill/>
        </p:spPr>
        <p:txBody>
          <a:bodyPr wrap="square" rtlCol="0">
            <a:spAutoFit/>
          </a:bodyPr>
          <a:lstStyle/>
          <a:p>
            <a:r>
              <a:rPr lang="en-US" sz="3600" dirty="0" smtClean="0">
                <a:solidFill>
                  <a:srgbClr val="FF0000"/>
                </a:solidFill>
              </a:rPr>
              <a:t>The theory will also contain ``</a:t>
            </a:r>
            <a:r>
              <a:rPr lang="en-US" sz="3600" dirty="0" err="1" smtClean="0">
                <a:solidFill>
                  <a:srgbClr val="FF0000"/>
                </a:solidFill>
              </a:rPr>
              <a:t>dyonic</a:t>
            </a:r>
            <a:r>
              <a:rPr lang="en-US" sz="3600" dirty="0" smtClean="0">
                <a:solidFill>
                  <a:srgbClr val="FF0000"/>
                </a:solidFill>
              </a:rPr>
              <a:t> particles’’ – particles with electric and magnetic charges for the fields  </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2885971" y="5240179"/>
                <a:ext cx="7924800" cy="1446550"/>
              </a:xfrm>
              <a:prstGeom prst="rect">
                <a:avLst/>
              </a:prstGeom>
              <a:noFill/>
            </p:spPr>
            <p:txBody>
              <a:bodyPr wrap="square" rtlCol="0">
                <a:spAutoFit/>
              </a:bodyPr>
              <a:lstStyle/>
              <a:p>
                <a:r>
                  <a:rPr lang="en-US" sz="4400" dirty="0" smtClean="0">
                    <a:solidFill>
                      <a:schemeClr val="accent6">
                        <a:lumMod val="50000"/>
                      </a:schemeClr>
                    </a:solidFill>
                    <a:latin typeface="French Script MT" panose="03020402040607040605" pitchFamily="66" charset="0"/>
                  </a:rPr>
                  <a:t>On general principles, the vectors </a:t>
                </a:r>
              </a:p>
              <a:p>
                <a14:m>
                  <m:oMath xmlns:m="http://schemas.openxmlformats.org/officeDocument/2006/math">
                    <m:r>
                      <a:rPr lang="en-US" sz="4400" b="0" i="1" smtClean="0">
                        <a:solidFill>
                          <a:schemeClr val="accent6">
                            <a:lumMod val="50000"/>
                          </a:schemeClr>
                        </a:solidFill>
                        <a:latin typeface="Cambria Math" charset="0"/>
                      </a:rPr>
                      <m:t>𝛾</m:t>
                    </m:r>
                    <m:r>
                      <a:rPr lang="en-US" sz="4400" b="0" i="1" smtClean="0">
                        <a:solidFill>
                          <a:schemeClr val="accent6">
                            <a:lumMod val="50000"/>
                          </a:schemeClr>
                        </a:solidFill>
                        <a:latin typeface="Cambria Math" charset="0"/>
                      </a:rPr>
                      <m:t> </m:t>
                    </m:r>
                  </m:oMath>
                </a14:m>
                <a:r>
                  <a:rPr lang="en-US" sz="4400" dirty="0" smtClean="0">
                    <a:solidFill>
                      <a:schemeClr val="accent6">
                        <a:lumMod val="50000"/>
                      </a:schemeClr>
                    </a:solidFill>
                    <a:latin typeface="French Script MT" panose="03020402040607040605" pitchFamily="66" charset="0"/>
                  </a:rPr>
                  <a:t>are in a </a:t>
                </a:r>
                <a:r>
                  <a:rPr lang="en-US" sz="4400" u="sng" dirty="0" err="1" smtClean="0">
                    <a:solidFill>
                      <a:schemeClr val="accent6">
                        <a:lumMod val="50000"/>
                      </a:schemeClr>
                    </a:solidFill>
                    <a:latin typeface="French Script MT" panose="03020402040607040605" pitchFamily="66" charset="0"/>
                  </a:rPr>
                  <a:t>symplectic</a:t>
                </a:r>
                <a:r>
                  <a:rPr lang="en-US" sz="4400" dirty="0" smtClean="0">
                    <a:solidFill>
                      <a:schemeClr val="accent6">
                        <a:lumMod val="50000"/>
                      </a:schemeClr>
                    </a:solidFill>
                    <a:latin typeface="French Script MT" panose="03020402040607040605" pitchFamily="66" charset="0"/>
                  </a:rPr>
                  <a:t> lattice  </a:t>
                </a:r>
                <a14:m>
                  <m:oMath xmlns:m="http://schemas.openxmlformats.org/officeDocument/2006/math">
                    <m:r>
                      <m:rPr>
                        <m:sty m:val="p"/>
                      </m:rPr>
                      <a:rPr lang="en-US" sz="4400" b="0" i="0" dirty="0" smtClean="0">
                        <a:solidFill>
                          <a:schemeClr val="accent6">
                            <a:lumMod val="50000"/>
                          </a:schemeClr>
                        </a:solidFill>
                        <a:latin typeface="Cambria Math" charset="0"/>
                        <a:sym typeface="Mathematica1"/>
                      </a:rPr>
                      <m:t>Γ</m:t>
                    </m:r>
                  </m:oMath>
                </a14:m>
                <a:r>
                  <a:rPr lang="en-US" sz="4400" dirty="0" smtClean="0">
                    <a:solidFill>
                      <a:schemeClr val="accent6">
                        <a:lumMod val="50000"/>
                      </a:schemeClr>
                    </a:solidFill>
                    <a:latin typeface="French Script MT" panose="03020402040607040605" pitchFamily="66" charset="0"/>
                  </a:rPr>
                  <a:t>. </a:t>
                </a:r>
                <a:endParaRPr lang="en-US" sz="4400" dirty="0">
                  <a:solidFill>
                    <a:schemeClr val="accent6">
                      <a:lumMod val="50000"/>
                    </a:schemeClr>
                  </a:solidFill>
                  <a:latin typeface="French Script MT" panose="03020402040607040605"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85971" y="5240179"/>
                <a:ext cx="7924800" cy="1446550"/>
              </a:xfrm>
              <a:prstGeom prst="rect">
                <a:avLst/>
              </a:prstGeom>
              <a:blipFill rotWithShape="1">
                <a:blip r:embed="rId7"/>
                <a:stretch>
                  <a:fillRect l="-3077" t="-8439" b="-19831"/>
                </a:stretch>
              </a:blipFill>
            </p:spPr>
            <p:txBody>
              <a:bodyPr/>
              <a:lstStyle/>
              <a:p>
                <a:r>
                  <a:rPr lang="en-US">
                    <a:noFill/>
                  </a:rPr>
                  <a:t> </a:t>
                </a:r>
              </a:p>
            </p:txBody>
          </p:sp>
        </mc:Fallback>
      </mc:AlternateContent>
      <p:grpSp>
        <p:nvGrpSpPr>
          <p:cNvPr id="2052" name="Group 4"/>
          <p:cNvGrpSpPr>
            <a:grpSpLocks noChangeAspect="1"/>
          </p:cNvGrpSpPr>
          <p:nvPr>
            <p:custDataLst>
              <p:tags r:id="rId1"/>
            </p:custDataLst>
          </p:nvPr>
        </p:nvGrpSpPr>
        <p:grpSpPr bwMode="auto">
          <a:xfrm>
            <a:off x="2590800" y="4267200"/>
            <a:ext cx="2740223" cy="609600"/>
            <a:chOff x="1432" y="3706"/>
            <a:chExt cx="7826" cy="1741"/>
          </a:xfrm>
          <a:solidFill>
            <a:srgbClr val="0000FF"/>
          </a:solidFill>
        </p:grpSpPr>
        <p:sp>
          <p:nvSpPr>
            <p:cNvPr id="2054" name="Freeform 6"/>
            <p:cNvSpPr>
              <a:spLocks/>
            </p:cNvSpPr>
            <p:nvPr/>
          </p:nvSpPr>
          <p:spPr bwMode="auto">
            <a:xfrm>
              <a:off x="1432" y="4346"/>
              <a:ext cx="843" cy="1047"/>
            </a:xfrm>
            <a:custGeom>
              <a:avLst/>
              <a:gdLst/>
              <a:ahLst/>
              <a:cxnLst>
                <a:cxn ang="0">
                  <a:pos x="359" y="5"/>
                </a:cxn>
                <a:cxn ang="0">
                  <a:pos x="432" y="39"/>
                </a:cxn>
                <a:cxn ang="0">
                  <a:pos x="488" y="100"/>
                </a:cxn>
                <a:cxn ang="0">
                  <a:pos x="527" y="177"/>
                </a:cxn>
                <a:cxn ang="0">
                  <a:pos x="571" y="318"/>
                </a:cxn>
                <a:cxn ang="0">
                  <a:pos x="588" y="429"/>
                </a:cxn>
                <a:cxn ang="0">
                  <a:pos x="592" y="502"/>
                </a:cxn>
                <a:cxn ang="0">
                  <a:pos x="726" y="182"/>
                </a:cxn>
                <a:cxn ang="0">
                  <a:pos x="807" y="24"/>
                </a:cxn>
                <a:cxn ang="0">
                  <a:pos x="814" y="20"/>
                </a:cxn>
                <a:cxn ang="0">
                  <a:pos x="821" y="20"/>
                </a:cxn>
                <a:cxn ang="0">
                  <a:pos x="829" y="20"/>
                </a:cxn>
                <a:cxn ang="0">
                  <a:pos x="836" y="22"/>
                </a:cxn>
                <a:cxn ang="0">
                  <a:pos x="841" y="29"/>
                </a:cxn>
                <a:cxn ang="0">
                  <a:pos x="839" y="44"/>
                </a:cxn>
                <a:cxn ang="0">
                  <a:pos x="821" y="80"/>
                </a:cxn>
                <a:cxn ang="0">
                  <a:pos x="783" y="155"/>
                </a:cxn>
                <a:cxn ang="0">
                  <a:pos x="714" y="303"/>
                </a:cxn>
                <a:cxn ang="0">
                  <a:pos x="649" y="463"/>
                </a:cxn>
                <a:cxn ang="0">
                  <a:pos x="595" y="614"/>
                </a:cxn>
                <a:cxn ang="0">
                  <a:pos x="575" y="710"/>
                </a:cxn>
                <a:cxn ang="0">
                  <a:pos x="556" y="810"/>
                </a:cxn>
                <a:cxn ang="0">
                  <a:pos x="522" y="950"/>
                </a:cxn>
                <a:cxn ang="0">
                  <a:pos x="497" y="1021"/>
                </a:cxn>
                <a:cxn ang="0">
                  <a:pos x="471" y="1047"/>
                </a:cxn>
                <a:cxn ang="0">
                  <a:pos x="458" y="1040"/>
                </a:cxn>
                <a:cxn ang="0">
                  <a:pos x="451" y="1026"/>
                </a:cxn>
                <a:cxn ang="0">
                  <a:pos x="454" y="994"/>
                </a:cxn>
                <a:cxn ang="0">
                  <a:pos x="468" y="921"/>
                </a:cxn>
                <a:cxn ang="0">
                  <a:pos x="493" y="824"/>
                </a:cxn>
                <a:cxn ang="0">
                  <a:pos x="519" y="723"/>
                </a:cxn>
                <a:cxn ang="0">
                  <a:pos x="539" y="657"/>
                </a:cxn>
                <a:cxn ang="0">
                  <a:pos x="549" y="606"/>
                </a:cxn>
                <a:cxn ang="0">
                  <a:pos x="553" y="519"/>
                </a:cxn>
                <a:cxn ang="0">
                  <a:pos x="551" y="451"/>
                </a:cxn>
                <a:cxn ang="0">
                  <a:pos x="541" y="374"/>
                </a:cxn>
                <a:cxn ang="0">
                  <a:pos x="522" y="291"/>
                </a:cxn>
                <a:cxn ang="0">
                  <a:pos x="483" y="216"/>
                </a:cxn>
                <a:cxn ang="0">
                  <a:pos x="427" y="155"/>
                </a:cxn>
                <a:cxn ang="0">
                  <a:pos x="344" y="121"/>
                </a:cxn>
                <a:cxn ang="0">
                  <a:pos x="283" y="117"/>
                </a:cxn>
                <a:cxn ang="0">
                  <a:pos x="242" y="121"/>
                </a:cxn>
                <a:cxn ang="0">
                  <a:pos x="183" y="138"/>
                </a:cxn>
                <a:cxn ang="0">
                  <a:pos x="117" y="180"/>
                </a:cxn>
                <a:cxn ang="0">
                  <a:pos x="61" y="252"/>
                </a:cxn>
                <a:cxn ang="0">
                  <a:pos x="39" y="301"/>
                </a:cxn>
                <a:cxn ang="0">
                  <a:pos x="27" y="308"/>
                </a:cxn>
                <a:cxn ang="0">
                  <a:pos x="13" y="308"/>
                </a:cxn>
                <a:cxn ang="0">
                  <a:pos x="5" y="303"/>
                </a:cxn>
                <a:cxn ang="0">
                  <a:pos x="0" y="291"/>
                </a:cxn>
                <a:cxn ang="0">
                  <a:pos x="13" y="250"/>
                </a:cxn>
                <a:cxn ang="0">
                  <a:pos x="44" y="184"/>
                </a:cxn>
                <a:cxn ang="0">
                  <a:pos x="98" y="112"/>
                </a:cxn>
                <a:cxn ang="0">
                  <a:pos x="171" y="46"/>
                </a:cxn>
                <a:cxn ang="0">
                  <a:pos x="264" y="7"/>
                </a:cxn>
              </a:cxnLst>
              <a:rect l="0" t="0" r="r" b="b"/>
              <a:pathLst>
                <a:path w="843" h="1047">
                  <a:moveTo>
                    <a:pt x="315" y="0"/>
                  </a:moveTo>
                  <a:lnTo>
                    <a:pt x="359" y="5"/>
                  </a:lnTo>
                  <a:lnTo>
                    <a:pt x="398" y="20"/>
                  </a:lnTo>
                  <a:lnTo>
                    <a:pt x="432" y="39"/>
                  </a:lnTo>
                  <a:lnTo>
                    <a:pt x="461" y="66"/>
                  </a:lnTo>
                  <a:lnTo>
                    <a:pt x="488" y="100"/>
                  </a:lnTo>
                  <a:lnTo>
                    <a:pt x="507" y="136"/>
                  </a:lnTo>
                  <a:lnTo>
                    <a:pt x="527" y="177"/>
                  </a:lnTo>
                  <a:lnTo>
                    <a:pt x="553" y="250"/>
                  </a:lnTo>
                  <a:lnTo>
                    <a:pt x="571" y="318"/>
                  </a:lnTo>
                  <a:lnTo>
                    <a:pt x="583" y="378"/>
                  </a:lnTo>
                  <a:lnTo>
                    <a:pt x="588" y="429"/>
                  </a:lnTo>
                  <a:lnTo>
                    <a:pt x="590" y="470"/>
                  </a:lnTo>
                  <a:lnTo>
                    <a:pt x="592" y="502"/>
                  </a:lnTo>
                  <a:lnTo>
                    <a:pt x="656" y="340"/>
                  </a:lnTo>
                  <a:lnTo>
                    <a:pt x="726" y="182"/>
                  </a:lnTo>
                  <a:lnTo>
                    <a:pt x="802" y="29"/>
                  </a:lnTo>
                  <a:lnTo>
                    <a:pt x="807" y="24"/>
                  </a:lnTo>
                  <a:lnTo>
                    <a:pt x="809" y="22"/>
                  </a:lnTo>
                  <a:lnTo>
                    <a:pt x="814" y="20"/>
                  </a:lnTo>
                  <a:lnTo>
                    <a:pt x="819" y="20"/>
                  </a:lnTo>
                  <a:lnTo>
                    <a:pt x="821" y="20"/>
                  </a:lnTo>
                  <a:lnTo>
                    <a:pt x="824" y="20"/>
                  </a:lnTo>
                  <a:lnTo>
                    <a:pt x="829" y="20"/>
                  </a:lnTo>
                  <a:lnTo>
                    <a:pt x="831" y="20"/>
                  </a:lnTo>
                  <a:lnTo>
                    <a:pt x="836" y="22"/>
                  </a:lnTo>
                  <a:lnTo>
                    <a:pt x="839" y="24"/>
                  </a:lnTo>
                  <a:lnTo>
                    <a:pt x="841" y="29"/>
                  </a:lnTo>
                  <a:lnTo>
                    <a:pt x="843" y="34"/>
                  </a:lnTo>
                  <a:lnTo>
                    <a:pt x="839" y="44"/>
                  </a:lnTo>
                  <a:lnTo>
                    <a:pt x="831" y="61"/>
                  </a:lnTo>
                  <a:lnTo>
                    <a:pt x="821" y="80"/>
                  </a:lnTo>
                  <a:lnTo>
                    <a:pt x="812" y="97"/>
                  </a:lnTo>
                  <a:lnTo>
                    <a:pt x="783" y="155"/>
                  </a:lnTo>
                  <a:lnTo>
                    <a:pt x="748" y="226"/>
                  </a:lnTo>
                  <a:lnTo>
                    <a:pt x="714" y="303"/>
                  </a:lnTo>
                  <a:lnTo>
                    <a:pt x="680" y="383"/>
                  </a:lnTo>
                  <a:lnTo>
                    <a:pt x="649" y="463"/>
                  </a:lnTo>
                  <a:lnTo>
                    <a:pt x="619" y="543"/>
                  </a:lnTo>
                  <a:lnTo>
                    <a:pt x="595" y="614"/>
                  </a:lnTo>
                  <a:lnTo>
                    <a:pt x="580" y="677"/>
                  </a:lnTo>
                  <a:lnTo>
                    <a:pt x="575" y="710"/>
                  </a:lnTo>
                  <a:lnTo>
                    <a:pt x="568" y="757"/>
                  </a:lnTo>
                  <a:lnTo>
                    <a:pt x="556" y="810"/>
                  </a:lnTo>
                  <a:lnTo>
                    <a:pt x="541" y="875"/>
                  </a:lnTo>
                  <a:lnTo>
                    <a:pt x="522" y="950"/>
                  </a:lnTo>
                  <a:lnTo>
                    <a:pt x="510" y="992"/>
                  </a:lnTo>
                  <a:lnTo>
                    <a:pt x="497" y="1021"/>
                  </a:lnTo>
                  <a:lnTo>
                    <a:pt x="485" y="1040"/>
                  </a:lnTo>
                  <a:lnTo>
                    <a:pt x="471" y="1047"/>
                  </a:lnTo>
                  <a:lnTo>
                    <a:pt x="463" y="1045"/>
                  </a:lnTo>
                  <a:lnTo>
                    <a:pt x="458" y="1040"/>
                  </a:lnTo>
                  <a:lnTo>
                    <a:pt x="454" y="1035"/>
                  </a:lnTo>
                  <a:lnTo>
                    <a:pt x="451" y="1026"/>
                  </a:lnTo>
                  <a:lnTo>
                    <a:pt x="451" y="1016"/>
                  </a:lnTo>
                  <a:lnTo>
                    <a:pt x="454" y="994"/>
                  </a:lnTo>
                  <a:lnTo>
                    <a:pt x="458" y="963"/>
                  </a:lnTo>
                  <a:lnTo>
                    <a:pt x="468" y="921"/>
                  </a:lnTo>
                  <a:lnTo>
                    <a:pt x="478" y="875"/>
                  </a:lnTo>
                  <a:lnTo>
                    <a:pt x="493" y="824"/>
                  </a:lnTo>
                  <a:lnTo>
                    <a:pt x="505" y="774"/>
                  </a:lnTo>
                  <a:lnTo>
                    <a:pt x="519" y="723"/>
                  </a:lnTo>
                  <a:lnTo>
                    <a:pt x="534" y="677"/>
                  </a:lnTo>
                  <a:lnTo>
                    <a:pt x="539" y="657"/>
                  </a:lnTo>
                  <a:lnTo>
                    <a:pt x="546" y="635"/>
                  </a:lnTo>
                  <a:lnTo>
                    <a:pt x="549" y="606"/>
                  </a:lnTo>
                  <a:lnTo>
                    <a:pt x="553" y="570"/>
                  </a:lnTo>
                  <a:lnTo>
                    <a:pt x="553" y="519"/>
                  </a:lnTo>
                  <a:lnTo>
                    <a:pt x="553" y="487"/>
                  </a:lnTo>
                  <a:lnTo>
                    <a:pt x="551" y="451"/>
                  </a:lnTo>
                  <a:lnTo>
                    <a:pt x="549" y="412"/>
                  </a:lnTo>
                  <a:lnTo>
                    <a:pt x="541" y="374"/>
                  </a:lnTo>
                  <a:lnTo>
                    <a:pt x="534" y="332"/>
                  </a:lnTo>
                  <a:lnTo>
                    <a:pt x="522" y="291"/>
                  </a:lnTo>
                  <a:lnTo>
                    <a:pt x="505" y="252"/>
                  </a:lnTo>
                  <a:lnTo>
                    <a:pt x="483" y="216"/>
                  </a:lnTo>
                  <a:lnTo>
                    <a:pt x="458" y="182"/>
                  </a:lnTo>
                  <a:lnTo>
                    <a:pt x="427" y="155"/>
                  </a:lnTo>
                  <a:lnTo>
                    <a:pt x="388" y="134"/>
                  </a:lnTo>
                  <a:lnTo>
                    <a:pt x="344" y="121"/>
                  </a:lnTo>
                  <a:lnTo>
                    <a:pt x="293" y="117"/>
                  </a:lnTo>
                  <a:lnTo>
                    <a:pt x="283" y="117"/>
                  </a:lnTo>
                  <a:lnTo>
                    <a:pt x="266" y="119"/>
                  </a:lnTo>
                  <a:lnTo>
                    <a:pt x="242" y="121"/>
                  </a:lnTo>
                  <a:lnTo>
                    <a:pt x="212" y="129"/>
                  </a:lnTo>
                  <a:lnTo>
                    <a:pt x="183" y="138"/>
                  </a:lnTo>
                  <a:lnTo>
                    <a:pt x="149" y="155"/>
                  </a:lnTo>
                  <a:lnTo>
                    <a:pt x="117" y="180"/>
                  </a:lnTo>
                  <a:lnTo>
                    <a:pt x="88" y="211"/>
                  </a:lnTo>
                  <a:lnTo>
                    <a:pt x="61" y="252"/>
                  </a:lnTo>
                  <a:lnTo>
                    <a:pt x="39" y="301"/>
                  </a:lnTo>
                  <a:lnTo>
                    <a:pt x="39" y="301"/>
                  </a:lnTo>
                  <a:lnTo>
                    <a:pt x="35" y="308"/>
                  </a:lnTo>
                  <a:lnTo>
                    <a:pt x="27" y="308"/>
                  </a:lnTo>
                  <a:lnTo>
                    <a:pt x="20" y="308"/>
                  </a:lnTo>
                  <a:lnTo>
                    <a:pt x="13" y="308"/>
                  </a:lnTo>
                  <a:lnTo>
                    <a:pt x="8" y="306"/>
                  </a:lnTo>
                  <a:lnTo>
                    <a:pt x="5" y="303"/>
                  </a:lnTo>
                  <a:lnTo>
                    <a:pt x="3" y="298"/>
                  </a:lnTo>
                  <a:lnTo>
                    <a:pt x="0" y="291"/>
                  </a:lnTo>
                  <a:lnTo>
                    <a:pt x="3" y="274"/>
                  </a:lnTo>
                  <a:lnTo>
                    <a:pt x="13" y="250"/>
                  </a:lnTo>
                  <a:lnTo>
                    <a:pt x="25" y="218"/>
                  </a:lnTo>
                  <a:lnTo>
                    <a:pt x="44" y="184"/>
                  </a:lnTo>
                  <a:lnTo>
                    <a:pt x="69" y="146"/>
                  </a:lnTo>
                  <a:lnTo>
                    <a:pt x="98" y="112"/>
                  </a:lnTo>
                  <a:lnTo>
                    <a:pt x="132" y="75"/>
                  </a:lnTo>
                  <a:lnTo>
                    <a:pt x="171" y="46"/>
                  </a:lnTo>
                  <a:lnTo>
                    <a:pt x="215" y="22"/>
                  </a:lnTo>
                  <a:lnTo>
                    <a:pt x="264" y="7"/>
                  </a:lnTo>
                  <a:lnTo>
                    <a:pt x="3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noEditPoints="1"/>
            </p:cNvSpPr>
            <p:nvPr/>
          </p:nvSpPr>
          <p:spPr bwMode="auto">
            <a:xfrm>
              <a:off x="2865" y="4467"/>
              <a:ext cx="1062" cy="371"/>
            </a:xfrm>
            <a:custGeom>
              <a:avLst/>
              <a:gdLst/>
              <a:ahLst/>
              <a:cxnLst>
                <a:cxn ang="0">
                  <a:pos x="54" y="308"/>
                </a:cxn>
                <a:cxn ang="0">
                  <a:pos x="1009" y="308"/>
                </a:cxn>
                <a:cxn ang="0">
                  <a:pos x="1023" y="308"/>
                </a:cxn>
                <a:cxn ang="0">
                  <a:pos x="1038" y="311"/>
                </a:cxn>
                <a:cxn ang="0">
                  <a:pos x="1050" y="316"/>
                </a:cxn>
                <a:cxn ang="0">
                  <a:pos x="1060" y="325"/>
                </a:cxn>
                <a:cxn ang="0">
                  <a:pos x="1062" y="340"/>
                </a:cxn>
                <a:cxn ang="0">
                  <a:pos x="1060" y="354"/>
                </a:cxn>
                <a:cxn ang="0">
                  <a:pos x="1050" y="364"/>
                </a:cxn>
                <a:cxn ang="0">
                  <a:pos x="1038" y="369"/>
                </a:cxn>
                <a:cxn ang="0">
                  <a:pos x="1023" y="371"/>
                </a:cxn>
                <a:cxn ang="0">
                  <a:pos x="1011" y="371"/>
                </a:cxn>
                <a:cxn ang="0">
                  <a:pos x="54" y="371"/>
                </a:cxn>
                <a:cxn ang="0">
                  <a:pos x="39" y="371"/>
                </a:cxn>
                <a:cxn ang="0">
                  <a:pos x="24" y="369"/>
                </a:cxn>
                <a:cxn ang="0">
                  <a:pos x="12" y="364"/>
                </a:cxn>
                <a:cxn ang="0">
                  <a:pos x="2" y="354"/>
                </a:cxn>
                <a:cxn ang="0">
                  <a:pos x="0" y="340"/>
                </a:cxn>
                <a:cxn ang="0">
                  <a:pos x="2" y="325"/>
                </a:cxn>
                <a:cxn ang="0">
                  <a:pos x="12" y="316"/>
                </a:cxn>
                <a:cxn ang="0">
                  <a:pos x="24" y="311"/>
                </a:cxn>
                <a:cxn ang="0">
                  <a:pos x="39" y="308"/>
                </a:cxn>
                <a:cxn ang="0">
                  <a:pos x="54" y="308"/>
                </a:cxn>
                <a:cxn ang="0">
                  <a:pos x="54" y="0"/>
                </a:cxn>
                <a:cxn ang="0">
                  <a:pos x="1011" y="0"/>
                </a:cxn>
                <a:cxn ang="0">
                  <a:pos x="1023" y="0"/>
                </a:cxn>
                <a:cxn ang="0">
                  <a:pos x="1038" y="3"/>
                </a:cxn>
                <a:cxn ang="0">
                  <a:pos x="1050" y="8"/>
                </a:cxn>
                <a:cxn ang="0">
                  <a:pos x="1060" y="15"/>
                </a:cxn>
                <a:cxn ang="0">
                  <a:pos x="1062" y="29"/>
                </a:cxn>
                <a:cxn ang="0">
                  <a:pos x="1060" y="46"/>
                </a:cxn>
                <a:cxn ang="0">
                  <a:pos x="1050" y="56"/>
                </a:cxn>
                <a:cxn ang="0">
                  <a:pos x="1038" y="61"/>
                </a:cxn>
                <a:cxn ang="0">
                  <a:pos x="1023" y="63"/>
                </a:cxn>
                <a:cxn ang="0">
                  <a:pos x="1009" y="63"/>
                </a:cxn>
                <a:cxn ang="0">
                  <a:pos x="54" y="63"/>
                </a:cxn>
                <a:cxn ang="0">
                  <a:pos x="39" y="63"/>
                </a:cxn>
                <a:cxn ang="0">
                  <a:pos x="24" y="61"/>
                </a:cxn>
                <a:cxn ang="0">
                  <a:pos x="12" y="56"/>
                </a:cxn>
                <a:cxn ang="0">
                  <a:pos x="2" y="46"/>
                </a:cxn>
                <a:cxn ang="0">
                  <a:pos x="0" y="29"/>
                </a:cxn>
                <a:cxn ang="0">
                  <a:pos x="2" y="15"/>
                </a:cxn>
                <a:cxn ang="0">
                  <a:pos x="12" y="8"/>
                </a:cxn>
                <a:cxn ang="0">
                  <a:pos x="24" y="3"/>
                </a:cxn>
                <a:cxn ang="0">
                  <a:pos x="39" y="0"/>
                </a:cxn>
                <a:cxn ang="0">
                  <a:pos x="54" y="0"/>
                </a:cxn>
              </a:cxnLst>
              <a:rect l="0" t="0" r="r" b="b"/>
              <a:pathLst>
                <a:path w="1062" h="371">
                  <a:moveTo>
                    <a:pt x="54" y="308"/>
                  </a:moveTo>
                  <a:lnTo>
                    <a:pt x="1009" y="308"/>
                  </a:lnTo>
                  <a:lnTo>
                    <a:pt x="1023" y="308"/>
                  </a:lnTo>
                  <a:lnTo>
                    <a:pt x="1038" y="311"/>
                  </a:lnTo>
                  <a:lnTo>
                    <a:pt x="1050" y="316"/>
                  </a:lnTo>
                  <a:lnTo>
                    <a:pt x="1060" y="325"/>
                  </a:lnTo>
                  <a:lnTo>
                    <a:pt x="1062" y="340"/>
                  </a:lnTo>
                  <a:lnTo>
                    <a:pt x="1060" y="354"/>
                  </a:lnTo>
                  <a:lnTo>
                    <a:pt x="1050" y="364"/>
                  </a:lnTo>
                  <a:lnTo>
                    <a:pt x="1038" y="369"/>
                  </a:lnTo>
                  <a:lnTo>
                    <a:pt x="1023" y="371"/>
                  </a:lnTo>
                  <a:lnTo>
                    <a:pt x="1011" y="371"/>
                  </a:lnTo>
                  <a:lnTo>
                    <a:pt x="54" y="371"/>
                  </a:lnTo>
                  <a:lnTo>
                    <a:pt x="39" y="371"/>
                  </a:lnTo>
                  <a:lnTo>
                    <a:pt x="24" y="369"/>
                  </a:lnTo>
                  <a:lnTo>
                    <a:pt x="12" y="364"/>
                  </a:lnTo>
                  <a:lnTo>
                    <a:pt x="2" y="354"/>
                  </a:lnTo>
                  <a:lnTo>
                    <a:pt x="0" y="340"/>
                  </a:lnTo>
                  <a:lnTo>
                    <a:pt x="2" y="325"/>
                  </a:lnTo>
                  <a:lnTo>
                    <a:pt x="12" y="316"/>
                  </a:lnTo>
                  <a:lnTo>
                    <a:pt x="24" y="311"/>
                  </a:lnTo>
                  <a:lnTo>
                    <a:pt x="39" y="308"/>
                  </a:lnTo>
                  <a:lnTo>
                    <a:pt x="54" y="308"/>
                  </a:lnTo>
                  <a:close/>
                  <a:moveTo>
                    <a:pt x="54" y="0"/>
                  </a:moveTo>
                  <a:lnTo>
                    <a:pt x="1011" y="0"/>
                  </a:lnTo>
                  <a:lnTo>
                    <a:pt x="1023" y="0"/>
                  </a:lnTo>
                  <a:lnTo>
                    <a:pt x="1038" y="3"/>
                  </a:lnTo>
                  <a:lnTo>
                    <a:pt x="1050" y="8"/>
                  </a:lnTo>
                  <a:lnTo>
                    <a:pt x="1060" y="15"/>
                  </a:lnTo>
                  <a:lnTo>
                    <a:pt x="1062" y="29"/>
                  </a:lnTo>
                  <a:lnTo>
                    <a:pt x="1060" y="46"/>
                  </a:lnTo>
                  <a:lnTo>
                    <a:pt x="1050" y="56"/>
                  </a:lnTo>
                  <a:lnTo>
                    <a:pt x="1038" y="61"/>
                  </a:lnTo>
                  <a:lnTo>
                    <a:pt x="1023" y="63"/>
                  </a:lnTo>
                  <a:lnTo>
                    <a:pt x="1009" y="63"/>
                  </a:lnTo>
                  <a:lnTo>
                    <a:pt x="54" y="63"/>
                  </a:lnTo>
                  <a:lnTo>
                    <a:pt x="39" y="63"/>
                  </a:lnTo>
                  <a:lnTo>
                    <a:pt x="24" y="61"/>
                  </a:lnTo>
                  <a:lnTo>
                    <a:pt x="12" y="56"/>
                  </a:lnTo>
                  <a:lnTo>
                    <a:pt x="2" y="46"/>
                  </a:lnTo>
                  <a:lnTo>
                    <a:pt x="0" y="29"/>
                  </a:lnTo>
                  <a:lnTo>
                    <a:pt x="2" y="15"/>
                  </a:lnTo>
                  <a:lnTo>
                    <a:pt x="12" y="8"/>
                  </a:lnTo>
                  <a:lnTo>
                    <a:pt x="24" y="3"/>
                  </a:lnTo>
                  <a:lnTo>
                    <a:pt x="39"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4631" y="3856"/>
              <a:ext cx="371" cy="1591"/>
            </a:xfrm>
            <a:custGeom>
              <a:avLst/>
              <a:gdLst/>
              <a:ahLst/>
              <a:cxnLst>
                <a:cxn ang="0">
                  <a:pos x="359" y="3"/>
                </a:cxn>
                <a:cxn ang="0">
                  <a:pos x="368" y="8"/>
                </a:cxn>
                <a:cxn ang="0">
                  <a:pos x="371" y="20"/>
                </a:cxn>
                <a:cxn ang="0">
                  <a:pos x="371" y="22"/>
                </a:cxn>
                <a:cxn ang="0">
                  <a:pos x="368" y="27"/>
                </a:cxn>
                <a:cxn ang="0">
                  <a:pos x="359" y="37"/>
                </a:cxn>
                <a:cxn ang="0">
                  <a:pos x="288" y="112"/>
                </a:cxn>
                <a:cxn ang="0">
                  <a:pos x="195" y="267"/>
                </a:cxn>
                <a:cxn ang="0">
                  <a:pos x="134" y="434"/>
                </a:cxn>
                <a:cxn ang="0">
                  <a:pos x="103" y="611"/>
                </a:cxn>
                <a:cxn ang="0">
                  <a:pos x="93" y="796"/>
                </a:cxn>
                <a:cxn ang="0">
                  <a:pos x="100" y="965"/>
                </a:cxn>
                <a:cxn ang="0">
                  <a:pos x="132" y="1140"/>
                </a:cxn>
                <a:cxn ang="0">
                  <a:pos x="190" y="1312"/>
                </a:cxn>
                <a:cxn ang="0">
                  <a:pos x="283" y="1470"/>
                </a:cxn>
                <a:cxn ang="0">
                  <a:pos x="354" y="1550"/>
                </a:cxn>
                <a:cxn ang="0">
                  <a:pos x="366" y="1562"/>
                </a:cxn>
                <a:cxn ang="0">
                  <a:pos x="371" y="1569"/>
                </a:cxn>
                <a:cxn ang="0">
                  <a:pos x="371" y="1574"/>
                </a:cxn>
                <a:cxn ang="0">
                  <a:pos x="371" y="1576"/>
                </a:cxn>
                <a:cxn ang="0">
                  <a:pos x="366" y="1588"/>
                </a:cxn>
                <a:cxn ang="0">
                  <a:pos x="354" y="1591"/>
                </a:cxn>
                <a:cxn ang="0">
                  <a:pos x="327" y="1576"/>
                </a:cxn>
                <a:cxn ang="0">
                  <a:pos x="276" y="1530"/>
                </a:cxn>
                <a:cxn ang="0">
                  <a:pos x="210" y="1457"/>
                </a:cxn>
                <a:cxn ang="0">
                  <a:pos x="139" y="1353"/>
                </a:cxn>
                <a:cxn ang="0">
                  <a:pos x="66" y="1203"/>
                </a:cxn>
                <a:cxn ang="0">
                  <a:pos x="20" y="1024"/>
                </a:cxn>
                <a:cxn ang="0">
                  <a:pos x="0" y="864"/>
                </a:cxn>
                <a:cxn ang="0">
                  <a:pos x="3" y="711"/>
                </a:cxn>
                <a:cxn ang="0">
                  <a:pos x="30" y="519"/>
                </a:cxn>
                <a:cxn ang="0">
                  <a:pos x="100" y="311"/>
                </a:cxn>
                <a:cxn ang="0">
                  <a:pos x="168" y="190"/>
                </a:cxn>
                <a:cxn ang="0">
                  <a:pos x="242" y="100"/>
                </a:cxn>
                <a:cxn ang="0">
                  <a:pos x="302" y="37"/>
                </a:cxn>
                <a:cxn ang="0">
                  <a:pos x="344" y="5"/>
                </a:cxn>
              </a:cxnLst>
              <a:rect l="0" t="0" r="r" b="b"/>
              <a:pathLst>
                <a:path w="371" h="1591">
                  <a:moveTo>
                    <a:pt x="354" y="0"/>
                  </a:moveTo>
                  <a:lnTo>
                    <a:pt x="359" y="3"/>
                  </a:lnTo>
                  <a:lnTo>
                    <a:pt x="363" y="3"/>
                  </a:lnTo>
                  <a:lnTo>
                    <a:pt x="368" y="8"/>
                  </a:lnTo>
                  <a:lnTo>
                    <a:pt x="371" y="13"/>
                  </a:lnTo>
                  <a:lnTo>
                    <a:pt x="371" y="20"/>
                  </a:lnTo>
                  <a:lnTo>
                    <a:pt x="371" y="20"/>
                  </a:lnTo>
                  <a:lnTo>
                    <a:pt x="371" y="22"/>
                  </a:lnTo>
                  <a:lnTo>
                    <a:pt x="371" y="25"/>
                  </a:lnTo>
                  <a:lnTo>
                    <a:pt x="368" y="27"/>
                  </a:lnTo>
                  <a:lnTo>
                    <a:pt x="363" y="32"/>
                  </a:lnTo>
                  <a:lnTo>
                    <a:pt x="359" y="37"/>
                  </a:lnTo>
                  <a:lnTo>
                    <a:pt x="349" y="44"/>
                  </a:lnTo>
                  <a:lnTo>
                    <a:pt x="288" y="112"/>
                  </a:lnTo>
                  <a:lnTo>
                    <a:pt x="237" y="187"/>
                  </a:lnTo>
                  <a:lnTo>
                    <a:pt x="195" y="267"/>
                  </a:lnTo>
                  <a:lnTo>
                    <a:pt x="161" y="350"/>
                  </a:lnTo>
                  <a:lnTo>
                    <a:pt x="134" y="434"/>
                  </a:lnTo>
                  <a:lnTo>
                    <a:pt x="115" y="522"/>
                  </a:lnTo>
                  <a:lnTo>
                    <a:pt x="103" y="611"/>
                  </a:lnTo>
                  <a:lnTo>
                    <a:pt x="95" y="704"/>
                  </a:lnTo>
                  <a:lnTo>
                    <a:pt x="93" y="796"/>
                  </a:lnTo>
                  <a:lnTo>
                    <a:pt x="95" y="878"/>
                  </a:lnTo>
                  <a:lnTo>
                    <a:pt x="100" y="965"/>
                  </a:lnTo>
                  <a:lnTo>
                    <a:pt x="112" y="1053"/>
                  </a:lnTo>
                  <a:lnTo>
                    <a:pt x="132" y="1140"/>
                  </a:lnTo>
                  <a:lnTo>
                    <a:pt x="156" y="1227"/>
                  </a:lnTo>
                  <a:lnTo>
                    <a:pt x="190" y="1312"/>
                  </a:lnTo>
                  <a:lnTo>
                    <a:pt x="232" y="1394"/>
                  </a:lnTo>
                  <a:lnTo>
                    <a:pt x="283" y="1470"/>
                  </a:lnTo>
                  <a:lnTo>
                    <a:pt x="344" y="1542"/>
                  </a:lnTo>
                  <a:lnTo>
                    <a:pt x="354" y="1550"/>
                  </a:lnTo>
                  <a:lnTo>
                    <a:pt x="361" y="1557"/>
                  </a:lnTo>
                  <a:lnTo>
                    <a:pt x="366" y="1562"/>
                  </a:lnTo>
                  <a:lnTo>
                    <a:pt x="368" y="1567"/>
                  </a:lnTo>
                  <a:lnTo>
                    <a:pt x="371" y="1569"/>
                  </a:lnTo>
                  <a:lnTo>
                    <a:pt x="371" y="1571"/>
                  </a:lnTo>
                  <a:lnTo>
                    <a:pt x="371" y="1574"/>
                  </a:lnTo>
                  <a:lnTo>
                    <a:pt x="371" y="1576"/>
                  </a:lnTo>
                  <a:lnTo>
                    <a:pt x="371" y="1576"/>
                  </a:lnTo>
                  <a:lnTo>
                    <a:pt x="371" y="1584"/>
                  </a:lnTo>
                  <a:lnTo>
                    <a:pt x="366" y="1588"/>
                  </a:lnTo>
                  <a:lnTo>
                    <a:pt x="361" y="1591"/>
                  </a:lnTo>
                  <a:lnTo>
                    <a:pt x="354" y="1591"/>
                  </a:lnTo>
                  <a:lnTo>
                    <a:pt x="344" y="1588"/>
                  </a:lnTo>
                  <a:lnTo>
                    <a:pt x="327" y="1576"/>
                  </a:lnTo>
                  <a:lnTo>
                    <a:pt x="305" y="1557"/>
                  </a:lnTo>
                  <a:lnTo>
                    <a:pt x="276" y="1530"/>
                  </a:lnTo>
                  <a:lnTo>
                    <a:pt x="244" y="1499"/>
                  </a:lnTo>
                  <a:lnTo>
                    <a:pt x="210" y="1457"/>
                  </a:lnTo>
                  <a:lnTo>
                    <a:pt x="173" y="1409"/>
                  </a:lnTo>
                  <a:lnTo>
                    <a:pt x="139" y="1353"/>
                  </a:lnTo>
                  <a:lnTo>
                    <a:pt x="105" y="1290"/>
                  </a:lnTo>
                  <a:lnTo>
                    <a:pt x="66" y="1203"/>
                  </a:lnTo>
                  <a:lnTo>
                    <a:pt x="39" y="1111"/>
                  </a:lnTo>
                  <a:lnTo>
                    <a:pt x="20" y="1024"/>
                  </a:lnTo>
                  <a:lnTo>
                    <a:pt x="8" y="941"/>
                  </a:lnTo>
                  <a:lnTo>
                    <a:pt x="0" y="864"/>
                  </a:lnTo>
                  <a:lnTo>
                    <a:pt x="0" y="796"/>
                  </a:lnTo>
                  <a:lnTo>
                    <a:pt x="3" y="711"/>
                  </a:lnTo>
                  <a:lnTo>
                    <a:pt x="13" y="619"/>
                  </a:lnTo>
                  <a:lnTo>
                    <a:pt x="30" y="519"/>
                  </a:lnTo>
                  <a:lnTo>
                    <a:pt x="59" y="417"/>
                  </a:lnTo>
                  <a:lnTo>
                    <a:pt x="100" y="311"/>
                  </a:lnTo>
                  <a:lnTo>
                    <a:pt x="134" y="248"/>
                  </a:lnTo>
                  <a:lnTo>
                    <a:pt x="168" y="190"/>
                  </a:lnTo>
                  <a:lnTo>
                    <a:pt x="205" y="141"/>
                  </a:lnTo>
                  <a:lnTo>
                    <a:pt x="242" y="100"/>
                  </a:lnTo>
                  <a:lnTo>
                    <a:pt x="273" y="64"/>
                  </a:lnTo>
                  <a:lnTo>
                    <a:pt x="302" y="37"/>
                  </a:lnTo>
                  <a:lnTo>
                    <a:pt x="327" y="17"/>
                  </a:lnTo>
                  <a:lnTo>
                    <a:pt x="344" y="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noEditPoints="1"/>
            </p:cNvSpPr>
            <p:nvPr/>
          </p:nvSpPr>
          <p:spPr bwMode="auto">
            <a:xfrm>
              <a:off x="5041" y="4346"/>
              <a:ext cx="833" cy="1011"/>
            </a:xfrm>
            <a:custGeom>
              <a:avLst/>
              <a:gdLst/>
              <a:ahLst/>
              <a:cxnLst>
                <a:cxn ang="0">
                  <a:pos x="562" y="49"/>
                </a:cxn>
                <a:cxn ang="0">
                  <a:pos x="463" y="119"/>
                </a:cxn>
                <a:cxn ang="0">
                  <a:pos x="404" y="209"/>
                </a:cxn>
                <a:cxn ang="0">
                  <a:pos x="324" y="526"/>
                </a:cxn>
                <a:cxn ang="0">
                  <a:pos x="321" y="541"/>
                </a:cxn>
                <a:cxn ang="0">
                  <a:pos x="321" y="550"/>
                </a:cxn>
                <a:cxn ang="0">
                  <a:pos x="338" y="606"/>
                </a:cxn>
                <a:cxn ang="0">
                  <a:pos x="387" y="669"/>
                </a:cxn>
                <a:cxn ang="0">
                  <a:pos x="482" y="679"/>
                </a:cxn>
                <a:cxn ang="0">
                  <a:pos x="601" y="582"/>
                </a:cxn>
                <a:cxn ang="0">
                  <a:pos x="665" y="446"/>
                </a:cxn>
                <a:cxn ang="0">
                  <a:pos x="706" y="284"/>
                </a:cxn>
                <a:cxn ang="0">
                  <a:pos x="714" y="143"/>
                </a:cxn>
                <a:cxn ang="0">
                  <a:pos x="670" y="54"/>
                </a:cxn>
                <a:cxn ang="0">
                  <a:pos x="268" y="0"/>
                </a:cxn>
                <a:cxn ang="0">
                  <a:pos x="355" y="29"/>
                </a:cxn>
                <a:cxn ang="0">
                  <a:pos x="411" y="121"/>
                </a:cxn>
                <a:cxn ang="0">
                  <a:pos x="526" y="24"/>
                </a:cxn>
                <a:cxn ang="0">
                  <a:pos x="670" y="7"/>
                </a:cxn>
                <a:cxn ang="0">
                  <a:pos x="787" y="92"/>
                </a:cxn>
                <a:cxn ang="0">
                  <a:pos x="833" y="257"/>
                </a:cxn>
                <a:cxn ang="0">
                  <a:pos x="774" y="480"/>
                </a:cxn>
                <a:cxn ang="0">
                  <a:pos x="631" y="652"/>
                </a:cxn>
                <a:cxn ang="0">
                  <a:pos x="448" y="720"/>
                </a:cxn>
                <a:cxn ang="0">
                  <a:pos x="351" y="689"/>
                </a:cxn>
                <a:cxn ang="0">
                  <a:pos x="299" y="618"/>
                </a:cxn>
                <a:cxn ang="0">
                  <a:pos x="280" y="701"/>
                </a:cxn>
                <a:cxn ang="0">
                  <a:pos x="246" y="829"/>
                </a:cxn>
                <a:cxn ang="0">
                  <a:pos x="224" y="924"/>
                </a:cxn>
                <a:cxn ang="0">
                  <a:pos x="226" y="950"/>
                </a:cxn>
                <a:cxn ang="0">
                  <a:pos x="268" y="963"/>
                </a:cxn>
                <a:cxn ang="0">
                  <a:pos x="319" y="965"/>
                </a:cxn>
                <a:cxn ang="0">
                  <a:pos x="336" y="970"/>
                </a:cxn>
                <a:cxn ang="0">
                  <a:pos x="338" y="992"/>
                </a:cxn>
                <a:cxn ang="0">
                  <a:pos x="329" y="1009"/>
                </a:cxn>
                <a:cxn ang="0">
                  <a:pos x="314" y="1011"/>
                </a:cxn>
                <a:cxn ang="0">
                  <a:pos x="151" y="1006"/>
                </a:cxn>
                <a:cxn ang="0">
                  <a:pos x="12" y="1011"/>
                </a:cxn>
                <a:cxn ang="0">
                  <a:pos x="0" y="1001"/>
                </a:cxn>
                <a:cxn ang="0">
                  <a:pos x="2" y="977"/>
                </a:cxn>
                <a:cxn ang="0">
                  <a:pos x="14" y="965"/>
                </a:cxn>
                <a:cxn ang="0">
                  <a:pos x="34" y="965"/>
                </a:cxn>
                <a:cxn ang="0">
                  <a:pos x="104" y="946"/>
                </a:cxn>
                <a:cxn ang="0">
                  <a:pos x="299" y="192"/>
                </a:cxn>
                <a:cxn ang="0">
                  <a:pos x="309" y="109"/>
                </a:cxn>
                <a:cxn ang="0">
                  <a:pos x="292" y="44"/>
                </a:cxn>
                <a:cxn ang="0">
                  <a:pos x="236" y="41"/>
                </a:cxn>
                <a:cxn ang="0">
                  <a:pos x="175" y="126"/>
                </a:cxn>
                <a:cxn ang="0">
                  <a:pos x="141" y="238"/>
                </a:cxn>
                <a:cxn ang="0">
                  <a:pos x="134" y="257"/>
                </a:cxn>
                <a:cxn ang="0">
                  <a:pos x="122" y="260"/>
                </a:cxn>
                <a:cxn ang="0">
                  <a:pos x="112" y="260"/>
                </a:cxn>
                <a:cxn ang="0">
                  <a:pos x="102" y="255"/>
                </a:cxn>
                <a:cxn ang="0">
                  <a:pos x="100" y="238"/>
                </a:cxn>
                <a:cxn ang="0">
                  <a:pos x="122" y="155"/>
                </a:cxn>
                <a:cxn ang="0">
                  <a:pos x="156" y="75"/>
                </a:cxn>
                <a:cxn ang="0">
                  <a:pos x="207" y="20"/>
                </a:cxn>
              </a:cxnLst>
              <a:rect l="0" t="0" r="r" b="b"/>
              <a:pathLst>
                <a:path w="833" h="1011">
                  <a:moveTo>
                    <a:pt x="614" y="37"/>
                  </a:moveTo>
                  <a:lnTo>
                    <a:pt x="592" y="39"/>
                  </a:lnTo>
                  <a:lnTo>
                    <a:pt x="562" y="49"/>
                  </a:lnTo>
                  <a:lnTo>
                    <a:pt x="526" y="66"/>
                  </a:lnTo>
                  <a:lnTo>
                    <a:pt x="487" y="97"/>
                  </a:lnTo>
                  <a:lnTo>
                    <a:pt x="463" y="119"/>
                  </a:lnTo>
                  <a:lnTo>
                    <a:pt x="438" y="146"/>
                  </a:lnTo>
                  <a:lnTo>
                    <a:pt x="416" y="175"/>
                  </a:lnTo>
                  <a:lnTo>
                    <a:pt x="404" y="209"/>
                  </a:lnTo>
                  <a:lnTo>
                    <a:pt x="404" y="209"/>
                  </a:lnTo>
                  <a:lnTo>
                    <a:pt x="326" y="519"/>
                  </a:lnTo>
                  <a:lnTo>
                    <a:pt x="324" y="526"/>
                  </a:lnTo>
                  <a:lnTo>
                    <a:pt x="321" y="534"/>
                  </a:lnTo>
                  <a:lnTo>
                    <a:pt x="321" y="538"/>
                  </a:lnTo>
                  <a:lnTo>
                    <a:pt x="321" y="541"/>
                  </a:lnTo>
                  <a:lnTo>
                    <a:pt x="321" y="543"/>
                  </a:lnTo>
                  <a:lnTo>
                    <a:pt x="321" y="543"/>
                  </a:lnTo>
                  <a:lnTo>
                    <a:pt x="321" y="550"/>
                  </a:lnTo>
                  <a:lnTo>
                    <a:pt x="324" y="565"/>
                  </a:lnTo>
                  <a:lnTo>
                    <a:pt x="329" y="584"/>
                  </a:lnTo>
                  <a:lnTo>
                    <a:pt x="338" y="606"/>
                  </a:lnTo>
                  <a:lnTo>
                    <a:pt x="351" y="630"/>
                  </a:lnTo>
                  <a:lnTo>
                    <a:pt x="368" y="652"/>
                  </a:lnTo>
                  <a:lnTo>
                    <a:pt x="387" y="669"/>
                  </a:lnTo>
                  <a:lnTo>
                    <a:pt x="414" y="681"/>
                  </a:lnTo>
                  <a:lnTo>
                    <a:pt x="446" y="686"/>
                  </a:lnTo>
                  <a:lnTo>
                    <a:pt x="482" y="679"/>
                  </a:lnTo>
                  <a:lnTo>
                    <a:pt x="521" y="662"/>
                  </a:lnTo>
                  <a:lnTo>
                    <a:pt x="562" y="628"/>
                  </a:lnTo>
                  <a:lnTo>
                    <a:pt x="601" y="582"/>
                  </a:lnTo>
                  <a:lnTo>
                    <a:pt x="636" y="524"/>
                  </a:lnTo>
                  <a:lnTo>
                    <a:pt x="650" y="490"/>
                  </a:lnTo>
                  <a:lnTo>
                    <a:pt x="665" y="446"/>
                  </a:lnTo>
                  <a:lnTo>
                    <a:pt x="679" y="393"/>
                  </a:lnTo>
                  <a:lnTo>
                    <a:pt x="694" y="337"/>
                  </a:lnTo>
                  <a:lnTo>
                    <a:pt x="706" y="284"/>
                  </a:lnTo>
                  <a:lnTo>
                    <a:pt x="714" y="230"/>
                  </a:lnTo>
                  <a:lnTo>
                    <a:pt x="716" y="187"/>
                  </a:lnTo>
                  <a:lnTo>
                    <a:pt x="714" y="143"/>
                  </a:lnTo>
                  <a:lnTo>
                    <a:pt x="706" y="104"/>
                  </a:lnTo>
                  <a:lnTo>
                    <a:pt x="689" y="75"/>
                  </a:lnTo>
                  <a:lnTo>
                    <a:pt x="670" y="54"/>
                  </a:lnTo>
                  <a:lnTo>
                    <a:pt x="645" y="41"/>
                  </a:lnTo>
                  <a:lnTo>
                    <a:pt x="614" y="37"/>
                  </a:lnTo>
                  <a:close/>
                  <a:moveTo>
                    <a:pt x="268" y="0"/>
                  </a:moveTo>
                  <a:lnTo>
                    <a:pt x="297" y="5"/>
                  </a:lnTo>
                  <a:lnTo>
                    <a:pt x="326" y="12"/>
                  </a:lnTo>
                  <a:lnTo>
                    <a:pt x="355" y="29"/>
                  </a:lnTo>
                  <a:lnTo>
                    <a:pt x="380" y="51"/>
                  </a:lnTo>
                  <a:lnTo>
                    <a:pt x="399" y="83"/>
                  </a:lnTo>
                  <a:lnTo>
                    <a:pt x="411" y="121"/>
                  </a:lnTo>
                  <a:lnTo>
                    <a:pt x="446" y="85"/>
                  </a:lnTo>
                  <a:lnTo>
                    <a:pt x="485" y="51"/>
                  </a:lnTo>
                  <a:lnTo>
                    <a:pt x="526" y="24"/>
                  </a:lnTo>
                  <a:lnTo>
                    <a:pt x="572" y="7"/>
                  </a:lnTo>
                  <a:lnTo>
                    <a:pt x="619" y="0"/>
                  </a:lnTo>
                  <a:lnTo>
                    <a:pt x="670" y="7"/>
                  </a:lnTo>
                  <a:lnTo>
                    <a:pt x="716" y="27"/>
                  </a:lnTo>
                  <a:lnTo>
                    <a:pt x="755" y="54"/>
                  </a:lnTo>
                  <a:lnTo>
                    <a:pt x="787" y="92"/>
                  </a:lnTo>
                  <a:lnTo>
                    <a:pt x="811" y="141"/>
                  </a:lnTo>
                  <a:lnTo>
                    <a:pt x="828" y="194"/>
                  </a:lnTo>
                  <a:lnTo>
                    <a:pt x="833" y="257"/>
                  </a:lnTo>
                  <a:lnTo>
                    <a:pt x="826" y="335"/>
                  </a:lnTo>
                  <a:lnTo>
                    <a:pt x="806" y="410"/>
                  </a:lnTo>
                  <a:lnTo>
                    <a:pt x="774" y="480"/>
                  </a:lnTo>
                  <a:lnTo>
                    <a:pt x="733" y="546"/>
                  </a:lnTo>
                  <a:lnTo>
                    <a:pt x="684" y="604"/>
                  </a:lnTo>
                  <a:lnTo>
                    <a:pt x="631" y="652"/>
                  </a:lnTo>
                  <a:lnTo>
                    <a:pt x="570" y="689"/>
                  </a:lnTo>
                  <a:lnTo>
                    <a:pt x="509" y="713"/>
                  </a:lnTo>
                  <a:lnTo>
                    <a:pt x="448" y="720"/>
                  </a:lnTo>
                  <a:lnTo>
                    <a:pt x="409" y="718"/>
                  </a:lnTo>
                  <a:lnTo>
                    <a:pt x="377" y="706"/>
                  </a:lnTo>
                  <a:lnTo>
                    <a:pt x="351" y="689"/>
                  </a:lnTo>
                  <a:lnTo>
                    <a:pt x="329" y="667"/>
                  </a:lnTo>
                  <a:lnTo>
                    <a:pt x="312" y="643"/>
                  </a:lnTo>
                  <a:lnTo>
                    <a:pt x="299" y="618"/>
                  </a:lnTo>
                  <a:lnTo>
                    <a:pt x="294" y="638"/>
                  </a:lnTo>
                  <a:lnTo>
                    <a:pt x="287" y="664"/>
                  </a:lnTo>
                  <a:lnTo>
                    <a:pt x="280" y="701"/>
                  </a:lnTo>
                  <a:lnTo>
                    <a:pt x="268" y="742"/>
                  </a:lnTo>
                  <a:lnTo>
                    <a:pt x="258" y="786"/>
                  </a:lnTo>
                  <a:lnTo>
                    <a:pt x="246" y="829"/>
                  </a:lnTo>
                  <a:lnTo>
                    <a:pt x="236" y="868"/>
                  </a:lnTo>
                  <a:lnTo>
                    <a:pt x="229" y="900"/>
                  </a:lnTo>
                  <a:lnTo>
                    <a:pt x="224" y="924"/>
                  </a:lnTo>
                  <a:lnTo>
                    <a:pt x="221" y="936"/>
                  </a:lnTo>
                  <a:lnTo>
                    <a:pt x="224" y="943"/>
                  </a:lnTo>
                  <a:lnTo>
                    <a:pt x="226" y="950"/>
                  </a:lnTo>
                  <a:lnTo>
                    <a:pt x="231" y="955"/>
                  </a:lnTo>
                  <a:lnTo>
                    <a:pt x="246" y="960"/>
                  </a:lnTo>
                  <a:lnTo>
                    <a:pt x="268" y="963"/>
                  </a:lnTo>
                  <a:lnTo>
                    <a:pt x="302" y="965"/>
                  </a:lnTo>
                  <a:lnTo>
                    <a:pt x="312" y="965"/>
                  </a:lnTo>
                  <a:lnTo>
                    <a:pt x="319" y="965"/>
                  </a:lnTo>
                  <a:lnTo>
                    <a:pt x="326" y="965"/>
                  </a:lnTo>
                  <a:lnTo>
                    <a:pt x="333" y="967"/>
                  </a:lnTo>
                  <a:lnTo>
                    <a:pt x="336" y="970"/>
                  </a:lnTo>
                  <a:lnTo>
                    <a:pt x="338" y="975"/>
                  </a:lnTo>
                  <a:lnTo>
                    <a:pt x="341" y="982"/>
                  </a:lnTo>
                  <a:lnTo>
                    <a:pt x="338" y="992"/>
                  </a:lnTo>
                  <a:lnTo>
                    <a:pt x="336" y="999"/>
                  </a:lnTo>
                  <a:lnTo>
                    <a:pt x="333" y="1004"/>
                  </a:lnTo>
                  <a:lnTo>
                    <a:pt x="329" y="1009"/>
                  </a:lnTo>
                  <a:lnTo>
                    <a:pt x="324" y="1009"/>
                  </a:lnTo>
                  <a:lnTo>
                    <a:pt x="319" y="1011"/>
                  </a:lnTo>
                  <a:lnTo>
                    <a:pt x="314" y="1011"/>
                  </a:lnTo>
                  <a:lnTo>
                    <a:pt x="309" y="1011"/>
                  </a:lnTo>
                  <a:lnTo>
                    <a:pt x="231" y="1009"/>
                  </a:lnTo>
                  <a:lnTo>
                    <a:pt x="151" y="1006"/>
                  </a:lnTo>
                  <a:lnTo>
                    <a:pt x="85" y="1009"/>
                  </a:lnTo>
                  <a:lnTo>
                    <a:pt x="19" y="1011"/>
                  </a:lnTo>
                  <a:lnTo>
                    <a:pt x="12" y="1011"/>
                  </a:lnTo>
                  <a:lnTo>
                    <a:pt x="7" y="1009"/>
                  </a:lnTo>
                  <a:lnTo>
                    <a:pt x="2" y="1006"/>
                  </a:lnTo>
                  <a:lnTo>
                    <a:pt x="0" y="1001"/>
                  </a:lnTo>
                  <a:lnTo>
                    <a:pt x="0" y="994"/>
                  </a:lnTo>
                  <a:lnTo>
                    <a:pt x="0" y="984"/>
                  </a:lnTo>
                  <a:lnTo>
                    <a:pt x="2" y="977"/>
                  </a:lnTo>
                  <a:lnTo>
                    <a:pt x="5" y="972"/>
                  </a:lnTo>
                  <a:lnTo>
                    <a:pt x="9" y="967"/>
                  </a:lnTo>
                  <a:lnTo>
                    <a:pt x="14" y="965"/>
                  </a:lnTo>
                  <a:lnTo>
                    <a:pt x="22" y="965"/>
                  </a:lnTo>
                  <a:lnTo>
                    <a:pt x="26" y="965"/>
                  </a:lnTo>
                  <a:lnTo>
                    <a:pt x="34" y="965"/>
                  </a:lnTo>
                  <a:lnTo>
                    <a:pt x="68" y="963"/>
                  </a:lnTo>
                  <a:lnTo>
                    <a:pt x="92" y="955"/>
                  </a:lnTo>
                  <a:lnTo>
                    <a:pt x="104" y="946"/>
                  </a:lnTo>
                  <a:lnTo>
                    <a:pt x="114" y="926"/>
                  </a:lnTo>
                  <a:lnTo>
                    <a:pt x="122" y="900"/>
                  </a:lnTo>
                  <a:lnTo>
                    <a:pt x="299" y="192"/>
                  </a:lnTo>
                  <a:lnTo>
                    <a:pt x="307" y="165"/>
                  </a:lnTo>
                  <a:lnTo>
                    <a:pt x="309" y="141"/>
                  </a:lnTo>
                  <a:lnTo>
                    <a:pt x="309" y="109"/>
                  </a:lnTo>
                  <a:lnTo>
                    <a:pt x="309" y="78"/>
                  </a:lnTo>
                  <a:lnTo>
                    <a:pt x="302" y="58"/>
                  </a:lnTo>
                  <a:lnTo>
                    <a:pt x="292" y="44"/>
                  </a:lnTo>
                  <a:lnTo>
                    <a:pt x="277" y="39"/>
                  </a:lnTo>
                  <a:lnTo>
                    <a:pt x="263" y="37"/>
                  </a:lnTo>
                  <a:lnTo>
                    <a:pt x="236" y="41"/>
                  </a:lnTo>
                  <a:lnTo>
                    <a:pt x="212" y="61"/>
                  </a:lnTo>
                  <a:lnTo>
                    <a:pt x="192" y="87"/>
                  </a:lnTo>
                  <a:lnTo>
                    <a:pt x="175" y="126"/>
                  </a:lnTo>
                  <a:lnTo>
                    <a:pt x="158" y="172"/>
                  </a:lnTo>
                  <a:lnTo>
                    <a:pt x="143" y="226"/>
                  </a:lnTo>
                  <a:lnTo>
                    <a:pt x="141" y="238"/>
                  </a:lnTo>
                  <a:lnTo>
                    <a:pt x="139" y="247"/>
                  </a:lnTo>
                  <a:lnTo>
                    <a:pt x="136" y="252"/>
                  </a:lnTo>
                  <a:lnTo>
                    <a:pt x="134" y="257"/>
                  </a:lnTo>
                  <a:lnTo>
                    <a:pt x="131" y="260"/>
                  </a:lnTo>
                  <a:lnTo>
                    <a:pt x="126" y="260"/>
                  </a:lnTo>
                  <a:lnTo>
                    <a:pt x="122" y="260"/>
                  </a:lnTo>
                  <a:lnTo>
                    <a:pt x="117" y="260"/>
                  </a:lnTo>
                  <a:lnTo>
                    <a:pt x="114" y="260"/>
                  </a:lnTo>
                  <a:lnTo>
                    <a:pt x="112" y="260"/>
                  </a:lnTo>
                  <a:lnTo>
                    <a:pt x="109" y="260"/>
                  </a:lnTo>
                  <a:lnTo>
                    <a:pt x="104" y="260"/>
                  </a:lnTo>
                  <a:lnTo>
                    <a:pt x="102" y="255"/>
                  </a:lnTo>
                  <a:lnTo>
                    <a:pt x="100" y="252"/>
                  </a:lnTo>
                  <a:lnTo>
                    <a:pt x="100" y="247"/>
                  </a:lnTo>
                  <a:lnTo>
                    <a:pt x="100" y="238"/>
                  </a:lnTo>
                  <a:lnTo>
                    <a:pt x="104" y="216"/>
                  </a:lnTo>
                  <a:lnTo>
                    <a:pt x="112" y="187"/>
                  </a:lnTo>
                  <a:lnTo>
                    <a:pt x="122" y="155"/>
                  </a:lnTo>
                  <a:lnTo>
                    <a:pt x="134" y="121"/>
                  </a:lnTo>
                  <a:lnTo>
                    <a:pt x="146" y="92"/>
                  </a:lnTo>
                  <a:lnTo>
                    <a:pt x="156" y="75"/>
                  </a:lnTo>
                  <a:lnTo>
                    <a:pt x="168" y="56"/>
                  </a:lnTo>
                  <a:lnTo>
                    <a:pt x="185" y="37"/>
                  </a:lnTo>
                  <a:lnTo>
                    <a:pt x="207" y="20"/>
                  </a:lnTo>
                  <a:lnTo>
                    <a:pt x="234" y="5"/>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5974" y="3706"/>
              <a:ext cx="536" cy="769"/>
            </a:xfrm>
            <a:custGeom>
              <a:avLst/>
              <a:gdLst/>
              <a:ahLst/>
              <a:cxnLst>
                <a:cxn ang="0">
                  <a:pos x="246" y="0"/>
                </a:cxn>
                <a:cxn ang="0">
                  <a:pos x="292" y="3"/>
                </a:cxn>
                <a:cxn ang="0">
                  <a:pos x="334" y="5"/>
                </a:cxn>
                <a:cxn ang="0">
                  <a:pos x="363" y="5"/>
                </a:cxn>
                <a:cxn ang="0">
                  <a:pos x="441" y="3"/>
                </a:cxn>
                <a:cxn ang="0">
                  <a:pos x="516" y="0"/>
                </a:cxn>
                <a:cxn ang="0">
                  <a:pos x="526" y="3"/>
                </a:cxn>
                <a:cxn ang="0">
                  <a:pos x="533" y="10"/>
                </a:cxn>
                <a:cxn ang="0">
                  <a:pos x="533" y="29"/>
                </a:cxn>
                <a:cxn ang="0">
                  <a:pos x="511" y="39"/>
                </a:cxn>
                <a:cxn ang="0">
                  <a:pos x="455" y="41"/>
                </a:cxn>
                <a:cxn ang="0">
                  <a:pos x="416" y="49"/>
                </a:cxn>
                <a:cxn ang="0">
                  <a:pos x="399" y="70"/>
                </a:cxn>
                <a:cxn ang="0">
                  <a:pos x="395" y="87"/>
                </a:cxn>
                <a:cxn ang="0">
                  <a:pos x="241" y="691"/>
                </a:cxn>
                <a:cxn ang="0">
                  <a:pos x="239" y="703"/>
                </a:cxn>
                <a:cxn ang="0">
                  <a:pos x="239" y="708"/>
                </a:cxn>
                <a:cxn ang="0">
                  <a:pos x="239" y="715"/>
                </a:cxn>
                <a:cxn ang="0">
                  <a:pos x="243" y="720"/>
                </a:cxn>
                <a:cxn ang="0">
                  <a:pos x="256" y="725"/>
                </a:cxn>
                <a:cxn ang="0">
                  <a:pos x="287" y="727"/>
                </a:cxn>
                <a:cxn ang="0">
                  <a:pos x="314" y="727"/>
                </a:cxn>
                <a:cxn ang="0">
                  <a:pos x="331" y="727"/>
                </a:cxn>
                <a:cxn ang="0">
                  <a:pos x="343" y="730"/>
                </a:cxn>
                <a:cxn ang="0">
                  <a:pos x="351" y="737"/>
                </a:cxn>
                <a:cxn ang="0">
                  <a:pos x="351" y="752"/>
                </a:cxn>
                <a:cxn ang="0">
                  <a:pos x="346" y="761"/>
                </a:cxn>
                <a:cxn ang="0">
                  <a:pos x="338" y="766"/>
                </a:cxn>
                <a:cxn ang="0">
                  <a:pos x="331" y="769"/>
                </a:cxn>
                <a:cxn ang="0">
                  <a:pos x="287" y="766"/>
                </a:cxn>
                <a:cxn ang="0">
                  <a:pos x="170" y="764"/>
                </a:cxn>
                <a:cxn ang="0">
                  <a:pos x="112" y="764"/>
                </a:cxn>
                <a:cxn ang="0">
                  <a:pos x="44" y="766"/>
                </a:cxn>
                <a:cxn ang="0">
                  <a:pos x="12" y="766"/>
                </a:cxn>
                <a:cxn ang="0">
                  <a:pos x="5" y="761"/>
                </a:cxn>
                <a:cxn ang="0">
                  <a:pos x="0" y="757"/>
                </a:cxn>
                <a:cxn ang="0">
                  <a:pos x="0" y="752"/>
                </a:cxn>
                <a:cxn ang="0">
                  <a:pos x="10" y="730"/>
                </a:cxn>
                <a:cxn ang="0">
                  <a:pos x="44" y="727"/>
                </a:cxn>
                <a:cxn ang="0">
                  <a:pos x="102" y="723"/>
                </a:cxn>
                <a:cxn ang="0">
                  <a:pos x="129" y="708"/>
                </a:cxn>
                <a:cxn ang="0">
                  <a:pos x="139" y="677"/>
                </a:cxn>
                <a:cxn ang="0">
                  <a:pos x="292" y="68"/>
                </a:cxn>
                <a:cxn ang="0">
                  <a:pos x="292" y="51"/>
                </a:cxn>
                <a:cxn ang="0">
                  <a:pos x="285" y="46"/>
                </a:cxn>
                <a:cxn ang="0">
                  <a:pos x="263" y="44"/>
                </a:cxn>
                <a:cxn ang="0">
                  <a:pos x="229" y="39"/>
                </a:cxn>
                <a:cxn ang="0">
                  <a:pos x="209" y="39"/>
                </a:cxn>
                <a:cxn ang="0">
                  <a:pos x="192" y="39"/>
                </a:cxn>
                <a:cxn ang="0">
                  <a:pos x="185" y="32"/>
                </a:cxn>
                <a:cxn ang="0">
                  <a:pos x="185" y="17"/>
                </a:cxn>
                <a:cxn ang="0">
                  <a:pos x="190" y="5"/>
                </a:cxn>
                <a:cxn ang="0">
                  <a:pos x="197" y="3"/>
                </a:cxn>
                <a:cxn ang="0">
                  <a:pos x="204" y="0"/>
                </a:cxn>
              </a:cxnLst>
              <a:rect l="0" t="0" r="r" b="b"/>
              <a:pathLst>
                <a:path w="536" h="769">
                  <a:moveTo>
                    <a:pt x="207" y="0"/>
                  </a:moveTo>
                  <a:lnTo>
                    <a:pt x="246" y="0"/>
                  </a:lnTo>
                  <a:lnTo>
                    <a:pt x="285" y="3"/>
                  </a:lnTo>
                  <a:lnTo>
                    <a:pt x="292" y="3"/>
                  </a:lnTo>
                  <a:lnTo>
                    <a:pt x="312" y="3"/>
                  </a:lnTo>
                  <a:lnTo>
                    <a:pt x="334" y="5"/>
                  </a:lnTo>
                  <a:lnTo>
                    <a:pt x="353" y="5"/>
                  </a:lnTo>
                  <a:lnTo>
                    <a:pt x="363" y="5"/>
                  </a:lnTo>
                  <a:lnTo>
                    <a:pt x="402" y="5"/>
                  </a:lnTo>
                  <a:lnTo>
                    <a:pt x="441" y="3"/>
                  </a:lnTo>
                  <a:lnTo>
                    <a:pt x="477" y="0"/>
                  </a:lnTo>
                  <a:lnTo>
                    <a:pt x="516" y="0"/>
                  </a:lnTo>
                  <a:lnTo>
                    <a:pt x="521" y="0"/>
                  </a:lnTo>
                  <a:lnTo>
                    <a:pt x="526" y="3"/>
                  </a:lnTo>
                  <a:lnTo>
                    <a:pt x="531" y="5"/>
                  </a:lnTo>
                  <a:lnTo>
                    <a:pt x="533" y="10"/>
                  </a:lnTo>
                  <a:lnTo>
                    <a:pt x="536" y="15"/>
                  </a:lnTo>
                  <a:lnTo>
                    <a:pt x="533" y="29"/>
                  </a:lnTo>
                  <a:lnTo>
                    <a:pt x="524" y="37"/>
                  </a:lnTo>
                  <a:lnTo>
                    <a:pt x="511" y="39"/>
                  </a:lnTo>
                  <a:lnTo>
                    <a:pt x="492" y="39"/>
                  </a:lnTo>
                  <a:lnTo>
                    <a:pt x="455" y="41"/>
                  </a:lnTo>
                  <a:lnTo>
                    <a:pt x="431" y="44"/>
                  </a:lnTo>
                  <a:lnTo>
                    <a:pt x="416" y="49"/>
                  </a:lnTo>
                  <a:lnTo>
                    <a:pt x="407" y="58"/>
                  </a:lnTo>
                  <a:lnTo>
                    <a:pt x="399" y="70"/>
                  </a:lnTo>
                  <a:lnTo>
                    <a:pt x="395" y="87"/>
                  </a:lnTo>
                  <a:lnTo>
                    <a:pt x="395" y="87"/>
                  </a:lnTo>
                  <a:lnTo>
                    <a:pt x="243" y="684"/>
                  </a:lnTo>
                  <a:lnTo>
                    <a:pt x="241" y="691"/>
                  </a:lnTo>
                  <a:lnTo>
                    <a:pt x="241" y="698"/>
                  </a:lnTo>
                  <a:lnTo>
                    <a:pt x="239" y="703"/>
                  </a:lnTo>
                  <a:lnTo>
                    <a:pt x="239" y="706"/>
                  </a:lnTo>
                  <a:lnTo>
                    <a:pt x="239" y="708"/>
                  </a:lnTo>
                  <a:lnTo>
                    <a:pt x="239" y="710"/>
                  </a:lnTo>
                  <a:lnTo>
                    <a:pt x="239" y="715"/>
                  </a:lnTo>
                  <a:lnTo>
                    <a:pt x="241" y="718"/>
                  </a:lnTo>
                  <a:lnTo>
                    <a:pt x="243" y="720"/>
                  </a:lnTo>
                  <a:lnTo>
                    <a:pt x="248" y="723"/>
                  </a:lnTo>
                  <a:lnTo>
                    <a:pt x="256" y="725"/>
                  </a:lnTo>
                  <a:lnTo>
                    <a:pt x="268" y="725"/>
                  </a:lnTo>
                  <a:lnTo>
                    <a:pt x="287" y="727"/>
                  </a:lnTo>
                  <a:lnTo>
                    <a:pt x="307" y="727"/>
                  </a:lnTo>
                  <a:lnTo>
                    <a:pt x="314" y="727"/>
                  </a:lnTo>
                  <a:lnTo>
                    <a:pt x="324" y="727"/>
                  </a:lnTo>
                  <a:lnTo>
                    <a:pt x="331" y="727"/>
                  </a:lnTo>
                  <a:lnTo>
                    <a:pt x="338" y="730"/>
                  </a:lnTo>
                  <a:lnTo>
                    <a:pt x="343" y="730"/>
                  </a:lnTo>
                  <a:lnTo>
                    <a:pt x="348" y="732"/>
                  </a:lnTo>
                  <a:lnTo>
                    <a:pt x="351" y="737"/>
                  </a:lnTo>
                  <a:lnTo>
                    <a:pt x="353" y="742"/>
                  </a:lnTo>
                  <a:lnTo>
                    <a:pt x="351" y="752"/>
                  </a:lnTo>
                  <a:lnTo>
                    <a:pt x="348" y="757"/>
                  </a:lnTo>
                  <a:lnTo>
                    <a:pt x="346" y="761"/>
                  </a:lnTo>
                  <a:lnTo>
                    <a:pt x="343" y="764"/>
                  </a:lnTo>
                  <a:lnTo>
                    <a:pt x="338" y="766"/>
                  </a:lnTo>
                  <a:lnTo>
                    <a:pt x="334" y="766"/>
                  </a:lnTo>
                  <a:lnTo>
                    <a:pt x="331" y="769"/>
                  </a:lnTo>
                  <a:lnTo>
                    <a:pt x="326" y="769"/>
                  </a:lnTo>
                  <a:lnTo>
                    <a:pt x="287" y="766"/>
                  </a:lnTo>
                  <a:lnTo>
                    <a:pt x="248" y="766"/>
                  </a:lnTo>
                  <a:lnTo>
                    <a:pt x="170" y="764"/>
                  </a:lnTo>
                  <a:lnTo>
                    <a:pt x="146" y="764"/>
                  </a:lnTo>
                  <a:lnTo>
                    <a:pt x="112" y="764"/>
                  </a:lnTo>
                  <a:lnTo>
                    <a:pt x="78" y="766"/>
                  </a:lnTo>
                  <a:lnTo>
                    <a:pt x="44" y="766"/>
                  </a:lnTo>
                  <a:lnTo>
                    <a:pt x="17" y="769"/>
                  </a:lnTo>
                  <a:lnTo>
                    <a:pt x="12" y="766"/>
                  </a:lnTo>
                  <a:lnTo>
                    <a:pt x="7" y="764"/>
                  </a:lnTo>
                  <a:lnTo>
                    <a:pt x="5" y="761"/>
                  </a:lnTo>
                  <a:lnTo>
                    <a:pt x="2" y="759"/>
                  </a:lnTo>
                  <a:lnTo>
                    <a:pt x="0" y="757"/>
                  </a:lnTo>
                  <a:lnTo>
                    <a:pt x="0" y="754"/>
                  </a:lnTo>
                  <a:lnTo>
                    <a:pt x="0" y="752"/>
                  </a:lnTo>
                  <a:lnTo>
                    <a:pt x="2" y="737"/>
                  </a:lnTo>
                  <a:lnTo>
                    <a:pt x="10" y="730"/>
                  </a:lnTo>
                  <a:lnTo>
                    <a:pt x="22" y="727"/>
                  </a:lnTo>
                  <a:lnTo>
                    <a:pt x="44" y="727"/>
                  </a:lnTo>
                  <a:lnTo>
                    <a:pt x="78" y="727"/>
                  </a:lnTo>
                  <a:lnTo>
                    <a:pt x="102" y="723"/>
                  </a:lnTo>
                  <a:lnTo>
                    <a:pt x="119" y="718"/>
                  </a:lnTo>
                  <a:lnTo>
                    <a:pt x="129" y="708"/>
                  </a:lnTo>
                  <a:lnTo>
                    <a:pt x="134" y="694"/>
                  </a:lnTo>
                  <a:lnTo>
                    <a:pt x="139" y="677"/>
                  </a:lnTo>
                  <a:lnTo>
                    <a:pt x="290" y="83"/>
                  </a:lnTo>
                  <a:lnTo>
                    <a:pt x="292" y="68"/>
                  </a:lnTo>
                  <a:lnTo>
                    <a:pt x="295" y="58"/>
                  </a:lnTo>
                  <a:lnTo>
                    <a:pt x="292" y="51"/>
                  </a:lnTo>
                  <a:lnTo>
                    <a:pt x="290" y="49"/>
                  </a:lnTo>
                  <a:lnTo>
                    <a:pt x="285" y="46"/>
                  </a:lnTo>
                  <a:lnTo>
                    <a:pt x="275" y="44"/>
                  </a:lnTo>
                  <a:lnTo>
                    <a:pt x="263" y="44"/>
                  </a:lnTo>
                  <a:lnTo>
                    <a:pt x="243" y="41"/>
                  </a:lnTo>
                  <a:lnTo>
                    <a:pt x="229" y="39"/>
                  </a:lnTo>
                  <a:lnTo>
                    <a:pt x="222" y="39"/>
                  </a:lnTo>
                  <a:lnTo>
                    <a:pt x="209" y="39"/>
                  </a:lnTo>
                  <a:lnTo>
                    <a:pt x="200" y="39"/>
                  </a:lnTo>
                  <a:lnTo>
                    <a:pt x="192" y="39"/>
                  </a:lnTo>
                  <a:lnTo>
                    <a:pt x="187" y="37"/>
                  </a:lnTo>
                  <a:lnTo>
                    <a:pt x="185" y="32"/>
                  </a:lnTo>
                  <a:lnTo>
                    <a:pt x="183" y="24"/>
                  </a:lnTo>
                  <a:lnTo>
                    <a:pt x="185" y="17"/>
                  </a:lnTo>
                  <a:lnTo>
                    <a:pt x="187" y="10"/>
                  </a:lnTo>
                  <a:lnTo>
                    <a:pt x="190" y="5"/>
                  </a:lnTo>
                  <a:lnTo>
                    <a:pt x="192" y="3"/>
                  </a:lnTo>
                  <a:lnTo>
                    <a:pt x="197" y="3"/>
                  </a:lnTo>
                  <a:lnTo>
                    <a:pt x="200" y="0"/>
                  </a:lnTo>
                  <a:lnTo>
                    <a:pt x="204" y="0"/>
                  </a:lnTo>
                  <a:lnTo>
                    <a:pt x="2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6773" y="4882"/>
              <a:ext cx="185" cy="475"/>
            </a:xfrm>
            <a:custGeom>
              <a:avLst/>
              <a:gdLst/>
              <a:ahLst/>
              <a:cxnLst>
                <a:cxn ang="0">
                  <a:pos x="85" y="0"/>
                </a:cxn>
                <a:cxn ang="0">
                  <a:pos x="114" y="5"/>
                </a:cxn>
                <a:cxn ang="0">
                  <a:pos x="139" y="19"/>
                </a:cxn>
                <a:cxn ang="0">
                  <a:pos x="158" y="44"/>
                </a:cxn>
                <a:cxn ang="0">
                  <a:pos x="173" y="75"/>
                </a:cxn>
                <a:cxn ang="0">
                  <a:pos x="183" y="116"/>
                </a:cxn>
                <a:cxn ang="0">
                  <a:pos x="185" y="165"/>
                </a:cxn>
                <a:cxn ang="0">
                  <a:pos x="185" y="165"/>
                </a:cxn>
                <a:cxn ang="0">
                  <a:pos x="180" y="225"/>
                </a:cxn>
                <a:cxn ang="0">
                  <a:pos x="168" y="281"/>
                </a:cxn>
                <a:cxn ang="0">
                  <a:pos x="151" y="330"/>
                </a:cxn>
                <a:cxn ang="0">
                  <a:pos x="132" y="371"/>
                </a:cxn>
                <a:cxn ang="0">
                  <a:pos x="107" y="407"/>
                </a:cxn>
                <a:cxn ang="0">
                  <a:pos x="85" y="436"/>
                </a:cxn>
                <a:cxn ang="0">
                  <a:pos x="66" y="458"/>
                </a:cxn>
                <a:cxn ang="0">
                  <a:pos x="49" y="470"/>
                </a:cxn>
                <a:cxn ang="0">
                  <a:pos x="39" y="475"/>
                </a:cxn>
                <a:cxn ang="0">
                  <a:pos x="34" y="475"/>
                </a:cxn>
                <a:cxn ang="0">
                  <a:pos x="29" y="470"/>
                </a:cxn>
                <a:cxn ang="0">
                  <a:pos x="27" y="465"/>
                </a:cxn>
                <a:cxn ang="0">
                  <a:pos x="24" y="458"/>
                </a:cxn>
                <a:cxn ang="0">
                  <a:pos x="24" y="456"/>
                </a:cxn>
                <a:cxn ang="0">
                  <a:pos x="24" y="453"/>
                </a:cxn>
                <a:cxn ang="0">
                  <a:pos x="27" y="451"/>
                </a:cxn>
                <a:cxn ang="0">
                  <a:pos x="29" y="448"/>
                </a:cxn>
                <a:cxn ang="0">
                  <a:pos x="32" y="444"/>
                </a:cxn>
                <a:cxn ang="0">
                  <a:pos x="36" y="439"/>
                </a:cxn>
                <a:cxn ang="0">
                  <a:pos x="41" y="434"/>
                </a:cxn>
                <a:cxn ang="0">
                  <a:pos x="73" y="395"/>
                </a:cxn>
                <a:cxn ang="0">
                  <a:pos x="102" y="349"/>
                </a:cxn>
                <a:cxn ang="0">
                  <a:pos x="127" y="296"/>
                </a:cxn>
                <a:cxn ang="0">
                  <a:pos x="144" y="233"/>
                </a:cxn>
                <a:cxn ang="0">
                  <a:pos x="151" y="165"/>
                </a:cxn>
                <a:cxn ang="0">
                  <a:pos x="151" y="155"/>
                </a:cxn>
                <a:cxn ang="0">
                  <a:pos x="151" y="150"/>
                </a:cxn>
                <a:cxn ang="0">
                  <a:pos x="151" y="145"/>
                </a:cxn>
                <a:cxn ang="0">
                  <a:pos x="149" y="143"/>
                </a:cxn>
                <a:cxn ang="0">
                  <a:pos x="149" y="143"/>
                </a:cxn>
                <a:cxn ang="0">
                  <a:pos x="149" y="143"/>
                </a:cxn>
                <a:cxn ang="0">
                  <a:pos x="146" y="143"/>
                </a:cxn>
                <a:cxn ang="0">
                  <a:pos x="146" y="143"/>
                </a:cxn>
                <a:cxn ang="0">
                  <a:pos x="144" y="145"/>
                </a:cxn>
                <a:cxn ang="0">
                  <a:pos x="141" y="148"/>
                </a:cxn>
                <a:cxn ang="0">
                  <a:pos x="112" y="162"/>
                </a:cxn>
                <a:cxn ang="0">
                  <a:pos x="85" y="167"/>
                </a:cxn>
                <a:cxn ang="0">
                  <a:pos x="56" y="162"/>
                </a:cxn>
                <a:cxn ang="0">
                  <a:pos x="32" y="150"/>
                </a:cxn>
                <a:cxn ang="0">
                  <a:pos x="15" y="131"/>
                </a:cxn>
                <a:cxn ang="0">
                  <a:pos x="2" y="109"/>
                </a:cxn>
                <a:cxn ang="0">
                  <a:pos x="0" y="82"/>
                </a:cxn>
                <a:cxn ang="0">
                  <a:pos x="2" y="58"/>
                </a:cxn>
                <a:cxn ang="0">
                  <a:pos x="15" y="36"/>
                </a:cxn>
                <a:cxn ang="0">
                  <a:pos x="32" y="17"/>
                </a:cxn>
                <a:cxn ang="0">
                  <a:pos x="56" y="5"/>
                </a:cxn>
                <a:cxn ang="0">
                  <a:pos x="85" y="0"/>
                </a:cxn>
              </a:cxnLst>
              <a:rect l="0" t="0" r="r" b="b"/>
              <a:pathLst>
                <a:path w="185" h="475">
                  <a:moveTo>
                    <a:pt x="85" y="0"/>
                  </a:moveTo>
                  <a:lnTo>
                    <a:pt x="114" y="5"/>
                  </a:lnTo>
                  <a:lnTo>
                    <a:pt x="139" y="19"/>
                  </a:lnTo>
                  <a:lnTo>
                    <a:pt x="158" y="44"/>
                  </a:lnTo>
                  <a:lnTo>
                    <a:pt x="173" y="75"/>
                  </a:lnTo>
                  <a:lnTo>
                    <a:pt x="183" y="116"/>
                  </a:lnTo>
                  <a:lnTo>
                    <a:pt x="185" y="165"/>
                  </a:lnTo>
                  <a:lnTo>
                    <a:pt x="185" y="165"/>
                  </a:lnTo>
                  <a:lnTo>
                    <a:pt x="180" y="225"/>
                  </a:lnTo>
                  <a:lnTo>
                    <a:pt x="168" y="281"/>
                  </a:lnTo>
                  <a:lnTo>
                    <a:pt x="151" y="330"/>
                  </a:lnTo>
                  <a:lnTo>
                    <a:pt x="132" y="371"/>
                  </a:lnTo>
                  <a:lnTo>
                    <a:pt x="107" y="407"/>
                  </a:lnTo>
                  <a:lnTo>
                    <a:pt x="85" y="436"/>
                  </a:lnTo>
                  <a:lnTo>
                    <a:pt x="66" y="458"/>
                  </a:lnTo>
                  <a:lnTo>
                    <a:pt x="49" y="470"/>
                  </a:lnTo>
                  <a:lnTo>
                    <a:pt x="39" y="475"/>
                  </a:lnTo>
                  <a:lnTo>
                    <a:pt x="34" y="475"/>
                  </a:lnTo>
                  <a:lnTo>
                    <a:pt x="29" y="470"/>
                  </a:lnTo>
                  <a:lnTo>
                    <a:pt x="27" y="465"/>
                  </a:lnTo>
                  <a:lnTo>
                    <a:pt x="24" y="458"/>
                  </a:lnTo>
                  <a:lnTo>
                    <a:pt x="24" y="456"/>
                  </a:lnTo>
                  <a:lnTo>
                    <a:pt x="24" y="453"/>
                  </a:lnTo>
                  <a:lnTo>
                    <a:pt x="27" y="451"/>
                  </a:lnTo>
                  <a:lnTo>
                    <a:pt x="29" y="448"/>
                  </a:lnTo>
                  <a:lnTo>
                    <a:pt x="32" y="444"/>
                  </a:lnTo>
                  <a:lnTo>
                    <a:pt x="36" y="439"/>
                  </a:lnTo>
                  <a:lnTo>
                    <a:pt x="41" y="434"/>
                  </a:lnTo>
                  <a:lnTo>
                    <a:pt x="73" y="395"/>
                  </a:lnTo>
                  <a:lnTo>
                    <a:pt x="102" y="349"/>
                  </a:lnTo>
                  <a:lnTo>
                    <a:pt x="127" y="296"/>
                  </a:lnTo>
                  <a:lnTo>
                    <a:pt x="144" y="233"/>
                  </a:lnTo>
                  <a:lnTo>
                    <a:pt x="151" y="165"/>
                  </a:lnTo>
                  <a:lnTo>
                    <a:pt x="151" y="155"/>
                  </a:lnTo>
                  <a:lnTo>
                    <a:pt x="151" y="150"/>
                  </a:lnTo>
                  <a:lnTo>
                    <a:pt x="151" y="145"/>
                  </a:lnTo>
                  <a:lnTo>
                    <a:pt x="149" y="143"/>
                  </a:lnTo>
                  <a:lnTo>
                    <a:pt x="149" y="143"/>
                  </a:lnTo>
                  <a:lnTo>
                    <a:pt x="149" y="143"/>
                  </a:lnTo>
                  <a:lnTo>
                    <a:pt x="146" y="143"/>
                  </a:lnTo>
                  <a:lnTo>
                    <a:pt x="146" y="143"/>
                  </a:lnTo>
                  <a:lnTo>
                    <a:pt x="144" y="145"/>
                  </a:lnTo>
                  <a:lnTo>
                    <a:pt x="141" y="148"/>
                  </a:lnTo>
                  <a:lnTo>
                    <a:pt x="112" y="162"/>
                  </a:lnTo>
                  <a:lnTo>
                    <a:pt x="85" y="167"/>
                  </a:lnTo>
                  <a:lnTo>
                    <a:pt x="56" y="162"/>
                  </a:lnTo>
                  <a:lnTo>
                    <a:pt x="32" y="150"/>
                  </a:lnTo>
                  <a:lnTo>
                    <a:pt x="15" y="131"/>
                  </a:lnTo>
                  <a:lnTo>
                    <a:pt x="2" y="109"/>
                  </a:lnTo>
                  <a:lnTo>
                    <a:pt x="0" y="82"/>
                  </a:lnTo>
                  <a:lnTo>
                    <a:pt x="2" y="58"/>
                  </a:lnTo>
                  <a:lnTo>
                    <a:pt x="15" y="36"/>
                  </a:lnTo>
                  <a:lnTo>
                    <a:pt x="32" y="17"/>
                  </a:lnTo>
                  <a:lnTo>
                    <a:pt x="56" y="5"/>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7411" y="4346"/>
              <a:ext cx="661" cy="1011"/>
            </a:xfrm>
            <a:custGeom>
              <a:avLst/>
              <a:gdLst/>
              <a:ahLst/>
              <a:cxnLst>
                <a:cxn ang="0">
                  <a:pos x="317" y="58"/>
                </a:cxn>
                <a:cxn ang="0">
                  <a:pos x="215" y="167"/>
                </a:cxn>
                <a:cxn ang="0">
                  <a:pos x="161" y="298"/>
                </a:cxn>
                <a:cxn ang="0">
                  <a:pos x="125" y="454"/>
                </a:cxn>
                <a:cxn ang="0">
                  <a:pos x="115" y="548"/>
                </a:cxn>
                <a:cxn ang="0">
                  <a:pos x="127" y="611"/>
                </a:cxn>
                <a:cxn ang="0">
                  <a:pos x="164" y="672"/>
                </a:cxn>
                <a:cxn ang="0">
                  <a:pos x="254" y="681"/>
                </a:cxn>
                <a:cxn ang="0">
                  <a:pos x="358" y="616"/>
                </a:cxn>
                <a:cxn ang="0">
                  <a:pos x="419" y="541"/>
                </a:cxn>
                <a:cxn ang="0">
                  <a:pos x="436" y="483"/>
                </a:cxn>
                <a:cxn ang="0">
                  <a:pos x="468" y="359"/>
                </a:cxn>
                <a:cxn ang="0">
                  <a:pos x="500" y="238"/>
                </a:cxn>
                <a:cxn ang="0">
                  <a:pos x="512" y="177"/>
                </a:cxn>
                <a:cxn ang="0">
                  <a:pos x="502" y="134"/>
                </a:cxn>
                <a:cxn ang="0">
                  <a:pos x="466" y="70"/>
                </a:cxn>
                <a:cxn ang="0">
                  <a:pos x="388" y="37"/>
                </a:cxn>
                <a:cxn ang="0">
                  <a:pos x="439" y="10"/>
                </a:cxn>
                <a:cxn ang="0">
                  <a:pos x="514" y="73"/>
                </a:cxn>
                <a:cxn ang="0">
                  <a:pos x="570" y="63"/>
                </a:cxn>
                <a:cxn ang="0">
                  <a:pos x="631" y="10"/>
                </a:cxn>
                <a:cxn ang="0">
                  <a:pos x="656" y="7"/>
                </a:cxn>
                <a:cxn ang="0">
                  <a:pos x="661" y="20"/>
                </a:cxn>
                <a:cxn ang="0">
                  <a:pos x="434" y="921"/>
                </a:cxn>
                <a:cxn ang="0">
                  <a:pos x="432" y="943"/>
                </a:cxn>
                <a:cxn ang="0">
                  <a:pos x="456" y="960"/>
                </a:cxn>
                <a:cxn ang="0">
                  <a:pos x="527" y="965"/>
                </a:cxn>
                <a:cxn ang="0">
                  <a:pos x="553" y="982"/>
                </a:cxn>
                <a:cxn ang="0">
                  <a:pos x="546" y="1001"/>
                </a:cxn>
                <a:cxn ang="0">
                  <a:pos x="534" y="1011"/>
                </a:cxn>
                <a:cxn ang="0">
                  <a:pos x="522" y="1011"/>
                </a:cxn>
                <a:cxn ang="0">
                  <a:pos x="276" y="1009"/>
                </a:cxn>
                <a:cxn ang="0">
                  <a:pos x="185" y="1009"/>
                </a:cxn>
                <a:cxn ang="0">
                  <a:pos x="178" y="999"/>
                </a:cxn>
                <a:cxn ang="0">
                  <a:pos x="178" y="984"/>
                </a:cxn>
                <a:cxn ang="0">
                  <a:pos x="188" y="967"/>
                </a:cxn>
                <a:cxn ang="0">
                  <a:pos x="205" y="965"/>
                </a:cxn>
                <a:cxn ang="0">
                  <a:pos x="280" y="958"/>
                </a:cxn>
                <a:cxn ang="0">
                  <a:pos x="322" y="929"/>
                </a:cxn>
                <a:cxn ang="0">
                  <a:pos x="339" y="875"/>
                </a:cxn>
                <a:cxn ang="0">
                  <a:pos x="366" y="764"/>
                </a:cxn>
                <a:cxn ang="0">
                  <a:pos x="395" y="650"/>
                </a:cxn>
                <a:cxn ang="0">
                  <a:pos x="312" y="696"/>
                </a:cxn>
                <a:cxn ang="0">
                  <a:pos x="164" y="715"/>
                </a:cxn>
                <a:cxn ang="0">
                  <a:pos x="47" y="633"/>
                </a:cxn>
                <a:cxn ang="0">
                  <a:pos x="0" y="466"/>
                </a:cxn>
                <a:cxn ang="0">
                  <a:pos x="59" y="243"/>
                </a:cxn>
                <a:cxn ang="0">
                  <a:pos x="202" y="70"/>
                </a:cxn>
                <a:cxn ang="0">
                  <a:pos x="388" y="0"/>
                </a:cxn>
              </a:cxnLst>
              <a:rect l="0" t="0" r="r" b="b"/>
              <a:pathLst>
                <a:path w="661" h="1011">
                  <a:moveTo>
                    <a:pt x="388" y="37"/>
                  </a:moveTo>
                  <a:lnTo>
                    <a:pt x="354" y="41"/>
                  </a:lnTo>
                  <a:lnTo>
                    <a:pt x="317" y="58"/>
                  </a:lnTo>
                  <a:lnTo>
                    <a:pt x="283" y="85"/>
                  </a:lnTo>
                  <a:lnTo>
                    <a:pt x="246" y="121"/>
                  </a:lnTo>
                  <a:lnTo>
                    <a:pt x="215" y="167"/>
                  </a:lnTo>
                  <a:lnTo>
                    <a:pt x="188" y="221"/>
                  </a:lnTo>
                  <a:lnTo>
                    <a:pt x="176" y="255"/>
                  </a:lnTo>
                  <a:lnTo>
                    <a:pt x="161" y="298"/>
                  </a:lnTo>
                  <a:lnTo>
                    <a:pt x="149" y="349"/>
                  </a:lnTo>
                  <a:lnTo>
                    <a:pt x="134" y="400"/>
                  </a:lnTo>
                  <a:lnTo>
                    <a:pt x="125" y="454"/>
                  </a:lnTo>
                  <a:lnTo>
                    <a:pt x="117" y="500"/>
                  </a:lnTo>
                  <a:lnTo>
                    <a:pt x="115" y="536"/>
                  </a:lnTo>
                  <a:lnTo>
                    <a:pt x="115" y="548"/>
                  </a:lnTo>
                  <a:lnTo>
                    <a:pt x="117" y="567"/>
                  </a:lnTo>
                  <a:lnTo>
                    <a:pt x="120" y="587"/>
                  </a:lnTo>
                  <a:lnTo>
                    <a:pt x="127" y="611"/>
                  </a:lnTo>
                  <a:lnTo>
                    <a:pt x="134" y="633"/>
                  </a:lnTo>
                  <a:lnTo>
                    <a:pt x="146" y="655"/>
                  </a:lnTo>
                  <a:lnTo>
                    <a:pt x="164" y="672"/>
                  </a:lnTo>
                  <a:lnTo>
                    <a:pt x="188" y="681"/>
                  </a:lnTo>
                  <a:lnTo>
                    <a:pt x="215" y="686"/>
                  </a:lnTo>
                  <a:lnTo>
                    <a:pt x="254" y="681"/>
                  </a:lnTo>
                  <a:lnTo>
                    <a:pt x="293" y="664"/>
                  </a:lnTo>
                  <a:lnTo>
                    <a:pt x="327" y="643"/>
                  </a:lnTo>
                  <a:lnTo>
                    <a:pt x="358" y="616"/>
                  </a:lnTo>
                  <a:lnTo>
                    <a:pt x="385" y="589"/>
                  </a:lnTo>
                  <a:lnTo>
                    <a:pt x="405" y="563"/>
                  </a:lnTo>
                  <a:lnTo>
                    <a:pt x="419" y="541"/>
                  </a:lnTo>
                  <a:lnTo>
                    <a:pt x="422" y="534"/>
                  </a:lnTo>
                  <a:lnTo>
                    <a:pt x="429" y="512"/>
                  </a:lnTo>
                  <a:lnTo>
                    <a:pt x="436" y="483"/>
                  </a:lnTo>
                  <a:lnTo>
                    <a:pt x="446" y="446"/>
                  </a:lnTo>
                  <a:lnTo>
                    <a:pt x="456" y="405"/>
                  </a:lnTo>
                  <a:lnTo>
                    <a:pt x="468" y="359"/>
                  </a:lnTo>
                  <a:lnTo>
                    <a:pt x="478" y="315"/>
                  </a:lnTo>
                  <a:lnTo>
                    <a:pt x="490" y="274"/>
                  </a:lnTo>
                  <a:lnTo>
                    <a:pt x="500" y="238"/>
                  </a:lnTo>
                  <a:lnTo>
                    <a:pt x="507" y="206"/>
                  </a:lnTo>
                  <a:lnTo>
                    <a:pt x="509" y="184"/>
                  </a:lnTo>
                  <a:lnTo>
                    <a:pt x="512" y="177"/>
                  </a:lnTo>
                  <a:lnTo>
                    <a:pt x="512" y="167"/>
                  </a:lnTo>
                  <a:lnTo>
                    <a:pt x="509" y="153"/>
                  </a:lnTo>
                  <a:lnTo>
                    <a:pt x="502" y="134"/>
                  </a:lnTo>
                  <a:lnTo>
                    <a:pt x="495" y="112"/>
                  </a:lnTo>
                  <a:lnTo>
                    <a:pt x="483" y="90"/>
                  </a:lnTo>
                  <a:lnTo>
                    <a:pt x="466" y="70"/>
                  </a:lnTo>
                  <a:lnTo>
                    <a:pt x="444" y="54"/>
                  </a:lnTo>
                  <a:lnTo>
                    <a:pt x="419" y="41"/>
                  </a:lnTo>
                  <a:lnTo>
                    <a:pt x="388" y="37"/>
                  </a:lnTo>
                  <a:close/>
                  <a:moveTo>
                    <a:pt x="388" y="0"/>
                  </a:moveTo>
                  <a:lnTo>
                    <a:pt x="412" y="3"/>
                  </a:lnTo>
                  <a:lnTo>
                    <a:pt x="439" y="10"/>
                  </a:lnTo>
                  <a:lnTo>
                    <a:pt x="466" y="24"/>
                  </a:lnTo>
                  <a:lnTo>
                    <a:pt x="492" y="46"/>
                  </a:lnTo>
                  <a:lnTo>
                    <a:pt x="514" y="73"/>
                  </a:lnTo>
                  <a:lnTo>
                    <a:pt x="534" y="112"/>
                  </a:lnTo>
                  <a:lnTo>
                    <a:pt x="551" y="87"/>
                  </a:lnTo>
                  <a:lnTo>
                    <a:pt x="570" y="63"/>
                  </a:lnTo>
                  <a:lnTo>
                    <a:pt x="592" y="41"/>
                  </a:lnTo>
                  <a:lnTo>
                    <a:pt x="614" y="22"/>
                  </a:lnTo>
                  <a:lnTo>
                    <a:pt x="631" y="10"/>
                  </a:lnTo>
                  <a:lnTo>
                    <a:pt x="643" y="5"/>
                  </a:lnTo>
                  <a:lnTo>
                    <a:pt x="651" y="5"/>
                  </a:lnTo>
                  <a:lnTo>
                    <a:pt x="656" y="7"/>
                  </a:lnTo>
                  <a:lnTo>
                    <a:pt x="658" y="10"/>
                  </a:lnTo>
                  <a:lnTo>
                    <a:pt x="661" y="15"/>
                  </a:lnTo>
                  <a:lnTo>
                    <a:pt x="661" y="20"/>
                  </a:lnTo>
                  <a:lnTo>
                    <a:pt x="439" y="902"/>
                  </a:lnTo>
                  <a:lnTo>
                    <a:pt x="436" y="912"/>
                  </a:lnTo>
                  <a:lnTo>
                    <a:pt x="434" y="921"/>
                  </a:lnTo>
                  <a:lnTo>
                    <a:pt x="434" y="929"/>
                  </a:lnTo>
                  <a:lnTo>
                    <a:pt x="432" y="936"/>
                  </a:lnTo>
                  <a:lnTo>
                    <a:pt x="432" y="943"/>
                  </a:lnTo>
                  <a:lnTo>
                    <a:pt x="434" y="950"/>
                  </a:lnTo>
                  <a:lnTo>
                    <a:pt x="441" y="955"/>
                  </a:lnTo>
                  <a:lnTo>
                    <a:pt x="456" y="960"/>
                  </a:lnTo>
                  <a:lnTo>
                    <a:pt x="478" y="963"/>
                  </a:lnTo>
                  <a:lnTo>
                    <a:pt x="509" y="965"/>
                  </a:lnTo>
                  <a:lnTo>
                    <a:pt x="527" y="965"/>
                  </a:lnTo>
                  <a:lnTo>
                    <a:pt x="541" y="965"/>
                  </a:lnTo>
                  <a:lnTo>
                    <a:pt x="548" y="972"/>
                  </a:lnTo>
                  <a:lnTo>
                    <a:pt x="553" y="982"/>
                  </a:lnTo>
                  <a:lnTo>
                    <a:pt x="551" y="989"/>
                  </a:lnTo>
                  <a:lnTo>
                    <a:pt x="548" y="997"/>
                  </a:lnTo>
                  <a:lnTo>
                    <a:pt x="546" y="1001"/>
                  </a:lnTo>
                  <a:lnTo>
                    <a:pt x="544" y="1006"/>
                  </a:lnTo>
                  <a:lnTo>
                    <a:pt x="539" y="1009"/>
                  </a:lnTo>
                  <a:lnTo>
                    <a:pt x="534" y="1011"/>
                  </a:lnTo>
                  <a:lnTo>
                    <a:pt x="529" y="1011"/>
                  </a:lnTo>
                  <a:lnTo>
                    <a:pt x="527" y="1011"/>
                  </a:lnTo>
                  <a:lnTo>
                    <a:pt x="522" y="1011"/>
                  </a:lnTo>
                  <a:lnTo>
                    <a:pt x="441" y="1009"/>
                  </a:lnTo>
                  <a:lnTo>
                    <a:pt x="356" y="1006"/>
                  </a:lnTo>
                  <a:lnTo>
                    <a:pt x="276" y="1009"/>
                  </a:lnTo>
                  <a:lnTo>
                    <a:pt x="198" y="1011"/>
                  </a:lnTo>
                  <a:lnTo>
                    <a:pt x="190" y="1011"/>
                  </a:lnTo>
                  <a:lnTo>
                    <a:pt x="185" y="1009"/>
                  </a:lnTo>
                  <a:lnTo>
                    <a:pt x="183" y="1006"/>
                  </a:lnTo>
                  <a:lnTo>
                    <a:pt x="181" y="1001"/>
                  </a:lnTo>
                  <a:lnTo>
                    <a:pt x="178" y="999"/>
                  </a:lnTo>
                  <a:lnTo>
                    <a:pt x="178" y="997"/>
                  </a:lnTo>
                  <a:lnTo>
                    <a:pt x="178" y="994"/>
                  </a:lnTo>
                  <a:lnTo>
                    <a:pt x="178" y="984"/>
                  </a:lnTo>
                  <a:lnTo>
                    <a:pt x="181" y="977"/>
                  </a:lnTo>
                  <a:lnTo>
                    <a:pt x="183" y="972"/>
                  </a:lnTo>
                  <a:lnTo>
                    <a:pt x="188" y="967"/>
                  </a:lnTo>
                  <a:lnTo>
                    <a:pt x="193" y="965"/>
                  </a:lnTo>
                  <a:lnTo>
                    <a:pt x="200" y="965"/>
                  </a:lnTo>
                  <a:lnTo>
                    <a:pt x="205" y="965"/>
                  </a:lnTo>
                  <a:lnTo>
                    <a:pt x="212" y="965"/>
                  </a:lnTo>
                  <a:lnTo>
                    <a:pt x="251" y="963"/>
                  </a:lnTo>
                  <a:lnTo>
                    <a:pt x="280" y="958"/>
                  </a:lnTo>
                  <a:lnTo>
                    <a:pt x="300" y="953"/>
                  </a:lnTo>
                  <a:lnTo>
                    <a:pt x="315" y="943"/>
                  </a:lnTo>
                  <a:lnTo>
                    <a:pt x="322" y="929"/>
                  </a:lnTo>
                  <a:lnTo>
                    <a:pt x="329" y="912"/>
                  </a:lnTo>
                  <a:lnTo>
                    <a:pt x="332" y="900"/>
                  </a:lnTo>
                  <a:lnTo>
                    <a:pt x="339" y="875"/>
                  </a:lnTo>
                  <a:lnTo>
                    <a:pt x="346" y="844"/>
                  </a:lnTo>
                  <a:lnTo>
                    <a:pt x="356" y="805"/>
                  </a:lnTo>
                  <a:lnTo>
                    <a:pt x="366" y="764"/>
                  </a:lnTo>
                  <a:lnTo>
                    <a:pt x="378" y="720"/>
                  </a:lnTo>
                  <a:lnTo>
                    <a:pt x="388" y="684"/>
                  </a:lnTo>
                  <a:lnTo>
                    <a:pt x="395" y="650"/>
                  </a:lnTo>
                  <a:lnTo>
                    <a:pt x="402" y="626"/>
                  </a:lnTo>
                  <a:lnTo>
                    <a:pt x="358" y="664"/>
                  </a:lnTo>
                  <a:lnTo>
                    <a:pt x="312" y="696"/>
                  </a:lnTo>
                  <a:lnTo>
                    <a:pt x="263" y="715"/>
                  </a:lnTo>
                  <a:lnTo>
                    <a:pt x="212" y="720"/>
                  </a:lnTo>
                  <a:lnTo>
                    <a:pt x="164" y="715"/>
                  </a:lnTo>
                  <a:lnTo>
                    <a:pt x="120" y="698"/>
                  </a:lnTo>
                  <a:lnTo>
                    <a:pt x="81" y="672"/>
                  </a:lnTo>
                  <a:lnTo>
                    <a:pt x="47" y="633"/>
                  </a:lnTo>
                  <a:lnTo>
                    <a:pt x="22" y="587"/>
                  </a:lnTo>
                  <a:lnTo>
                    <a:pt x="5" y="531"/>
                  </a:lnTo>
                  <a:lnTo>
                    <a:pt x="0" y="466"/>
                  </a:lnTo>
                  <a:lnTo>
                    <a:pt x="8" y="390"/>
                  </a:lnTo>
                  <a:lnTo>
                    <a:pt x="27" y="315"/>
                  </a:lnTo>
                  <a:lnTo>
                    <a:pt x="59" y="243"/>
                  </a:lnTo>
                  <a:lnTo>
                    <a:pt x="100" y="177"/>
                  </a:lnTo>
                  <a:lnTo>
                    <a:pt x="149" y="119"/>
                  </a:lnTo>
                  <a:lnTo>
                    <a:pt x="202" y="70"/>
                  </a:lnTo>
                  <a:lnTo>
                    <a:pt x="261" y="34"/>
                  </a:lnTo>
                  <a:lnTo>
                    <a:pt x="324" y="10"/>
                  </a:lnTo>
                  <a:lnTo>
                    <a:pt x="3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8135" y="4513"/>
              <a:ext cx="536" cy="767"/>
            </a:xfrm>
            <a:custGeom>
              <a:avLst/>
              <a:gdLst/>
              <a:ahLst/>
              <a:cxnLst>
                <a:cxn ang="0">
                  <a:pos x="246" y="0"/>
                </a:cxn>
                <a:cxn ang="0">
                  <a:pos x="292" y="3"/>
                </a:cxn>
                <a:cxn ang="0">
                  <a:pos x="334" y="3"/>
                </a:cxn>
                <a:cxn ang="0">
                  <a:pos x="363" y="5"/>
                </a:cxn>
                <a:cxn ang="0">
                  <a:pos x="477" y="0"/>
                </a:cxn>
                <a:cxn ang="0">
                  <a:pos x="521" y="0"/>
                </a:cxn>
                <a:cxn ang="0">
                  <a:pos x="531" y="5"/>
                </a:cxn>
                <a:cxn ang="0">
                  <a:pos x="536" y="15"/>
                </a:cxn>
                <a:cxn ang="0">
                  <a:pos x="524" y="37"/>
                </a:cxn>
                <a:cxn ang="0">
                  <a:pos x="492" y="39"/>
                </a:cxn>
                <a:cxn ang="0">
                  <a:pos x="431" y="44"/>
                </a:cxn>
                <a:cxn ang="0">
                  <a:pos x="404" y="59"/>
                </a:cxn>
                <a:cxn ang="0">
                  <a:pos x="395" y="88"/>
                </a:cxn>
                <a:cxn ang="0">
                  <a:pos x="244" y="682"/>
                </a:cxn>
                <a:cxn ang="0">
                  <a:pos x="239" y="699"/>
                </a:cxn>
                <a:cxn ang="0">
                  <a:pos x="239" y="706"/>
                </a:cxn>
                <a:cxn ang="0">
                  <a:pos x="239" y="711"/>
                </a:cxn>
                <a:cxn ang="0">
                  <a:pos x="241" y="718"/>
                </a:cxn>
                <a:cxn ang="0">
                  <a:pos x="248" y="720"/>
                </a:cxn>
                <a:cxn ang="0">
                  <a:pos x="265" y="725"/>
                </a:cxn>
                <a:cxn ang="0">
                  <a:pos x="304" y="728"/>
                </a:cxn>
                <a:cxn ang="0">
                  <a:pos x="324" y="728"/>
                </a:cxn>
                <a:cxn ang="0">
                  <a:pos x="339" y="728"/>
                </a:cxn>
                <a:cxn ang="0">
                  <a:pos x="348" y="733"/>
                </a:cxn>
                <a:cxn ang="0">
                  <a:pos x="351" y="742"/>
                </a:cxn>
                <a:cxn ang="0">
                  <a:pos x="348" y="757"/>
                </a:cxn>
                <a:cxn ang="0">
                  <a:pos x="341" y="764"/>
                </a:cxn>
                <a:cxn ang="0">
                  <a:pos x="334" y="767"/>
                </a:cxn>
                <a:cxn ang="0">
                  <a:pos x="326" y="767"/>
                </a:cxn>
                <a:cxn ang="0">
                  <a:pos x="248" y="764"/>
                </a:cxn>
                <a:cxn ang="0">
                  <a:pos x="144" y="762"/>
                </a:cxn>
                <a:cxn ang="0">
                  <a:pos x="75" y="764"/>
                </a:cxn>
                <a:cxn ang="0">
                  <a:pos x="17" y="767"/>
                </a:cxn>
                <a:cxn ang="0">
                  <a:pos x="7" y="764"/>
                </a:cxn>
                <a:cxn ang="0">
                  <a:pos x="2" y="757"/>
                </a:cxn>
                <a:cxn ang="0">
                  <a:pos x="0" y="752"/>
                </a:cxn>
                <a:cxn ang="0">
                  <a:pos x="2" y="737"/>
                </a:cxn>
                <a:cxn ang="0">
                  <a:pos x="22" y="728"/>
                </a:cxn>
                <a:cxn ang="0">
                  <a:pos x="78" y="725"/>
                </a:cxn>
                <a:cxn ang="0">
                  <a:pos x="119" y="716"/>
                </a:cxn>
                <a:cxn ang="0">
                  <a:pos x="134" y="694"/>
                </a:cxn>
                <a:cxn ang="0">
                  <a:pos x="290" y="83"/>
                </a:cxn>
                <a:cxn ang="0">
                  <a:pos x="295" y="56"/>
                </a:cxn>
                <a:cxn ang="0">
                  <a:pos x="290" y="47"/>
                </a:cxn>
                <a:cxn ang="0">
                  <a:pos x="275" y="44"/>
                </a:cxn>
                <a:cxn ang="0">
                  <a:pos x="244" y="39"/>
                </a:cxn>
                <a:cxn ang="0">
                  <a:pos x="222" y="39"/>
                </a:cxn>
                <a:cxn ang="0">
                  <a:pos x="200" y="39"/>
                </a:cxn>
                <a:cxn ang="0">
                  <a:pos x="187" y="34"/>
                </a:cxn>
                <a:cxn ang="0">
                  <a:pos x="183" y="25"/>
                </a:cxn>
                <a:cxn ang="0">
                  <a:pos x="187" y="10"/>
                </a:cxn>
                <a:cxn ang="0">
                  <a:pos x="192" y="3"/>
                </a:cxn>
                <a:cxn ang="0">
                  <a:pos x="200" y="0"/>
                </a:cxn>
                <a:cxn ang="0">
                  <a:pos x="207" y="0"/>
                </a:cxn>
              </a:cxnLst>
              <a:rect l="0" t="0" r="r" b="b"/>
              <a:pathLst>
                <a:path w="536" h="767">
                  <a:moveTo>
                    <a:pt x="207" y="0"/>
                  </a:moveTo>
                  <a:lnTo>
                    <a:pt x="246" y="0"/>
                  </a:lnTo>
                  <a:lnTo>
                    <a:pt x="285" y="3"/>
                  </a:lnTo>
                  <a:lnTo>
                    <a:pt x="292" y="3"/>
                  </a:lnTo>
                  <a:lnTo>
                    <a:pt x="312" y="3"/>
                  </a:lnTo>
                  <a:lnTo>
                    <a:pt x="334" y="3"/>
                  </a:lnTo>
                  <a:lnTo>
                    <a:pt x="353" y="5"/>
                  </a:lnTo>
                  <a:lnTo>
                    <a:pt x="363" y="5"/>
                  </a:lnTo>
                  <a:lnTo>
                    <a:pt x="441" y="3"/>
                  </a:lnTo>
                  <a:lnTo>
                    <a:pt x="477" y="0"/>
                  </a:lnTo>
                  <a:lnTo>
                    <a:pt x="514" y="0"/>
                  </a:lnTo>
                  <a:lnTo>
                    <a:pt x="521" y="0"/>
                  </a:lnTo>
                  <a:lnTo>
                    <a:pt x="526" y="3"/>
                  </a:lnTo>
                  <a:lnTo>
                    <a:pt x="531" y="5"/>
                  </a:lnTo>
                  <a:lnTo>
                    <a:pt x="533" y="10"/>
                  </a:lnTo>
                  <a:lnTo>
                    <a:pt x="536" y="15"/>
                  </a:lnTo>
                  <a:lnTo>
                    <a:pt x="533" y="30"/>
                  </a:lnTo>
                  <a:lnTo>
                    <a:pt x="524" y="37"/>
                  </a:lnTo>
                  <a:lnTo>
                    <a:pt x="512" y="39"/>
                  </a:lnTo>
                  <a:lnTo>
                    <a:pt x="492" y="39"/>
                  </a:lnTo>
                  <a:lnTo>
                    <a:pt x="455" y="39"/>
                  </a:lnTo>
                  <a:lnTo>
                    <a:pt x="431" y="44"/>
                  </a:lnTo>
                  <a:lnTo>
                    <a:pt x="414" y="49"/>
                  </a:lnTo>
                  <a:lnTo>
                    <a:pt x="404" y="59"/>
                  </a:lnTo>
                  <a:lnTo>
                    <a:pt x="399" y="71"/>
                  </a:lnTo>
                  <a:lnTo>
                    <a:pt x="395" y="88"/>
                  </a:lnTo>
                  <a:lnTo>
                    <a:pt x="395" y="88"/>
                  </a:lnTo>
                  <a:lnTo>
                    <a:pt x="244" y="682"/>
                  </a:lnTo>
                  <a:lnTo>
                    <a:pt x="241" y="691"/>
                  </a:lnTo>
                  <a:lnTo>
                    <a:pt x="239" y="699"/>
                  </a:lnTo>
                  <a:lnTo>
                    <a:pt x="239" y="703"/>
                  </a:lnTo>
                  <a:lnTo>
                    <a:pt x="239" y="706"/>
                  </a:lnTo>
                  <a:lnTo>
                    <a:pt x="239" y="706"/>
                  </a:lnTo>
                  <a:lnTo>
                    <a:pt x="239" y="711"/>
                  </a:lnTo>
                  <a:lnTo>
                    <a:pt x="239" y="713"/>
                  </a:lnTo>
                  <a:lnTo>
                    <a:pt x="241" y="718"/>
                  </a:lnTo>
                  <a:lnTo>
                    <a:pt x="244" y="720"/>
                  </a:lnTo>
                  <a:lnTo>
                    <a:pt x="248" y="720"/>
                  </a:lnTo>
                  <a:lnTo>
                    <a:pt x="256" y="723"/>
                  </a:lnTo>
                  <a:lnTo>
                    <a:pt x="265" y="725"/>
                  </a:lnTo>
                  <a:lnTo>
                    <a:pt x="287" y="725"/>
                  </a:lnTo>
                  <a:lnTo>
                    <a:pt x="304" y="728"/>
                  </a:lnTo>
                  <a:lnTo>
                    <a:pt x="314" y="728"/>
                  </a:lnTo>
                  <a:lnTo>
                    <a:pt x="324" y="728"/>
                  </a:lnTo>
                  <a:lnTo>
                    <a:pt x="331" y="728"/>
                  </a:lnTo>
                  <a:lnTo>
                    <a:pt x="339" y="728"/>
                  </a:lnTo>
                  <a:lnTo>
                    <a:pt x="343" y="730"/>
                  </a:lnTo>
                  <a:lnTo>
                    <a:pt x="348" y="733"/>
                  </a:lnTo>
                  <a:lnTo>
                    <a:pt x="351" y="737"/>
                  </a:lnTo>
                  <a:lnTo>
                    <a:pt x="351" y="742"/>
                  </a:lnTo>
                  <a:lnTo>
                    <a:pt x="351" y="750"/>
                  </a:lnTo>
                  <a:lnTo>
                    <a:pt x="348" y="757"/>
                  </a:lnTo>
                  <a:lnTo>
                    <a:pt x="346" y="762"/>
                  </a:lnTo>
                  <a:lnTo>
                    <a:pt x="341" y="764"/>
                  </a:lnTo>
                  <a:lnTo>
                    <a:pt x="339" y="767"/>
                  </a:lnTo>
                  <a:lnTo>
                    <a:pt x="334" y="767"/>
                  </a:lnTo>
                  <a:lnTo>
                    <a:pt x="329" y="767"/>
                  </a:lnTo>
                  <a:lnTo>
                    <a:pt x="326" y="767"/>
                  </a:lnTo>
                  <a:lnTo>
                    <a:pt x="287" y="767"/>
                  </a:lnTo>
                  <a:lnTo>
                    <a:pt x="248" y="764"/>
                  </a:lnTo>
                  <a:lnTo>
                    <a:pt x="170" y="762"/>
                  </a:lnTo>
                  <a:lnTo>
                    <a:pt x="144" y="762"/>
                  </a:lnTo>
                  <a:lnTo>
                    <a:pt x="112" y="764"/>
                  </a:lnTo>
                  <a:lnTo>
                    <a:pt x="75" y="764"/>
                  </a:lnTo>
                  <a:lnTo>
                    <a:pt x="44" y="767"/>
                  </a:lnTo>
                  <a:lnTo>
                    <a:pt x="17" y="767"/>
                  </a:lnTo>
                  <a:lnTo>
                    <a:pt x="12" y="767"/>
                  </a:lnTo>
                  <a:lnTo>
                    <a:pt x="7" y="764"/>
                  </a:lnTo>
                  <a:lnTo>
                    <a:pt x="2" y="762"/>
                  </a:lnTo>
                  <a:lnTo>
                    <a:pt x="2" y="757"/>
                  </a:lnTo>
                  <a:lnTo>
                    <a:pt x="0" y="754"/>
                  </a:lnTo>
                  <a:lnTo>
                    <a:pt x="0" y="752"/>
                  </a:lnTo>
                  <a:lnTo>
                    <a:pt x="0" y="752"/>
                  </a:lnTo>
                  <a:lnTo>
                    <a:pt x="2" y="737"/>
                  </a:lnTo>
                  <a:lnTo>
                    <a:pt x="10" y="730"/>
                  </a:lnTo>
                  <a:lnTo>
                    <a:pt x="22" y="728"/>
                  </a:lnTo>
                  <a:lnTo>
                    <a:pt x="44" y="728"/>
                  </a:lnTo>
                  <a:lnTo>
                    <a:pt x="78" y="725"/>
                  </a:lnTo>
                  <a:lnTo>
                    <a:pt x="102" y="723"/>
                  </a:lnTo>
                  <a:lnTo>
                    <a:pt x="119" y="716"/>
                  </a:lnTo>
                  <a:lnTo>
                    <a:pt x="129" y="706"/>
                  </a:lnTo>
                  <a:lnTo>
                    <a:pt x="134" y="694"/>
                  </a:lnTo>
                  <a:lnTo>
                    <a:pt x="139" y="677"/>
                  </a:lnTo>
                  <a:lnTo>
                    <a:pt x="290" y="83"/>
                  </a:lnTo>
                  <a:lnTo>
                    <a:pt x="292" y="68"/>
                  </a:lnTo>
                  <a:lnTo>
                    <a:pt x="295" y="56"/>
                  </a:lnTo>
                  <a:lnTo>
                    <a:pt x="292" y="51"/>
                  </a:lnTo>
                  <a:lnTo>
                    <a:pt x="290" y="47"/>
                  </a:lnTo>
                  <a:lnTo>
                    <a:pt x="285" y="44"/>
                  </a:lnTo>
                  <a:lnTo>
                    <a:pt x="275" y="44"/>
                  </a:lnTo>
                  <a:lnTo>
                    <a:pt x="263" y="42"/>
                  </a:lnTo>
                  <a:lnTo>
                    <a:pt x="244" y="39"/>
                  </a:lnTo>
                  <a:lnTo>
                    <a:pt x="229" y="39"/>
                  </a:lnTo>
                  <a:lnTo>
                    <a:pt x="222" y="39"/>
                  </a:lnTo>
                  <a:lnTo>
                    <a:pt x="209" y="39"/>
                  </a:lnTo>
                  <a:lnTo>
                    <a:pt x="200" y="39"/>
                  </a:lnTo>
                  <a:lnTo>
                    <a:pt x="192" y="37"/>
                  </a:lnTo>
                  <a:lnTo>
                    <a:pt x="187" y="34"/>
                  </a:lnTo>
                  <a:lnTo>
                    <a:pt x="185" y="30"/>
                  </a:lnTo>
                  <a:lnTo>
                    <a:pt x="183" y="25"/>
                  </a:lnTo>
                  <a:lnTo>
                    <a:pt x="185" y="15"/>
                  </a:lnTo>
                  <a:lnTo>
                    <a:pt x="187" y="10"/>
                  </a:lnTo>
                  <a:lnTo>
                    <a:pt x="190" y="5"/>
                  </a:lnTo>
                  <a:lnTo>
                    <a:pt x="192" y="3"/>
                  </a:lnTo>
                  <a:lnTo>
                    <a:pt x="197" y="0"/>
                  </a:lnTo>
                  <a:lnTo>
                    <a:pt x="200" y="0"/>
                  </a:lnTo>
                  <a:lnTo>
                    <a:pt x="205" y="0"/>
                  </a:lnTo>
                  <a:lnTo>
                    <a:pt x="2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8885" y="3856"/>
              <a:ext cx="373" cy="1591"/>
            </a:xfrm>
            <a:custGeom>
              <a:avLst/>
              <a:gdLst/>
              <a:ahLst/>
              <a:cxnLst>
                <a:cxn ang="0">
                  <a:pos x="27" y="5"/>
                </a:cxn>
                <a:cxn ang="0">
                  <a:pos x="68" y="37"/>
                </a:cxn>
                <a:cxn ang="0">
                  <a:pos x="129" y="95"/>
                </a:cxn>
                <a:cxn ang="0">
                  <a:pos x="200" y="185"/>
                </a:cxn>
                <a:cxn ang="0">
                  <a:pos x="268" y="301"/>
                </a:cxn>
                <a:cxn ang="0">
                  <a:pos x="334" y="483"/>
                </a:cxn>
                <a:cxn ang="0">
                  <a:pos x="366" y="653"/>
                </a:cxn>
                <a:cxn ang="0">
                  <a:pos x="373" y="796"/>
                </a:cxn>
                <a:cxn ang="0">
                  <a:pos x="371" y="880"/>
                </a:cxn>
                <a:cxn ang="0">
                  <a:pos x="344" y="1072"/>
                </a:cxn>
                <a:cxn ang="0">
                  <a:pos x="273" y="1280"/>
                </a:cxn>
                <a:cxn ang="0">
                  <a:pos x="205" y="1402"/>
                </a:cxn>
                <a:cxn ang="0">
                  <a:pos x="132" y="1494"/>
                </a:cxn>
                <a:cxn ang="0">
                  <a:pos x="71" y="1557"/>
                </a:cxn>
                <a:cxn ang="0">
                  <a:pos x="30" y="1588"/>
                </a:cxn>
                <a:cxn ang="0">
                  <a:pos x="12" y="1591"/>
                </a:cxn>
                <a:cxn ang="0">
                  <a:pos x="3" y="1581"/>
                </a:cxn>
                <a:cxn ang="0">
                  <a:pos x="0" y="1574"/>
                </a:cxn>
                <a:cxn ang="0">
                  <a:pos x="3" y="1569"/>
                </a:cxn>
                <a:cxn ang="0">
                  <a:pos x="10" y="1562"/>
                </a:cxn>
                <a:cxn ang="0">
                  <a:pos x="25" y="1550"/>
                </a:cxn>
                <a:cxn ang="0">
                  <a:pos x="137" y="1404"/>
                </a:cxn>
                <a:cxn ang="0">
                  <a:pos x="212" y="1242"/>
                </a:cxn>
                <a:cxn ang="0">
                  <a:pos x="259" y="1067"/>
                </a:cxn>
                <a:cxn ang="0">
                  <a:pos x="278" y="888"/>
                </a:cxn>
                <a:cxn ang="0">
                  <a:pos x="276" y="674"/>
                </a:cxn>
                <a:cxn ang="0">
                  <a:pos x="244" y="456"/>
                </a:cxn>
                <a:cxn ang="0">
                  <a:pos x="181" y="270"/>
                </a:cxn>
                <a:cxn ang="0">
                  <a:pos x="88" y="117"/>
                </a:cxn>
                <a:cxn ang="0">
                  <a:pos x="22" y="47"/>
                </a:cxn>
                <a:cxn ang="0">
                  <a:pos x="10" y="32"/>
                </a:cxn>
                <a:cxn ang="0">
                  <a:pos x="3" y="25"/>
                </a:cxn>
                <a:cxn ang="0">
                  <a:pos x="3" y="22"/>
                </a:cxn>
                <a:cxn ang="0">
                  <a:pos x="0" y="20"/>
                </a:cxn>
                <a:cxn ang="0">
                  <a:pos x="5" y="5"/>
                </a:cxn>
                <a:cxn ang="0">
                  <a:pos x="20" y="0"/>
                </a:cxn>
              </a:cxnLst>
              <a:rect l="0" t="0" r="r" b="b"/>
              <a:pathLst>
                <a:path w="373" h="1591">
                  <a:moveTo>
                    <a:pt x="20" y="0"/>
                  </a:moveTo>
                  <a:lnTo>
                    <a:pt x="27" y="5"/>
                  </a:lnTo>
                  <a:lnTo>
                    <a:pt x="47" y="17"/>
                  </a:lnTo>
                  <a:lnTo>
                    <a:pt x="68" y="37"/>
                  </a:lnTo>
                  <a:lnTo>
                    <a:pt x="98" y="64"/>
                  </a:lnTo>
                  <a:lnTo>
                    <a:pt x="129" y="95"/>
                  </a:lnTo>
                  <a:lnTo>
                    <a:pt x="164" y="136"/>
                  </a:lnTo>
                  <a:lnTo>
                    <a:pt x="200" y="185"/>
                  </a:lnTo>
                  <a:lnTo>
                    <a:pt x="234" y="240"/>
                  </a:lnTo>
                  <a:lnTo>
                    <a:pt x="268" y="301"/>
                  </a:lnTo>
                  <a:lnTo>
                    <a:pt x="305" y="391"/>
                  </a:lnTo>
                  <a:lnTo>
                    <a:pt x="334" y="483"/>
                  </a:lnTo>
                  <a:lnTo>
                    <a:pt x="354" y="570"/>
                  </a:lnTo>
                  <a:lnTo>
                    <a:pt x="366" y="653"/>
                  </a:lnTo>
                  <a:lnTo>
                    <a:pt x="371" y="728"/>
                  </a:lnTo>
                  <a:lnTo>
                    <a:pt x="373" y="796"/>
                  </a:lnTo>
                  <a:lnTo>
                    <a:pt x="373" y="796"/>
                  </a:lnTo>
                  <a:lnTo>
                    <a:pt x="371" y="880"/>
                  </a:lnTo>
                  <a:lnTo>
                    <a:pt x="361" y="975"/>
                  </a:lnTo>
                  <a:lnTo>
                    <a:pt x="344" y="1072"/>
                  </a:lnTo>
                  <a:lnTo>
                    <a:pt x="315" y="1176"/>
                  </a:lnTo>
                  <a:lnTo>
                    <a:pt x="273" y="1280"/>
                  </a:lnTo>
                  <a:lnTo>
                    <a:pt x="239" y="1346"/>
                  </a:lnTo>
                  <a:lnTo>
                    <a:pt x="205" y="1402"/>
                  </a:lnTo>
                  <a:lnTo>
                    <a:pt x="168" y="1453"/>
                  </a:lnTo>
                  <a:lnTo>
                    <a:pt x="132" y="1494"/>
                  </a:lnTo>
                  <a:lnTo>
                    <a:pt x="100" y="1528"/>
                  </a:lnTo>
                  <a:lnTo>
                    <a:pt x="71" y="1557"/>
                  </a:lnTo>
                  <a:lnTo>
                    <a:pt x="47" y="1576"/>
                  </a:lnTo>
                  <a:lnTo>
                    <a:pt x="30" y="1588"/>
                  </a:lnTo>
                  <a:lnTo>
                    <a:pt x="20" y="1591"/>
                  </a:lnTo>
                  <a:lnTo>
                    <a:pt x="12" y="1591"/>
                  </a:lnTo>
                  <a:lnTo>
                    <a:pt x="5" y="1586"/>
                  </a:lnTo>
                  <a:lnTo>
                    <a:pt x="3" y="1581"/>
                  </a:lnTo>
                  <a:lnTo>
                    <a:pt x="0" y="1576"/>
                  </a:lnTo>
                  <a:lnTo>
                    <a:pt x="0" y="1574"/>
                  </a:lnTo>
                  <a:lnTo>
                    <a:pt x="3" y="1571"/>
                  </a:lnTo>
                  <a:lnTo>
                    <a:pt x="3" y="1569"/>
                  </a:lnTo>
                  <a:lnTo>
                    <a:pt x="5" y="1567"/>
                  </a:lnTo>
                  <a:lnTo>
                    <a:pt x="10" y="1562"/>
                  </a:lnTo>
                  <a:lnTo>
                    <a:pt x="15" y="1554"/>
                  </a:lnTo>
                  <a:lnTo>
                    <a:pt x="25" y="1550"/>
                  </a:lnTo>
                  <a:lnTo>
                    <a:pt x="86" y="1479"/>
                  </a:lnTo>
                  <a:lnTo>
                    <a:pt x="137" y="1404"/>
                  </a:lnTo>
                  <a:lnTo>
                    <a:pt x="178" y="1327"/>
                  </a:lnTo>
                  <a:lnTo>
                    <a:pt x="212" y="1242"/>
                  </a:lnTo>
                  <a:lnTo>
                    <a:pt x="239" y="1157"/>
                  </a:lnTo>
                  <a:lnTo>
                    <a:pt x="259" y="1067"/>
                  </a:lnTo>
                  <a:lnTo>
                    <a:pt x="271" y="977"/>
                  </a:lnTo>
                  <a:lnTo>
                    <a:pt x="278" y="888"/>
                  </a:lnTo>
                  <a:lnTo>
                    <a:pt x="280" y="796"/>
                  </a:lnTo>
                  <a:lnTo>
                    <a:pt x="276" y="674"/>
                  </a:lnTo>
                  <a:lnTo>
                    <a:pt x="263" y="563"/>
                  </a:lnTo>
                  <a:lnTo>
                    <a:pt x="244" y="456"/>
                  </a:lnTo>
                  <a:lnTo>
                    <a:pt x="215" y="359"/>
                  </a:lnTo>
                  <a:lnTo>
                    <a:pt x="181" y="270"/>
                  </a:lnTo>
                  <a:lnTo>
                    <a:pt x="137" y="190"/>
                  </a:lnTo>
                  <a:lnTo>
                    <a:pt x="88" y="117"/>
                  </a:lnTo>
                  <a:lnTo>
                    <a:pt x="32" y="54"/>
                  </a:lnTo>
                  <a:lnTo>
                    <a:pt x="22" y="47"/>
                  </a:lnTo>
                  <a:lnTo>
                    <a:pt x="15" y="39"/>
                  </a:lnTo>
                  <a:lnTo>
                    <a:pt x="10" y="32"/>
                  </a:lnTo>
                  <a:lnTo>
                    <a:pt x="8" y="30"/>
                  </a:lnTo>
                  <a:lnTo>
                    <a:pt x="3" y="25"/>
                  </a:lnTo>
                  <a:lnTo>
                    <a:pt x="3" y="22"/>
                  </a:lnTo>
                  <a:lnTo>
                    <a:pt x="3" y="22"/>
                  </a:lnTo>
                  <a:lnTo>
                    <a:pt x="0" y="20"/>
                  </a:lnTo>
                  <a:lnTo>
                    <a:pt x="0" y="20"/>
                  </a:lnTo>
                  <a:lnTo>
                    <a:pt x="3" y="13"/>
                  </a:lnTo>
                  <a:lnTo>
                    <a:pt x="5" y="5"/>
                  </a:lnTo>
                  <a:lnTo>
                    <a:pt x="12" y="3"/>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0" y="5486400"/>
            <a:ext cx="2667000" cy="1200329"/>
          </a:xfrm>
          <a:prstGeom prst="rect">
            <a:avLst/>
          </a:prstGeom>
          <a:noFill/>
        </p:spPr>
        <p:txBody>
          <a:bodyPr wrap="square" rtlCol="0">
            <a:spAutoFit/>
          </a:bodyPr>
          <a:lstStyle/>
          <a:p>
            <a:r>
              <a:rPr lang="en-US" sz="3600" dirty="0" smtClean="0">
                <a:solidFill>
                  <a:srgbClr val="7030A0"/>
                </a:solidFill>
              </a:rPr>
              <a:t>     Dirac quantization: </a:t>
            </a:r>
            <a:endParaRPr lang="en-US" sz="3600" dirty="0">
              <a:solidFill>
                <a:srgbClr val="7030A0"/>
              </a:solidFill>
            </a:endParaRPr>
          </a:p>
        </p:txBody>
      </p:sp>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286000" y="2514600"/>
            <a:ext cx="575310" cy="487680"/>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76600" y="2514600"/>
            <a:ext cx="582930" cy="487680"/>
          </a:xfrm>
          <a:prstGeom prst="rect">
            <a:avLst/>
          </a:prstGeom>
        </p:spPr>
      </p:pic>
      <p:pic>
        <p:nvPicPr>
          <p:cNvPr id="10" name="Picture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267200" y="2667000"/>
            <a:ext cx="2750820" cy="445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9"/>
          <p:cNvSpPr>
            <a:spLocks noChangeShapeType="1"/>
          </p:cNvSpPr>
          <p:nvPr/>
        </p:nvSpPr>
        <p:spPr bwMode="auto">
          <a:xfrm flipV="1">
            <a:off x="2286000" y="1066800"/>
            <a:ext cx="3738563" cy="168433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Line 11"/>
          <p:cNvSpPr>
            <a:spLocks noChangeShapeType="1"/>
          </p:cNvSpPr>
          <p:nvPr/>
        </p:nvSpPr>
        <p:spPr bwMode="auto">
          <a:xfrm flipH="1" flipV="1">
            <a:off x="2971800" y="685800"/>
            <a:ext cx="3736975" cy="20050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Oval 13"/>
          <p:cNvSpPr>
            <a:spLocks noChangeArrowheads="1"/>
          </p:cNvSpPr>
          <p:nvPr/>
        </p:nvSpPr>
        <p:spPr bwMode="auto">
          <a:xfrm>
            <a:off x="4546600" y="1468437"/>
            <a:ext cx="347663" cy="3206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4" name="Line 14"/>
          <p:cNvSpPr>
            <a:spLocks noChangeShapeType="1"/>
          </p:cNvSpPr>
          <p:nvPr/>
        </p:nvSpPr>
        <p:spPr bwMode="auto">
          <a:xfrm>
            <a:off x="2460625" y="2992437"/>
            <a:ext cx="3736975" cy="192405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Line 15"/>
          <p:cNvSpPr>
            <a:spLocks noChangeShapeType="1"/>
          </p:cNvSpPr>
          <p:nvPr/>
        </p:nvSpPr>
        <p:spPr bwMode="auto">
          <a:xfrm flipH="1">
            <a:off x="2808288" y="2911475"/>
            <a:ext cx="3824287" cy="21653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Oval 16"/>
          <p:cNvSpPr>
            <a:spLocks noChangeArrowheads="1"/>
          </p:cNvSpPr>
          <p:nvPr/>
        </p:nvSpPr>
        <p:spPr bwMode="auto">
          <a:xfrm>
            <a:off x="4302125" y="3770312"/>
            <a:ext cx="5207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7" name="Line 17"/>
          <p:cNvSpPr>
            <a:spLocks noChangeShapeType="1"/>
          </p:cNvSpPr>
          <p:nvPr/>
        </p:nvSpPr>
        <p:spPr bwMode="auto">
          <a:xfrm flipV="1">
            <a:off x="4371975" y="3954462"/>
            <a:ext cx="434975" cy="2413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Oval 18"/>
          <p:cNvSpPr>
            <a:spLocks noChangeArrowheads="1"/>
          </p:cNvSpPr>
          <p:nvPr/>
        </p:nvSpPr>
        <p:spPr bwMode="auto">
          <a:xfrm>
            <a:off x="4633913" y="1547812"/>
            <a:ext cx="173037" cy="160338"/>
          </a:xfrm>
          <a:prstGeom prst="ellipse">
            <a:avLst/>
          </a:prstGeom>
          <a:solidFill>
            <a:schemeClr val="tx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60" name="Line 23"/>
          <p:cNvSpPr>
            <a:spLocks noChangeShapeType="1"/>
          </p:cNvSpPr>
          <p:nvPr/>
        </p:nvSpPr>
        <p:spPr bwMode="auto">
          <a:xfrm flipH="1" flipV="1">
            <a:off x="4302125" y="3922712"/>
            <a:ext cx="457200" cy="228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1" name="Picture 1"/>
          <p:cNvPicPr>
            <a:picLocks noChangeAspect="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6207125" y="722312"/>
            <a:ext cx="6524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3"/>
          <p:cNvPicPr>
            <a:picLocks noChangeAspect="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1939925" y="417512"/>
            <a:ext cx="6810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3"/>
          <p:cNvPicPr>
            <a:picLocks noChangeAspect="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2016125" y="4989512"/>
            <a:ext cx="6810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
          <p:cNvPicPr>
            <a:picLocks noChangeAspect="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6435725" y="4989512"/>
            <a:ext cx="6524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048000" y="2590800"/>
            <a:ext cx="2895600" cy="510252"/>
          </a:xfrm>
          <a:prstGeom prst="rect">
            <a:avLst/>
          </a:prstGeom>
        </p:spPr>
      </p:pic>
      <p:pic>
        <p:nvPicPr>
          <p:cNvPr id="77" name="Picture 76"/>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457200" y="5867400"/>
            <a:ext cx="6662738" cy="714375"/>
          </a:xfrm>
          <a:prstGeom prst="rect">
            <a:avLst/>
          </a:prstGeom>
        </p:spPr>
      </p:pic>
      <p:pic>
        <p:nvPicPr>
          <p:cNvPr id="21" name="Picture 20"/>
          <p:cNvPicPr>
            <a:picLocks noChangeAspect="1"/>
          </p:cNvPicPr>
          <p:nvPr/>
        </p:nvPicPr>
        <p:blipFill>
          <a:blip r:embed="rId16"/>
          <a:stretch>
            <a:fillRect/>
          </a:stretch>
        </p:blipFill>
        <p:spPr>
          <a:xfrm>
            <a:off x="1752600" y="2590800"/>
            <a:ext cx="523875" cy="530923"/>
          </a:xfrm>
          <a:prstGeom prst="rect">
            <a:avLst/>
          </a:prstGeom>
        </p:spPr>
      </p:pic>
      <p:pic>
        <p:nvPicPr>
          <p:cNvPr id="22" name="Picture 21"/>
          <p:cNvPicPr>
            <a:picLocks noChangeAspect="1"/>
          </p:cNvPicPr>
          <p:nvPr/>
        </p:nvPicPr>
        <p:blipFill>
          <a:blip r:embed="rId17"/>
          <a:stretch>
            <a:fillRect/>
          </a:stretch>
        </p:blipFill>
        <p:spPr>
          <a:xfrm>
            <a:off x="6705600" y="2514600"/>
            <a:ext cx="1095375" cy="820474"/>
          </a:xfrm>
          <a:prstGeom prst="rect">
            <a:avLst/>
          </a:prstGeom>
        </p:spPr>
      </p:pic>
      <p:pic>
        <p:nvPicPr>
          <p:cNvPr id="23" name="Picture 22"/>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838200" y="2590800"/>
            <a:ext cx="634365" cy="502920"/>
          </a:xfrm>
          <a:prstGeom prst="rect">
            <a:avLst/>
          </a:prstGeom>
        </p:spPr>
      </p:pic>
      <p:pic>
        <p:nvPicPr>
          <p:cNvPr id="24" name="Picture 23"/>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7772400" y="2667000"/>
            <a:ext cx="651510" cy="502920"/>
          </a:xfrm>
          <a:prstGeom prst="rect">
            <a:avLst/>
          </a:prstGeom>
        </p:spPr>
      </p:pic>
      <p:pic>
        <p:nvPicPr>
          <p:cNvPr id="2" name="Picture 1"/>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7467600" y="6019800"/>
            <a:ext cx="952500" cy="461963"/>
          </a:xfrm>
          <a:prstGeom prst="rect">
            <a:avLst/>
          </a:prstGeom>
        </p:spPr>
      </p:pic>
    </p:spTree>
    <p:extLst>
      <p:ext uri="{BB962C8B-B14F-4D97-AF65-F5344CB8AC3E}">
        <p14:creationId xmlns:p14="http://schemas.microsoft.com/office/powerpoint/2010/main" val="364499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animBg="1"/>
      <p:bldP spid="2053" grpId="0" animBg="1"/>
      <p:bldP spid="2054" grpId="0" animBg="1"/>
      <p:bldP spid="2055" grpId="0" animBg="1"/>
      <p:bldP spid="2056" grpId="0" animBg="1"/>
      <p:bldP spid="2057" grpId="0" animBg="1"/>
      <p:bldP spid="2058" grpId="0" animBg="1"/>
      <p:bldP spid="20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BPS States: The Definition</a:t>
            </a:r>
            <a:endParaRPr lang="en-US" dirty="0"/>
          </a:p>
        </p:txBody>
      </p:sp>
      <p:grpSp>
        <p:nvGrpSpPr>
          <p:cNvPr id="7" name="Group 4"/>
          <p:cNvGrpSpPr>
            <a:grpSpLocks noChangeAspect="1"/>
          </p:cNvGrpSpPr>
          <p:nvPr>
            <p:custDataLst>
              <p:tags r:id="rId1"/>
            </p:custDataLst>
          </p:nvPr>
        </p:nvGrpSpPr>
        <p:grpSpPr bwMode="auto">
          <a:xfrm>
            <a:off x="4650820" y="1219200"/>
            <a:ext cx="3341411" cy="609600"/>
            <a:chOff x="714" y="1949"/>
            <a:chExt cx="12470" cy="2275"/>
          </a:xfrm>
          <a:solidFill>
            <a:srgbClr val="0000FF"/>
          </a:solidFill>
        </p:grpSpPr>
        <p:sp>
          <p:nvSpPr>
            <p:cNvPr id="8" name="Freeform 6"/>
            <p:cNvSpPr>
              <a:spLocks/>
            </p:cNvSpPr>
            <p:nvPr/>
          </p:nvSpPr>
          <p:spPr bwMode="auto">
            <a:xfrm>
              <a:off x="714" y="1949"/>
              <a:ext cx="1679" cy="1699"/>
            </a:xfrm>
            <a:custGeom>
              <a:avLst/>
              <a:gdLst/>
              <a:ahLst/>
              <a:cxnLst>
                <a:cxn ang="0">
                  <a:pos x="1637" y="4"/>
                </a:cxn>
                <a:cxn ang="0">
                  <a:pos x="1633" y="42"/>
                </a:cxn>
                <a:cxn ang="0">
                  <a:pos x="1439" y="664"/>
                </a:cxn>
                <a:cxn ang="0">
                  <a:pos x="1326" y="1144"/>
                </a:cxn>
                <a:cxn ang="0">
                  <a:pos x="1295" y="1353"/>
                </a:cxn>
                <a:cxn ang="0">
                  <a:pos x="1284" y="1474"/>
                </a:cxn>
                <a:cxn ang="0">
                  <a:pos x="1326" y="1561"/>
                </a:cxn>
                <a:cxn ang="0">
                  <a:pos x="1388" y="1574"/>
                </a:cxn>
                <a:cxn ang="0">
                  <a:pos x="1470" y="1557"/>
                </a:cxn>
                <a:cxn ang="0">
                  <a:pos x="1489" y="1549"/>
                </a:cxn>
                <a:cxn ang="0">
                  <a:pos x="1547" y="1465"/>
                </a:cxn>
                <a:cxn ang="0">
                  <a:pos x="1644" y="1420"/>
                </a:cxn>
                <a:cxn ang="0">
                  <a:pos x="1675" y="1424"/>
                </a:cxn>
                <a:cxn ang="0">
                  <a:pos x="1648" y="1507"/>
                </a:cxn>
                <a:cxn ang="0">
                  <a:pos x="1501" y="1632"/>
                </a:cxn>
                <a:cxn ang="0">
                  <a:pos x="1233" y="1699"/>
                </a:cxn>
                <a:cxn ang="0">
                  <a:pos x="1125" y="1645"/>
                </a:cxn>
                <a:cxn ang="0">
                  <a:pos x="1109" y="1495"/>
                </a:cxn>
                <a:cxn ang="0">
                  <a:pos x="1152" y="1211"/>
                </a:cxn>
                <a:cxn ang="0">
                  <a:pos x="1183" y="931"/>
                </a:cxn>
                <a:cxn ang="0">
                  <a:pos x="543" y="1248"/>
                </a:cxn>
                <a:cxn ang="0">
                  <a:pos x="431" y="1578"/>
                </a:cxn>
                <a:cxn ang="0">
                  <a:pos x="415" y="1603"/>
                </a:cxn>
                <a:cxn ang="0">
                  <a:pos x="299" y="1674"/>
                </a:cxn>
                <a:cxn ang="0">
                  <a:pos x="256" y="1674"/>
                </a:cxn>
                <a:cxn ang="0">
                  <a:pos x="256" y="1649"/>
                </a:cxn>
                <a:cxn ang="0">
                  <a:pos x="264" y="1616"/>
                </a:cxn>
                <a:cxn ang="0">
                  <a:pos x="372" y="1290"/>
                </a:cxn>
                <a:cxn ang="0">
                  <a:pos x="473" y="931"/>
                </a:cxn>
                <a:cxn ang="0">
                  <a:pos x="272" y="927"/>
                </a:cxn>
                <a:cxn ang="0">
                  <a:pos x="310" y="864"/>
                </a:cxn>
                <a:cxn ang="0">
                  <a:pos x="431" y="806"/>
                </a:cxn>
                <a:cxn ang="0">
                  <a:pos x="539" y="668"/>
                </a:cxn>
                <a:cxn ang="0">
                  <a:pos x="562" y="556"/>
                </a:cxn>
                <a:cxn ang="0">
                  <a:pos x="586" y="409"/>
                </a:cxn>
                <a:cxn ang="0">
                  <a:pos x="605" y="242"/>
                </a:cxn>
                <a:cxn ang="0">
                  <a:pos x="586" y="167"/>
                </a:cxn>
                <a:cxn ang="0">
                  <a:pos x="500" y="130"/>
                </a:cxn>
                <a:cxn ang="0">
                  <a:pos x="314" y="171"/>
                </a:cxn>
                <a:cxn ang="0">
                  <a:pos x="213" y="284"/>
                </a:cxn>
                <a:cxn ang="0">
                  <a:pos x="117" y="414"/>
                </a:cxn>
                <a:cxn ang="0">
                  <a:pos x="23" y="451"/>
                </a:cxn>
                <a:cxn ang="0">
                  <a:pos x="0" y="443"/>
                </a:cxn>
                <a:cxn ang="0">
                  <a:pos x="23" y="384"/>
                </a:cxn>
                <a:cxn ang="0">
                  <a:pos x="155" y="209"/>
                </a:cxn>
                <a:cxn ang="0">
                  <a:pos x="415" y="46"/>
                </a:cxn>
                <a:cxn ang="0">
                  <a:pos x="659" y="4"/>
                </a:cxn>
                <a:cxn ang="0">
                  <a:pos x="768" y="50"/>
                </a:cxn>
                <a:cxn ang="0">
                  <a:pos x="791" y="159"/>
                </a:cxn>
                <a:cxn ang="0">
                  <a:pos x="772" y="322"/>
                </a:cxn>
                <a:cxn ang="0">
                  <a:pos x="714" y="643"/>
                </a:cxn>
                <a:cxn ang="0">
                  <a:pos x="1311" y="572"/>
                </a:cxn>
                <a:cxn ang="0">
                  <a:pos x="1470" y="96"/>
                </a:cxn>
                <a:cxn ang="0">
                  <a:pos x="1485" y="71"/>
                </a:cxn>
                <a:cxn ang="0">
                  <a:pos x="1621" y="0"/>
                </a:cxn>
              </a:cxnLst>
              <a:rect l="0" t="0" r="r" b="b"/>
              <a:pathLst>
                <a:path w="1679" h="1699">
                  <a:moveTo>
                    <a:pt x="1621" y="0"/>
                  </a:moveTo>
                  <a:lnTo>
                    <a:pt x="1629" y="0"/>
                  </a:lnTo>
                  <a:lnTo>
                    <a:pt x="1637" y="4"/>
                  </a:lnTo>
                  <a:lnTo>
                    <a:pt x="1640" y="9"/>
                  </a:lnTo>
                  <a:lnTo>
                    <a:pt x="1640" y="25"/>
                  </a:lnTo>
                  <a:lnTo>
                    <a:pt x="1633" y="42"/>
                  </a:lnTo>
                  <a:lnTo>
                    <a:pt x="1559" y="263"/>
                  </a:lnTo>
                  <a:lnTo>
                    <a:pt x="1493" y="472"/>
                  </a:lnTo>
                  <a:lnTo>
                    <a:pt x="1439" y="664"/>
                  </a:lnTo>
                  <a:lnTo>
                    <a:pt x="1392" y="844"/>
                  </a:lnTo>
                  <a:lnTo>
                    <a:pt x="1353" y="1002"/>
                  </a:lnTo>
                  <a:lnTo>
                    <a:pt x="1326" y="1144"/>
                  </a:lnTo>
                  <a:lnTo>
                    <a:pt x="1307" y="1265"/>
                  </a:lnTo>
                  <a:lnTo>
                    <a:pt x="1303" y="1303"/>
                  </a:lnTo>
                  <a:lnTo>
                    <a:pt x="1295" y="1353"/>
                  </a:lnTo>
                  <a:lnTo>
                    <a:pt x="1291" y="1403"/>
                  </a:lnTo>
                  <a:lnTo>
                    <a:pt x="1284" y="1445"/>
                  </a:lnTo>
                  <a:lnTo>
                    <a:pt x="1284" y="1474"/>
                  </a:lnTo>
                  <a:lnTo>
                    <a:pt x="1288" y="1511"/>
                  </a:lnTo>
                  <a:lnTo>
                    <a:pt x="1303" y="1541"/>
                  </a:lnTo>
                  <a:lnTo>
                    <a:pt x="1326" y="1561"/>
                  </a:lnTo>
                  <a:lnTo>
                    <a:pt x="1350" y="1570"/>
                  </a:lnTo>
                  <a:lnTo>
                    <a:pt x="1373" y="1574"/>
                  </a:lnTo>
                  <a:lnTo>
                    <a:pt x="1388" y="1574"/>
                  </a:lnTo>
                  <a:lnTo>
                    <a:pt x="1443" y="1566"/>
                  </a:lnTo>
                  <a:lnTo>
                    <a:pt x="1458" y="1561"/>
                  </a:lnTo>
                  <a:lnTo>
                    <a:pt x="1470" y="1557"/>
                  </a:lnTo>
                  <a:lnTo>
                    <a:pt x="1478" y="1557"/>
                  </a:lnTo>
                  <a:lnTo>
                    <a:pt x="1485" y="1553"/>
                  </a:lnTo>
                  <a:lnTo>
                    <a:pt x="1489" y="1549"/>
                  </a:lnTo>
                  <a:lnTo>
                    <a:pt x="1493" y="1541"/>
                  </a:lnTo>
                  <a:lnTo>
                    <a:pt x="1516" y="1499"/>
                  </a:lnTo>
                  <a:lnTo>
                    <a:pt x="1547" y="1465"/>
                  </a:lnTo>
                  <a:lnTo>
                    <a:pt x="1582" y="1445"/>
                  </a:lnTo>
                  <a:lnTo>
                    <a:pt x="1617" y="1428"/>
                  </a:lnTo>
                  <a:lnTo>
                    <a:pt x="1644" y="1420"/>
                  </a:lnTo>
                  <a:lnTo>
                    <a:pt x="1660" y="1415"/>
                  </a:lnTo>
                  <a:lnTo>
                    <a:pt x="1668" y="1415"/>
                  </a:lnTo>
                  <a:lnTo>
                    <a:pt x="1675" y="1424"/>
                  </a:lnTo>
                  <a:lnTo>
                    <a:pt x="1679" y="1432"/>
                  </a:lnTo>
                  <a:lnTo>
                    <a:pt x="1671" y="1465"/>
                  </a:lnTo>
                  <a:lnTo>
                    <a:pt x="1648" y="1507"/>
                  </a:lnTo>
                  <a:lnTo>
                    <a:pt x="1613" y="1549"/>
                  </a:lnTo>
                  <a:lnTo>
                    <a:pt x="1563" y="1595"/>
                  </a:lnTo>
                  <a:lnTo>
                    <a:pt x="1501" y="1632"/>
                  </a:lnTo>
                  <a:lnTo>
                    <a:pt x="1423" y="1670"/>
                  </a:lnTo>
                  <a:lnTo>
                    <a:pt x="1334" y="1691"/>
                  </a:lnTo>
                  <a:lnTo>
                    <a:pt x="1233" y="1699"/>
                  </a:lnTo>
                  <a:lnTo>
                    <a:pt x="1187" y="1691"/>
                  </a:lnTo>
                  <a:lnTo>
                    <a:pt x="1148" y="1674"/>
                  </a:lnTo>
                  <a:lnTo>
                    <a:pt x="1125" y="1645"/>
                  </a:lnTo>
                  <a:lnTo>
                    <a:pt x="1109" y="1612"/>
                  </a:lnTo>
                  <a:lnTo>
                    <a:pt x="1105" y="1570"/>
                  </a:lnTo>
                  <a:lnTo>
                    <a:pt x="1109" y="1495"/>
                  </a:lnTo>
                  <a:lnTo>
                    <a:pt x="1121" y="1407"/>
                  </a:lnTo>
                  <a:lnTo>
                    <a:pt x="1136" y="1307"/>
                  </a:lnTo>
                  <a:lnTo>
                    <a:pt x="1152" y="1211"/>
                  </a:lnTo>
                  <a:lnTo>
                    <a:pt x="1171" y="1115"/>
                  </a:lnTo>
                  <a:lnTo>
                    <a:pt x="1218" y="915"/>
                  </a:lnTo>
                  <a:lnTo>
                    <a:pt x="1183" y="931"/>
                  </a:lnTo>
                  <a:lnTo>
                    <a:pt x="1148" y="935"/>
                  </a:lnTo>
                  <a:lnTo>
                    <a:pt x="636" y="935"/>
                  </a:lnTo>
                  <a:lnTo>
                    <a:pt x="543" y="1248"/>
                  </a:lnTo>
                  <a:lnTo>
                    <a:pt x="438" y="1561"/>
                  </a:lnTo>
                  <a:lnTo>
                    <a:pt x="434" y="1574"/>
                  </a:lnTo>
                  <a:lnTo>
                    <a:pt x="431" y="1578"/>
                  </a:lnTo>
                  <a:lnTo>
                    <a:pt x="427" y="1587"/>
                  </a:lnTo>
                  <a:lnTo>
                    <a:pt x="419" y="1595"/>
                  </a:lnTo>
                  <a:lnTo>
                    <a:pt x="415" y="1603"/>
                  </a:lnTo>
                  <a:lnTo>
                    <a:pt x="376" y="1632"/>
                  </a:lnTo>
                  <a:lnTo>
                    <a:pt x="338" y="1658"/>
                  </a:lnTo>
                  <a:lnTo>
                    <a:pt x="299" y="1674"/>
                  </a:lnTo>
                  <a:lnTo>
                    <a:pt x="272" y="1678"/>
                  </a:lnTo>
                  <a:lnTo>
                    <a:pt x="264" y="1678"/>
                  </a:lnTo>
                  <a:lnTo>
                    <a:pt x="256" y="1674"/>
                  </a:lnTo>
                  <a:lnTo>
                    <a:pt x="252" y="1670"/>
                  </a:lnTo>
                  <a:lnTo>
                    <a:pt x="252" y="1653"/>
                  </a:lnTo>
                  <a:lnTo>
                    <a:pt x="256" y="1649"/>
                  </a:lnTo>
                  <a:lnTo>
                    <a:pt x="256" y="1641"/>
                  </a:lnTo>
                  <a:lnTo>
                    <a:pt x="260" y="1632"/>
                  </a:lnTo>
                  <a:lnTo>
                    <a:pt x="264" y="1616"/>
                  </a:lnTo>
                  <a:lnTo>
                    <a:pt x="272" y="1599"/>
                  </a:lnTo>
                  <a:lnTo>
                    <a:pt x="326" y="1436"/>
                  </a:lnTo>
                  <a:lnTo>
                    <a:pt x="372" y="1290"/>
                  </a:lnTo>
                  <a:lnTo>
                    <a:pt x="411" y="1152"/>
                  </a:lnTo>
                  <a:lnTo>
                    <a:pt x="446" y="1036"/>
                  </a:lnTo>
                  <a:lnTo>
                    <a:pt x="473" y="931"/>
                  </a:lnTo>
                  <a:lnTo>
                    <a:pt x="279" y="931"/>
                  </a:lnTo>
                  <a:lnTo>
                    <a:pt x="275" y="927"/>
                  </a:lnTo>
                  <a:lnTo>
                    <a:pt x="272" y="927"/>
                  </a:lnTo>
                  <a:lnTo>
                    <a:pt x="272" y="919"/>
                  </a:lnTo>
                  <a:lnTo>
                    <a:pt x="283" y="894"/>
                  </a:lnTo>
                  <a:lnTo>
                    <a:pt x="310" y="864"/>
                  </a:lnTo>
                  <a:lnTo>
                    <a:pt x="349" y="835"/>
                  </a:lnTo>
                  <a:lnTo>
                    <a:pt x="392" y="814"/>
                  </a:lnTo>
                  <a:lnTo>
                    <a:pt x="431" y="806"/>
                  </a:lnTo>
                  <a:lnTo>
                    <a:pt x="508" y="806"/>
                  </a:lnTo>
                  <a:lnTo>
                    <a:pt x="528" y="731"/>
                  </a:lnTo>
                  <a:lnTo>
                    <a:pt x="539" y="668"/>
                  </a:lnTo>
                  <a:lnTo>
                    <a:pt x="547" y="622"/>
                  </a:lnTo>
                  <a:lnTo>
                    <a:pt x="555" y="585"/>
                  </a:lnTo>
                  <a:lnTo>
                    <a:pt x="562" y="556"/>
                  </a:lnTo>
                  <a:lnTo>
                    <a:pt x="566" y="530"/>
                  </a:lnTo>
                  <a:lnTo>
                    <a:pt x="570" y="501"/>
                  </a:lnTo>
                  <a:lnTo>
                    <a:pt x="586" y="409"/>
                  </a:lnTo>
                  <a:lnTo>
                    <a:pt x="593" y="334"/>
                  </a:lnTo>
                  <a:lnTo>
                    <a:pt x="601" y="280"/>
                  </a:lnTo>
                  <a:lnTo>
                    <a:pt x="605" y="242"/>
                  </a:lnTo>
                  <a:lnTo>
                    <a:pt x="605" y="209"/>
                  </a:lnTo>
                  <a:lnTo>
                    <a:pt x="597" y="188"/>
                  </a:lnTo>
                  <a:lnTo>
                    <a:pt x="586" y="167"/>
                  </a:lnTo>
                  <a:lnTo>
                    <a:pt x="566" y="146"/>
                  </a:lnTo>
                  <a:lnTo>
                    <a:pt x="539" y="134"/>
                  </a:lnTo>
                  <a:lnTo>
                    <a:pt x="500" y="130"/>
                  </a:lnTo>
                  <a:lnTo>
                    <a:pt x="427" y="134"/>
                  </a:lnTo>
                  <a:lnTo>
                    <a:pt x="365" y="151"/>
                  </a:lnTo>
                  <a:lnTo>
                    <a:pt x="314" y="171"/>
                  </a:lnTo>
                  <a:lnTo>
                    <a:pt x="272" y="205"/>
                  </a:lnTo>
                  <a:lnTo>
                    <a:pt x="241" y="242"/>
                  </a:lnTo>
                  <a:lnTo>
                    <a:pt x="213" y="284"/>
                  </a:lnTo>
                  <a:lnTo>
                    <a:pt x="186" y="334"/>
                  </a:lnTo>
                  <a:lnTo>
                    <a:pt x="155" y="380"/>
                  </a:lnTo>
                  <a:lnTo>
                    <a:pt x="117" y="414"/>
                  </a:lnTo>
                  <a:lnTo>
                    <a:pt x="74" y="434"/>
                  </a:lnTo>
                  <a:lnTo>
                    <a:pt x="43" y="447"/>
                  </a:lnTo>
                  <a:lnTo>
                    <a:pt x="23" y="451"/>
                  </a:lnTo>
                  <a:lnTo>
                    <a:pt x="12" y="451"/>
                  </a:lnTo>
                  <a:lnTo>
                    <a:pt x="8" y="447"/>
                  </a:lnTo>
                  <a:lnTo>
                    <a:pt x="0" y="443"/>
                  </a:lnTo>
                  <a:lnTo>
                    <a:pt x="0" y="439"/>
                  </a:lnTo>
                  <a:lnTo>
                    <a:pt x="4" y="422"/>
                  </a:lnTo>
                  <a:lnTo>
                    <a:pt x="23" y="384"/>
                  </a:lnTo>
                  <a:lnTo>
                    <a:pt x="51" y="334"/>
                  </a:lnTo>
                  <a:lnTo>
                    <a:pt x="93" y="272"/>
                  </a:lnTo>
                  <a:lnTo>
                    <a:pt x="155" y="209"/>
                  </a:lnTo>
                  <a:lnTo>
                    <a:pt x="233" y="142"/>
                  </a:lnTo>
                  <a:lnTo>
                    <a:pt x="318" y="92"/>
                  </a:lnTo>
                  <a:lnTo>
                    <a:pt x="415" y="46"/>
                  </a:lnTo>
                  <a:lnTo>
                    <a:pt x="524" y="17"/>
                  </a:lnTo>
                  <a:lnTo>
                    <a:pt x="644" y="4"/>
                  </a:lnTo>
                  <a:lnTo>
                    <a:pt x="659" y="4"/>
                  </a:lnTo>
                  <a:lnTo>
                    <a:pt x="714" y="13"/>
                  </a:lnTo>
                  <a:lnTo>
                    <a:pt x="741" y="30"/>
                  </a:lnTo>
                  <a:lnTo>
                    <a:pt x="768" y="50"/>
                  </a:lnTo>
                  <a:lnTo>
                    <a:pt x="783" y="88"/>
                  </a:lnTo>
                  <a:lnTo>
                    <a:pt x="791" y="134"/>
                  </a:lnTo>
                  <a:lnTo>
                    <a:pt x="791" y="159"/>
                  </a:lnTo>
                  <a:lnTo>
                    <a:pt x="787" y="201"/>
                  </a:lnTo>
                  <a:lnTo>
                    <a:pt x="780" y="255"/>
                  </a:lnTo>
                  <a:lnTo>
                    <a:pt x="772" y="322"/>
                  </a:lnTo>
                  <a:lnTo>
                    <a:pt x="764" y="397"/>
                  </a:lnTo>
                  <a:lnTo>
                    <a:pt x="752" y="472"/>
                  </a:lnTo>
                  <a:lnTo>
                    <a:pt x="714" y="643"/>
                  </a:lnTo>
                  <a:lnTo>
                    <a:pt x="675" y="810"/>
                  </a:lnTo>
                  <a:lnTo>
                    <a:pt x="1241" y="810"/>
                  </a:lnTo>
                  <a:lnTo>
                    <a:pt x="1311" y="572"/>
                  </a:lnTo>
                  <a:lnTo>
                    <a:pt x="1381" y="343"/>
                  </a:lnTo>
                  <a:lnTo>
                    <a:pt x="1462" y="113"/>
                  </a:lnTo>
                  <a:lnTo>
                    <a:pt x="1470" y="96"/>
                  </a:lnTo>
                  <a:lnTo>
                    <a:pt x="1474" y="84"/>
                  </a:lnTo>
                  <a:lnTo>
                    <a:pt x="1481" y="80"/>
                  </a:lnTo>
                  <a:lnTo>
                    <a:pt x="1485" y="71"/>
                  </a:lnTo>
                  <a:lnTo>
                    <a:pt x="1555" y="21"/>
                  </a:lnTo>
                  <a:lnTo>
                    <a:pt x="1590" y="4"/>
                  </a:lnTo>
                  <a:lnTo>
                    <a:pt x="16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p:nvSpPr>
          <p:spPr bwMode="auto">
            <a:xfrm>
              <a:off x="3246" y="2688"/>
              <a:ext cx="1431" cy="539"/>
            </a:xfrm>
            <a:custGeom>
              <a:avLst/>
              <a:gdLst/>
              <a:ahLst/>
              <a:cxnLst>
                <a:cxn ang="0">
                  <a:pos x="47" y="447"/>
                </a:cxn>
                <a:cxn ang="0">
                  <a:pos x="1377" y="447"/>
                </a:cxn>
                <a:cxn ang="0">
                  <a:pos x="1416" y="455"/>
                </a:cxn>
                <a:cxn ang="0">
                  <a:pos x="1427" y="472"/>
                </a:cxn>
                <a:cxn ang="0">
                  <a:pos x="1431" y="493"/>
                </a:cxn>
                <a:cxn ang="0">
                  <a:pos x="1423" y="518"/>
                </a:cxn>
                <a:cxn ang="0">
                  <a:pos x="1408" y="534"/>
                </a:cxn>
                <a:cxn ang="0">
                  <a:pos x="1384" y="539"/>
                </a:cxn>
                <a:cxn ang="0">
                  <a:pos x="47" y="539"/>
                </a:cxn>
                <a:cxn ang="0">
                  <a:pos x="23" y="534"/>
                </a:cxn>
                <a:cxn ang="0">
                  <a:pos x="8" y="518"/>
                </a:cxn>
                <a:cxn ang="0">
                  <a:pos x="0" y="493"/>
                </a:cxn>
                <a:cxn ang="0">
                  <a:pos x="8" y="468"/>
                </a:cxn>
                <a:cxn ang="0">
                  <a:pos x="23" y="451"/>
                </a:cxn>
                <a:cxn ang="0">
                  <a:pos x="47" y="447"/>
                </a:cxn>
                <a:cxn ang="0">
                  <a:pos x="47" y="0"/>
                </a:cxn>
                <a:cxn ang="0">
                  <a:pos x="1381" y="0"/>
                </a:cxn>
                <a:cxn ang="0">
                  <a:pos x="1396" y="4"/>
                </a:cxn>
                <a:cxn ang="0">
                  <a:pos x="1416" y="9"/>
                </a:cxn>
                <a:cxn ang="0">
                  <a:pos x="1427" y="25"/>
                </a:cxn>
                <a:cxn ang="0">
                  <a:pos x="1431" y="46"/>
                </a:cxn>
                <a:cxn ang="0">
                  <a:pos x="1423" y="71"/>
                </a:cxn>
                <a:cxn ang="0">
                  <a:pos x="1408" y="88"/>
                </a:cxn>
                <a:cxn ang="0">
                  <a:pos x="1384" y="92"/>
                </a:cxn>
                <a:cxn ang="0">
                  <a:pos x="47" y="92"/>
                </a:cxn>
                <a:cxn ang="0">
                  <a:pos x="23" y="88"/>
                </a:cxn>
                <a:cxn ang="0">
                  <a:pos x="8" y="71"/>
                </a:cxn>
                <a:cxn ang="0">
                  <a:pos x="0" y="46"/>
                </a:cxn>
                <a:cxn ang="0">
                  <a:pos x="8" y="21"/>
                </a:cxn>
                <a:cxn ang="0">
                  <a:pos x="23" y="4"/>
                </a:cxn>
                <a:cxn ang="0">
                  <a:pos x="47" y="0"/>
                </a:cxn>
              </a:cxnLst>
              <a:rect l="0" t="0" r="r" b="b"/>
              <a:pathLst>
                <a:path w="1431" h="539">
                  <a:moveTo>
                    <a:pt x="47" y="447"/>
                  </a:moveTo>
                  <a:lnTo>
                    <a:pt x="1377" y="447"/>
                  </a:lnTo>
                  <a:lnTo>
                    <a:pt x="1416" y="455"/>
                  </a:lnTo>
                  <a:lnTo>
                    <a:pt x="1427" y="472"/>
                  </a:lnTo>
                  <a:lnTo>
                    <a:pt x="1431" y="493"/>
                  </a:lnTo>
                  <a:lnTo>
                    <a:pt x="1423" y="518"/>
                  </a:lnTo>
                  <a:lnTo>
                    <a:pt x="1408" y="534"/>
                  </a:lnTo>
                  <a:lnTo>
                    <a:pt x="1384" y="539"/>
                  </a:lnTo>
                  <a:lnTo>
                    <a:pt x="47" y="539"/>
                  </a:lnTo>
                  <a:lnTo>
                    <a:pt x="23" y="534"/>
                  </a:lnTo>
                  <a:lnTo>
                    <a:pt x="8" y="518"/>
                  </a:lnTo>
                  <a:lnTo>
                    <a:pt x="0" y="493"/>
                  </a:lnTo>
                  <a:lnTo>
                    <a:pt x="8" y="468"/>
                  </a:lnTo>
                  <a:lnTo>
                    <a:pt x="23" y="451"/>
                  </a:lnTo>
                  <a:lnTo>
                    <a:pt x="47" y="447"/>
                  </a:lnTo>
                  <a:close/>
                  <a:moveTo>
                    <a:pt x="47" y="0"/>
                  </a:moveTo>
                  <a:lnTo>
                    <a:pt x="1381" y="0"/>
                  </a:lnTo>
                  <a:lnTo>
                    <a:pt x="1396" y="4"/>
                  </a:lnTo>
                  <a:lnTo>
                    <a:pt x="1416" y="9"/>
                  </a:lnTo>
                  <a:lnTo>
                    <a:pt x="1427" y="25"/>
                  </a:lnTo>
                  <a:lnTo>
                    <a:pt x="1431" y="46"/>
                  </a:lnTo>
                  <a:lnTo>
                    <a:pt x="1423" y="71"/>
                  </a:lnTo>
                  <a:lnTo>
                    <a:pt x="1408" y="88"/>
                  </a:lnTo>
                  <a:lnTo>
                    <a:pt x="1384" y="92"/>
                  </a:lnTo>
                  <a:lnTo>
                    <a:pt x="47" y="92"/>
                  </a:lnTo>
                  <a:lnTo>
                    <a:pt x="23" y="88"/>
                  </a:lnTo>
                  <a:lnTo>
                    <a:pt x="8" y="71"/>
                  </a:lnTo>
                  <a:lnTo>
                    <a:pt x="0" y="46"/>
                  </a:lnTo>
                  <a:lnTo>
                    <a:pt x="8" y="21"/>
                  </a:lnTo>
                  <a:lnTo>
                    <a:pt x="23" y="4"/>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p:nvSpPr>
          <p:spPr bwMode="auto">
            <a:xfrm>
              <a:off x="5530" y="2187"/>
              <a:ext cx="1439" cy="1545"/>
            </a:xfrm>
            <a:custGeom>
              <a:avLst/>
              <a:gdLst/>
              <a:ahLst/>
              <a:cxnLst>
                <a:cxn ang="0">
                  <a:pos x="745" y="1486"/>
                </a:cxn>
                <a:cxn ang="0">
                  <a:pos x="954" y="1440"/>
                </a:cxn>
                <a:cxn ang="0">
                  <a:pos x="1140" y="1323"/>
                </a:cxn>
                <a:cxn ang="0">
                  <a:pos x="1280" y="1148"/>
                </a:cxn>
                <a:cxn ang="0">
                  <a:pos x="1369" y="927"/>
                </a:cxn>
                <a:cxn ang="0">
                  <a:pos x="745" y="802"/>
                </a:cxn>
                <a:cxn ang="0">
                  <a:pos x="70" y="927"/>
                </a:cxn>
                <a:cxn ang="0">
                  <a:pos x="155" y="1148"/>
                </a:cxn>
                <a:cxn ang="0">
                  <a:pos x="295" y="1323"/>
                </a:cxn>
                <a:cxn ang="0">
                  <a:pos x="477" y="1440"/>
                </a:cxn>
                <a:cxn ang="0">
                  <a:pos x="690" y="1486"/>
                </a:cxn>
                <a:cxn ang="0">
                  <a:pos x="54" y="802"/>
                </a:cxn>
                <a:cxn ang="0">
                  <a:pos x="582" y="75"/>
                </a:cxn>
                <a:cxn ang="0">
                  <a:pos x="380" y="155"/>
                </a:cxn>
                <a:cxn ang="0">
                  <a:pos x="217" y="301"/>
                </a:cxn>
                <a:cxn ang="0">
                  <a:pos x="105" y="501"/>
                </a:cxn>
                <a:cxn ang="0">
                  <a:pos x="54" y="743"/>
                </a:cxn>
                <a:cxn ang="0">
                  <a:pos x="690" y="59"/>
                </a:cxn>
                <a:cxn ang="0">
                  <a:pos x="745" y="739"/>
                </a:cxn>
                <a:cxn ang="0">
                  <a:pos x="1369" y="614"/>
                </a:cxn>
                <a:cxn ang="0">
                  <a:pos x="1284" y="393"/>
                </a:cxn>
                <a:cxn ang="0">
                  <a:pos x="1144" y="222"/>
                </a:cxn>
                <a:cxn ang="0">
                  <a:pos x="958" y="105"/>
                </a:cxn>
                <a:cxn ang="0">
                  <a:pos x="745" y="55"/>
                </a:cxn>
                <a:cxn ang="0">
                  <a:pos x="849" y="13"/>
                </a:cxn>
                <a:cxn ang="0">
                  <a:pos x="1082" y="105"/>
                </a:cxn>
                <a:cxn ang="0">
                  <a:pos x="1268" y="276"/>
                </a:cxn>
                <a:cxn ang="0">
                  <a:pos x="1392" y="505"/>
                </a:cxn>
                <a:cxn ang="0">
                  <a:pos x="1439" y="773"/>
                </a:cxn>
                <a:cxn ang="0">
                  <a:pos x="1392" y="1040"/>
                </a:cxn>
                <a:cxn ang="0">
                  <a:pos x="1268" y="1269"/>
                </a:cxn>
                <a:cxn ang="0">
                  <a:pos x="1082" y="1436"/>
                </a:cxn>
                <a:cxn ang="0">
                  <a:pos x="849" y="1532"/>
                </a:cxn>
                <a:cxn ang="0">
                  <a:pos x="589" y="1532"/>
                </a:cxn>
                <a:cxn ang="0">
                  <a:pos x="357" y="1440"/>
                </a:cxn>
                <a:cxn ang="0">
                  <a:pos x="171" y="1269"/>
                </a:cxn>
                <a:cxn ang="0">
                  <a:pos x="47" y="1040"/>
                </a:cxn>
                <a:cxn ang="0">
                  <a:pos x="0" y="773"/>
                </a:cxn>
                <a:cxn ang="0">
                  <a:pos x="43" y="505"/>
                </a:cxn>
                <a:cxn ang="0">
                  <a:pos x="167" y="276"/>
                </a:cxn>
                <a:cxn ang="0">
                  <a:pos x="357" y="109"/>
                </a:cxn>
                <a:cxn ang="0">
                  <a:pos x="589" y="13"/>
                </a:cxn>
              </a:cxnLst>
              <a:rect l="0" t="0" r="r" b="b"/>
              <a:pathLst>
                <a:path w="1439" h="1545">
                  <a:moveTo>
                    <a:pt x="745" y="802"/>
                  </a:moveTo>
                  <a:lnTo>
                    <a:pt x="745" y="1486"/>
                  </a:lnTo>
                  <a:lnTo>
                    <a:pt x="853" y="1470"/>
                  </a:lnTo>
                  <a:lnTo>
                    <a:pt x="954" y="1440"/>
                  </a:lnTo>
                  <a:lnTo>
                    <a:pt x="1051" y="1390"/>
                  </a:lnTo>
                  <a:lnTo>
                    <a:pt x="1140" y="1323"/>
                  </a:lnTo>
                  <a:lnTo>
                    <a:pt x="1218" y="1244"/>
                  </a:lnTo>
                  <a:lnTo>
                    <a:pt x="1280" y="1148"/>
                  </a:lnTo>
                  <a:lnTo>
                    <a:pt x="1334" y="1044"/>
                  </a:lnTo>
                  <a:lnTo>
                    <a:pt x="1369" y="927"/>
                  </a:lnTo>
                  <a:lnTo>
                    <a:pt x="1384" y="802"/>
                  </a:lnTo>
                  <a:lnTo>
                    <a:pt x="745" y="802"/>
                  </a:lnTo>
                  <a:close/>
                  <a:moveTo>
                    <a:pt x="54" y="802"/>
                  </a:moveTo>
                  <a:lnTo>
                    <a:pt x="70" y="927"/>
                  </a:lnTo>
                  <a:lnTo>
                    <a:pt x="105" y="1044"/>
                  </a:lnTo>
                  <a:lnTo>
                    <a:pt x="155" y="1148"/>
                  </a:lnTo>
                  <a:lnTo>
                    <a:pt x="217" y="1244"/>
                  </a:lnTo>
                  <a:lnTo>
                    <a:pt x="295" y="1323"/>
                  </a:lnTo>
                  <a:lnTo>
                    <a:pt x="380" y="1390"/>
                  </a:lnTo>
                  <a:lnTo>
                    <a:pt x="477" y="1440"/>
                  </a:lnTo>
                  <a:lnTo>
                    <a:pt x="582" y="1470"/>
                  </a:lnTo>
                  <a:lnTo>
                    <a:pt x="690" y="1486"/>
                  </a:lnTo>
                  <a:lnTo>
                    <a:pt x="690" y="802"/>
                  </a:lnTo>
                  <a:lnTo>
                    <a:pt x="54" y="802"/>
                  </a:lnTo>
                  <a:close/>
                  <a:moveTo>
                    <a:pt x="690" y="59"/>
                  </a:moveTo>
                  <a:lnTo>
                    <a:pt x="582" y="75"/>
                  </a:lnTo>
                  <a:lnTo>
                    <a:pt x="477" y="105"/>
                  </a:lnTo>
                  <a:lnTo>
                    <a:pt x="380" y="155"/>
                  </a:lnTo>
                  <a:lnTo>
                    <a:pt x="295" y="222"/>
                  </a:lnTo>
                  <a:lnTo>
                    <a:pt x="217" y="301"/>
                  </a:lnTo>
                  <a:lnTo>
                    <a:pt x="155" y="397"/>
                  </a:lnTo>
                  <a:lnTo>
                    <a:pt x="105" y="501"/>
                  </a:lnTo>
                  <a:lnTo>
                    <a:pt x="70" y="618"/>
                  </a:lnTo>
                  <a:lnTo>
                    <a:pt x="54" y="743"/>
                  </a:lnTo>
                  <a:lnTo>
                    <a:pt x="690" y="743"/>
                  </a:lnTo>
                  <a:lnTo>
                    <a:pt x="690" y="59"/>
                  </a:lnTo>
                  <a:close/>
                  <a:moveTo>
                    <a:pt x="745" y="55"/>
                  </a:moveTo>
                  <a:lnTo>
                    <a:pt x="745" y="739"/>
                  </a:lnTo>
                  <a:lnTo>
                    <a:pt x="1384" y="739"/>
                  </a:lnTo>
                  <a:lnTo>
                    <a:pt x="1369" y="614"/>
                  </a:lnTo>
                  <a:lnTo>
                    <a:pt x="1334" y="501"/>
                  </a:lnTo>
                  <a:lnTo>
                    <a:pt x="1284" y="393"/>
                  </a:lnTo>
                  <a:lnTo>
                    <a:pt x="1218" y="301"/>
                  </a:lnTo>
                  <a:lnTo>
                    <a:pt x="1144" y="222"/>
                  </a:lnTo>
                  <a:lnTo>
                    <a:pt x="1055" y="155"/>
                  </a:lnTo>
                  <a:lnTo>
                    <a:pt x="958" y="105"/>
                  </a:lnTo>
                  <a:lnTo>
                    <a:pt x="853" y="71"/>
                  </a:lnTo>
                  <a:lnTo>
                    <a:pt x="745" y="55"/>
                  </a:lnTo>
                  <a:close/>
                  <a:moveTo>
                    <a:pt x="721" y="0"/>
                  </a:moveTo>
                  <a:lnTo>
                    <a:pt x="849" y="13"/>
                  </a:lnTo>
                  <a:lnTo>
                    <a:pt x="969" y="50"/>
                  </a:lnTo>
                  <a:lnTo>
                    <a:pt x="1082" y="105"/>
                  </a:lnTo>
                  <a:lnTo>
                    <a:pt x="1183" y="184"/>
                  </a:lnTo>
                  <a:lnTo>
                    <a:pt x="1268" y="276"/>
                  </a:lnTo>
                  <a:lnTo>
                    <a:pt x="1338" y="384"/>
                  </a:lnTo>
                  <a:lnTo>
                    <a:pt x="1392" y="505"/>
                  </a:lnTo>
                  <a:lnTo>
                    <a:pt x="1427" y="635"/>
                  </a:lnTo>
                  <a:lnTo>
                    <a:pt x="1439" y="773"/>
                  </a:lnTo>
                  <a:lnTo>
                    <a:pt x="1427" y="910"/>
                  </a:lnTo>
                  <a:lnTo>
                    <a:pt x="1392" y="1040"/>
                  </a:lnTo>
                  <a:lnTo>
                    <a:pt x="1342" y="1161"/>
                  </a:lnTo>
                  <a:lnTo>
                    <a:pt x="1268" y="1269"/>
                  </a:lnTo>
                  <a:lnTo>
                    <a:pt x="1183" y="1361"/>
                  </a:lnTo>
                  <a:lnTo>
                    <a:pt x="1082" y="1436"/>
                  </a:lnTo>
                  <a:lnTo>
                    <a:pt x="969" y="1495"/>
                  </a:lnTo>
                  <a:lnTo>
                    <a:pt x="849" y="1532"/>
                  </a:lnTo>
                  <a:lnTo>
                    <a:pt x="717" y="1545"/>
                  </a:lnTo>
                  <a:lnTo>
                    <a:pt x="589" y="1532"/>
                  </a:lnTo>
                  <a:lnTo>
                    <a:pt x="469" y="1495"/>
                  </a:lnTo>
                  <a:lnTo>
                    <a:pt x="357" y="1440"/>
                  </a:lnTo>
                  <a:lnTo>
                    <a:pt x="256" y="1361"/>
                  </a:lnTo>
                  <a:lnTo>
                    <a:pt x="171" y="1269"/>
                  </a:lnTo>
                  <a:lnTo>
                    <a:pt x="101" y="1161"/>
                  </a:lnTo>
                  <a:lnTo>
                    <a:pt x="47" y="1040"/>
                  </a:lnTo>
                  <a:lnTo>
                    <a:pt x="12" y="910"/>
                  </a:lnTo>
                  <a:lnTo>
                    <a:pt x="0" y="773"/>
                  </a:lnTo>
                  <a:lnTo>
                    <a:pt x="12" y="635"/>
                  </a:lnTo>
                  <a:lnTo>
                    <a:pt x="43" y="505"/>
                  </a:lnTo>
                  <a:lnTo>
                    <a:pt x="97" y="384"/>
                  </a:lnTo>
                  <a:lnTo>
                    <a:pt x="167" y="276"/>
                  </a:lnTo>
                  <a:lnTo>
                    <a:pt x="256" y="184"/>
                  </a:lnTo>
                  <a:lnTo>
                    <a:pt x="357" y="109"/>
                  </a:lnTo>
                  <a:lnTo>
                    <a:pt x="469" y="50"/>
                  </a:lnTo>
                  <a:lnTo>
                    <a:pt x="589" y="13"/>
                  </a:lnTo>
                  <a:lnTo>
                    <a:pt x="7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7155" y="3151"/>
              <a:ext cx="880" cy="1073"/>
            </a:xfrm>
            <a:custGeom>
              <a:avLst/>
              <a:gdLst/>
              <a:ahLst/>
              <a:cxnLst>
                <a:cxn ang="0">
                  <a:pos x="384" y="9"/>
                </a:cxn>
                <a:cxn ang="0">
                  <a:pos x="484" y="76"/>
                </a:cxn>
                <a:cxn ang="0">
                  <a:pos x="554" y="180"/>
                </a:cxn>
                <a:cxn ang="0">
                  <a:pos x="597" y="301"/>
                </a:cxn>
                <a:cxn ang="0">
                  <a:pos x="624" y="414"/>
                </a:cxn>
                <a:cxn ang="0">
                  <a:pos x="632" y="493"/>
                </a:cxn>
                <a:cxn ang="0">
                  <a:pos x="690" y="339"/>
                </a:cxn>
                <a:cxn ang="0">
                  <a:pos x="783" y="134"/>
                </a:cxn>
                <a:cxn ang="0">
                  <a:pos x="822" y="42"/>
                </a:cxn>
                <a:cxn ang="0">
                  <a:pos x="841" y="17"/>
                </a:cxn>
                <a:cxn ang="0">
                  <a:pos x="864" y="13"/>
                </a:cxn>
                <a:cxn ang="0">
                  <a:pos x="876" y="17"/>
                </a:cxn>
                <a:cxn ang="0">
                  <a:pos x="880" y="34"/>
                </a:cxn>
                <a:cxn ang="0">
                  <a:pos x="833" y="130"/>
                </a:cxn>
                <a:cxn ang="0">
                  <a:pos x="779" y="251"/>
                </a:cxn>
                <a:cxn ang="0">
                  <a:pos x="748" y="326"/>
                </a:cxn>
                <a:cxn ang="0">
                  <a:pos x="713" y="422"/>
                </a:cxn>
                <a:cxn ang="0">
                  <a:pos x="667" y="543"/>
                </a:cxn>
                <a:cxn ang="0">
                  <a:pos x="628" y="685"/>
                </a:cxn>
                <a:cxn ang="0">
                  <a:pos x="597" y="856"/>
                </a:cxn>
                <a:cxn ang="0">
                  <a:pos x="566" y="990"/>
                </a:cxn>
                <a:cxn ang="0">
                  <a:pos x="543" y="1057"/>
                </a:cxn>
                <a:cxn ang="0">
                  <a:pos x="523" y="1073"/>
                </a:cxn>
                <a:cxn ang="0">
                  <a:pos x="496" y="1061"/>
                </a:cxn>
                <a:cxn ang="0">
                  <a:pos x="488" y="1040"/>
                </a:cxn>
                <a:cxn ang="0">
                  <a:pos x="492" y="998"/>
                </a:cxn>
                <a:cxn ang="0">
                  <a:pos x="515" y="881"/>
                </a:cxn>
                <a:cxn ang="0">
                  <a:pos x="550" y="744"/>
                </a:cxn>
                <a:cxn ang="0">
                  <a:pos x="574" y="664"/>
                </a:cxn>
                <a:cxn ang="0">
                  <a:pos x="581" y="610"/>
                </a:cxn>
                <a:cxn ang="0">
                  <a:pos x="577" y="451"/>
                </a:cxn>
                <a:cxn ang="0">
                  <a:pos x="554" y="334"/>
                </a:cxn>
                <a:cxn ang="0">
                  <a:pos x="508" y="234"/>
                </a:cxn>
                <a:cxn ang="0">
                  <a:pos x="426" y="159"/>
                </a:cxn>
                <a:cxn ang="0">
                  <a:pos x="302" y="130"/>
                </a:cxn>
                <a:cxn ang="0">
                  <a:pos x="182" y="155"/>
                </a:cxn>
                <a:cxn ang="0">
                  <a:pos x="85" y="230"/>
                </a:cxn>
                <a:cxn ang="0">
                  <a:pos x="50" y="297"/>
                </a:cxn>
                <a:cxn ang="0">
                  <a:pos x="42" y="309"/>
                </a:cxn>
                <a:cxn ang="0">
                  <a:pos x="11" y="314"/>
                </a:cxn>
                <a:cxn ang="0">
                  <a:pos x="0" y="305"/>
                </a:cxn>
                <a:cxn ang="0">
                  <a:pos x="11" y="247"/>
                </a:cxn>
                <a:cxn ang="0">
                  <a:pos x="66" y="151"/>
                </a:cxn>
                <a:cxn ang="0">
                  <a:pos x="151" y="63"/>
                </a:cxn>
                <a:cxn ang="0">
                  <a:pos x="256" y="9"/>
                </a:cxn>
              </a:cxnLst>
              <a:rect l="0" t="0" r="r" b="b"/>
              <a:pathLst>
                <a:path w="880" h="1073">
                  <a:moveTo>
                    <a:pt x="322" y="0"/>
                  </a:moveTo>
                  <a:lnTo>
                    <a:pt x="384" y="9"/>
                  </a:lnTo>
                  <a:lnTo>
                    <a:pt x="442" y="34"/>
                  </a:lnTo>
                  <a:lnTo>
                    <a:pt x="484" y="76"/>
                  </a:lnTo>
                  <a:lnTo>
                    <a:pt x="523" y="126"/>
                  </a:lnTo>
                  <a:lnTo>
                    <a:pt x="554" y="180"/>
                  </a:lnTo>
                  <a:lnTo>
                    <a:pt x="581" y="243"/>
                  </a:lnTo>
                  <a:lnTo>
                    <a:pt x="597" y="301"/>
                  </a:lnTo>
                  <a:lnTo>
                    <a:pt x="612" y="364"/>
                  </a:lnTo>
                  <a:lnTo>
                    <a:pt x="624" y="414"/>
                  </a:lnTo>
                  <a:lnTo>
                    <a:pt x="628" y="460"/>
                  </a:lnTo>
                  <a:lnTo>
                    <a:pt x="632" y="493"/>
                  </a:lnTo>
                  <a:lnTo>
                    <a:pt x="659" y="418"/>
                  </a:lnTo>
                  <a:lnTo>
                    <a:pt x="690" y="339"/>
                  </a:lnTo>
                  <a:lnTo>
                    <a:pt x="752" y="197"/>
                  </a:lnTo>
                  <a:lnTo>
                    <a:pt x="783" y="134"/>
                  </a:lnTo>
                  <a:lnTo>
                    <a:pt x="806" y="84"/>
                  </a:lnTo>
                  <a:lnTo>
                    <a:pt x="822" y="42"/>
                  </a:lnTo>
                  <a:lnTo>
                    <a:pt x="833" y="21"/>
                  </a:lnTo>
                  <a:lnTo>
                    <a:pt x="841" y="17"/>
                  </a:lnTo>
                  <a:lnTo>
                    <a:pt x="845" y="13"/>
                  </a:lnTo>
                  <a:lnTo>
                    <a:pt x="864" y="13"/>
                  </a:lnTo>
                  <a:lnTo>
                    <a:pt x="868" y="17"/>
                  </a:lnTo>
                  <a:lnTo>
                    <a:pt x="876" y="17"/>
                  </a:lnTo>
                  <a:lnTo>
                    <a:pt x="880" y="21"/>
                  </a:lnTo>
                  <a:lnTo>
                    <a:pt x="880" y="34"/>
                  </a:lnTo>
                  <a:lnTo>
                    <a:pt x="872" y="51"/>
                  </a:lnTo>
                  <a:lnTo>
                    <a:pt x="833" y="130"/>
                  </a:lnTo>
                  <a:lnTo>
                    <a:pt x="802" y="197"/>
                  </a:lnTo>
                  <a:lnTo>
                    <a:pt x="779" y="251"/>
                  </a:lnTo>
                  <a:lnTo>
                    <a:pt x="764" y="293"/>
                  </a:lnTo>
                  <a:lnTo>
                    <a:pt x="748" y="326"/>
                  </a:lnTo>
                  <a:lnTo>
                    <a:pt x="733" y="368"/>
                  </a:lnTo>
                  <a:lnTo>
                    <a:pt x="713" y="422"/>
                  </a:lnTo>
                  <a:lnTo>
                    <a:pt x="690" y="481"/>
                  </a:lnTo>
                  <a:lnTo>
                    <a:pt x="667" y="543"/>
                  </a:lnTo>
                  <a:lnTo>
                    <a:pt x="647" y="602"/>
                  </a:lnTo>
                  <a:lnTo>
                    <a:pt x="628" y="685"/>
                  </a:lnTo>
                  <a:lnTo>
                    <a:pt x="612" y="773"/>
                  </a:lnTo>
                  <a:lnTo>
                    <a:pt x="597" y="856"/>
                  </a:lnTo>
                  <a:lnTo>
                    <a:pt x="581" y="931"/>
                  </a:lnTo>
                  <a:lnTo>
                    <a:pt x="566" y="990"/>
                  </a:lnTo>
                  <a:lnTo>
                    <a:pt x="554" y="1032"/>
                  </a:lnTo>
                  <a:lnTo>
                    <a:pt x="543" y="1057"/>
                  </a:lnTo>
                  <a:lnTo>
                    <a:pt x="531" y="1069"/>
                  </a:lnTo>
                  <a:lnTo>
                    <a:pt x="523" y="1073"/>
                  </a:lnTo>
                  <a:lnTo>
                    <a:pt x="508" y="1073"/>
                  </a:lnTo>
                  <a:lnTo>
                    <a:pt x="496" y="1061"/>
                  </a:lnTo>
                  <a:lnTo>
                    <a:pt x="492" y="1048"/>
                  </a:lnTo>
                  <a:lnTo>
                    <a:pt x="488" y="1040"/>
                  </a:lnTo>
                  <a:lnTo>
                    <a:pt x="488" y="1032"/>
                  </a:lnTo>
                  <a:lnTo>
                    <a:pt x="492" y="998"/>
                  </a:lnTo>
                  <a:lnTo>
                    <a:pt x="500" y="944"/>
                  </a:lnTo>
                  <a:lnTo>
                    <a:pt x="515" y="881"/>
                  </a:lnTo>
                  <a:lnTo>
                    <a:pt x="535" y="815"/>
                  </a:lnTo>
                  <a:lnTo>
                    <a:pt x="550" y="744"/>
                  </a:lnTo>
                  <a:lnTo>
                    <a:pt x="570" y="677"/>
                  </a:lnTo>
                  <a:lnTo>
                    <a:pt x="574" y="664"/>
                  </a:lnTo>
                  <a:lnTo>
                    <a:pt x="577" y="643"/>
                  </a:lnTo>
                  <a:lnTo>
                    <a:pt x="581" y="610"/>
                  </a:lnTo>
                  <a:lnTo>
                    <a:pt x="581" y="506"/>
                  </a:lnTo>
                  <a:lnTo>
                    <a:pt x="577" y="451"/>
                  </a:lnTo>
                  <a:lnTo>
                    <a:pt x="570" y="393"/>
                  </a:lnTo>
                  <a:lnTo>
                    <a:pt x="554" y="334"/>
                  </a:lnTo>
                  <a:lnTo>
                    <a:pt x="535" y="284"/>
                  </a:lnTo>
                  <a:lnTo>
                    <a:pt x="508" y="234"/>
                  </a:lnTo>
                  <a:lnTo>
                    <a:pt x="473" y="193"/>
                  </a:lnTo>
                  <a:lnTo>
                    <a:pt x="426" y="159"/>
                  </a:lnTo>
                  <a:lnTo>
                    <a:pt x="372" y="138"/>
                  </a:lnTo>
                  <a:lnTo>
                    <a:pt x="302" y="130"/>
                  </a:lnTo>
                  <a:lnTo>
                    <a:pt x="240" y="138"/>
                  </a:lnTo>
                  <a:lnTo>
                    <a:pt x="182" y="155"/>
                  </a:lnTo>
                  <a:lnTo>
                    <a:pt x="128" y="188"/>
                  </a:lnTo>
                  <a:lnTo>
                    <a:pt x="85" y="230"/>
                  </a:lnTo>
                  <a:lnTo>
                    <a:pt x="54" y="284"/>
                  </a:lnTo>
                  <a:lnTo>
                    <a:pt x="50" y="297"/>
                  </a:lnTo>
                  <a:lnTo>
                    <a:pt x="46" y="305"/>
                  </a:lnTo>
                  <a:lnTo>
                    <a:pt x="42" y="309"/>
                  </a:lnTo>
                  <a:lnTo>
                    <a:pt x="35" y="314"/>
                  </a:lnTo>
                  <a:lnTo>
                    <a:pt x="11" y="314"/>
                  </a:lnTo>
                  <a:lnTo>
                    <a:pt x="4" y="309"/>
                  </a:lnTo>
                  <a:lnTo>
                    <a:pt x="0" y="305"/>
                  </a:lnTo>
                  <a:lnTo>
                    <a:pt x="0" y="297"/>
                  </a:lnTo>
                  <a:lnTo>
                    <a:pt x="11" y="247"/>
                  </a:lnTo>
                  <a:lnTo>
                    <a:pt x="31" y="201"/>
                  </a:lnTo>
                  <a:lnTo>
                    <a:pt x="66" y="151"/>
                  </a:lnTo>
                  <a:lnTo>
                    <a:pt x="112" y="97"/>
                  </a:lnTo>
                  <a:lnTo>
                    <a:pt x="151" y="63"/>
                  </a:lnTo>
                  <a:lnTo>
                    <a:pt x="201" y="30"/>
                  </a:lnTo>
                  <a:lnTo>
                    <a:pt x="256" y="9"/>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8279" y="2926"/>
              <a:ext cx="849" cy="1069"/>
            </a:xfrm>
            <a:custGeom>
              <a:avLst/>
              <a:gdLst/>
              <a:ahLst/>
              <a:cxnLst>
                <a:cxn ang="0">
                  <a:pos x="516" y="0"/>
                </a:cxn>
                <a:cxn ang="0">
                  <a:pos x="803" y="0"/>
                </a:cxn>
                <a:cxn ang="0">
                  <a:pos x="822" y="4"/>
                </a:cxn>
                <a:cxn ang="0">
                  <a:pos x="838" y="17"/>
                </a:cxn>
                <a:cxn ang="0">
                  <a:pos x="845" y="42"/>
                </a:cxn>
                <a:cxn ang="0">
                  <a:pos x="838" y="63"/>
                </a:cxn>
                <a:cxn ang="0">
                  <a:pos x="822" y="75"/>
                </a:cxn>
                <a:cxn ang="0">
                  <a:pos x="803" y="79"/>
                </a:cxn>
                <a:cxn ang="0">
                  <a:pos x="524" y="79"/>
                </a:cxn>
                <a:cxn ang="0">
                  <a:pos x="423" y="92"/>
                </a:cxn>
                <a:cxn ang="0">
                  <a:pos x="334" y="121"/>
                </a:cxn>
                <a:cxn ang="0">
                  <a:pos x="256" y="167"/>
                </a:cxn>
                <a:cxn ang="0">
                  <a:pos x="186" y="234"/>
                </a:cxn>
                <a:cxn ang="0">
                  <a:pos x="136" y="309"/>
                </a:cxn>
                <a:cxn ang="0">
                  <a:pos x="97" y="401"/>
                </a:cxn>
                <a:cxn ang="0">
                  <a:pos x="78" y="497"/>
                </a:cxn>
                <a:cxn ang="0">
                  <a:pos x="807" y="497"/>
                </a:cxn>
                <a:cxn ang="0">
                  <a:pos x="826" y="501"/>
                </a:cxn>
                <a:cxn ang="0">
                  <a:pos x="842" y="514"/>
                </a:cxn>
                <a:cxn ang="0">
                  <a:pos x="849" y="539"/>
                </a:cxn>
                <a:cxn ang="0">
                  <a:pos x="842" y="559"/>
                </a:cxn>
                <a:cxn ang="0">
                  <a:pos x="826" y="572"/>
                </a:cxn>
                <a:cxn ang="0">
                  <a:pos x="807" y="576"/>
                </a:cxn>
                <a:cxn ang="0">
                  <a:pos x="787" y="576"/>
                </a:cxn>
                <a:cxn ang="0">
                  <a:pos x="787" y="568"/>
                </a:cxn>
                <a:cxn ang="0">
                  <a:pos x="78" y="568"/>
                </a:cxn>
                <a:cxn ang="0">
                  <a:pos x="97" y="668"/>
                </a:cxn>
                <a:cxn ang="0">
                  <a:pos x="136" y="756"/>
                </a:cxn>
                <a:cxn ang="0">
                  <a:pos x="186" y="835"/>
                </a:cxn>
                <a:cxn ang="0">
                  <a:pos x="256" y="898"/>
                </a:cxn>
                <a:cxn ang="0">
                  <a:pos x="334" y="944"/>
                </a:cxn>
                <a:cxn ang="0">
                  <a:pos x="423" y="977"/>
                </a:cxn>
                <a:cxn ang="0">
                  <a:pos x="524" y="985"/>
                </a:cxn>
                <a:cxn ang="0">
                  <a:pos x="803" y="985"/>
                </a:cxn>
                <a:cxn ang="0">
                  <a:pos x="822" y="989"/>
                </a:cxn>
                <a:cxn ang="0">
                  <a:pos x="838" y="1002"/>
                </a:cxn>
                <a:cxn ang="0">
                  <a:pos x="845" y="1027"/>
                </a:cxn>
                <a:cxn ang="0">
                  <a:pos x="838" y="1052"/>
                </a:cxn>
                <a:cxn ang="0">
                  <a:pos x="822" y="1065"/>
                </a:cxn>
                <a:cxn ang="0">
                  <a:pos x="803" y="1069"/>
                </a:cxn>
                <a:cxn ang="0">
                  <a:pos x="516" y="1069"/>
                </a:cxn>
                <a:cxn ang="0">
                  <a:pos x="411" y="1056"/>
                </a:cxn>
                <a:cxn ang="0">
                  <a:pos x="314" y="1027"/>
                </a:cxn>
                <a:cxn ang="0">
                  <a:pos x="229" y="977"/>
                </a:cxn>
                <a:cxn ang="0">
                  <a:pos x="151" y="914"/>
                </a:cxn>
                <a:cxn ang="0">
                  <a:pos x="89" y="835"/>
                </a:cxn>
                <a:cxn ang="0">
                  <a:pos x="43" y="743"/>
                </a:cxn>
                <a:cxn ang="0">
                  <a:pos x="12" y="643"/>
                </a:cxn>
                <a:cxn ang="0">
                  <a:pos x="0" y="534"/>
                </a:cxn>
                <a:cxn ang="0">
                  <a:pos x="12" y="426"/>
                </a:cxn>
                <a:cxn ang="0">
                  <a:pos x="43" y="326"/>
                </a:cxn>
                <a:cxn ang="0">
                  <a:pos x="89" y="238"/>
                </a:cxn>
                <a:cxn ang="0">
                  <a:pos x="151" y="159"/>
                </a:cxn>
                <a:cxn ang="0">
                  <a:pos x="229" y="92"/>
                </a:cxn>
                <a:cxn ang="0">
                  <a:pos x="314" y="42"/>
                </a:cxn>
                <a:cxn ang="0">
                  <a:pos x="411" y="13"/>
                </a:cxn>
                <a:cxn ang="0">
                  <a:pos x="516" y="0"/>
                </a:cxn>
              </a:cxnLst>
              <a:rect l="0" t="0" r="r" b="b"/>
              <a:pathLst>
                <a:path w="849" h="1069">
                  <a:moveTo>
                    <a:pt x="516" y="0"/>
                  </a:moveTo>
                  <a:lnTo>
                    <a:pt x="803" y="0"/>
                  </a:lnTo>
                  <a:lnTo>
                    <a:pt x="822" y="4"/>
                  </a:lnTo>
                  <a:lnTo>
                    <a:pt x="838" y="17"/>
                  </a:lnTo>
                  <a:lnTo>
                    <a:pt x="845" y="42"/>
                  </a:lnTo>
                  <a:lnTo>
                    <a:pt x="838" y="63"/>
                  </a:lnTo>
                  <a:lnTo>
                    <a:pt x="822" y="75"/>
                  </a:lnTo>
                  <a:lnTo>
                    <a:pt x="803" y="79"/>
                  </a:lnTo>
                  <a:lnTo>
                    <a:pt x="524" y="79"/>
                  </a:lnTo>
                  <a:lnTo>
                    <a:pt x="423" y="92"/>
                  </a:lnTo>
                  <a:lnTo>
                    <a:pt x="334" y="121"/>
                  </a:lnTo>
                  <a:lnTo>
                    <a:pt x="256" y="167"/>
                  </a:lnTo>
                  <a:lnTo>
                    <a:pt x="186" y="234"/>
                  </a:lnTo>
                  <a:lnTo>
                    <a:pt x="136" y="309"/>
                  </a:lnTo>
                  <a:lnTo>
                    <a:pt x="97" y="401"/>
                  </a:lnTo>
                  <a:lnTo>
                    <a:pt x="78" y="497"/>
                  </a:lnTo>
                  <a:lnTo>
                    <a:pt x="807" y="497"/>
                  </a:lnTo>
                  <a:lnTo>
                    <a:pt x="826" y="501"/>
                  </a:lnTo>
                  <a:lnTo>
                    <a:pt x="842" y="514"/>
                  </a:lnTo>
                  <a:lnTo>
                    <a:pt x="849" y="539"/>
                  </a:lnTo>
                  <a:lnTo>
                    <a:pt x="842" y="559"/>
                  </a:lnTo>
                  <a:lnTo>
                    <a:pt x="826" y="572"/>
                  </a:lnTo>
                  <a:lnTo>
                    <a:pt x="807" y="576"/>
                  </a:lnTo>
                  <a:lnTo>
                    <a:pt x="787" y="576"/>
                  </a:lnTo>
                  <a:lnTo>
                    <a:pt x="787" y="568"/>
                  </a:lnTo>
                  <a:lnTo>
                    <a:pt x="78" y="568"/>
                  </a:lnTo>
                  <a:lnTo>
                    <a:pt x="97" y="668"/>
                  </a:lnTo>
                  <a:lnTo>
                    <a:pt x="136" y="756"/>
                  </a:lnTo>
                  <a:lnTo>
                    <a:pt x="186" y="835"/>
                  </a:lnTo>
                  <a:lnTo>
                    <a:pt x="256" y="898"/>
                  </a:lnTo>
                  <a:lnTo>
                    <a:pt x="334" y="944"/>
                  </a:lnTo>
                  <a:lnTo>
                    <a:pt x="423" y="977"/>
                  </a:lnTo>
                  <a:lnTo>
                    <a:pt x="524" y="985"/>
                  </a:lnTo>
                  <a:lnTo>
                    <a:pt x="803" y="985"/>
                  </a:lnTo>
                  <a:lnTo>
                    <a:pt x="822" y="989"/>
                  </a:lnTo>
                  <a:lnTo>
                    <a:pt x="838" y="1002"/>
                  </a:lnTo>
                  <a:lnTo>
                    <a:pt x="845" y="1027"/>
                  </a:lnTo>
                  <a:lnTo>
                    <a:pt x="838" y="1052"/>
                  </a:lnTo>
                  <a:lnTo>
                    <a:pt x="822" y="1065"/>
                  </a:lnTo>
                  <a:lnTo>
                    <a:pt x="803" y="1069"/>
                  </a:lnTo>
                  <a:lnTo>
                    <a:pt x="516" y="1069"/>
                  </a:lnTo>
                  <a:lnTo>
                    <a:pt x="411" y="1056"/>
                  </a:lnTo>
                  <a:lnTo>
                    <a:pt x="314" y="1027"/>
                  </a:lnTo>
                  <a:lnTo>
                    <a:pt x="229" y="977"/>
                  </a:lnTo>
                  <a:lnTo>
                    <a:pt x="151" y="914"/>
                  </a:lnTo>
                  <a:lnTo>
                    <a:pt x="89" y="835"/>
                  </a:lnTo>
                  <a:lnTo>
                    <a:pt x="43" y="743"/>
                  </a:lnTo>
                  <a:lnTo>
                    <a:pt x="12" y="643"/>
                  </a:lnTo>
                  <a:lnTo>
                    <a:pt x="0" y="534"/>
                  </a:lnTo>
                  <a:lnTo>
                    <a:pt x="12" y="426"/>
                  </a:lnTo>
                  <a:lnTo>
                    <a:pt x="43" y="326"/>
                  </a:lnTo>
                  <a:lnTo>
                    <a:pt x="89" y="238"/>
                  </a:lnTo>
                  <a:lnTo>
                    <a:pt x="151" y="159"/>
                  </a:lnTo>
                  <a:lnTo>
                    <a:pt x="229" y="92"/>
                  </a:lnTo>
                  <a:lnTo>
                    <a:pt x="314" y="42"/>
                  </a:lnTo>
                  <a:lnTo>
                    <a:pt x="411" y="13"/>
                  </a:lnTo>
                  <a:lnTo>
                    <a:pt x="5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9373" y="2759"/>
              <a:ext cx="903" cy="1111"/>
            </a:xfrm>
            <a:custGeom>
              <a:avLst/>
              <a:gdLst/>
              <a:ahLst/>
              <a:cxnLst>
                <a:cxn ang="0">
                  <a:pos x="0" y="0"/>
                </a:cxn>
                <a:cxn ang="0">
                  <a:pos x="860" y="0"/>
                </a:cxn>
                <a:cxn ang="0">
                  <a:pos x="903" y="376"/>
                </a:cxn>
                <a:cxn ang="0">
                  <a:pos x="853" y="376"/>
                </a:cxn>
                <a:cxn ang="0">
                  <a:pos x="841" y="296"/>
                </a:cxn>
                <a:cxn ang="0">
                  <a:pos x="826" y="230"/>
                </a:cxn>
                <a:cxn ang="0">
                  <a:pos x="806" y="175"/>
                </a:cxn>
                <a:cxn ang="0">
                  <a:pos x="783" y="134"/>
                </a:cxn>
                <a:cxn ang="0">
                  <a:pos x="744" y="100"/>
                </a:cxn>
                <a:cxn ang="0">
                  <a:pos x="698" y="75"/>
                </a:cxn>
                <a:cxn ang="0">
                  <a:pos x="636" y="63"/>
                </a:cxn>
                <a:cxn ang="0">
                  <a:pos x="558" y="59"/>
                </a:cxn>
                <a:cxn ang="0">
                  <a:pos x="372" y="59"/>
                </a:cxn>
                <a:cxn ang="0">
                  <a:pos x="329" y="63"/>
                </a:cxn>
                <a:cxn ang="0">
                  <a:pos x="310" y="71"/>
                </a:cxn>
                <a:cxn ang="0">
                  <a:pos x="298" y="92"/>
                </a:cxn>
                <a:cxn ang="0">
                  <a:pos x="298" y="1002"/>
                </a:cxn>
                <a:cxn ang="0">
                  <a:pos x="302" y="1019"/>
                </a:cxn>
                <a:cxn ang="0">
                  <a:pos x="318" y="1035"/>
                </a:cxn>
                <a:cxn ang="0">
                  <a:pos x="341" y="1044"/>
                </a:cxn>
                <a:cxn ang="0">
                  <a:pos x="384" y="1052"/>
                </a:cxn>
                <a:cxn ang="0">
                  <a:pos x="500" y="1052"/>
                </a:cxn>
                <a:cxn ang="0">
                  <a:pos x="500" y="1111"/>
                </a:cxn>
                <a:cxn ang="0">
                  <a:pos x="477" y="1111"/>
                </a:cxn>
                <a:cxn ang="0">
                  <a:pos x="434" y="1106"/>
                </a:cxn>
                <a:cxn ang="0">
                  <a:pos x="325" y="1106"/>
                </a:cxn>
                <a:cxn ang="0">
                  <a:pos x="271" y="1102"/>
                </a:cxn>
                <a:cxn ang="0">
                  <a:pos x="194" y="1102"/>
                </a:cxn>
                <a:cxn ang="0">
                  <a:pos x="147" y="1106"/>
                </a:cxn>
                <a:cxn ang="0">
                  <a:pos x="50" y="1106"/>
                </a:cxn>
                <a:cxn ang="0">
                  <a:pos x="15" y="1111"/>
                </a:cxn>
                <a:cxn ang="0">
                  <a:pos x="0" y="1111"/>
                </a:cxn>
                <a:cxn ang="0">
                  <a:pos x="0" y="1052"/>
                </a:cxn>
                <a:cxn ang="0">
                  <a:pos x="38" y="1052"/>
                </a:cxn>
                <a:cxn ang="0">
                  <a:pos x="97" y="1048"/>
                </a:cxn>
                <a:cxn ang="0">
                  <a:pos x="131" y="1044"/>
                </a:cxn>
                <a:cxn ang="0">
                  <a:pos x="151" y="1031"/>
                </a:cxn>
                <a:cxn ang="0">
                  <a:pos x="159" y="1010"/>
                </a:cxn>
                <a:cxn ang="0">
                  <a:pos x="159" y="105"/>
                </a:cxn>
                <a:cxn ang="0">
                  <a:pos x="155" y="84"/>
                </a:cxn>
                <a:cxn ang="0">
                  <a:pos x="143" y="71"/>
                </a:cxn>
                <a:cxn ang="0">
                  <a:pos x="124" y="63"/>
                </a:cxn>
                <a:cxn ang="0">
                  <a:pos x="89" y="59"/>
                </a:cxn>
                <a:cxn ang="0">
                  <a:pos x="0" y="59"/>
                </a:cxn>
                <a:cxn ang="0">
                  <a:pos x="0" y="0"/>
                </a:cxn>
              </a:cxnLst>
              <a:rect l="0" t="0" r="r" b="b"/>
              <a:pathLst>
                <a:path w="903" h="1111">
                  <a:moveTo>
                    <a:pt x="0" y="0"/>
                  </a:moveTo>
                  <a:lnTo>
                    <a:pt x="860" y="0"/>
                  </a:lnTo>
                  <a:lnTo>
                    <a:pt x="903" y="376"/>
                  </a:lnTo>
                  <a:lnTo>
                    <a:pt x="853" y="376"/>
                  </a:lnTo>
                  <a:lnTo>
                    <a:pt x="841" y="296"/>
                  </a:lnTo>
                  <a:lnTo>
                    <a:pt x="826" y="230"/>
                  </a:lnTo>
                  <a:lnTo>
                    <a:pt x="806" y="175"/>
                  </a:lnTo>
                  <a:lnTo>
                    <a:pt x="783" y="134"/>
                  </a:lnTo>
                  <a:lnTo>
                    <a:pt x="744" y="100"/>
                  </a:lnTo>
                  <a:lnTo>
                    <a:pt x="698" y="75"/>
                  </a:lnTo>
                  <a:lnTo>
                    <a:pt x="636" y="63"/>
                  </a:lnTo>
                  <a:lnTo>
                    <a:pt x="558" y="59"/>
                  </a:lnTo>
                  <a:lnTo>
                    <a:pt x="372" y="59"/>
                  </a:lnTo>
                  <a:lnTo>
                    <a:pt x="329" y="63"/>
                  </a:lnTo>
                  <a:lnTo>
                    <a:pt x="310" y="71"/>
                  </a:lnTo>
                  <a:lnTo>
                    <a:pt x="298" y="92"/>
                  </a:lnTo>
                  <a:lnTo>
                    <a:pt x="298" y="1002"/>
                  </a:lnTo>
                  <a:lnTo>
                    <a:pt x="302" y="1019"/>
                  </a:lnTo>
                  <a:lnTo>
                    <a:pt x="318" y="1035"/>
                  </a:lnTo>
                  <a:lnTo>
                    <a:pt x="341" y="1044"/>
                  </a:lnTo>
                  <a:lnTo>
                    <a:pt x="384" y="1052"/>
                  </a:lnTo>
                  <a:lnTo>
                    <a:pt x="500" y="1052"/>
                  </a:lnTo>
                  <a:lnTo>
                    <a:pt x="500" y="1111"/>
                  </a:lnTo>
                  <a:lnTo>
                    <a:pt x="477" y="1111"/>
                  </a:lnTo>
                  <a:lnTo>
                    <a:pt x="434" y="1106"/>
                  </a:lnTo>
                  <a:lnTo>
                    <a:pt x="325" y="1106"/>
                  </a:lnTo>
                  <a:lnTo>
                    <a:pt x="271" y="1102"/>
                  </a:lnTo>
                  <a:lnTo>
                    <a:pt x="194" y="1102"/>
                  </a:lnTo>
                  <a:lnTo>
                    <a:pt x="147" y="1106"/>
                  </a:lnTo>
                  <a:lnTo>
                    <a:pt x="50" y="1106"/>
                  </a:lnTo>
                  <a:lnTo>
                    <a:pt x="15" y="1111"/>
                  </a:lnTo>
                  <a:lnTo>
                    <a:pt x="0" y="1111"/>
                  </a:lnTo>
                  <a:lnTo>
                    <a:pt x="0" y="1052"/>
                  </a:lnTo>
                  <a:lnTo>
                    <a:pt x="38" y="1052"/>
                  </a:lnTo>
                  <a:lnTo>
                    <a:pt x="97" y="1048"/>
                  </a:lnTo>
                  <a:lnTo>
                    <a:pt x="131" y="1044"/>
                  </a:lnTo>
                  <a:lnTo>
                    <a:pt x="151" y="1031"/>
                  </a:lnTo>
                  <a:lnTo>
                    <a:pt x="159" y="1010"/>
                  </a:lnTo>
                  <a:lnTo>
                    <a:pt x="159" y="105"/>
                  </a:lnTo>
                  <a:lnTo>
                    <a:pt x="155" y="84"/>
                  </a:lnTo>
                  <a:lnTo>
                    <a:pt x="143" y="71"/>
                  </a:lnTo>
                  <a:lnTo>
                    <a:pt x="124" y="63"/>
                  </a:lnTo>
                  <a:lnTo>
                    <a:pt x="89" y="59"/>
                  </a:lnTo>
                  <a:lnTo>
                    <a:pt x="0" y="5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0474" y="1949"/>
              <a:ext cx="1679" cy="1699"/>
            </a:xfrm>
            <a:custGeom>
              <a:avLst/>
              <a:gdLst/>
              <a:ahLst/>
              <a:cxnLst>
                <a:cxn ang="0">
                  <a:pos x="1636" y="4"/>
                </a:cxn>
                <a:cxn ang="0">
                  <a:pos x="1632" y="42"/>
                </a:cxn>
                <a:cxn ang="0">
                  <a:pos x="1438" y="664"/>
                </a:cxn>
                <a:cxn ang="0">
                  <a:pos x="1326" y="1144"/>
                </a:cxn>
                <a:cxn ang="0">
                  <a:pos x="1295" y="1353"/>
                </a:cxn>
                <a:cxn ang="0">
                  <a:pos x="1283" y="1474"/>
                </a:cxn>
                <a:cxn ang="0">
                  <a:pos x="1326" y="1561"/>
                </a:cxn>
                <a:cxn ang="0">
                  <a:pos x="1388" y="1574"/>
                </a:cxn>
                <a:cxn ang="0">
                  <a:pos x="1469" y="1557"/>
                </a:cxn>
                <a:cxn ang="0">
                  <a:pos x="1493" y="1541"/>
                </a:cxn>
                <a:cxn ang="0">
                  <a:pos x="1582" y="1445"/>
                </a:cxn>
                <a:cxn ang="0">
                  <a:pos x="1659" y="1415"/>
                </a:cxn>
                <a:cxn ang="0">
                  <a:pos x="1679" y="1424"/>
                </a:cxn>
                <a:cxn ang="0">
                  <a:pos x="1648" y="1507"/>
                </a:cxn>
                <a:cxn ang="0">
                  <a:pos x="1500" y="1632"/>
                </a:cxn>
                <a:cxn ang="0">
                  <a:pos x="1233" y="1699"/>
                </a:cxn>
                <a:cxn ang="0">
                  <a:pos x="1124" y="1645"/>
                </a:cxn>
                <a:cxn ang="0">
                  <a:pos x="1109" y="1495"/>
                </a:cxn>
                <a:cxn ang="0">
                  <a:pos x="1152" y="1211"/>
                </a:cxn>
                <a:cxn ang="0">
                  <a:pos x="1183" y="931"/>
                </a:cxn>
                <a:cxn ang="0">
                  <a:pos x="543" y="1248"/>
                </a:cxn>
                <a:cxn ang="0">
                  <a:pos x="430" y="1578"/>
                </a:cxn>
                <a:cxn ang="0">
                  <a:pos x="415" y="1603"/>
                </a:cxn>
                <a:cxn ang="0">
                  <a:pos x="298" y="1674"/>
                </a:cxn>
                <a:cxn ang="0">
                  <a:pos x="256" y="1674"/>
                </a:cxn>
                <a:cxn ang="0">
                  <a:pos x="256" y="1649"/>
                </a:cxn>
                <a:cxn ang="0">
                  <a:pos x="264" y="1616"/>
                </a:cxn>
                <a:cxn ang="0">
                  <a:pos x="372" y="1290"/>
                </a:cxn>
                <a:cxn ang="0">
                  <a:pos x="473" y="931"/>
                </a:cxn>
                <a:cxn ang="0">
                  <a:pos x="271" y="927"/>
                </a:cxn>
                <a:cxn ang="0">
                  <a:pos x="310" y="864"/>
                </a:cxn>
                <a:cxn ang="0">
                  <a:pos x="430" y="806"/>
                </a:cxn>
                <a:cxn ang="0">
                  <a:pos x="539" y="668"/>
                </a:cxn>
                <a:cxn ang="0">
                  <a:pos x="562" y="556"/>
                </a:cxn>
                <a:cxn ang="0">
                  <a:pos x="585" y="409"/>
                </a:cxn>
                <a:cxn ang="0">
                  <a:pos x="605" y="242"/>
                </a:cxn>
                <a:cxn ang="0">
                  <a:pos x="585" y="167"/>
                </a:cxn>
                <a:cxn ang="0">
                  <a:pos x="500" y="130"/>
                </a:cxn>
                <a:cxn ang="0">
                  <a:pos x="314" y="171"/>
                </a:cxn>
                <a:cxn ang="0">
                  <a:pos x="213" y="284"/>
                </a:cxn>
                <a:cxn ang="0">
                  <a:pos x="116" y="414"/>
                </a:cxn>
                <a:cxn ang="0">
                  <a:pos x="23" y="451"/>
                </a:cxn>
                <a:cxn ang="0">
                  <a:pos x="0" y="443"/>
                </a:cxn>
                <a:cxn ang="0">
                  <a:pos x="23" y="384"/>
                </a:cxn>
                <a:cxn ang="0">
                  <a:pos x="155" y="209"/>
                </a:cxn>
                <a:cxn ang="0">
                  <a:pos x="415" y="46"/>
                </a:cxn>
                <a:cxn ang="0">
                  <a:pos x="659" y="4"/>
                </a:cxn>
                <a:cxn ang="0">
                  <a:pos x="768" y="50"/>
                </a:cxn>
                <a:cxn ang="0">
                  <a:pos x="791" y="159"/>
                </a:cxn>
                <a:cxn ang="0">
                  <a:pos x="772" y="322"/>
                </a:cxn>
                <a:cxn ang="0">
                  <a:pos x="713" y="643"/>
                </a:cxn>
                <a:cxn ang="0">
                  <a:pos x="1310" y="572"/>
                </a:cxn>
                <a:cxn ang="0">
                  <a:pos x="1469" y="96"/>
                </a:cxn>
                <a:cxn ang="0">
                  <a:pos x="1485" y="71"/>
                </a:cxn>
                <a:cxn ang="0">
                  <a:pos x="1621" y="0"/>
                </a:cxn>
              </a:cxnLst>
              <a:rect l="0" t="0" r="r" b="b"/>
              <a:pathLst>
                <a:path w="1679" h="1699">
                  <a:moveTo>
                    <a:pt x="1621" y="0"/>
                  </a:moveTo>
                  <a:lnTo>
                    <a:pt x="1628" y="0"/>
                  </a:lnTo>
                  <a:lnTo>
                    <a:pt x="1636" y="4"/>
                  </a:lnTo>
                  <a:lnTo>
                    <a:pt x="1640" y="9"/>
                  </a:lnTo>
                  <a:lnTo>
                    <a:pt x="1640" y="25"/>
                  </a:lnTo>
                  <a:lnTo>
                    <a:pt x="1632" y="42"/>
                  </a:lnTo>
                  <a:lnTo>
                    <a:pt x="1559" y="263"/>
                  </a:lnTo>
                  <a:lnTo>
                    <a:pt x="1493" y="472"/>
                  </a:lnTo>
                  <a:lnTo>
                    <a:pt x="1438" y="664"/>
                  </a:lnTo>
                  <a:lnTo>
                    <a:pt x="1392" y="844"/>
                  </a:lnTo>
                  <a:lnTo>
                    <a:pt x="1353" y="1002"/>
                  </a:lnTo>
                  <a:lnTo>
                    <a:pt x="1326" y="1144"/>
                  </a:lnTo>
                  <a:lnTo>
                    <a:pt x="1307" y="1265"/>
                  </a:lnTo>
                  <a:lnTo>
                    <a:pt x="1303" y="1303"/>
                  </a:lnTo>
                  <a:lnTo>
                    <a:pt x="1295" y="1353"/>
                  </a:lnTo>
                  <a:lnTo>
                    <a:pt x="1291" y="1403"/>
                  </a:lnTo>
                  <a:lnTo>
                    <a:pt x="1283" y="1445"/>
                  </a:lnTo>
                  <a:lnTo>
                    <a:pt x="1283" y="1474"/>
                  </a:lnTo>
                  <a:lnTo>
                    <a:pt x="1287" y="1511"/>
                  </a:lnTo>
                  <a:lnTo>
                    <a:pt x="1303" y="1541"/>
                  </a:lnTo>
                  <a:lnTo>
                    <a:pt x="1326" y="1561"/>
                  </a:lnTo>
                  <a:lnTo>
                    <a:pt x="1349" y="1570"/>
                  </a:lnTo>
                  <a:lnTo>
                    <a:pt x="1373" y="1574"/>
                  </a:lnTo>
                  <a:lnTo>
                    <a:pt x="1388" y="1574"/>
                  </a:lnTo>
                  <a:lnTo>
                    <a:pt x="1442" y="1566"/>
                  </a:lnTo>
                  <a:lnTo>
                    <a:pt x="1458" y="1561"/>
                  </a:lnTo>
                  <a:lnTo>
                    <a:pt x="1469" y="1557"/>
                  </a:lnTo>
                  <a:lnTo>
                    <a:pt x="1481" y="1557"/>
                  </a:lnTo>
                  <a:lnTo>
                    <a:pt x="1489" y="1549"/>
                  </a:lnTo>
                  <a:lnTo>
                    <a:pt x="1493" y="1541"/>
                  </a:lnTo>
                  <a:lnTo>
                    <a:pt x="1516" y="1499"/>
                  </a:lnTo>
                  <a:lnTo>
                    <a:pt x="1547" y="1465"/>
                  </a:lnTo>
                  <a:lnTo>
                    <a:pt x="1582" y="1445"/>
                  </a:lnTo>
                  <a:lnTo>
                    <a:pt x="1617" y="1428"/>
                  </a:lnTo>
                  <a:lnTo>
                    <a:pt x="1644" y="1420"/>
                  </a:lnTo>
                  <a:lnTo>
                    <a:pt x="1659" y="1415"/>
                  </a:lnTo>
                  <a:lnTo>
                    <a:pt x="1667" y="1415"/>
                  </a:lnTo>
                  <a:lnTo>
                    <a:pt x="1671" y="1420"/>
                  </a:lnTo>
                  <a:lnTo>
                    <a:pt x="1679" y="1424"/>
                  </a:lnTo>
                  <a:lnTo>
                    <a:pt x="1679" y="1432"/>
                  </a:lnTo>
                  <a:lnTo>
                    <a:pt x="1671" y="1465"/>
                  </a:lnTo>
                  <a:lnTo>
                    <a:pt x="1648" y="1507"/>
                  </a:lnTo>
                  <a:lnTo>
                    <a:pt x="1613" y="1549"/>
                  </a:lnTo>
                  <a:lnTo>
                    <a:pt x="1563" y="1595"/>
                  </a:lnTo>
                  <a:lnTo>
                    <a:pt x="1500" y="1632"/>
                  </a:lnTo>
                  <a:lnTo>
                    <a:pt x="1423" y="1670"/>
                  </a:lnTo>
                  <a:lnTo>
                    <a:pt x="1334" y="1691"/>
                  </a:lnTo>
                  <a:lnTo>
                    <a:pt x="1233" y="1699"/>
                  </a:lnTo>
                  <a:lnTo>
                    <a:pt x="1186" y="1691"/>
                  </a:lnTo>
                  <a:lnTo>
                    <a:pt x="1148" y="1674"/>
                  </a:lnTo>
                  <a:lnTo>
                    <a:pt x="1124" y="1645"/>
                  </a:lnTo>
                  <a:lnTo>
                    <a:pt x="1109" y="1612"/>
                  </a:lnTo>
                  <a:lnTo>
                    <a:pt x="1105" y="1570"/>
                  </a:lnTo>
                  <a:lnTo>
                    <a:pt x="1109" y="1495"/>
                  </a:lnTo>
                  <a:lnTo>
                    <a:pt x="1120" y="1407"/>
                  </a:lnTo>
                  <a:lnTo>
                    <a:pt x="1136" y="1307"/>
                  </a:lnTo>
                  <a:lnTo>
                    <a:pt x="1152" y="1211"/>
                  </a:lnTo>
                  <a:lnTo>
                    <a:pt x="1171" y="1115"/>
                  </a:lnTo>
                  <a:lnTo>
                    <a:pt x="1217" y="915"/>
                  </a:lnTo>
                  <a:lnTo>
                    <a:pt x="1183" y="931"/>
                  </a:lnTo>
                  <a:lnTo>
                    <a:pt x="1148" y="935"/>
                  </a:lnTo>
                  <a:lnTo>
                    <a:pt x="636" y="935"/>
                  </a:lnTo>
                  <a:lnTo>
                    <a:pt x="543" y="1248"/>
                  </a:lnTo>
                  <a:lnTo>
                    <a:pt x="438" y="1561"/>
                  </a:lnTo>
                  <a:lnTo>
                    <a:pt x="434" y="1574"/>
                  </a:lnTo>
                  <a:lnTo>
                    <a:pt x="430" y="1578"/>
                  </a:lnTo>
                  <a:lnTo>
                    <a:pt x="426" y="1587"/>
                  </a:lnTo>
                  <a:lnTo>
                    <a:pt x="419" y="1595"/>
                  </a:lnTo>
                  <a:lnTo>
                    <a:pt x="415" y="1603"/>
                  </a:lnTo>
                  <a:lnTo>
                    <a:pt x="376" y="1632"/>
                  </a:lnTo>
                  <a:lnTo>
                    <a:pt x="337" y="1658"/>
                  </a:lnTo>
                  <a:lnTo>
                    <a:pt x="298" y="1674"/>
                  </a:lnTo>
                  <a:lnTo>
                    <a:pt x="271" y="1678"/>
                  </a:lnTo>
                  <a:lnTo>
                    <a:pt x="264" y="1678"/>
                  </a:lnTo>
                  <a:lnTo>
                    <a:pt x="256" y="1674"/>
                  </a:lnTo>
                  <a:lnTo>
                    <a:pt x="252" y="1670"/>
                  </a:lnTo>
                  <a:lnTo>
                    <a:pt x="252" y="1653"/>
                  </a:lnTo>
                  <a:lnTo>
                    <a:pt x="256" y="1649"/>
                  </a:lnTo>
                  <a:lnTo>
                    <a:pt x="256" y="1641"/>
                  </a:lnTo>
                  <a:lnTo>
                    <a:pt x="260" y="1632"/>
                  </a:lnTo>
                  <a:lnTo>
                    <a:pt x="264" y="1616"/>
                  </a:lnTo>
                  <a:lnTo>
                    <a:pt x="271" y="1599"/>
                  </a:lnTo>
                  <a:lnTo>
                    <a:pt x="326" y="1436"/>
                  </a:lnTo>
                  <a:lnTo>
                    <a:pt x="372" y="1290"/>
                  </a:lnTo>
                  <a:lnTo>
                    <a:pt x="411" y="1152"/>
                  </a:lnTo>
                  <a:lnTo>
                    <a:pt x="446" y="1036"/>
                  </a:lnTo>
                  <a:lnTo>
                    <a:pt x="473" y="931"/>
                  </a:lnTo>
                  <a:lnTo>
                    <a:pt x="279" y="931"/>
                  </a:lnTo>
                  <a:lnTo>
                    <a:pt x="275" y="927"/>
                  </a:lnTo>
                  <a:lnTo>
                    <a:pt x="271" y="927"/>
                  </a:lnTo>
                  <a:lnTo>
                    <a:pt x="271" y="919"/>
                  </a:lnTo>
                  <a:lnTo>
                    <a:pt x="283" y="894"/>
                  </a:lnTo>
                  <a:lnTo>
                    <a:pt x="310" y="864"/>
                  </a:lnTo>
                  <a:lnTo>
                    <a:pt x="349" y="835"/>
                  </a:lnTo>
                  <a:lnTo>
                    <a:pt x="392" y="814"/>
                  </a:lnTo>
                  <a:lnTo>
                    <a:pt x="430" y="806"/>
                  </a:lnTo>
                  <a:lnTo>
                    <a:pt x="508" y="806"/>
                  </a:lnTo>
                  <a:lnTo>
                    <a:pt x="527" y="731"/>
                  </a:lnTo>
                  <a:lnTo>
                    <a:pt x="539" y="668"/>
                  </a:lnTo>
                  <a:lnTo>
                    <a:pt x="547" y="622"/>
                  </a:lnTo>
                  <a:lnTo>
                    <a:pt x="554" y="585"/>
                  </a:lnTo>
                  <a:lnTo>
                    <a:pt x="562" y="556"/>
                  </a:lnTo>
                  <a:lnTo>
                    <a:pt x="566" y="530"/>
                  </a:lnTo>
                  <a:lnTo>
                    <a:pt x="570" y="501"/>
                  </a:lnTo>
                  <a:lnTo>
                    <a:pt x="585" y="409"/>
                  </a:lnTo>
                  <a:lnTo>
                    <a:pt x="593" y="334"/>
                  </a:lnTo>
                  <a:lnTo>
                    <a:pt x="601" y="280"/>
                  </a:lnTo>
                  <a:lnTo>
                    <a:pt x="605" y="242"/>
                  </a:lnTo>
                  <a:lnTo>
                    <a:pt x="605" y="209"/>
                  </a:lnTo>
                  <a:lnTo>
                    <a:pt x="597" y="188"/>
                  </a:lnTo>
                  <a:lnTo>
                    <a:pt x="585" y="167"/>
                  </a:lnTo>
                  <a:lnTo>
                    <a:pt x="566" y="146"/>
                  </a:lnTo>
                  <a:lnTo>
                    <a:pt x="539" y="134"/>
                  </a:lnTo>
                  <a:lnTo>
                    <a:pt x="500" y="130"/>
                  </a:lnTo>
                  <a:lnTo>
                    <a:pt x="426" y="134"/>
                  </a:lnTo>
                  <a:lnTo>
                    <a:pt x="364" y="151"/>
                  </a:lnTo>
                  <a:lnTo>
                    <a:pt x="314" y="171"/>
                  </a:lnTo>
                  <a:lnTo>
                    <a:pt x="271" y="205"/>
                  </a:lnTo>
                  <a:lnTo>
                    <a:pt x="240" y="242"/>
                  </a:lnTo>
                  <a:lnTo>
                    <a:pt x="213" y="284"/>
                  </a:lnTo>
                  <a:lnTo>
                    <a:pt x="186" y="334"/>
                  </a:lnTo>
                  <a:lnTo>
                    <a:pt x="155" y="380"/>
                  </a:lnTo>
                  <a:lnTo>
                    <a:pt x="116" y="414"/>
                  </a:lnTo>
                  <a:lnTo>
                    <a:pt x="74" y="434"/>
                  </a:lnTo>
                  <a:lnTo>
                    <a:pt x="43" y="447"/>
                  </a:lnTo>
                  <a:lnTo>
                    <a:pt x="23" y="451"/>
                  </a:lnTo>
                  <a:lnTo>
                    <a:pt x="12" y="451"/>
                  </a:lnTo>
                  <a:lnTo>
                    <a:pt x="8" y="447"/>
                  </a:lnTo>
                  <a:lnTo>
                    <a:pt x="0" y="443"/>
                  </a:lnTo>
                  <a:lnTo>
                    <a:pt x="0" y="439"/>
                  </a:lnTo>
                  <a:lnTo>
                    <a:pt x="4" y="422"/>
                  </a:lnTo>
                  <a:lnTo>
                    <a:pt x="23" y="384"/>
                  </a:lnTo>
                  <a:lnTo>
                    <a:pt x="50" y="334"/>
                  </a:lnTo>
                  <a:lnTo>
                    <a:pt x="93" y="272"/>
                  </a:lnTo>
                  <a:lnTo>
                    <a:pt x="155" y="209"/>
                  </a:lnTo>
                  <a:lnTo>
                    <a:pt x="233" y="142"/>
                  </a:lnTo>
                  <a:lnTo>
                    <a:pt x="318" y="92"/>
                  </a:lnTo>
                  <a:lnTo>
                    <a:pt x="415" y="46"/>
                  </a:lnTo>
                  <a:lnTo>
                    <a:pt x="523" y="17"/>
                  </a:lnTo>
                  <a:lnTo>
                    <a:pt x="644" y="4"/>
                  </a:lnTo>
                  <a:lnTo>
                    <a:pt x="659" y="4"/>
                  </a:lnTo>
                  <a:lnTo>
                    <a:pt x="713" y="13"/>
                  </a:lnTo>
                  <a:lnTo>
                    <a:pt x="740" y="30"/>
                  </a:lnTo>
                  <a:lnTo>
                    <a:pt x="768" y="50"/>
                  </a:lnTo>
                  <a:lnTo>
                    <a:pt x="783" y="88"/>
                  </a:lnTo>
                  <a:lnTo>
                    <a:pt x="791" y="134"/>
                  </a:lnTo>
                  <a:lnTo>
                    <a:pt x="791" y="159"/>
                  </a:lnTo>
                  <a:lnTo>
                    <a:pt x="787" y="201"/>
                  </a:lnTo>
                  <a:lnTo>
                    <a:pt x="779" y="255"/>
                  </a:lnTo>
                  <a:lnTo>
                    <a:pt x="772" y="322"/>
                  </a:lnTo>
                  <a:lnTo>
                    <a:pt x="764" y="397"/>
                  </a:lnTo>
                  <a:lnTo>
                    <a:pt x="752" y="472"/>
                  </a:lnTo>
                  <a:lnTo>
                    <a:pt x="713" y="643"/>
                  </a:lnTo>
                  <a:lnTo>
                    <a:pt x="675" y="810"/>
                  </a:lnTo>
                  <a:lnTo>
                    <a:pt x="1241" y="810"/>
                  </a:lnTo>
                  <a:lnTo>
                    <a:pt x="1310" y="572"/>
                  </a:lnTo>
                  <a:lnTo>
                    <a:pt x="1380" y="343"/>
                  </a:lnTo>
                  <a:lnTo>
                    <a:pt x="1462" y="113"/>
                  </a:lnTo>
                  <a:lnTo>
                    <a:pt x="1469" y="96"/>
                  </a:lnTo>
                  <a:lnTo>
                    <a:pt x="1473" y="84"/>
                  </a:lnTo>
                  <a:lnTo>
                    <a:pt x="1481" y="80"/>
                  </a:lnTo>
                  <a:lnTo>
                    <a:pt x="1485" y="71"/>
                  </a:lnTo>
                  <a:lnTo>
                    <a:pt x="1555" y="21"/>
                  </a:lnTo>
                  <a:lnTo>
                    <a:pt x="1590" y="4"/>
                  </a:lnTo>
                  <a:lnTo>
                    <a:pt x="16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2304" y="3151"/>
              <a:ext cx="880" cy="1073"/>
            </a:xfrm>
            <a:custGeom>
              <a:avLst/>
              <a:gdLst/>
              <a:ahLst/>
              <a:cxnLst>
                <a:cxn ang="0">
                  <a:pos x="384" y="9"/>
                </a:cxn>
                <a:cxn ang="0">
                  <a:pos x="485" y="76"/>
                </a:cxn>
                <a:cxn ang="0">
                  <a:pos x="555" y="180"/>
                </a:cxn>
                <a:cxn ang="0">
                  <a:pos x="597" y="301"/>
                </a:cxn>
                <a:cxn ang="0">
                  <a:pos x="624" y="414"/>
                </a:cxn>
                <a:cxn ang="0">
                  <a:pos x="632" y="493"/>
                </a:cxn>
                <a:cxn ang="0">
                  <a:pos x="690" y="339"/>
                </a:cxn>
                <a:cxn ang="0">
                  <a:pos x="783" y="134"/>
                </a:cxn>
                <a:cxn ang="0">
                  <a:pos x="822" y="42"/>
                </a:cxn>
                <a:cxn ang="0">
                  <a:pos x="842" y="17"/>
                </a:cxn>
                <a:cxn ang="0">
                  <a:pos x="865" y="13"/>
                </a:cxn>
                <a:cxn ang="0">
                  <a:pos x="876" y="17"/>
                </a:cxn>
                <a:cxn ang="0">
                  <a:pos x="880" y="34"/>
                </a:cxn>
                <a:cxn ang="0">
                  <a:pos x="834" y="130"/>
                </a:cxn>
                <a:cxn ang="0">
                  <a:pos x="779" y="251"/>
                </a:cxn>
                <a:cxn ang="0">
                  <a:pos x="748" y="326"/>
                </a:cxn>
                <a:cxn ang="0">
                  <a:pos x="714" y="422"/>
                </a:cxn>
                <a:cxn ang="0">
                  <a:pos x="667" y="543"/>
                </a:cxn>
                <a:cxn ang="0">
                  <a:pos x="628" y="685"/>
                </a:cxn>
                <a:cxn ang="0">
                  <a:pos x="597" y="856"/>
                </a:cxn>
                <a:cxn ang="0">
                  <a:pos x="566" y="990"/>
                </a:cxn>
                <a:cxn ang="0">
                  <a:pos x="543" y="1057"/>
                </a:cxn>
                <a:cxn ang="0">
                  <a:pos x="524" y="1073"/>
                </a:cxn>
                <a:cxn ang="0">
                  <a:pos x="496" y="1061"/>
                </a:cxn>
                <a:cxn ang="0">
                  <a:pos x="489" y="1040"/>
                </a:cxn>
                <a:cxn ang="0">
                  <a:pos x="493" y="998"/>
                </a:cxn>
                <a:cxn ang="0">
                  <a:pos x="516" y="881"/>
                </a:cxn>
                <a:cxn ang="0">
                  <a:pos x="551" y="744"/>
                </a:cxn>
                <a:cxn ang="0">
                  <a:pos x="574" y="664"/>
                </a:cxn>
                <a:cxn ang="0">
                  <a:pos x="582" y="610"/>
                </a:cxn>
                <a:cxn ang="0">
                  <a:pos x="578" y="451"/>
                </a:cxn>
                <a:cxn ang="0">
                  <a:pos x="555" y="334"/>
                </a:cxn>
                <a:cxn ang="0">
                  <a:pos x="508" y="234"/>
                </a:cxn>
                <a:cxn ang="0">
                  <a:pos x="427" y="159"/>
                </a:cxn>
                <a:cxn ang="0">
                  <a:pos x="303" y="130"/>
                </a:cxn>
                <a:cxn ang="0">
                  <a:pos x="182" y="155"/>
                </a:cxn>
                <a:cxn ang="0">
                  <a:pos x="85" y="230"/>
                </a:cxn>
                <a:cxn ang="0">
                  <a:pos x="50" y="297"/>
                </a:cxn>
                <a:cxn ang="0">
                  <a:pos x="43" y="309"/>
                </a:cxn>
                <a:cxn ang="0">
                  <a:pos x="12" y="314"/>
                </a:cxn>
                <a:cxn ang="0">
                  <a:pos x="0" y="305"/>
                </a:cxn>
                <a:cxn ang="0">
                  <a:pos x="12" y="247"/>
                </a:cxn>
                <a:cxn ang="0">
                  <a:pos x="66" y="151"/>
                </a:cxn>
                <a:cxn ang="0">
                  <a:pos x="151" y="63"/>
                </a:cxn>
                <a:cxn ang="0">
                  <a:pos x="256" y="9"/>
                </a:cxn>
              </a:cxnLst>
              <a:rect l="0" t="0" r="r" b="b"/>
              <a:pathLst>
                <a:path w="880" h="1073">
                  <a:moveTo>
                    <a:pt x="322" y="0"/>
                  </a:moveTo>
                  <a:lnTo>
                    <a:pt x="384" y="9"/>
                  </a:lnTo>
                  <a:lnTo>
                    <a:pt x="442" y="34"/>
                  </a:lnTo>
                  <a:lnTo>
                    <a:pt x="485" y="76"/>
                  </a:lnTo>
                  <a:lnTo>
                    <a:pt x="524" y="126"/>
                  </a:lnTo>
                  <a:lnTo>
                    <a:pt x="555" y="180"/>
                  </a:lnTo>
                  <a:lnTo>
                    <a:pt x="582" y="243"/>
                  </a:lnTo>
                  <a:lnTo>
                    <a:pt x="597" y="301"/>
                  </a:lnTo>
                  <a:lnTo>
                    <a:pt x="613" y="364"/>
                  </a:lnTo>
                  <a:lnTo>
                    <a:pt x="624" y="414"/>
                  </a:lnTo>
                  <a:lnTo>
                    <a:pt x="628" y="460"/>
                  </a:lnTo>
                  <a:lnTo>
                    <a:pt x="632" y="493"/>
                  </a:lnTo>
                  <a:lnTo>
                    <a:pt x="659" y="418"/>
                  </a:lnTo>
                  <a:lnTo>
                    <a:pt x="690" y="339"/>
                  </a:lnTo>
                  <a:lnTo>
                    <a:pt x="752" y="197"/>
                  </a:lnTo>
                  <a:lnTo>
                    <a:pt x="783" y="134"/>
                  </a:lnTo>
                  <a:lnTo>
                    <a:pt x="807" y="84"/>
                  </a:lnTo>
                  <a:lnTo>
                    <a:pt x="822" y="42"/>
                  </a:lnTo>
                  <a:lnTo>
                    <a:pt x="834" y="21"/>
                  </a:lnTo>
                  <a:lnTo>
                    <a:pt x="842" y="17"/>
                  </a:lnTo>
                  <a:lnTo>
                    <a:pt x="845" y="13"/>
                  </a:lnTo>
                  <a:lnTo>
                    <a:pt x="865" y="13"/>
                  </a:lnTo>
                  <a:lnTo>
                    <a:pt x="869" y="17"/>
                  </a:lnTo>
                  <a:lnTo>
                    <a:pt x="876" y="17"/>
                  </a:lnTo>
                  <a:lnTo>
                    <a:pt x="880" y="21"/>
                  </a:lnTo>
                  <a:lnTo>
                    <a:pt x="880" y="34"/>
                  </a:lnTo>
                  <a:lnTo>
                    <a:pt x="873" y="51"/>
                  </a:lnTo>
                  <a:lnTo>
                    <a:pt x="834" y="130"/>
                  </a:lnTo>
                  <a:lnTo>
                    <a:pt x="803" y="197"/>
                  </a:lnTo>
                  <a:lnTo>
                    <a:pt x="779" y="251"/>
                  </a:lnTo>
                  <a:lnTo>
                    <a:pt x="764" y="293"/>
                  </a:lnTo>
                  <a:lnTo>
                    <a:pt x="748" y="326"/>
                  </a:lnTo>
                  <a:lnTo>
                    <a:pt x="733" y="368"/>
                  </a:lnTo>
                  <a:lnTo>
                    <a:pt x="714" y="422"/>
                  </a:lnTo>
                  <a:lnTo>
                    <a:pt x="690" y="481"/>
                  </a:lnTo>
                  <a:lnTo>
                    <a:pt x="667" y="543"/>
                  </a:lnTo>
                  <a:lnTo>
                    <a:pt x="648" y="602"/>
                  </a:lnTo>
                  <a:lnTo>
                    <a:pt x="628" y="685"/>
                  </a:lnTo>
                  <a:lnTo>
                    <a:pt x="613" y="773"/>
                  </a:lnTo>
                  <a:lnTo>
                    <a:pt x="597" y="856"/>
                  </a:lnTo>
                  <a:lnTo>
                    <a:pt x="582" y="931"/>
                  </a:lnTo>
                  <a:lnTo>
                    <a:pt x="566" y="990"/>
                  </a:lnTo>
                  <a:lnTo>
                    <a:pt x="555" y="1032"/>
                  </a:lnTo>
                  <a:lnTo>
                    <a:pt x="543" y="1057"/>
                  </a:lnTo>
                  <a:lnTo>
                    <a:pt x="531" y="1069"/>
                  </a:lnTo>
                  <a:lnTo>
                    <a:pt x="524" y="1073"/>
                  </a:lnTo>
                  <a:lnTo>
                    <a:pt x="508" y="1073"/>
                  </a:lnTo>
                  <a:lnTo>
                    <a:pt x="496" y="1061"/>
                  </a:lnTo>
                  <a:lnTo>
                    <a:pt x="493" y="1048"/>
                  </a:lnTo>
                  <a:lnTo>
                    <a:pt x="489" y="1040"/>
                  </a:lnTo>
                  <a:lnTo>
                    <a:pt x="489" y="1032"/>
                  </a:lnTo>
                  <a:lnTo>
                    <a:pt x="493" y="998"/>
                  </a:lnTo>
                  <a:lnTo>
                    <a:pt x="500" y="944"/>
                  </a:lnTo>
                  <a:lnTo>
                    <a:pt x="516" y="881"/>
                  </a:lnTo>
                  <a:lnTo>
                    <a:pt x="535" y="815"/>
                  </a:lnTo>
                  <a:lnTo>
                    <a:pt x="551" y="744"/>
                  </a:lnTo>
                  <a:lnTo>
                    <a:pt x="570" y="677"/>
                  </a:lnTo>
                  <a:lnTo>
                    <a:pt x="574" y="664"/>
                  </a:lnTo>
                  <a:lnTo>
                    <a:pt x="578" y="643"/>
                  </a:lnTo>
                  <a:lnTo>
                    <a:pt x="582" y="610"/>
                  </a:lnTo>
                  <a:lnTo>
                    <a:pt x="582" y="506"/>
                  </a:lnTo>
                  <a:lnTo>
                    <a:pt x="578" y="451"/>
                  </a:lnTo>
                  <a:lnTo>
                    <a:pt x="570" y="393"/>
                  </a:lnTo>
                  <a:lnTo>
                    <a:pt x="555" y="334"/>
                  </a:lnTo>
                  <a:lnTo>
                    <a:pt x="535" y="284"/>
                  </a:lnTo>
                  <a:lnTo>
                    <a:pt x="508" y="234"/>
                  </a:lnTo>
                  <a:lnTo>
                    <a:pt x="473" y="193"/>
                  </a:lnTo>
                  <a:lnTo>
                    <a:pt x="427" y="159"/>
                  </a:lnTo>
                  <a:lnTo>
                    <a:pt x="372" y="138"/>
                  </a:lnTo>
                  <a:lnTo>
                    <a:pt x="303" y="130"/>
                  </a:lnTo>
                  <a:lnTo>
                    <a:pt x="240" y="138"/>
                  </a:lnTo>
                  <a:lnTo>
                    <a:pt x="182" y="155"/>
                  </a:lnTo>
                  <a:lnTo>
                    <a:pt x="128" y="188"/>
                  </a:lnTo>
                  <a:lnTo>
                    <a:pt x="85" y="230"/>
                  </a:lnTo>
                  <a:lnTo>
                    <a:pt x="54" y="284"/>
                  </a:lnTo>
                  <a:lnTo>
                    <a:pt x="50" y="297"/>
                  </a:lnTo>
                  <a:lnTo>
                    <a:pt x="47" y="305"/>
                  </a:lnTo>
                  <a:lnTo>
                    <a:pt x="43" y="309"/>
                  </a:lnTo>
                  <a:lnTo>
                    <a:pt x="35" y="314"/>
                  </a:lnTo>
                  <a:lnTo>
                    <a:pt x="12" y="314"/>
                  </a:lnTo>
                  <a:lnTo>
                    <a:pt x="4" y="309"/>
                  </a:lnTo>
                  <a:lnTo>
                    <a:pt x="0" y="305"/>
                  </a:lnTo>
                  <a:lnTo>
                    <a:pt x="0" y="297"/>
                  </a:lnTo>
                  <a:lnTo>
                    <a:pt x="12" y="247"/>
                  </a:lnTo>
                  <a:lnTo>
                    <a:pt x="31" y="201"/>
                  </a:lnTo>
                  <a:lnTo>
                    <a:pt x="66" y="151"/>
                  </a:lnTo>
                  <a:lnTo>
                    <a:pt x="113" y="97"/>
                  </a:lnTo>
                  <a:lnTo>
                    <a:pt x="151" y="63"/>
                  </a:lnTo>
                  <a:lnTo>
                    <a:pt x="202" y="30"/>
                  </a:lnTo>
                  <a:lnTo>
                    <a:pt x="256" y="9"/>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6"/>
          <p:cNvGrpSpPr>
            <a:grpSpLocks noChangeAspect="1"/>
          </p:cNvGrpSpPr>
          <p:nvPr>
            <p:custDataLst>
              <p:tags r:id="rId2"/>
            </p:custDataLst>
          </p:nvPr>
        </p:nvGrpSpPr>
        <p:grpSpPr bwMode="auto">
          <a:xfrm>
            <a:off x="3572107" y="4631473"/>
            <a:ext cx="2039786" cy="609600"/>
            <a:chOff x="3128" y="1798"/>
            <a:chExt cx="8121" cy="2427"/>
          </a:xfrm>
          <a:solidFill>
            <a:srgbClr val="7030A0"/>
          </a:solidFill>
        </p:grpSpPr>
        <p:sp>
          <p:nvSpPr>
            <p:cNvPr id="17" name="Freeform 18"/>
            <p:cNvSpPr>
              <a:spLocks/>
            </p:cNvSpPr>
            <p:nvPr/>
          </p:nvSpPr>
          <p:spPr bwMode="auto">
            <a:xfrm>
              <a:off x="3128" y="1967"/>
              <a:ext cx="1583" cy="1576"/>
            </a:xfrm>
            <a:custGeom>
              <a:avLst/>
              <a:gdLst/>
              <a:ahLst/>
              <a:cxnLst>
                <a:cxn ang="0">
                  <a:pos x="1568" y="3"/>
                </a:cxn>
                <a:cxn ang="0">
                  <a:pos x="1581" y="62"/>
                </a:cxn>
                <a:cxn ang="0">
                  <a:pos x="1528" y="508"/>
                </a:cxn>
                <a:cxn ang="0">
                  <a:pos x="1497" y="522"/>
                </a:cxn>
                <a:cxn ang="0">
                  <a:pos x="1480" y="503"/>
                </a:cxn>
                <a:cxn ang="0">
                  <a:pos x="1487" y="396"/>
                </a:cxn>
                <a:cxn ang="0">
                  <a:pos x="1487" y="269"/>
                </a:cxn>
                <a:cxn ang="0">
                  <a:pos x="1439" y="143"/>
                </a:cxn>
                <a:cxn ang="0">
                  <a:pos x="1306" y="81"/>
                </a:cxn>
                <a:cxn ang="0">
                  <a:pos x="809" y="70"/>
                </a:cxn>
                <a:cxn ang="0">
                  <a:pos x="751" y="102"/>
                </a:cxn>
                <a:cxn ang="0">
                  <a:pos x="602" y="721"/>
                </a:cxn>
                <a:cxn ang="0">
                  <a:pos x="928" y="710"/>
                </a:cxn>
                <a:cxn ang="0">
                  <a:pos x="1033" y="643"/>
                </a:cxn>
                <a:cxn ang="0">
                  <a:pos x="1091" y="490"/>
                </a:cxn>
                <a:cxn ang="0">
                  <a:pos x="1109" y="452"/>
                </a:cxn>
                <a:cxn ang="0">
                  <a:pos x="1137" y="455"/>
                </a:cxn>
                <a:cxn ang="0">
                  <a:pos x="1023" y="1016"/>
                </a:cxn>
                <a:cxn ang="0">
                  <a:pos x="993" y="1059"/>
                </a:cxn>
                <a:cxn ang="0">
                  <a:pos x="963" y="1043"/>
                </a:cxn>
                <a:cxn ang="0">
                  <a:pos x="970" y="1011"/>
                </a:cxn>
                <a:cxn ang="0">
                  <a:pos x="988" y="922"/>
                </a:cxn>
                <a:cxn ang="0">
                  <a:pos x="980" y="844"/>
                </a:cxn>
                <a:cxn ang="0">
                  <a:pos x="933" y="804"/>
                </a:cxn>
                <a:cxn ang="0">
                  <a:pos x="804" y="791"/>
                </a:cxn>
                <a:cxn ang="0">
                  <a:pos x="433" y="1449"/>
                </a:cxn>
                <a:cxn ang="0">
                  <a:pos x="438" y="1495"/>
                </a:cxn>
                <a:cxn ang="0">
                  <a:pos x="822" y="1500"/>
                </a:cxn>
                <a:cxn ang="0">
                  <a:pos x="1051" y="1471"/>
                </a:cxn>
                <a:cxn ang="0">
                  <a:pos x="1205" y="1382"/>
                </a:cxn>
                <a:cxn ang="0">
                  <a:pos x="1316" y="1226"/>
                </a:cxn>
                <a:cxn ang="0">
                  <a:pos x="1417" y="1003"/>
                </a:cxn>
                <a:cxn ang="0">
                  <a:pos x="1437" y="973"/>
                </a:cxn>
                <a:cxn ang="0">
                  <a:pos x="1470" y="987"/>
                </a:cxn>
                <a:cxn ang="0">
                  <a:pos x="1472" y="1003"/>
                </a:cxn>
                <a:cxn ang="0">
                  <a:pos x="1462" y="1033"/>
                </a:cxn>
                <a:cxn ang="0">
                  <a:pos x="1248" y="1557"/>
                </a:cxn>
                <a:cxn ang="0">
                  <a:pos x="32" y="1576"/>
                </a:cxn>
                <a:cxn ang="0">
                  <a:pos x="0" y="1546"/>
                </a:cxn>
                <a:cxn ang="0">
                  <a:pos x="22" y="1506"/>
                </a:cxn>
                <a:cxn ang="0">
                  <a:pos x="161" y="1498"/>
                </a:cxn>
                <a:cxn ang="0">
                  <a:pos x="232" y="1468"/>
                </a:cxn>
                <a:cxn ang="0">
                  <a:pos x="547" y="167"/>
                </a:cxn>
                <a:cxn ang="0">
                  <a:pos x="557" y="119"/>
                </a:cxn>
                <a:cxn ang="0">
                  <a:pos x="537" y="84"/>
                </a:cxn>
                <a:cxn ang="0">
                  <a:pos x="453" y="70"/>
                </a:cxn>
                <a:cxn ang="0">
                  <a:pos x="358" y="59"/>
                </a:cxn>
                <a:cxn ang="0">
                  <a:pos x="365" y="8"/>
                </a:cxn>
              </a:cxnLst>
              <a:rect l="0" t="0" r="r" b="b"/>
              <a:pathLst>
                <a:path w="1583" h="1576">
                  <a:moveTo>
                    <a:pt x="396" y="0"/>
                  </a:moveTo>
                  <a:lnTo>
                    <a:pt x="1550" y="0"/>
                  </a:lnTo>
                  <a:lnTo>
                    <a:pt x="1568" y="3"/>
                  </a:lnTo>
                  <a:lnTo>
                    <a:pt x="1581" y="14"/>
                  </a:lnTo>
                  <a:lnTo>
                    <a:pt x="1583" y="33"/>
                  </a:lnTo>
                  <a:lnTo>
                    <a:pt x="1581" y="62"/>
                  </a:lnTo>
                  <a:lnTo>
                    <a:pt x="1535" y="463"/>
                  </a:lnTo>
                  <a:lnTo>
                    <a:pt x="1533" y="492"/>
                  </a:lnTo>
                  <a:lnTo>
                    <a:pt x="1528" y="508"/>
                  </a:lnTo>
                  <a:lnTo>
                    <a:pt x="1520" y="519"/>
                  </a:lnTo>
                  <a:lnTo>
                    <a:pt x="1505" y="522"/>
                  </a:lnTo>
                  <a:lnTo>
                    <a:pt x="1497" y="522"/>
                  </a:lnTo>
                  <a:lnTo>
                    <a:pt x="1490" y="519"/>
                  </a:lnTo>
                  <a:lnTo>
                    <a:pt x="1485" y="514"/>
                  </a:lnTo>
                  <a:lnTo>
                    <a:pt x="1480" y="503"/>
                  </a:lnTo>
                  <a:lnTo>
                    <a:pt x="1480" y="452"/>
                  </a:lnTo>
                  <a:lnTo>
                    <a:pt x="1485" y="420"/>
                  </a:lnTo>
                  <a:lnTo>
                    <a:pt x="1487" y="396"/>
                  </a:lnTo>
                  <a:lnTo>
                    <a:pt x="1490" y="377"/>
                  </a:lnTo>
                  <a:lnTo>
                    <a:pt x="1490" y="328"/>
                  </a:lnTo>
                  <a:lnTo>
                    <a:pt x="1487" y="269"/>
                  </a:lnTo>
                  <a:lnTo>
                    <a:pt x="1480" y="221"/>
                  </a:lnTo>
                  <a:lnTo>
                    <a:pt x="1462" y="178"/>
                  </a:lnTo>
                  <a:lnTo>
                    <a:pt x="1439" y="143"/>
                  </a:lnTo>
                  <a:lnTo>
                    <a:pt x="1407" y="116"/>
                  </a:lnTo>
                  <a:lnTo>
                    <a:pt x="1361" y="94"/>
                  </a:lnTo>
                  <a:lnTo>
                    <a:pt x="1306" y="81"/>
                  </a:lnTo>
                  <a:lnTo>
                    <a:pt x="1238" y="73"/>
                  </a:lnTo>
                  <a:lnTo>
                    <a:pt x="1157" y="70"/>
                  </a:lnTo>
                  <a:lnTo>
                    <a:pt x="809" y="70"/>
                  </a:lnTo>
                  <a:lnTo>
                    <a:pt x="781" y="76"/>
                  </a:lnTo>
                  <a:lnTo>
                    <a:pt x="764" y="86"/>
                  </a:lnTo>
                  <a:lnTo>
                    <a:pt x="751" y="102"/>
                  </a:lnTo>
                  <a:lnTo>
                    <a:pt x="743" y="127"/>
                  </a:lnTo>
                  <a:lnTo>
                    <a:pt x="733" y="162"/>
                  </a:lnTo>
                  <a:lnTo>
                    <a:pt x="602" y="721"/>
                  </a:lnTo>
                  <a:lnTo>
                    <a:pt x="804" y="721"/>
                  </a:lnTo>
                  <a:lnTo>
                    <a:pt x="872" y="718"/>
                  </a:lnTo>
                  <a:lnTo>
                    <a:pt x="928" y="710"/>
                  </a:lnTo>
                  <a:lnTo>
                    <a:pt x="970" y="694"/>
                  </a:lnTo>
                  <a:lnTo>
                    <a:pt x="1006" y="672"/>
                  </a:lnTo>
                  <a:lnTo>
                    <a:pt x="1033" y="643"/>
                  </a:lnTo>
                  <a:lnTo>
                    <a:pt x="1054" y="603"/>
                  </a:lnTo>
                  <a:lnTo>
                    <a:pt x="1074" y="551"/>
                  </a:lnTo>
                  <a:lnTo>
                    <a:pt x="1091" y="490"/>
                  </a:lnTo>
                  <a:lnTo>
                    <a:pt x="1094" y="479"/>
                  </a:lnTo>
                  <a:lnTo>
                    <a:pt x="1099" y="463"/>
                  </a:lnTo>
                  <a:lnTo>
                    <a:pt x="1109" y="452"/>
                  </a:lnTo>
                  <a:lnTo>
                    <a:pt x="1114" y="449"/>
                  </a:lnTo>
                  <a:lnTo>
                    <a:pt x="1129" y="449"/>
                  </a:lnTo>
                  <a:lnTo>
                    <a:pt x="1137" y="455"/>
                  </a:lnTo>
                  <a:lnTo>
                    <a:pt x="1147" y="465"/>
                  </a:lnTo>
                  <a:lnTo>
                    <a:pt x="1147" y="473"/>
                  </a:lnTo>
                  <a:lnTo>
                    <a:pt x="1023" y="1016"/>
                  </a:lnTo>
                  <a:lnTo>
                    <a:pt x="1016" y="1041"/>
                  </a:lnTo>
                  <a:lnTo>
                    <a:pt x="1008" y="1057"/>
                  </a:lnTo>
                  <a:lnTo>
                    <a:pt x="993" y="1059"/>
                  </a:lnTo>
                  <a:lnTo>
                    <a:pt x="983" y="1059"/>
                  </a:lnTo>
                  <a:lnTo>
                    <a:pt x="968" y="1051"/>
                  </a:lnTo>
                  <a:lnTo>
                    <a:pt x="963" y="1043"/>
                  </a:lnTo>
                  <a:lnTo>
                    <a:pt x="963" y="1038"/>
                  </a:lnTo>
                  <a:lnTo>
                    <a:pt x="968" y="1022"/>
                  </a:lnTo>
                  <a:lnTo>
                    <a:pt x="970" y="1011"/>
                  </a:lnTo>
                  <a:lnTo>
                    <a:pt x="978" y="973"/>
                  </a:lnTo>
                  <a:lnTo>
                    <a:pt x="983" y="944"/>
                  </a:lnTo>
                  <a:lnTo>
                    <a:pt x="988" y="922"/>
                  </a:lnTo>
                  <a:lnTo>
                    <a:pt x="988" y="877"/>
                  </a:lnTo>
                  <a:lnTo>
                    <a:pt x="986" y="861"/>
                  </a:lnTo>
                  <a:lnTo>
                    <a:pt x="980" y="844"/>
                  </a:lnTo>
                  <a:lnTo>
                    <a:pt x="973" y="828"/>
                  </a:lnTo>
                  <a:lnTo>
                    <a:pt x="955" y="815"/>
                  </a:lnTo>
                  <a:lnTo>
                    <a:pt x="933" y="804"/>
                  </a:lnTo>
                  <a:lnTo>
                    <a:pt x="902" y="799"/>
                  </a:lnTo>
                  <a:lnTo>
                    <a:pt x="859" y="793"/>
                  </a:lnTo>
                  <a:lnTo>
                    <a:pt x="804" y="791"/>
                  </a:lnTo>
                  <a:lnTo>
                    <a:pt x="585" y="791"/>
                  </a:lnTo>
                  <a:lnTo>
                    <a:pt x="438" y="1425"/>
                  </a:lnTo>
                  <a:lnTo>
                    <a:pt x="433" y="1449"/>
                  </a:lnTo>
                  <a:lnTo>
                    <a:pt x="428" y="1463"/>
                  </a:lnTo>
                  <a:lnTo>
                    <a:pt x="428" y="1484"/>
                  </a:lnTo>
                  <a:lnTo>
                    <a:pt x="438" y="1495"/>
                  </a:lnTo>
                  <a:lnTo>
                    <a:pt x="446" y="1498"/>
                  </a:lnTo>
                  <a:lnTo>
                    <a:pt x="456" y="1500"/>
                  </a:lnTo>
                  <a:lnTo>
                    <a:pt x="822" y="1500"/>
                  </a:lnTo>
                  <a:lnTo>
                    <a:pt x="910" y="1498"/>
                  </a:lnTo>
                  <a:lnTo>
                    <a:pt x="986" y="1487"/>
                  </a:lnTo>
                  <a:lnTo>
                    <a:pt x="1051" y="1471"/>
                  </a:lnTo>
                  <a:lnTo>
                    <a:pt x="1112" y="1447"/>
                  </a:lnTo>
                  <a:lnTo>
                    <a:pt x="1162" y="1417"/>
                  </a:lnTo>
                  <a:lnTo>
                    <a:pt x="1205" y="1382"/>
                  </a:lnTo>
                  <a:lnTo>
                    <a:pt x="1245" y="1336"/>
                  </a:lnTo>
                  <a:lnTo>
                    <a:pt x="1283" y="1285"/>
                  </a:lnTo>
                  <a:lnTo>
                    <a:pt x="1316" y="1226"/>
                  </a:lnTo>
                  <a:lnTo>
                    <a:pt x="1349" y="1159"/>
                  </a:lnTo>
                  <a:lnTo>
                    <a:pt x="1381" y="1086"/>
                  </a:lnTo>
                  <a:lnTo>
                    <a:pt x="1417" y="1003"/>
                  </a:lnTo>
                  <a:lnTo>
                    <a:pt x="1422" y="987"/>
                  </a:lnTo>
                  <a:lnTo>
                    <a:pt x="1429" y="979"/>
                  </a:lnTo>
                  <a:lnTo>
                    <a:pt x="1437" y="973"/>
                  </a:lnTo>
                  <a:lnTo>
                    <a:pt x="1455" y="973"/>
                  </a:lnTo>
                  <a:lnTo>
                    <a:pt x="1460" y="976"/>
                  </a:lnTo>
                  <a:lnTo>
                    <a:pt x="1470" y="987"/>
                  </a:lnTo>
                  <a:lnTo>
                    <a:pt x="1470" y="990"/>
                  </a:lnTo>
                  <a:lnTo>
                    <a:pt x="1472" y="995"/>
                  </a:lnTo>
                  <a:lnTo>
                    <a:pt x="1472" y="1003"/>
                  </a:lnTo>
                  <a:lnTo>
                    <a:pt x="1465" y="1019"/>
                  </a:lnTo>
                  <a:lnTo>
                    <a:pt x="1465" y="1027"/>
                  </a:lnTo>
                  <a:lnTo>
                    <a:pt x="1462" y="1033"/>
                  </a:lnTo>
                  <a:lnTo>
                    <a:pt x="1460" y="1035"/>
                  </a:lnTo>
                  <a:lnTo>
                    <a:pt x="1258" y="1535"/>
                  </a:lnTo>
                  <a:lnTo>
                    <a:pt x="1248" y="1557"/>
                  </a:lnTo>
                  <a:lnTo>
                    <a:pt x="1238" y="1570"/>
                  </a:lnTo>
                  <a:lnTo>
                    <a:pt x="1220" y="1576"/>
                  </a:lnTo>
                  <a:lnTo>
                    <a:pt x="32" y="1576"/>
                  </a:lnTo>
                  <a:lnTo>
                    <a:pt x="15" y="1573"/>
                  </a:lnTo>
                  <a:lnTo>
                    <a:pt x="2" y="1562"/>
                  </a:lnTo>
                  <a:lnTo>
                    <a:pt x="0" y="1546"/>
                  </a:lnTo>
                  <a:lnTo>
                    <a:pt x="2" y="1525"/>
                  </a:lnTo>
                  <a:lnTo>
                    <a:pt x="10" y="1511"/>
                  </a:lnTo>
                  <a:lnTo>
                    <a:pt x="22" y="1506"/>
                  </a:lnTo>
                  <a:lnTo>
                    <a:pt x="40" y="1503"/>
                  </a:lnTo>
                  <a:lnTo>
                    <a:pt x="118" y="1503"/>
                  </a:lnTo>
                  <a:lnTo>
                    <a:pt x="161" y="1498"/>
                  </a:lnTo>
                  <a:lnTo>
                    <a:pt x="194" y="1492"/>
                  </a:lnTo>
                  <a:lnTo>
                    <a:pt x="216" y="1481"/>
                  </a:lnTo>
                  <a:lnTo>
                    <a:pt x="232" y="1468"/>
                  </a:lnTo>
                  <a:lnTo>
                    <a:pt x="244" y="1449"/>
                  </a:lnTo>
                  <a:lnTo>
                    <a:pt x="252" y="1425"/>
                  </a:lnTo>
                  <a:lnTo>
                    <a:pt x="547" y="167"/>
                  </a:lnTo>
                  <a:lnTo>
                    <a:pt x="552" y="143"/>
                  </a:lnTo>
                  <a:lnTo>
                    <a:pt x="554" y="127"/>
                  </a:lnTo>
                  <a:lnTo>
                    <a:pt x="557" y="119"/>
                  </a:lnTo>
                  <a:lnTo>
                    <a:pt x="557" y="113"/>
                  </a:lnTo>
                  <a:lnTo>
                    <a:pt x="552" y="94"/>
                  </a:lnTo>
                  <a:lnTo>
                    <a:pt x="537" y="84"/>
                  </a:lnTo>
                  <a:lnTo>
                    <a:pt x="517" y="76"/>
                  </a:lnTo>
                  <a:lnTo>
                    <a:pt x="486" y="73"/>
                  </a:lnTo>
                  <a:lnTo>
                    <a:pt x="453" y="70"/>
                  </a:lnTo>
                  <a:lnTo>
                    <a:pt x="388" y="70"/>
                  </a:lnTo>
                  <a:lnTo>
                    <a:pt x="370" y="68"/>
                  </a:lnTo>
                  <a:lnTo>
                    <a:pt x="358" y="59"/>
                  </a:lnTo>
                  <a:lnTo>
                    <a:pt x="355" y="43"/>
                  </a:lnTo>
                  <a:lnTo>
                    <a:pt x="358" y="22"/>
                  </a:lnTo>
                  <a:lnTo>
                    <a:pt x="365" y="8"/>
                  </a:lnTo>
                  <a:lnTo>
                    <a:pt x="378" y="3"/>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p:nvSpPr>
          <p:spPr bwMode="auto">
            <a:xfrm>
              <a:off x="5563" y="2067"/>
              <a:ext cx="1334" cy="1787"/>
            </a:xfrm>
            <a:custGeom>
              <a:avLst/>
              <a:gdLst/>
              <a:ahLst/>
              <a:cxnLst>
                <a:cxn ang="0">
                  <a:pos x="61" y="1696"/>
                </a:cxn>
                <a:cxn ang="0">
                  <a:pos x="1274" y="1696"/>
                </a:cxn>
                <a:cxn ang="0">
                  <a:pos x="1291" y="1699"/>
                </a:cxn>
                <a:cxn ang="0">
                  <a:pos x="1307" y="1701"/>
                </a:cxn>
                <a:cxn ang="0">
                  <a:pos x="1322" y="1709"/>
                </a:cxn>
                <a:cxn ang="0">
                  <a:pos x="1332" y="1720"/>
                </a:cxn>
                <a:cxn ang="0">
                  <a:pos x="1334" y="1739"/>
                </a:cxn>
                <a:cxn ang="0">
                  <a:pos x="1332" y="1761"/>
                </a:cxn>
                <a:cxn ang="0">
                  <a:pos x="1322" y="1774"/>
                </a:cxn>
                <a:cxn ang="0">
                  <a:pos x="1309" y="1782"/>
                </a:cxn>
                <a:cxn ang="0">
                  <a:pos x="1294" y="1785"/>
                </a:cxn>
                <a:cxn ang="0">
                  <a:pos x="1276" y="1787"/>
                </a:cxn>
                <a:cxn ang="0">
                  <a:pos x="58" y="1787"/>
                </a:cxn>
                <a:cxn ang="0">
                  <a:pos x="38" y="1785"/>
                </a:cxn>
                <a:cxn ang="0">
                  <a:pos x="21" y="1777"/>
                </a:cxn>
                <a:cxn ang="0">
                  <a:pos x="10" y="1763"/>
                </a:cxn>
                <a:cxn ang="0">
                  <a:pos x="5" y="1739"/>
                </a:cxn>
                <a:cxn ang="0">
                  <a:pos x="10" y="1718"/>
                </a:cxn>
                <a:cxn ang="0">
                  <a:pos x="23" y="1704"/>
                </a:cxn>
                <a:cxn ang="0">
                  <a:pos x="41" y="1699"/>
                </a:cxn>
                <a:cxn ang="0">
                  <a:pos x="61" y="1696"/>
                </a:cxn>
                <a:cxn ang="0">
                  <a:pos x="48" y="0"/>
                </a:cxn>
                <a:cxn ang="0">
                  <a:pos x="51" y="0"/>
                </a:cxn>
                <a:cxn ang="0">
                  <a:pos x="58" y="2"/>
                </a:cxn>
                <a:cxn ang="0">
                  <a:pos x="71" y="5"/>
                </a:cxn>
                <a:cxn ang="0">
                  <a:pos x="89" y="13"/>
                </a:cxn>
                <a:cxn ang="0">
                  <a:pos x="1289" y="615"/>
                </a:cxn>
                <a:cxn ang="0">
                  <a:pos x="1317" y="632"/>
                </a:cxn>
                <a:cxn ang="0">
                  <a:pos x="1329" y="650"/>
                </a:cxn>
                <a:cxn ang="0">
                  <a:pos x="1334" y="669"/>
                </a:cxn>
                <a:cxn ang="0">
                  <a:pos x="1329" y="688"/>
                </a:cxn>
                <a:cxn ang="0">
                  <a:pos x="1314" y="707"/>
                </a:cxn>
                <a:cxn ang="0">
                  <a:pos x="1289" y="720"/>
                </a:cxn>
                <a:cxn ang="0">
                  <a:pos x="84" y="1322"/>
                </a:cxn>
                <a:cxn ang="0">
                  <a:pos x="74" y="1330"/>
                </a:cxn>
                <a:cxn ang="0">
                  <a:pos x="63" y="1333"/>
                </a:cxn>
                <a:cxn ang="0">
                  <a:pos x="58" y="1338"/>
                </a:cxn>
                <a:cxn ang="0">
                  <a:pos x="53" y="1338"/>
                </a:cxn>
                <a:cxn ang="0">
                  <a:pos x="48" y="1341"/>
                </a:cxn>
                <a:cxn ang="0">
                  <a:pos x="46" y="1341"/>
                </a:cxn>
                <a:cxn ang="0">
                  <a:pos x="23" y="1333"/>
                </a:cxn>
                <a:cxn ang="0">
                  <a:pos x="5" y="1317"/>
                </a:cxn>
                <a:cxn ang="0">
                  <a:pos x="0" y="1293"/>
                </a:cxn>
                <a:cxn ang="0">
                  <a:pos x="0" y="1282"/>
                </a:cxn>
                <a:cxn ang="0">
                  <a:pos x="5" y="1269"/>
                </a:cxn>
                <a:cxn ang="0">
                  <a:pos x="21" y="1255"/>
                </a:cxn>
                <a:cxn ang="0">
                  <a:pos x="46" y="1239"/>
                </a:cxn>
                <a:cxn ang="0">
                  <a:pos x="1185" y="666"/>
                </a:cxn>
                <a:cxn ang="0">
                  <a:pos x="43" y="94"/>
                </a:cxn>
                <a:cxn ang="0">
                  <a:pos x="28" y="86"/>
                </a:cxn>
                <a:cxn ang="0">
                  <a:pos x="16" y="75"/>
                </a:cxn>
                <a:cxn ang="0">
                  <a:pos x="5" y="62"/>
                </a:cxn>
                <a:cxn ang="0">
                  <a:pos x="3" y="43"/>
                </a:cxn>
                <a:cxn ang="0">
                  <a:pos x="8" y="21"/>
                </a:cxn>
                <a:cxn ang="0">
                  <a:pos x="23" y="5"/>
                </a:cxn>
                <a:cxn ang="0">
                  <a:pos x="48" y="0"/>
                </a:cxn>
              </a:cxnLst>
              <a:rect l="0" t="0" r="r" b="b"/>
              <a:pathLst>
                <a:path w="1334" h="1787">
                  <a:moveTo>
                    <a:pt x="61" y="1696"/>
                  </a:moveTo>
                  <a:lnTo>
                    <a:pt x="1274" y="1696"/>
                  </a:lnTo>
                  <a:lnTo>
                    <a:pt x="1291" y="1699"/>
                  </a:lnTo>
                  <a:lnTo>
                    <a:pt x="1307" y="1701"/>
                  </a:lnTo>
                  <a:lnTo>
                    <a:pt x="1322" y="1709"/>
                  </a:lnTo>
                  <a:lnTo>
                    <a:pt x="1332" y="1720"/>
                  </a:lnTo>
                  <a:lnTo>
                    <a:pt x="1334" y="1739"/>
                  </a:lnTo>
                  <a:lnTo>
                    <a:pt x="1332" y="1761"/>
                  </a:lnTo>
                  <a:lnTo>
                    <a:pt x="1322" y="1774"/>
                  </a:lnTo>
                  <a:lnTo>
                    <a:pt x="1309" y="1782"/>
                  </a:lnTo>
                  <a:lnTo>
                    <a:pt x="1294" y="1785"/>
                  </a:lnTo>
                  <a:lnTo>
                    <a:pt x="1276" y="1787"/>
                  </a:lnTo>
                  <a:lnTo>
                    <a:pt x="58" y="1787"/>
                  </a:lnTo>
                  <a:lnTo>
                    <a:pt x="38" y="1785"/>
                  </a:lnTo>
                  <a:lnTo>
                    <a:pt x="21" y="1777"/>
                  </a:lnTo>
                  <a:lnTo>
                    <a:pt x="10" y="1763"/>
                  </a:lnTo>
                  <a:lnTo>
                    <a:pt x="5" y="1739"/>
                  </a:lnTo>
                  <a:lnTo>
                    <a:pt x="10" y="1718"/>
                  </a:lnTo>
                  <a:lnTo>
                    <a:pt x="23" y="1704"/>
                  </a:lnTo>
                  <a:lnTo>
                    <a:pt x="41" y="1699"/>
                  </a:lnTo>
                  <a:lnTo>
                    <a:pt x="61" y="1696"/>
                  </a:lnTo>
                  <a:close/>
                  <a:moveTo>
                    <a:pt x="48" y="0"/>
                  </a:moveTo>
                  <a:lnTo>
                    <a:pt x="51" y="0"/>
                  </a:lnTo>
                  <a:lnTo>
                    <a:pt x="58" y="2"/>
                  </a:lnTo>
                  <a:lnTo>
                    <a:pt x="71" y="5"/>
                  </a:lnTo>
                  <a:lnTo>
                    <a:pt x="89" y="13"/>
                  </a:lnTo>
                  <a:lnTo>
                    <a:pt x="1289" y="615"/>
                  </a:lnTo>
                  <a:lnTo>
                    <a:pt x="1317" y="632"/>
                  </a:lnTo>
                  <a:lnTo>
                    <a:pt x="1329" y="650"/>
                  </a:lnTo>
                  <a:lnTo>
                    <a:pt x="1334" y="669"/>
                  </a:lnTo>
                  <a:lnTo>
                    <a:pt x="1329" y="688"/>
                  </a:lnTo>
                  <a:lnTo>
                    <a:pt x="1314" y="707"/>
                  </a:lnTo>
                  <a:lnTo>
                    <a:pt x="1289" y="720"/>
                  </a:lnTo>
                  <a:lnTo>
                    <a:pt x="84" y="1322"/>
                  </a:lnTo>
                  <a:lnTo>
                    <a:pt x="74" y="1330"/>
                  </a:lnTo>
                  <a:lnTo>
                    <a:pt x="63" y="1333"/>
                  </a:lnTo>
                  <a:lnTo>
                    <a:pt x="58" y="1338"/>
                  </a:lnTo>
                  <a:lnTo>
                    <a:pt x="53" y="1338"/>
                  </a:lnTo>
                  <a:lnTo>
                    <a:pt x="48" y="1341"/>
                  </a:lnTo>
                  <a:lnTo>
                    <a:pt x="46" y="1341"/>
                  </a:lnTo>
                  <a:lnTo>
                    <a:pt x="23" y="1333"/>
                  </a:lnTo>
                  <a:lnTo>
                    <a:pt x="5" y="1317"/>
                  </a:lnTo>
                  <a:lnTo>
                    <a:pt x="0" y="1293"/>
                  </a:lnTo>
                  <a:lnTo>
                    <a:pt x="0" y="1282"/>
                  </a:lnTo>
                  <a:lnTo>
                    <a:pt x="5" y="1269"/>
                  </a:lnTo>
                  <a:lnTo>
                    <a:pt x="21" y="1255"/>
                  </a:lnTo>
                  <a:lnTo>
                    <a:pt x="46" y="1239"/>
                  </a:lnTo>
                  <a:lnTo>
                    <a:pt x="1185" y="666"/>
                  </a:lnTo>
                  <a:lnTo>
                    <a:pt x="43" y="94"/>
                  </a:lnTo>
                  <a:lnTo>
                    <a:pt x="28" y="86"/>
                  </a:lnTo>
                  <a:lnTo>
                    <a:pt x="16" y="75"/>
                  </a:lnTo>
                  <a:lnTo>
                    <a:pt x="5" y="62"/>
                  </a:lnTo>
                  <a:lnTo>
                    <a:pt x="3" y="43"/>
                  </a:lnTo>
                  <a:lnTo>
                    <a:pt x="8" y="21"/>
                  </a:lnTo>
                  <a:lnTo>
                    <a:pt x="23" y="5"/>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7956" y="1798"/>
              <a:ext cx="86" cy="2320"/>
            </a:xfrm>
            <a:custGeom>
              <a:avLst/>
              <a:gdLst/>
              <a:ahLst/>
              <a:cxnLst>
                <a:cxn ang="0">
                  <a:pos x="46" y="0"/>
                </a:cxn>
                <a:cxn ang="0">
                  <a:pos x="66" y="5"/>
                </a:cxn>
                <a:cxn ang="0">
                  <a:pos x="78" y="19"/>
                </a:cxn>
                <a:cxn ang="0">
                  <a:pos x="83" y="38"/>
                </a:cxn>
                <a:cxn ang="0">
                  <a:pos x="86" y="59"/>
                </a:cxn>
                <a:cxn ang="0">
                  <a:pos x="86" y="2261"/>
                </a:cxn>
                <a:cxn ang="0">
                  <a:pos x="83" y="2282"/>
                </a:cxn>
                <a:cxn ang="0">
                  <a:pos x="78" y="2301"/>
                </a:cxn>
                <a:cxn ang="0">
                  <a:pos x="66" y="2314"/>
                </a:cxn>
                <a:cxn ang="0">
                  <a:pos x="46" y="2320"/>
                </a:cxn>
                <a:cxn ang="0">
                  <a:pos x="25" y="2317"/>
                </a:cxn>
                <a:cxn ang="0">
                  <a:pos x="13" y="2306"/>
                </a:cxn>
                <a:cxn ang="0">
                  <a:pos x="5" y="2293"/>
                </a:cxn>
                <a:cxn ang="0">
                  <a:pos x="3" y="2277"/>
                </a:cxn>
                <a:cxn ang="0">
                  <a:pos x="0" y="2258"/>
                </a:cxn>
                <a:cxn ang="0">
                  <a:pos x="0" y="62"/>
                </a:cxn>
                <a:cxn ang="0">
                  <a:pos x="3" y="43"/>
                </a:cxn>
                <a:cxn ang="0">
                  <a:pos x="5" y="27"/>
                </a:cxn>
                <a:cxn ang="0">
                  <a:pos x="13" y="13"/>
                </a:cxn>
                <a:cxn ang="0">
                  <a:pos x="25" y="3"/>
                </a:cxn>
                <a:cxn ang="0">
                  <a:pos x="46" y="0"/>
                </a:cxn>
              </a:cxnLst>
              <a:rect l="0" t="0" r="r" b="b"/>
              <a:pathLst>
                <a:path w="86" h="2320">
                  <a:moveTo>
                    <a:pt x="46" y="0"/>
                  </a:moveTo>
                  <a:lnTo>
                    <a:pt x="66" y="5"/>
                  </a:lnTo>
                  <a:lnTo>
                    <a:pt x="78" y="19"/>
                  </a:lnTo>
                  <a:lnTo>
                    <a:pt x="83" y="38"/>
                  </a:lnTo>
                  <a:lnTo>
                    <a:pt x="86" y="59"/>
                  </a:lnTo>
                  <a:lnTo>
                    <a:pt x="86" y="2261"/>
                  </a:lnTo>
                  <a:lnTo>
                    <a:pt x="83" y="2282"/>
                  </a:lnTo>
                  <a:lnTo>
                    <a:pt x="78" y="2301"/>
                  </a:lnTo>
                  <a:lnTo>
                    <a:pt x="66" y="2314"/>
                  </a:lnTo>
                  <a:lnTo>
                    <a:pt x="46" y="2320"/>
                  </a:lnTo>
                  <a:lnTo>
                    <a:pt x="25" y="2317"/>
                  </a:lnTo>
                  <a:lnTo>
                    <a:pt x="13" y="2306"/>
                  </a:lnTo>
                  <a:lnTo>
                    <a:pt x="5" y="2293"/>
                  </a:lnTo>
                  <a:lnTo>
                    <a:pt x="3" y="2277"/>
                  </a:lnTo>
                  <a:lnTo>
                    <a:pt x="0" y="2258"/>
                  </a:lnTo>
                  <a:lnTo>
                    <a:pt x="0" y="62"/>
                  </a:lnTo>
                  <a:lnTo>
                    <a:pt x="3" y="43"/>
                  </a:lnTo>
                  <a:lnTo>
                    <a:pt x="5" y="27"/>
                  </a:lnTo>
                  <a:lnTo>
                    <a:pt x="13" y="13"/>
                  </a:lnTo>
                  <a:lnTo>
                    <a:pt x="25"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8428" y="1954"/>
              <a:ext cx="1447" cy="1581"/>
            </a:xfrm>
            <a:custGeom>
              <a:avLst/>
              <a:gdLst/>
              <a:ahLst/>
              <a:cxnLst>
                <a:cxn ang="0">
                  <a:pos x="1419" y="0"/>
                </a:cxn>
                <a:cxn ang="0">
                  <a:pos x="1445" y="8"/>
                </a:cxn>
                <a:cxn ang="0">
                  <a:pos x="1447" y="29"/>
                </a:cxn>
                <a:cxn ang="0">
                  <a:pos x="1440" y="56"/>
                </a:cxn>
                <a:cxn ang="0">
                  <a:pos x="224" y="1497"/>
                </a:cxn>
                <a:cxn ang="0">
                  <a:pos x="683" y="1494"/>
                </a:cxn>
                <a:cxn ang="0">
                  <a:pos x="829" y="1468"/>
                </a:cxn>
                <a:cxn ang="0">
                  <a:pos x="940" y="1414"/>
                </a:cxn>
                <a:cxn ang="0">
                  <a:pos x="1023" y="1333"/>
                </a:cxn>
                <a:cxn ang="0">
                  <a:pos x="1089" y="1226"/>
                </a:cxn>
                <a:cxn ang="0">
                  <a:pos x="1142" y="1091"/>
                </a:cxn>
                <a:cxn ang="0">
                  <a:pos x="1177" y="986"/>
                </a:cxn>
                <a:cxn ang="0">
                  <a:pos x="1192" y="960"/>
                </a:cxn>
                <a:cxn ang="0">
                  <a:pos x="1215" y="957"/>
                </a:cxn>
                <a:cxn ang="0">
                  <a:pos x="1228" y="965"/>
                </a:cxn>
                <a:cxn ang="0">
                  <a:pos x="1233" y="978"/>
                </a:cxn>
                <a:cxn ang="0">
                  <a:pos x="1230" y="1003"/>
                </a:cxn>
                <a:cxn ang="0">
                  <a:pos x="1225" y="1021"/>
                </a:cxn>
                <a:cxn ang="0">
                  <a:pos x="1061" y="1559"/>
                </a:cxn>
                <a:cxn ang="0">
                  <a:pos x="1034" y="1581"/>
                </a:cxn>
                <a:cxn ang="0">
                  <a:pos x="12" y="1578"/>
                </a:cxn>
                <a:cxn ang="0">
                  <a:pos x="0" y="1559"/>
                </a:cxn>
                <a:cxn ang="0">
                  <a:pos x="2" y="1548"/>
                </a:cxn>
                <a:cxn ang="0">
                  <a:pos x="5" y="1532"/>
                </a:cxn>
                <a:cxn ang="0">
                  <a:pos x="7" y="1521"/>
                </a:cxn>
                <a:cxn ang="0">
                  <a:pos x="1225" y="67"/>
                </a:cxn>
                <a:cxn ang="0">
                  <a:pos x="784" y="70"/>
                </a:cxn>
                <a:cxn ang="0">
                  <a:pos x="640" y="99"/>
                </a:cxn>
                <a:cxn ang="0">
                  <a:pos x="529" y="158"/>
                </a:cxn>
                <a:cxn ang="0">
                  <a:pos x="446" y="245"/>
                </a:cxn>
                <a:cxn ang="0">
                  <a:pos x="386" y="357"/>
                </a:cxn>
                <a:cxn ang="0">
                  <a:pos x="335" y="495"/>
                </a:cxn>
                <a:cxn ang="0">
                  <a:pos x="322" y="516"/>
                </a:cxn>
                <a:cxn ang="0">
                  <a:pos x="297" y="521"/>
                </a:cxn>
                <a:cxn ang="0">
                  <a:pos x="287" y="513"/>
                </a:cxn>
                <a:cxn ang="0">
                  <a:pos x="282" y="503"/>
                </a:cxn>
                <a:cxn ang="0">
                  <a:pos x="280" y="492"/>
                </a:cxn>
                <a:cxn ang="0">
                  <a:pos x="285" y="478"/>
                </a:cxn>
                <a:cxn ang="0">
                  <a:pos x="287" y="462"/>
                </a:cxn>
                <a:cxn ang="0">
                  <a:pos x="413" y="21"/>
                </a:cxn>
                <a:cxn ang="0">
                  <a:pos x="428" y="3"/>
                </a:cxn>
              </a:cxnLst>
              <a:rect l="0" t="0" r="r" b="b"/>
              <a:pathLst>
                <a:path w="1447" h="1581">
                  <a:moveTo>
                    <a:pt x="446" y="0"/>
                  </a:moveTo>
                  <a:lnTo>
                    <a:pt x="1419" y="0"/>
                  </a:lnTo>
                  <a:lnTo>
                    <a:pt x="1437" y="3"/>
                  </a:lnTo>
                  <a:lnTo>
                    <a:pt x="1445" y="8"/>
                  </a:lnTo>
                  <a:lnTo>
                    <a:pt x="1447" y="19"/>
                  </a:lnTo>
                  <a:lnTo>
                    <a:pt x="1447" y="29"/>
                  </a:lnTo>
                  <a:lnTo>
                    <a:pt x="1445" y="40"/>
                  </a:lnTo>
                  <a:lnTo>
                    <a:pt x="1440" y="56"/>
                  </a:lnTo>
                  <a:lnTo>
                    <a:pt x="1440" y="48"/>
                  </a:lnTo>
                  <a:lnTo>
                    <a:pt x="224" y="1497"/>
                  </a:lnTo>
                  <a:lnTo>
                    <a:pt x="595" y="1497"/>
                  </a:lnTo>
                  <a:lnTo>
                    <a:pt x="683" y="1494"/>
                  </a:lnTo>
                  <a:lnTo>
                    <a:pt x="761" y="1484"/>
                  </a:lnTo>
                  <a:lnTo>
                    <a:pt x="829" y="1468"/>
                  </a:lnTo>
                  <a:lnTo>
                    <a:pt x="887" y="1443"/>
                  </a:lnTo>
                  <a:lnTo>
                    <a:pt x="940" y="1414"/>
                  </a:lnTo>
                  <a:lnTo>
                    <a:pt x="986" y="1376"/>
                  </a:lnTo>
                  <a:lnTo>
                    <a:pt x="1023" y="1333"/>
                  </a:lnTo>
                  <a:lnTo>
                    <a:pt x="1059" y="1282"/>
                  </a:lnTo>
                  <a:lnTo>
                    <a:pt x="1089" y="1226"/>
                  </a:lnTo>
                  <a:lnTo>
                    <a:pt x="1117" y="1161"/>
                  </a:lnTo>
                  <a:lnTo>
                    <a:pt x="1142" y="1091"/>
                  </a:lnTo>
                  <a:lnTo>
                    <a:pt x="1167" y="1016"/>
                  </a:lnTo>
                  <a:lnTo>
                    <a:pt x="1177" y="986"/>
                  </a:lnTo>
                  <a:lnTo>
                    <a:pt x="1185" y="968"/>
                  </a:lnTo>
                  <a:lnTo>
                    <a:pt x="1192" y="960"/>
                  </a:lnTo>
                  <a:lnTo>
                    <a:pt x="1205" y="957"/>
                  </a:lnTo>
                  <a:lnTo>
                    <a:pt x="1215" y="957"/>
                  </a:lnTo>
                  <a:lnTo>
                    <a:pt x="1220" y="962"/>
                  </a:lnTo>
                  <a:lnTo>
                    <a:pt x="1228" y="965"/>
                  </a:lnTo>
                  <a:lnTo>
                    <a:pt x="1230" y="973"/>
                  </a:lnTo>
                  <a:lnTo>
                    <a:pt x="1233" y="978"/>
                  </a:lnTo>
                  <a:lnTo>
                    <a:pt x="1233" y="995"/>
                  </a:lnTo>
                  <a:lnTo>
                    <a:pt x="1230" y="1003"/>
                  </a:lnTo>
                  <a:lnTo>
                    <a:pt x="1225" y="1013"/>
                  </a:lnTo>
                  <a:lnTo>
                    <a:pt x="1225" y="1021"/>
                  </a:lnTo>
                  <a:lnTo>
                    <a:pt x="1071" y="1532"/>
                  </a:lnTo>
                  <a:lnTo>
                    <a:pt x="1061" y="1559"/>
                  </a:lnTo>
                  <a:lnTo>
                    <a:pt x="1051" y="1572"/>
                  </a:lnTo>
                  <a:lnTo>
                    <a:pt x="1034" y="1581"/>
                  </a:lnTo>
                  <a:lnTo>
                    <a:pt x="27" y="1581"/>
                  </a:lnTo>
                  <a:lnTo>
                    <a:pt x="12" y="1578"/>
                  </a:lnTo>
                  <a:lnTo>
                    <a:pt x="2" y="1572"/>
                  </a:lnTo>
                  <a:lnTo>
                    <a:pt x="0" y="1559"/>
                  </a:lnTo>
                  <a:lnTo>
                    <a:pt x="0" y="1554"/>
                  </a:lnTo>
                  <a:lnTo>
                    <a:pt x="2" y="1548"/>
                  </a:lnTo>
                  <a:lnTo>
                    <a:pt x="2" y="1540"/>
                  </a:lnTo>
                  <a:lnTo>
                    <a:pt x="5" y="1532"/>
                  </a:lnTo>
                  <a:lnTo>
                    <a:pt x="5" y="1524"/>
                  </a:lnTo>
                  <a:lnTo>
                    <a:pt x="7" y="1521"/>
                  </a:lnTo>
                  <a:lnTo>
                    <a:pt x="7" y="1519"/>
                  </a:lnTo>
                  <a:lnTo>
                    <a:pt x="1225" y="67"/>
                  </a:lnTo>
                  <a:lnTo>
                    <a:pt x="872" y="67"/>
                  </a:lnTo>
                  <a:lnTo>
                    <a:pt x="784" y="70"/>
                  </a:lnTo>
                  <a:lnTo>
                    <a:pt x="706" y="83"/>
                  </a:lnTo>
                  <a:lnTo>
                    <a:pt x="640" y="99"/>
                  </a:lnTo>
                  <a:lnTo>
                    <a:pt x="580" y="126"/>
                  </a:lnTo>
                  <a:lnTo>
                    <a:pt x="529" y="158"/>
                  </a:lnTo>
                  <a:lnTo>
                    <a:pt x="484" y="199"/>
                  </a:lnTo>
                  <a:lnTo>
                    <a:pt x="446" y="245"/>
                  </a:lnTo>
                  <a:lnTo>
                    <a:pt x="413" y="298"/>
                  </a:lnTo>
                  <a:lnTo>
                    <a:pt x="386" y="357"/>
                  </a:lnTo>
                  <a:lnTo>
                    <a:pt x="358" y="422"/>
                  </a:lnTo>
                  <a:lnTo>
                    <a:pt x="335" y="495"/>
                  </a:lnTo>
                  <a:lnTo>
                    <a:pt x="328" y="511"/>
                  </a:lnTo>
                  <a:lnTo>
                    <a:pt x="322" y="516"/>
                  </a:lnTo>
                  <a:lnTo>
                    <a:pt x="307" y="521"/>
                  </a:lnTo>
                  <a:lnTo>
                    <a:pt x="297" y="521"/>
                  </a:lnTo>
                  <a:lnTo>
                    <a:pt x="292" y="516"/>
                  </a:lnTo>
                  <a:lnTo>
                    <a:pt x="287" y="513"/>
                  </a:lnTo>
                  <a:lnTo>
                    <a:pt x="282" y="508"/>
                  </a:lnTo>
                  <a:lnTo>
                    <a:pt x="282" y="503"/>
                  </a:lnTo>
                  <a:lnTo>
                    <a:pt x="280" y="500"/>
                  </a:lnTo>
                  <a:lnTo>
                    <a:pt x="280" y="492"/>
                  </a:lnTo>
                  <a:lnTo>
                    <a:pt x="282" y="484"/>
                  </a:lnTo>
                  <a:lnTo>
                    <a:pt x="285" y="478"/>
                  </a:lnTo>
                  <a:lnTo>
                    <a:pt x="285" y="470"/>
                  </a:lnTo>
                  <a:lnTo>
                    <a:pt x="287" y="462"/>
                  </a:lnTo>
                  <a:lnTo>
                    <a:pt x="406" y="43"/>
                  </a:lnTo>
                  <a:lnTo>
                    <a:pt x="413" y="21"/>
                  </a:lnTo>
                  <a:lnTo>
                    <a:pt x="418" y="8"/>
                  </a:lnTo>
                  <a:lnTo>
                    <a:pt x="428" y="3"/>
                  </a:lnTo>
                  <a:lnTo>
                    <a:pt x="4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9852" y="3153"/>
              <a:ext cx="888" cy="1072"/>
            </a:xfrm>
            <a:custGeom>
              <a:avLst/>
              <a:gdLst/>
              <a:ahLst/>
              <a:cxnLst>
                <a:cxn ang="0">
                  <a:pos x="376" y="5"/>
                </a:cxn>
                <a:cxn ang="0">
                  <a:pos x="462" y="48"/>
                </a:cxn>
                <a:cxn ang="0">
                  <a:pos x="525" y="121"/>
                </a:cxn>
                <a:cxn ang="0">
                  <a:pos x="573" y="209"/>
                </a:cxn>
                <a:cxn ang="0">
                  <a:pos x="603" y="306"/>
                </a:cxn>
                <a:cxn ang="0">
                  <a:pos x="623" y="398"/>
                </a:cxn>
                <a:cxn ang="0">
                  <a:pos x="633" y="468"/>
                </a:cxn>
                <a:cxn ang="0">
                  <a:pos x="638" y="492"/>
                </a:cxn>
                <a:cxn ang="0">
                  <a:pos x="686" y="368"/>
                </a:cxn>
                <a:cxn ang="0">
                  <a:pos x="759" y="196"/>
                </a:cxn>
                <a:cxn ang="0">
                  <a:pos x="843" y="21"/>
                </a:cxn>
                <a:cxn ang="0">
                  <a:pos x="870" y="13"/>
                </a:cxn>
                <a:cxn ang="0">
                  <a:pos x="880" y="16"/>
                </a:cxn>
                <a:cxn ang="0">
                  <a:pos x="888" y="24"/>
                </a:cxn>
                <a:cxn ang="0">
                  <a:pos x="880" y="54"/>
                </a:cxn>
                <a:cxn ang="0">
                  <a:pos x="820" y="177"/>
                </a:cxn>
                <a:cxn ang="0">
                  <a:pos x="780" y="266"/>
                </a:cxn>
                <a:cxn ang="0">
                  <a:pos x="754" y="328"/>
                </a:cxn>
                <a:cxn ang="0">
                  <a:pos x="727" y="398"/>
                </a:cxn>
                <a:cxn ang="0">
                  <a:pos x="674" y="537"/>
                </a:cxn>
                <a:cxn ang="0">
                  <a:pos x="643" y="626"/>
                </a:cxn>
                <a:cxn ang="0">
                  <a:pos x="631" y="685"/>
                </a:cxn>
                <a:cxn ang="0">
                  <a:pos x="608" y="825"/>
                </a:cxn>
                <a:cxn ang="0">
                  <a:pos x="583" y="943"/>
                </a:cxn>
                <a:cxn ang="0">
                  <a:pos x="558" y="1029"/>
                </a:cxn>
                <a:cxn ang="0">
                  <a:pos x="535" y="1067"/>
                </a:cxn>
                <a:cxn ang="0">
                  <a:pos x="512" y="1072"/>
                </a:cxn>
                <a:cxn ang="0">
                  <a:pos x="500" y="1062"/>
                </a:cxn>
                <a:cxn ang="0">
                  <a:pos x="492" y="1040"/>
                </a:cxn>
                <a:cxn ang="0">
                  <a:pos x="495" y="1008"/>
                </a:cxn>
                <a:cxn ang="0">
                  <a:pos x="510" y="930"/>
                </a:cxn>
                <a:cxn ang="0">
                  <a:pos x="532" y="830"/>
                </a:cxn>
                <a:cxn ang="0">
                  <a:pos x="563" y="726"/>
                </a:cxn>
                <a:cxn ang="0">
                  <a:pos x="580" y="666"/>
                </a:cxn>
                <a:cxn ang="0">
                  <a:pos x="583" y="632"/>
                </a:cxn>
                <a:cxn ang="0">
                  <a:pos x="585" y="519"/>
                </a:cxn>
                <a:cxn ang="0">
                  <a:pos x="578" y="425"/>
                </a:cxn>
                <a:cxn ang="0">
                  <a:pos x="555" y="328"/>
                </a:cxn>
                <a:cxn ang="0">
                  <a:pos x="517" y="242"/>
                </a:cxn>
                <a:cxn ang="0">
                  <a:pos x="454" y="175"/>
                </a:cxn>
                <a:cxn ang="0">
                  <a:pos x="363" y="137"/>
                </a:cxn>
                <a:cxn ang="0">
                  <a:pos x="253" y="137"/>
                </a:cxn>
                <a:cxn ang="0">
                  <a:pos x="154" y="172"/>
                </a:cxn>
                <a:cxn ang="0">
                  <a:pos x="79" y="242"/>
                </a:cxn>
                <a:cxn ang="0">
                  <a:pos x="53" y="295"/>
                </a:cxn>
                <a:cxn ang="0">
                  <a:pos x="46" y="309"/>
                </a:cxn>
                <a:cxn ang="0">
                  <a:pos x="21" y="314"/>
                </a:cxn>
                <a:cxn ang="0">
                  <a:pos x="8" y="312"/>
                </a:cxn>
                <a:cxn ang="0">
                  <a:pos x="0" y="304"/>
                </a:cxn>
                <a:cxn ang="0">
                  <a:pos x="3" y="285"/>
                </a:cxn>
                <a:cxn ang="0">
                  <a:pos x="23" y="226"/>
                </a:cxn>
                <a:cxn ang="0">
                  <a:pos x="74" y="140"/>
                </a:cxn>
                <a:cxn ang="0">
                  <a:pos x="144" y="67"/>
                </a:cxn>
                <a:cxn ang="0">
                  <a:pos x="225" y="21"/>
                </a:cxn>
                <a:cxn ang="0">
                  <a:pos x="326" y="0"/>
                </a:cxn>
              </a:cxnLst>
              <a:rect l="0" t="0" r="r" b="b"/>
              <a:pathLst>
                <a:path w="888" h="1072">
                  <a:moveTo>
                    <a:pt x="326" y="0"/>
                  </a:moveTo>
                  <a:lnTo>
                    <a:pt x="376" y="5"/>
                  </a:lnTo>
                  <a:lnTo>
                    <a:pt x="421" y="21"/>
                  </a:lnTo>
                  <a:lnTo>
                    <a:pt x="462" y="48"/>
                  </a:lnTo>
                  <a:lnTo>
                    <a:pt x="497" y="80"/>
                  </a:lnTo>
                  <a:lnTo>
                    <a:pt x="525" y="121"/>
                  </a:lnTo>
                  <a:lnTo>
                    <a:pt x="550" y="164"/>
                  </a:lnTo>
                  <a:lnTo>
                    <a:pt x="573" y="209"/>
                  </a:lnTo>
                  <a:lnTo>
                    <a:pt x="590" y="258"/>
                  </a:lnTo>
                  <a:lnTo>
                    <a:pt x="603" y="306"/>
                  </a:lnTo>
                  <a:lnTo>
                    <a:pt x="616" y="352"/>
                  </a:lnTo>
                  <a:lnTo>
                    <a:pt x="623" y="398"/>
                  </a:lnTo>
                  <a:lnTo>
                    <a:pt x="628" y="435"/>
                  </a:lnTo>
                  <a:lnTo>
                    <a:pt x="633" y="468"/>
                  </a:lnTo>
                  <a:lnTo>
                    <a:pt x="636" y="492"/>
                  </a:lnTo>
                  <a:lnTo>
                    <a:pt x="638" y="492"/>
                  </a:lnTo>
                  <a:lnTo>
                    <a:pt x="661" y="430"/>
                  </a:lnTo>
                  <a:lnTo>
                    <a:pt x="686" y="368"/>
                  </a:lnTo>
                  <a:lnTo>
                    <a:pt x="737" y="250"/>
                  </a:lnTo>
                  <a:lnTo>
                    <a:pt x="759" y="196"/>
                  </a:lnTo>
                  <a:lnTo>
                    <a:pt x="785" y="145"/>
                  </a:lnTo>
                  <a:lnTo>
                    <a:pt x="843" y="21"/>
                  </a:lnTo>
                  <a:lnTo>
                    <a:pt x="858" y="13"/>
                  </a:lnTo>
                  <a:lnTo>
                    <a:pt x="870" y="13"/>
                  </a:lnTo>
                  <a:lnTo>
                    <a:pt x="875" y="16"/>
                  </a:lnTo>
                  <a:lnTo>
                    <a:pt x="880" y="16"/>
                  </a:lnTo>
                  <a:lnTo>
                    <a:pt x="883" y="21"/>
                  </a:lnTo>
                  <a:lnTo>
                    <a:pt x="888" y="24"/>
                  </a:lnTo>
                  <a:lnTo>
                    <a:pt x="888" y="37"/>
                  </a:lnTo>
                  <a:lnTo>
                    <a:pt x="880" y="54"/>
                  </a:lnTo>
                  <a:lnTo>
                    <a:pt x="848" y="121"/>
                  </a:lnTo>
                  <a:lnTo>
                    <a:pt x="820" y="177"/>
                  </a:lnTo>
                  <a:lnTo>
                    <a:pt x="800" y="226"/>
                  </a:lnTo>
                  <a:lnTo>
                    <a:pt x="780" y="266"/>
                  </a:lnTo>
                  <a:lnTo>
                    <a:pt x="767" y="301"/>
                  </a:lnTo>
                  <a:lnTo>
                    <a:pt x="754" y="328"/>
                  </a:lnTo>
                  <a:lnTo>
                    <a:pt x="742" y="357"/>
                  </a:lnTo>
                  <a:lnTo>
                    <a:pt x="727" y="398"/>
                  </a:lnTo>
                  <a:lnTo>
                    <a:pt x="709" y="441"/>
                  </a:lnTo>
                  <a:lnTo>
                    <a:pt x="674" y="537"/>
                  </a:lnTo>
                  <a:lnTo>
                    <a:pt x="656" y="583"/>
                  </a:lnTo>
                  <a:lnTo>
                    <a:pt x="643" y="626"/>
                  </a:lnTo>
                  <a:lnTo>
                    <a:pt x="636" y="661"/>
                  </a:lnTo>
                  <a:lnTo>
                    <a:pt x="631" y="685"/>
                  </a:lnTo>
                  <a:lnTo>
                    <a:pt x="621" y="755"/>
                  </a:lnTo>
                  <a:lnTo>
                    <a:pt x="608" y="825"/>
                  </a:lnTo>
                  <a:lnTo>
                    <a:pt x="595" y="890"/>
                  </a:lnTo>
                  <a:lnTo>
                    <a:pt x="583" y="943"/>
                  </a:lnTo>
                  <a:lnTo>
                    <a:pt x="570" y="989"/>
                  </a:lnTo>
                  <a:lnTo>
                    <a:pt x="558" y="1029"/>
                  </a:lnTo>
                  <a:lnTo>
                    <a:pt x="545" y="1054"/>
                  </a:lnTo>
                  <a:lnTo>
                    <a:pt x="535" y="1067"/>
                  </a:lnTo>
                  <a:lnTo>
                    <a:pt x="527" y="1072"/>
                  </a:lnTo>
                  <a:lnTo>
                    <a:pt x="512" y="1072"/>
                  </a:lnTo>
                  <a:lnTo>
                    <a:pt x="505" y="1067"/>
                  </a:lnTo>
                  <a:lnTo>
                    <a:pt x="500" y="1062"/>
                  </a:lnTo>
                  <a:lnTo>
                    <a:pt x="497" y="1056"/>
                  </a:lnTo>
                  <a:lnTo>
                    <a:pt x="492" y="1040"/>
                  </a:lnTo>
                  <a:lnTo>
                    <a:pt x="492" y="1032"/>
                  </a:lnTo>
                  <a:lnTo>
                    <a:pt x="495" y="1008"/>
                  </a:lnTo>
                  <a:lnTo>
                    <a:pt x="500" y="973"/>
                  </a:lnTo>
                  <a:lnTo>
                    <a:pt x="510" y="930"/>
                  </a:lnTo>
                  <a:lnTo>
                    <a:pt x="520" y="884"/>
                  </a:lnTo>
                  <a:lnTo>
                    <a:pt x="532" y="830"/>
                  </a:lnTo>
                  <a:lnTo>
                    <a:pt x="548" y="779"/>
                  </a:lnTo>
                  <a:lnTo>
                    <a:pt x="563" y="726"/>
                  </a:lnTo>
                  <a:lnTo>
                    <a:pt x="575" y="677"/>
                  </a:lnTo>
                  <a:lnTo>
                    <a:pt x="580" y="666"/>
                  </a:lnTo>
                  <a:lnTo>
                    <a:pt x="583" y="653"/>
                  </a:lnTo>
                  <a:lnTo>
                    <a:pt x="583" y="632"/>
                  </a:lnTo>
                  <a:lnTo>
                    <a:pt x="585" y="602"/>
                  </a:lnTo>
                  <a:lnTo>
                    <a:pt x="585" y="519"/>
                  </a:lnTo>
                  <a:lnTo>
                    <a:pt x="583" y="473"/>
                  </a:lnTo>
                  <a:lnTo>
                    <a:pt x="578" y="425"/>
                  </a:lnTo>
                  <a:lnTo>
                    <a:pt x="568" y="376"/>
                  </a:lnTo>
                  <a:lnTo>
                    <a:pt x="555" y="328"/>
                  </a:lnTo>
                  <a:lnTo>
                    <a:pt x="540" y="285"/>
                  </a:lnTo>
                  <a:lnTo>
                    <a:pt x="517" y="242"/>
                  </a:lnTo>
                  <a:lnTo>
                    <a:pt x="490" y="207"/>
                  </a:lnTo>
                  <a:lnTo>
                    <a:pt x="454" y="175"/>
                  </a:lnTo>
                  <a:lnTo>
                    <a:pt x="414" y="153"/>
                  </a:lnTo>
                  <a:lnTo>
                    <a:pt x="363" y="137"/>
                  </a:lnTo>
                  <a:lnTo>
                    <a:pt x="305" y="132"/>
                  </a:lnTo>
                  <a:lnTo>
                    <a:pt x="253" y="137"/>
                  </a:lnTo>
                  <a:lnTo>
                    <a:pt x="202" y="150"/>
                  </a:lnTo>
                  <a:lnTo>
                    <a:pt x="154" y="172"/>
                  </a:lnTo>
                  <a:lnTo>
                    <a:pt x="114" y="204"/>
                  </a:lnTo>
                  <a:lnTo>
                    <a:pt x="79" y="242"/>
                  </a:lnTo>
                  <a:lnTo>
                    <a:pt x="56" y="285"/>
                  </a:lnTo>
                  <a:lnTo>
                    <a:pt x="53" y="295"/>
                  </a:lnTo>
                  <a:lnTo>
                    <a:pt x="48" y="304"/>
                  </a:lnTo>
                  <a:lnTo>
                    <a:pt x="46" y="309"/>
                  </a:lnTo>
                  <a:lnTo>
                    <a:pt x="36" y="314"/>
                  </a:lnTo>
                  <a:lnTo>
                    <a:pt x="21" y="314"/>
                  </a:lnTo>
                  <a:lnTo>
                    <a:pt x="13" y="312"/>
                  </a:lnTo>
                  <a:lnTo>
                    <a:pt x="8" y="312"/>
                  </a:lnTo>
                  <a:lnTo>
                    <a:pt x="5" y="306"/>
                  </a:lnTo>
                  <a:lnTo>
                    <a:pt x="0" y="304"/>
                  </a:lnTo>
                  <a:lnTo>
                    <a:pt x="0" y="295"/>
                  </a:lnTo>
                  <a:lnTo>
                    <a:pt x="3" y="285"/>
                  </a:lnTo>
                  <a:lnTo>
                    <a:pt x="8" y="261"/>
                  </a:lnTo>
                  <a:lnTo>
                    <a:pt x="23" y="226"/>
                  </a:lnTo>
                  <a:lnTo>
                    <a:pt x="43" y="183"/>
                  </a:lnTo>
                  <a:lnTo>
                    <a:pt x="74" y="140"/>
                  </a:lnTo>
                  <a:lnTo>
                    <a:pt x="114" y="94"/>
                  </a:lnTo>
                  <a:lnTo>
                    <a:pt x="144" y="67"/>
                  </a:lnTo>
                  <a:lnTo>
                    <a:pt x="182" y="43"/>
                  </a:lnTo>
                  <a:lnTo>
                    <a:pt x="225" y="21"/>
                  </a:lnTo>
                  <a:lnTo>
                    <a:pt x="275" y="5"/>
                  </a:lnTo>
                  <a:lnTo>
                    <a:pt x="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11164" y="1798"/>
              <a:ext cx="85" cy="2320"/>
            </a:xfrm>
            <a:custGeom>
              <a:avLst/>
              <a:gdLst/>
              <a:ahLst/>
              <a:cxnLst>
                <a:cxn ang="0">
                  <a:pos x="45" y="0"/>
                </a:cxn>
                <a:cxn ang="0">
                  <a:pos x="65" y="5"/>
                </a:cxn>
                <a:cxn ang="0">
                  <a:pos x="78" y="19"/>
                </a:cxn>
                <a:cxn ang="0">
                  <a:pos x="83" y="38"/>
                </a:cxn>
                <a:cxn ang="0">
                  <a:pos x="85" y="59"/>
                </a:cxn>
                <a:cxn ang="0">
                  <a:pos x="85" y="2261"/>
                </a:cxn>
                <a:cxn ang="0">
                  <a:pos x="83" y="2282"/>
                </a:cxn>
                <a:cxn ang="0">
                  <a:pos x="78" y="2301"/>
                </a:cxn>
                <a:cxn ang="0">
                  <a:pos x="65" y="2314"/>
                </a:cxn>
                <a:cxn ang="0">
                  <a:pos x="45" y="2320"/>
                </a:cxn>
                <a:cxn ang="0">
                  <a:pos x="25" y="2317"/>
                </a:cxn>
                <a:cxn ang="0">
                  <a:pos x="12" y="2306"/>
                </a:cxn>
                <a:cxn ang="0">
                  <a:pos x="5" y="2293"/>
                </a:cxn>
                <a:cxn ang="0">
                  <a:pos x="2" y="2277"/>
                </a:cxn>
                <a:cxn ang="0">
                  <a:pos x="0" y="2258"/>
                </a:cxn>
                <a:cxn ang="0">
                  <a:pos x="0" y="62"/>
                </a:cxn>
                <a:cxn ang="0">
                  <a:pos x="2" y="43"/>
                </a:cxn>
                <a:cxn ang="0">
                  <a:pos x="5" y="27"/>
                </a:cxn>
                <a:cxn ang="0">
                  <a:pos x="12" y="13"/>
                </a:cxn>
                <a:cxn ang="0">
                  <a:pos x="25" y="3"/>
                </a:cxn>
                <a:cxn ang="0">
                  <a:pos x="45" y="0"/>
                </a:cxn>
              </a:cxnLst>
              <a:rect l="0" t="0" r="r" b="b"/>
              <a:pathLst>
                <a:path w="85" h="2320">
                  <a:moveTo>
                    <a:pt x="45" y="0"/>
                  </a:moveTo>
                  <a:lnTo>
                    <a:pt x="65" y="5"/>
                  </a:lnTo>
                  <a:lnTo>
                    <a:pt x="78" y="19"/>
                  </a:lnTo>
                  <a:lnTo>
                    <a:pt x="83" y="38"/>
                  </a:lnTo>
                  <a:lnTo>
                    <a:pt x="85" y="59"/>
                  </a:lnTo>
                  <a:lnTo>
                    <a:pt x="85" y="2261"/>
                  </a:lnTo>
                  <a:lnTo>
                    <a:pt x="83" y="2282"/>
                  </a:lnTo>
                  <a:lnTo>
                    <a:pt x="78" y="2301"/>
                  </a:lnTo>
                  <a:lnTo>
                    <a:pt x="65" y="2314"/>
                  </a:lnTo>
                  <a:lnTo>
                    <a:pt x="45" y="2320"/>
                  </a:lnTo>
                  <a:lnTo>
                    <a:pt x="25" y="2317"/>
                  </a:lnTo>
                  <a:lnTo>
                    <a:pt x="12" y="2306"/>
                  </a:lnTo>
                  <a:lnTo>
                    <a:pt x="5" y="2293"/>
                  </a:lnTo>
                  <a:lnTo>
                    <a:pt x="2" y="2277"/>
                  </a:lnTo>
                  <a:lnTo>
                    <a:pt x="0" y="2258"/>
                  </a:lnTo>
                  <a:lnTo>
                    <a:pt x="0" y="62"/>
                  </a:lnTo>
                  <a:lnTo>
                    <a:pt x="2" y="43"/>
                  </a:lnTo>
                  <a:lnTo>
                    <a:pt x="5" y="27"/>
                  </a:lnTo>
                  <a:lnTo>
                    <a:pt x="12" y="13"/>
                  </a:lnTo>
                  <a:lnTo>
                    <a:pt x="25" y="3"/>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extBox 22"/>
          <p:cNvSpPr txBox="1"/>
          <p:nvPr/>
        </p:nvSpPr>
        <p:spPr>
          <a:xfrm>
            <a:off x="648218" y="1092885"/>
            <a:ext cx="4953000" cy="707886"/>
          </a:xfrm>
          <a:prstGeom prst="rect">
            <a:avLst/>
          </a:prstGeom>
          <a:noFill/>
        </p:spPr>
        <p:txBody>
          <a:bodyPr wrap="square" rtlCol="0">
            <a:spAutoFit/>
          </a:bodyPr>
          <a:lstStyle/>
          <a:p>
            <a:r>
              <a:rPr lang="en-US" sz="4000" dirty="0" smtClean="0">
                <a:solidFill>
                  <a:srgbClr val="0000FF"/>
                </a:solidFill>
              </a:rPr>
              <a:t>Charge sectors: </a:t>
            </a:r>
            <a:endParaRPr lang="en-US" sz="4000" dirty="0">
              <a:solidFill>
                <a:srgbClr val="0000FF"/>
              </a:solidFill>
            </a:endParaRPr>
          </a:p>
        </p:txBody>
      </p:sp>
      <mc:AlternateContent xmlns:mc="http://schemas.openxmlformats.org/markup-compatibility/2006" xmlns:a14="http://schemas.microsoft.com/office/drawing/2010/main">
        <mc:Choice Requires="a14">
          <p:sp>
            <p:nvSpPr>
              <p:cNvPr id="25" name="TextBox 24"/>
              <p:cNvSpPr txBox="1"/>
              <p:nvPr/>
            </p:nvSpPr>
            <p:spPr>
              <a:xfrm>
                <a:off x="689003" y="3793334"/>
                <a:ext cx="9144000" cy="1170962"/>
              </a:xfrm>
              <a:prstGeom prst="rect">
                <a:avLst/>
              </a:prstGeom>
              <a:noFill/>
            </p:spPr>
            <p:txBody>
              <a:bodyPr wrap="square" rtlCol="0">
                <a:spAutoFit/>
              </a:bodyPr>
              <a:lstStyle/>
              <a:p>
                <a:r>
                  <a:rPr lang="en-US" sz="4000" dirty="0" smtClean="0">
                    <a:solidFill>
                      <a:srgbClr val="7030A0"/>
                    </a:solidFill>
                  </a:rPr>
                  <a:t>Bogomolny bound:  </a:t>
                </a:r>
                <a:r>
                  <a:rPr lang="en-US" sz="4000" dirty="0">
                    <a:solidFill>
                      <a:srgbClr val="7030A0"/>
                    </a:solidFill>
                  </a:rPr>
                  <a:t>I</a:t>
                </a:r>
                <a:r>
                  <a:rPr lang="en-US" sz="4000" dirty="0" smtClean="0">
                    <a:solidFill>
                      <a:srgbClr val="7030A0"/>
                    </a:solidFill>
                  </a:rPr>
                  <a:t>n sector </a:t>
                </a:r>
                <a14:m>
                  <m:oMath xmlns:m="http://schemas.openxmlformats.org/officeDocument/2006/math">
                    <m:sSub>
                      <m:sSubPr>
                        <m:ctrlPr>
                          <a:rPr lang="en-US" sz="4000" b="0" i="1" smtClean="0">
                            <a:solidFill>
                              <a:srgbClr val="7030A0"/>
                            </a:solidFill>
                            <a:latin typeface="Cambria Math"/>
                          </a:rPr>
                        </m:ctrlPr>
                      </m:sSubPr>
                      <m:e>
                        <m:r>
                          <a:rPr lang="en-US" sz="4000" b="0" i="1" smtClean="0">
                            <a:solidFill>
                              <a:srgbClr val="7030A0"/>
                            </a:solidFill>
                            <a:latin typeface="Cambria Math"/>
                          </a:rPr>
                          <m:t>ℋ</m:t>
                        </m:r>
                      </m:e>
                      <m:sub>
                        <m:r>
                          <m:rPr>
                            <m:sty m:val="p"/>
                          </m:rPr>
                          <a:rPr lang="en-US" sz="4000" b="0" i="1" smtClean="0">
                            <a:solidFill>
                              <a:srgbClr val="7030A0"/>
                            </a:solidFill>
                            <a:latin typeface="Cambria Math"/>
                          </a:rPr>
                          <m:t>γ</m:t>
                        </m:r>
                      </m:sub>
                    </m:sSub>
                  </m:oMath>
                </a14:m>
                <a:endParaRPr lang="en-US" sz="4000" b="0" dirty="0" smtClean="0">
                  <a:solidFill>
                    <a:srgbClr val="7030A0"/>
                  </a:solidFill>
                </a:endParaRPr>
              </a:p>
              <a:p>
                <a:endParaRPr lang="en-US" sz="4000" baseline="-25000" dirty="0">
                  <a:solidFill>
                    <a:srgbClr val="7030A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89003" y="3793334"/>
                <a:ext cx="9144000" cy="1170962"/>
              </a:xfrm>
              <a:prstGeom prst="rect">
                <a:avLst/>
              </a:prstGeom>
              <a:blipFill rotWithShape="1">
                <a:blip r:embed="rId6"/>
                <a:stretch>
                  <a:fillRect l="-2333" t="-8854"/>
                </a:stretch>
              </a:blipFill>
            </p:spPr>
            <p:txBody>
              <a:bodyPr/>
              <a:lstStyle/>
              <a:p>
                <a:r>
                  <a:rPr lang="en-US">
                    <a:noFill/>
                  </a:rPr>
                  <a:t> </a:t>
                </a:r>
              </a:p>
            </p:txBody>
          </p:sp>
        </mc:Fallback>
      </mc:AlternateContent>
      <p:sp>
        <p:nvSpPr>
          <p:cNvPr id="45" name="Rectangle 44"/>
          <p:cNvSpPr/>
          <p:nvPr/>
        </p:nvSpPr>
        <p:spPr>
          <a:xfrm>
            <a:off x="533400" y="5410200"/>
            <a:ext cx="8001000" cy="1295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26"/>
          <p:cNvGrpSpPr>
            <a:grpSpLocks noChangeAspect="1"/>
          </p:cNvGrpSpPr>
          <p:nvPr>
            <p:custDataLst>
              <p:tags r:id="rId3"/>
            </p:custDataLst>
          </p:nvPr>
        </p:nvGrpSpPr>
        <p:grpSpPr bwMode="auto">
          <a:xfrm>
            <a:off x="914400" y="5715000"/>
            <a:ext cx="7193927" cy="762000"/>
            <a:chOff x="911" y="3532"/>
            <a:chExt cx="18674" cy="1978"/>
          </a:xfrm>
          <a:solidFill>
            <a:srgbClr val="FF0000"/>
          </a:solidFill>
        </p:grpSpPr>
        <p:sp>
          <p:nvSpPr>
            <p:cNvPr id="1052" name="Freeform 28"/>
            <p:cNvSpPr>
              <a:spLocks/>
            </p:cNvSpPr>
            <p:nvPr/>
          </p:nvSpPr>
          <p:spPr bwMode="auto">
            <a:xfrm>
              <a:off x="911" y="3813"/>
              <a:ext cx="1239" cy="1141"/>
            </a:xfrm>
            <a:custGeom>
              <a:avLst/>
              <a:gdLst/>
              <a:ahLst/>
              <a:cxnLst>
                <a:cxn ang="0">
                  <a:pos x="519" y="6"/>
                </a:cxn>
                <a:cxn ang="0">
                  <a:pos x="576" y="84"/>
                </a:cxn>
                <a:cxn ang="0">
                  <a:pos x="559" y="236"/>
                </a:cxn>
                <a:cxn ang="0">
                  <a:pos x="491" y="540"/>
                </a:cxn>
                <a:cxn ang="0">
                  <a:pos x="1079" y="73"/>
                </a:cxn>
                <a:cxn ang="0">
                  <a:pos x="1096" y="45"/>
                </a:cxn>
                <a:cxn ang="0">
                  <a:pos x="1193" y="0"/>
                </a:cxn>
                <a:cxn ang="0">
                  <a:pos x="1210" y="0"/>
                </a:cxn>
                <a:cxn ang="0">
                  <a:pos x="1210" y="17"/>
                </a:cxn>
                <a:cxn ang="0">
                  <a:pos x="1067" y="422"/>
                </a:cxn>
                <a:cxn ang="0">
                  <a:pos x="965" y="849"/>
                </a:cxn>
                <a:cxn ang="0">
                  <a:pos x="953" y="961"/>
                </a:cxn>
                <a:cxn ang="0">
                  <a:pos x="959" y="1023"/>
                </a:cxn>
                <a:cxn ang="0">
                  <a:pos x="987" y="1051"/>
                </a:cxn>
                <a:cxn ang="0">
                  <a:pos x="1022" y="1051"/>
                </a:cxn>
                <a:cxn ang="0">
                  <a:pos x="1062" y="1051"/>
                </a:cxn>
                <a:cxn ang="0">
                  <a:pos x="1096" y="1040"/>
                </a:cxn>
                <a:cxn ang="0">
                  <a:pos x="1130" y="995"/>
                </a:cxn>
                <a:cxn ang="0">
                  <a:pos x="1221" y="950"/>
                </a:cxn>
                <a:cxn ang="0">
                  <a:pos x="1239" y="961"/>
                </a:cxn>
                <a:cxn ang="0">
                  <a:pos x="1153" y="1068"/>
                </a:cxn>
                <a:cxn ang="0">
                  <a:pos x="907" y="1141"/>
                </a:cxn>
                <a:cxn ang="0">
                  <a:pos x="822" y="1085"/>
                </a:cxn>
                <a:cxn ang="0">
                  <a:pos x="833" y="899"/>
                </a:cxn>
                <a:cxn ang="0">
                  <a:pos x="885" y="658"/>
                </a:cxn>
                <a:cxn ang="0">
                  <a:pos x="856" y="624"/>
                </a:cxn>
                <a:cxn ang="0">
                  <a:pos x="468" y="624"/>
                </a:cxn>
                <a:cxn ang="0">
                  <a:pos x="319" y="1057"/>
                </a:cxn>
                <a:cxn ang="0">
                  <a:pos x="302" y="1073"/>
                </a:cxn>
                <a:cxn ang="0">
                  <a:pos x="200" y="1130"/>
                </a:cxn>
                <a:cxn ang="0">
                  <a:pos x="188" y="1124"/>
                </a:cxn>
                <a:cxn ang="0">
                  <a:pos x="188" y="1113"/>
                </a:cxn>
                <a:cxn ang="0">
                  <a:pos x="194" y="1090"/>
                </a:cxn>
                <a:cxn ang="0">
                  <a:pos x="314" y="748"/>
                </a:cxn>
                <a:cxn ang="0">
                  <a:pos x="217" y="624"/>
                </a:cxn>
                <a:cxn ang="0">
                  <a:pos x="200" y="618"/>
                </a:cxn>
                <a:cxn ang="0">
                  <a:pos x="240" y="568"/>
                </a:cxn>
                <a:cxn ang="0">
                  <a:pos x="377" y="540"/>
                </a:cxn>
                <a:cxn ang="0">
                  <a:pos x="411" y="388"/>
                </a:cxn>
                <a:cxn ang="0">
                  <a:pos x="434" y="259"/>
                </a:cxn>
                <a:cxn ang="0">
                  <a:pos x="445" y="152"/>
                </a:cxn>
                <a:cxn ang="0">
                  <a:pos x="439" y="118"/>
                </a:cxn>
                <a:cxn ang="0">
                  <a:pos x="405" y="90"/>
                </a:cxn>
                <a:cxn ang="0">
                  <a:pos x="291" y="90"/>
                </a:cxn>
                <a:cxn ang="0">
                  <a:pos x="160" y="174"/>
                </a:cxn>
                <a:cxn ang="0">
                  <a:pos x="68" y="281"/>
                </a:cxn>
                <a:cxn ang="0">
                  <a:pos x="11" y="298"/>
                </a:cxn>
                <a:cxn ang="0">
                  <a:pos x="0" y="292"/>
                </a:cxn>
                <a:cxn ang="0">
                  <a:pos x="51" y="197"/>
                </a:cxn>
                <a:cxn ang="0">
                  <a:pos x="257" y="45"/>
                </a:cxn>
              </a:cxnLst>
              <a:rect l="0" t="0" r="r" b="b"/>
              <a:pathLst>
                <a:path w="1239" h="1141">
                  <a:moveTo>
                    <a:pt x="474" y="0"/>
                  </a:moveTo>
                  <a:lnTo>
                    <a:pt x="491" y="0"/>
                  </a:lnTo>
                  <a:lnTo>
                    <a:pt x="519" y="6"/>
                  </a:lnTo>
                  <a:lnTo>
                    <a:pt x="548" y="17"/>
                  </a:lnTo>
                  <a:lnTo>
                    <a:pt x="571" y="39"/>
                  </a:lnTo>
                  <a:lnTo>
                    <a:pt x="576" y="84"/>
                  </a:lnTo>
                  <a:lnTo>
                    <a:pt x="576" y="112"/>
                  </a:lnTo>
                  <a:lnTo>
                    <a:pt x="571" y="169"/>
                  </a:lnTo>
                  <a:lnTo>
                    <a:pt x="559" y="236"/>
                  </a:lnTo>
                  <a:lnTo>
                    <a:pt x="548" y="315"/>
                  </a:lnTo>
                  <a:lnTo>
                    <a:pt x="491" y="540"/>
                  </a:lnTo>
                  <a:lnTo>
                    <a:pt x="491" y="540"/>
                  </a:lnTo>
                  <a:lnTo>
                    <a:pt x="913" y="540"/>
                  </a:lnTo>
                  <a:lnTo>
                    <a:pt x="993" y="304"/>
                  </a:lnTo>
                  <a:lnTo>
                    <a:pt x="1079" y="73"/>
                  </a:lnTo>
                  <a:lnTo>
                    <a:pt x="1084" y="56"/>
                  </a:lnTo>
                  <a:lnTo>
                    <a:pt x="1090" y="51"/>
                  </a:lnTo>
                  <a:lnTo>
                    <a:pt x="1096" y="45"/>
                  </a:lnTo>
                  <a:lnTo>
                    <a:pt x="1130" y="23"/>
                  </a:lnTo>
                  <a:lnTo>
                    <a:pt x="1164" y="6"/>
                  </a:lnTo>
                  <a:lnTo>
                    <a:pt x="1193" y="0"/>
                  </a:lnTo>
                  <a:lnTo>
                    <a:pt x="1199" y="0"/>
                  </a:lnTo>
                  <a:lnTo>
                    <a:pt x="1204" y="0"/>
                  </a:lnTo>
                  <a:lnTo>
                    <a:pt x="1210" y="0"/>
                  </a:lnTo>
                  <a:lnTo>
                    <a:pt x="1210" y="6"/>
                  </a:lnTo>
                  <a:lnTo>
                    <a:pt x="1210" y="11"/>
                  </a:lnTo>
                  <a:lnTo>
                    <a:pt x="1210" y="17"/>
                  </a:lnTo>
                  <a:lnTo>
                    <a:pt x="1204" y="23"/>
                  </a:lnTo>
                  <a:lnTo>
                    <a:pt x="1130" y="231"/>
                  </a:lnTo>
                  <a:lnTo>
                    <a:pt x="1067" y="422"/>
                  </a:lnTo>
                  <a:lnTo>
                    <a:pt x="1022" y="585"/>
                  </a:lnTo>
                  <a:lnTo>
                    <a:pt x="987" y="731"/>
                  </a:lnTo>
                  <a:lnTo>
                    <a:pt x="965" y="849"/>
                  </a:lnTo>
                  <a:lnTo>
                    <a:pt x="959" y="882"/>
                  </a:lnTo>
                  <a:lnTo>
                    <a:pt x="953" y="922"/>
                  </a:lnTo>
                  <a:lnTo>
                    <a:pt x="953" y="961"/>
                  </a:lnTo>
                  <a:lnTo>
                    <a:pt x="947" y="989"/>
                  </a:lnTo>
                  <a:lnTo>
                    <a:pt x="953" y="1006"/>
                  </a:lnTo>
                  <a:lnTo>
                    <a:pt x="959" y="1023"/>
                  </a:lnTo>
                  <a:lnTo>
                    <a:pt x="965" y="1034"/>
                  </a:lnTo>
                  <a:lnTo>
                    <a:pt x="976" y="1045"/>
                  </a:lnTo>
                  <a:lnTo>
                    <a:pt x="987" y="1051"/>
                  </a:lnTo>
                  <a:lnTo>
                    <a:pt x="999" y="1051"/>
                  </a:lnTo>
                  <a:lnTo>
                    <a:pt x="1016" y="1051"/>
                  </a:lnTo>
                  <a:lnTo>
                    <a:pt x="1022" y="1051"/>
                  </a:lnTo>
                  <a:lnTo>
                    <a:pt x="1033" y="1051"/>
                  </a:lnTo>
                  <a:lnTo>
                    <a:pt x="1050" y="1051"/>
                  </a:lnTo>
                  <a:lnTo>
                    <a:pt x="1062" y="1051"/>
                  </a:lnTo>
                  <a:lnTo>
                    <a:pt x="1079" y="1045"/>
                  </a:lnTo>
                  <a:lnTo>
                    <a:pt x="1090" y="1045"/>
                  </a:lnTo>
                  <a:lnTo>
                    <a:pt x="1096" y="1040"/>
                  </a:lnTo>
                  <a:lnTo>
                    <a:pt x="1096" y="1040"/>
                  </a:lnTo>
                  <a:lnTo>
                    <a:pt x="1102" y="1034"/>
                  </a:lnTo>
                  <a:lnTo>
                    <a:pt x="1130" y="995"/>
                  </a:lnTo>
                  <a:lnTo>
                    <a:pt x="1164" y="967"/>
                  </a:lnTo>
                  <a:lnTo>
                    <a:pt x="1204" y="950"/>
                  </a:lnTo>
                  <a:lnTo>
                    <a:pt x="1221" y="950"/>
                  </a:lnTo>
                  <a:lnTo>
                    <a:pt x="1233" y="950"/>
                  </a:lnTo>
                  <a:lnTo>
                    <a:pt x="1233" y="955"/>
                  </a:lnTo>
                  <a:lnTo>
                    <a:pt x="1239" y="961"/>
                  </a:lnTo>
                  <a:lnTo>
                    <a:pt x="1227" y="989"/>
                  </a:lnTo>
                  <a:lnTo>
                    <a:pt x="1199" y="1029"/>
                  </a:lnTo>
                  <a:lnTo>
                    <a:pt x="1153" y="1068"/>
                  </a:lnTo>
                  <a:lnTo>
                    <a:pt x="1090" y="1102"/>
                  </a:lnTo>
                  <a:lnTo>
                    <a:pt x="1005" y="1130"/>
                  </a:lnTo>
                  <a:lnTo>
                    <a:pt x="907" y="1141"/>
                  </a:lnTo>
                  <a:lnTo>
                    <a:pt x="868" y="1135"/>
                  </a:lnTo>
                  <a:lnTo>
                    <a:pt x="833" y="1113"/>
                  </a:lnTo>
                  <a:lnTo>
                    <a:pt x="822" y="1085"/>
                  </a:lnTo>
                  <a:lnTo>
                    <a:pt x="816" y="1051"/>
                  </a:lnTo>
                  <a:lnTo>
                    <a:pt x="816" y="984"/>
                  </a:lnTo>
                  <a:lnTo>
                    <a:pt x="833" y="899"/>
                  </a:lnTo>
                  <a:lnTo>
                    <a:pt x="850" y="809"/>
                  </a:lnTo>
                  <a:lnTo>
                    <a:pt x="868" y="725"/>
                  </a:lnTo>
                  <a:lnTo>
                    <a:pt x="885" y="658"/>
                  </a:lnTo>
                  <a:lnTo>
                    <a:pt x="896" y="613"/>
                  </a:lnTo>
                  <a:lnTo>
                    <a:pt x="879" y="618"/>
                  </a:lnTo>
                  <a:lnTo>
                    <a:pt x="856" y="624"/>
                  </a:lnTo>
                  <a:lnTo>
                    <a:pt x="839" y="624"/>
                  </a:lnTo>
                  <a:lnTo>
                    <a:pt x="822" y="624"/>
                  </a:lnTo>
                  <a:lnTo>
                    <a:pt x="468" y="624"/>
                  </a:lnTo>
                  <a:lnTo>
                    <a:pt x="399" y="837"/>
                  </a:lnTo>
                  <a:lnTo>
                    <a:pt x="319" y="1051"/>
                  </a:lnTo>
                  <a:lnTo>
                    <a:pt x="319" y="1057"/>
                  </a:lnTo>
                  <a:lnTo>
                    <a:pt x="314" y="1062"/>
                  </a:lnTo>
                  <a:lnTo>
                    <a:pt x="308" y="1068"/>
                  </a:lnTo>
                  <a:lnTo>
                    <a:pt x="302" y="1073"/>
                  </a:lnTo>
                  <a:lnTo>
                    <a:pt x="268" y="1102"/>
                  </a:lnTo>
                  <a:lnTo>
                    <a:pt x="228" y="1118"/>
                  </a:lnTo>
                  <a:lnTo>
                    <a:pt x="200" y="1130"/>
                  </a:lnTo>
                  <a:lnTo>
                    <a:pt x="194" y="1130"/>
                  </a:lnTo>
                  <a:lnTo>
                    <a:pt x="194" y="1124"/>
                  </a:lnTo>
                  <a:lnTo>
                    <a:pt x="188" y="1124"/>
                  </a:lnTo>
                  <a:lnTo>
                    <a:pt x="182" y="1118"/>
                  </a:lnTo>
                  <a:lnTo>
                    <a:pt x="182" y="1118"/>
                  </a:lnTo>
                  <a:lnTo>
                    <a:pt x="188" y="1113"/>
                  </a:lnTo>
                  <a:lnTo>
                    <a:pt x="188" y="1107"/>
                  </a:lnTo>
                  <a:lnTo>
                    <a:pt x="188" y="1102"/>
                  </a:lnTo>
                  <a:lnTo>
                    <a:pt x="194" y="1090"/>
                  </a:lnTo>
                  <a:lnTo>
                    <a:pt x="200" y="1073"/>
                  </a:lnTo>
                  <a:lnTo>
                    <a:pt x="262" y="899"/>
                  </a:lnTo>
                  <a:lnTo>
                    <a:pt x="314" y="748"/>
                  </a:lnTo>
                  <a:lnTo>
                    <a:pt x="348" y="624"/>
                  </a:lnTo>
                  <a:lnTo>
                    <a:pt x="234" y="624"/>
                  </a:lnTo>
                  <a:lnTo>
                    <a:pt x="217" y="624"/>
                  </a:lnTo>
                  <a:lnTo>
                    <a:pt x="205" y="624"/>
                  </a:lnTo>
                  <a:lnTo>
                    <a:pt x="200" y="624"/>
                  </a:lnTo>
                  <a:lnTo>
                    <a:pt x="200" y="618"/>
                  </a:lnTo>
                  <a:lnTo>
                    <a:pt x="200" y="618"/>
                  </a:lnTo>
                  <a:lnTo>
                    <a:pt x="211" y="596"/>
                  </a:lnTo>
                  <a:lnTo>
                    <a:pt x="240" y="568"/>
                  </a:lnTo>
                  <a:lnTo>
                    <a:pt x="279" y="551"/>
                  </a:lnTo>
                  <a:lnTo>
                    <a:pt x="319" y="540"/>
                  </a:lnTo>
                  <a:lnTo>
                    <a:pt x="377" y="540"/>
                  </a:lnTo>
                  <a:lnTo>
                    <a:pt x="394" y="472"/>
                  </a:lnTo>
                  <a:lnTo>
                    <a:pt x="405" y="422"/>
                  </a:lnTo>
                  <a:lnTo>
                    <a:pt x="411" y="388"/>
                  </a:lnTo>
                  <a:lnTo>
                    <a:pt x="416" y="360"/>
                  </a:lnTo>
                  <a:lnTo>
                    <a:pt x="422" y="332"/>
                  </a:lnTo>
                  <a:lnTo>
                    <a:pt x="434" y="259"/>
                  </a:lnTo>
                  <a:lnTo>
                    <a:pt x="439" y="202"/>
                  </a:lnTo>
                  <a:lnTo>
                    <a:pt x="445" y="163"/>
                  </a:lnTo>
                  <a:lnTo>
                    <a:pt x="445" y="152"/>
                  </a:lnTo>
                  <a:lnTo>
                    <a:pt x="445" y="141"/>
                  </a:lnTo>
                  <a:lnTo>
                    <a:pt x="439" y="129"/>
                  </a:lnTo>
                  <a:lnTo>
                    <a:pt x="439" y="118"/>
                  </a:lnTo>
                  <a:lnTo>
                    <a:pt x="428" y="107"/>
                  </a:lnTo>
                  <a:lnTo>
                    <a:pt x="422" y="101"/>
                  </a:lnTo>
                  <a:lnTo>
                    <a:pt x="405" y="90"/>
                  </a:lnTo>
                  <a:lnTo>
                    <a:pt x="388" y="84"/>
                  </a:lnTo>
                  <a:lnTo>
                    <a:pt x="365" y="84"/>
                  </a:lnTo>
                  <a:lnTo>
                    <a:pt x="291" y="90"/>
                  </a:lnTo>
                  <a:lnTo>
                    <a:pt x="234" y="107"/>
                  </a:lnTo>
                  <a:lnTo>
                    <a:pt x="194" y="141"/>
                  </a:lnTo>
                  <a:lnTo>
                    <a:pt x="160" y="174"/>
                  </a:lnTo>
                  <a:lnTo>
                    <a:pt x="137" y="219"/>
                  </a:lnTo>
                  <a:lnTo>
                    <a:pt x="102" y="259"/>
                  </a:lnTo>
                  <a:lnTo>
                    <a:pt x="68" y="281"/>
                  </a:lnTo>
                  <a:lnTo>
                    <a:pt x="34" y="298"/>
                  </a:lnTo>
                  <a:lnTo>
                    <a:pt x="17" y="298"/>
                  </a:lnTo>
                  <a:lnTo>
                    <a:pt x="11" y="298"/>
                  </a:lnTo>
                  <a:lnTo>
                    <a:pt x="5" y="298"/>
                  </a:lnTo>
                  <a:lnTo>
                    <a:pt x="0" y="298"/>
                  </a:lnTo>
                  <a:lnTo>
                    <a:pt x="0" y="292"/>
                  </a:lnTo>
                  <a:lnTo>
                    <a:pt x="5" y="275"/>
                  </a:lnTo>
                  <a:lnTo>
                    <a:pt x="23" y="242"/>
                  </a:lnTo>
                  <a:lnTo>
                    <a:pt x="51" y="197"/>
                  </a:lnTo>
                  <a:lnTo>
                    <a:pt x="102" y="146"/>
                  </a:lnTo>
                  <a:lnTo>
                    <a:pt x="171" y="90"/>
                  </a:lnTo>
                  <a:lnTo>
                    <a:pt x="257" y="45"/>
                  </a:lnTo>
                  <a:lnTo>
                    <a:pt x="359" y="11"/>
                  </a:lnTo>
                  <a:lnTo>
                    <a:pt x="4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2304" y="3555"/>
              <a:ext cx="753" cy="758"/>
            </a:xfrm>
            <a:custGeom>
              <a:avLst/>
              <a:gdLst/>
              <a:ahLst/>
              <a:cxnLst>
                <a:cxn ang="0">
                  <a:pos x="217" y="674"/>
                </a:cxn>
                <a:cxn ang="0">
                  <a:pos x="217" y="696"/>
                </a:cxn>
                <a:cxn ang="0">
                  <a:pos x="234" y="713"/>
                </a:cxn>
                <a:cxn ang="0">
                  <a:pos x="268" y="719"/>
                </a:cxn>
                <a:cxn ang="0">
                  <a:pos x="439" y="719"/>
                </a:cxn>
                <a:cxn ang="0">
                  <a:pos x="559" y="680"/>
                </a:cxn>
                <a:cxn ang="0">
                  <a:pos x="628" y="601"/>
                </a:cxn>
                <a:cxn ang="0">
                  <a:pos x="628" y="505"/>
                </a:cxn>
                <a:cxn ang="0">
                  <a:pos x="571" y="415"/>
                </a:cxn>
                <a:cxn ang="0">
                  <a:pos x="456" y="382"/>
                </a:cxn>
                <a:cxn ang="0">
                  <a:pos x="268" y="39"/>
                </a:cxn>
                <a:cxn ang="0">
                  <a:pos x="234" y="45"/>
                </a:cxn>
                <a:cxn ang="0">
                  <a:pos x="217" y="56"/>
                </a:cxn>
                <a:cxn ang="0">
                  <a:pos x="217" y="84"/>
                </a:cxn>
                <a:cxn ang="0">
                  <a:pos x="217" y="348"/>
                </a:cxn>
                <a:cxn ang="0">
                  <a:pos x="217" y="348"/>
                </a:cxn>
                <a:cxn ang="0">
                  <a:pos x="468" y="337"/>
                </a:cxn>
                <a:cxn ang="0">
                  <a:pos x="571" y="281"/>
                </a:cxn>
                <a:cxn ang="0">
                  <a:pos x="605" y="191"/>
                </a:cxn>
                <a:cxn ang="0">
                  <a:pos x="576" y="106"/>
                </a:cxn>
                <a:cxn ang="0">
                  <a:pos x="496" y="50"/>
                </a:cxn>
                <a:cxn ang="0">
                  <a:pos x="268" y="39"/>
                </a:cxn>
                <a:cxn ang="0">
                  <a:pos x="445" y="0"/>
                </a:cxn>
                <a:cxn ang="0">
                  <a:pos x="605" y="39"/>
                </a:cxn>
                <a:cxn ang="0">
                  <a:pos x="708" y="129"/>
                </a:cxn>
                <a:cxn ang="0">
                  <a:pos x="702" y="247"/>
                </a:cxn>
                <a:cxn ang="0">
                  <a:pos x="593" y="337"/>
                </a:cxn>
                <a:cxn ang="0">
                  <a:pos x="611" y="382"/>
                </a:cxn>
                <a:cxn ang="0">
                  <a:pos x="731" y="483"/>
                </a:cxn>
                <a:cxn ang="0">
                  <a:pos x="736" y="612"/>
                </a:cxn>
                <a:cxn ang="0">
                  <a:pos x="645" y="713"/>
                </a:cxn>
                <a:cxn ang="0">
                  <a:pos x="479" y="758"/>
                </a:cxn>
                <a:cxn ang="0">
                  <a:pos x="0" y="719"/>
                </a:cxn>
                <a:cxn ang="0">
                  <a:pos x="57" y="713"/>
                </a:cxn>
                <a:cxn ang="0">
                  <a:pos x="91" y="708"/>
                </a:cxn>
                <a:cxn ang="0">
                  <a:pos x="108" y="696"/>
                </a:cxn>
                <a:cxn ang="0">
                  <a:pos x="114" y="680"/>
                </a:cxn>
                <a:cxn ang="0">
                  <a:pos x="114" y="89"/>
                </a:cxn>
                <a:cxn ang="0">
                  <a:pos x="114" y="67"/>
                </a:cxn>
                <a:cxn ang="0">
                  <a:pos x="103" y="50"/>
                </a:cxn>
                <a:cxn ang="0">
                  <a:pos x="80" y="45"/>
                </a:cxn>
                <a:cxn ang="0">
                  <a:pos x="28" y="39"/>
                </a:cxn>
                <a:cxn ang="0">
                  <a:pos x="0" y="0"/>
                </a:cxn>
              </a:cxnLst>
              <a:rect l="0" t="0" r="r" b="b"/>
              <a:pathLst>
                <a:path w="753" h="758">
                  <a:moveTo>
                    <a:pt x="217" y="382"/>
                  </a:moveTo>
                  <a:lnTo>
                    <a:pt x="217" y="674"/>
                  </a:lnTo>
                  <a:lnTo>
                    <a:pt x="217" y="685"/>
                  </a:lnTo>
                  <a:lnTo>
                    <a:pt x="217" y="696"/>
                  </a:lnTo>
                  <a:lnTo>
                    <a:pt x="222" y="708"/>
                  </a:lnTo>
                  <a:lnTo>
                    <a:pt x="234" y="713"/>
                  </a:lnTo>
                  <a:lnTo>
                    <a:pt x="245" y="713"/>
                  </a:lnTo>
                  <a:lnTo>
                    <a:pt x="268" y="719"/>
                  </a:lnTo>
                  <a:lnTo>
                    <a:pt x="268" y="719"/>
                  </a:lnTo>
                  <a:lnTo>
                    <a:pt x="439" y="719"/>
                  </a:lnTo>
                  <a:lnTo>
                    <a:pt x="508" y="708"/>
                  </a:lnTo>
                  <a:lnTo>
                    <a:pt x="559" y="680"/>
                  </a:lnTo>
                  <a:lnTo>
                    <a:pt x="599" y="646"/>
                  </a:lnTo>
                  <a:lnTo>
                    <a:pt x="628" y="601"/>
                  </a:lnTo>
                  <a:lnTo>
                    <a:pt x="633" y="550"/>
                  </a:lnTo>
                  <a:lnTo>
                    <a:pt x="628" y="505"/>
                  </a:lnTo>
                  <a:lnTo>
                    <a:pt x="605" y="455"/>
                  </a:lnTo>
                  <a:lnTo>
                    <a:pt x="571" y="415"/>
                  </a:lnTo>
                  <a:lnTo>
                    <a:pt x="519" y="393"/>
                  </a:lnTo>
                  <a:lnTo>
                    <a:pt x="456" y="382"/>
                  </a:lnTo>
                  <a:lnTo>
                    <a:pt x="217" y="382"/>
                  </a:lnTo>
                  <a:close/>
                  <a:moveTo>
                    <a:pt x="268" y="39"/>
                  </a:moveTo>
                  <a:lnTo>
                    <a:pt x="245" y="45"/>
                  </a:lnTo>
                  <a:lnTo>
                    <a:pt x="234" y="45"/>
                  </a:lnTo>
                  <a:lnTo>
                    <a:pt x="222" y="50"/>
                  </a:lnTo>
                  <a:lnTo>
                    <a:pt x="217" y="56"/>
                  </a:lnTo>
                  <a:lnTo>
                    <a:pt x="217" y="67"/>
                  </a:lnTo>
                  <a:lnTo>
                    <a:pt x="217" y="84"/>
                  </a:lnTo>
                  <a:lnTo>
                    <a:pt x="217" y="348"/>
                  </a:lnTo>
                  <a:lnTo>
                    <a:pt x="217" y="348"/>
                  </a:lnTo>
                  <a:lnTo>
                    <a:pt x="217" y="348"/>
                  </a:lnTo>
                  <a:lnTo>
                    <a:pt x="217" y="348"/>
                  </a:lnTo>
                  <a:lnTo>
                    <a:pt x="399" y="348"/>
                  </a:lnTo>
                  <a:lnTo>
                    <a:pt x="468" y="337"/>
                  </a:lnTo>
                  <a:lnTo>
                    <a:pt x="525" y="314"/>
                  </a:lnTo>
                  <a:lnTo>
                    <a:pt x="571" y="281"/>
                  </a:lnTo>
                  <a:lnTo>
                    <a:pt x="593" y="236"/>
                  </a:lnTo>
                  <a:lnTo>
                    <a:pt x="605" y="191"/>
                  </a:lnTo>
                  <a:lnTo>
                    <a:pt x="599" y="146"/>
                  </a:lnTo>
                  <a:lnTo>
                    <a:pt x="576" y="106"/>
                  </a:lnTo>
                  <a:lnTo>
                    <a:pt x="542" y="73"/>
                  </a:lnTo>
                  <a:lnTo>
                    <a:pt x="496" y="50"/>
                  </a:lnTo>
                  <a:lnTo>
                    <a:pt x="434" y="39"/>
                  </a:lnTo>
                  <a:lnTo>
                    <a:pt x="268" y="39"/>
                  </a:lnTo>
                  <a:close/>
                  <a:moveTo>
                    <a:pt x="0" y="0"/>
                  </a:moveTo>
                  <a:lnTo>
                    <a:pt x="445" y="0"/>
                  </a:lnTo>
                  <a:lnTo>
                    <a:pt x="531" y="11"/>
                  </a:lnTo>
                  <a:lnTo>
                    <a:pt x="605" y="39"/>
                  </a:lnTo>
                  <a:lnTo>
                    <a:pt x="668" y="78"/>
                  </a:lnTo>
                  <a:lnTo>
                    <a:pt x="708" y="129"/>
                  </a:lnTo>
                  <a:lnTo>
                    <a:pt x="719" y="191"/>
                  </a:lnTo>
                  <a:lnTo>
                    <a:pt x="702" y="247"/>
                  </a:lnTo>
                  <a:lnTo>
                    <a:pt x="656" y="297"/>
                  </a:lnTo>
                  <a:lnTo>
                    <a:pt x="593" y="337"/>
                  </a:lnTo>
                  <a:lnTo>
                    <a:pt x="514" y="359"/>
                  </a:lnTo>
                  <a:lnTo>
                    <a:pt x="611" y="382"/>
                  </a:lnTo>
                  <a:lnTo>
                    <a:pt x="685" y="427"/>
                  </a:lnTo>
                  <a:lnTo>
                    <a:pt x="731" y="483"/>
                  </a:lnTo>
                  <a:lnTo>
                    <a:pt x="753" y="556"/>
                  </a:lnTo>
                  <a:lnTo>
                    <a:pt x="736" y="612"/>
                  </a:lnTo>
                  <a:lnTo>
                    <a:pt x="702" y="668"/>
                  </a:lnTo>
                  <a:lnTo>
                    <a:pt x="645" y="713"/>
                  </a:lnTo>
                  <a:lnTo>
                    <a:pt x="565" y="747"/>
                  </a:lnTo>
                  <a:lnTo>
                    <a:pt x="479" y="758"/>
                  </a:lnTo>
                  <a:lnTo>
                    <a:pt x="0" y="758"/>
                  </a:lnTo>
                  <a:lnTo>
                    <a:pt x="0" y="719"/>
                  </a:lnTo>
                  <a:lnTo>
                    <a:pt x="28" y="719"/>
                  </a:lnTo>
                  <a:lnTo>
                    <a:pt x="57" y="713"/>
                  </a:lnTo>
                  <a:lnTo>
                    <a:pt x="80" y="713"/>
                  </a:lnTo>
                  <a:lnTo>
                    <a:pt x="91" y="708"/>
                  </a:lnTo>
                  <a:lnTo>
                    <a:pt x="103" y="708"/>
                  </a:lnTo>
                  <a:lnTo>
                    <a:pt x="108" y="696"/>
                  </a:lnTo>
                  <a:lnTo>
                    <a:pt x="114" y="691"/>
                  </a:lnTo>
                  <a:lnTo>
                    <a:pt x="114" y="680"/>
                  </a:lnTo>
                  <a:lnTo>
                    <a:pt x="114" y="668"/>
                  </a:lnTo>
                  <a:lnTo>
                    <a:pt x="114" y="89"/>
                  </a:lnTo>
                  <a:lnTo>
                    <a:pt x="114" y="78"/>
                  </a:lnTo>
                  <a:lnTo>
                    <a:pt x="114" y="67"/>
                  </a:lnTo>
                  <a:lnTo>
                    <a:pt x="108" y="56"/>
                  </a:lnTo>
                  <a:lnTo>
                    <a:pt x="103" y="50"/>
                  </a:lnTo>
                  <a:lnTo>
                    <a:pt x="91" y="45"/>
                  </a:lnTo>
                  <a:lnTo>
                    <a:pt x="80" y="45"/>
                  </a:lnTo>
                  <a:lnTo>
                    <a:pt x="57"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3183" y="3555"/>
              <a:ext cx="719" cy="758"/>
            </a:xfrm>
            <a:custGeom>
              <a:avLst/>
              <a:gdLst/>
              <a:ahLst/>
              <a:cxnLst>
                <a:cxn ang="0">
                  <a:pos x="251" y="45"/>
                </a:cxn>
                <a:cxn ang="0">
                  <a:pos x="228" y="50"/>
                </a:cxn>
                <a:cxn ang="0">
                  <a:pos x="217" y="67"/>
                </a:cxn>
                <a:cxn ang="0">
                  <a:pos x="217" y="376"/>
                </a:cxn>
                <a:cxn ang="0">
                  <a:pos x="474" y="370"/>
                </a:cxn>
                <a:cxn ang="0">
                  <a:pos x="559" y="326"/>
                </a:cxn>
                <a:cxn ang="0">
                  <a:pos x="594" y="264"/>
                </a:cxn>
                <a:cxn ang="0">
                  <a:pos x="599" y="208"/>
                </a:cxn>
                <a:cxn ang="0">
                  <a:pos x="594" y="146"/>
                </a:cxn>
                <a:cxn ang="0">
                  <a:pos x="554" y="84"/>
                </a:cxn>
                <a:cxn ang="0">
                  <a:pos x="468" y="45"/>
                </a:cxn>
                <a:cxn ang="0">
                  <a:pos x="400" y="39"/>
                </a:cxn>
                <a:cxn ang="0">
                  <a:pos x="0" y="0"/>
                </a:cxn>
                <a:cxn ang="0">
                  <a:pos x="519" y="11"/>
                </a:cxn>
                <a:cxn ang="0">
                  <a:pos x="662" y="89"/>
                </a:cxn>
                <a:cxn ang="0">
                  <a:pos x="719" y="208"/>
                </a:cxn>
                <a:cxn ang="0">
                  <a:pos x="662" y="331"/>
                </a:cxn>
                <a:cxn ang="0">
                  <a:pos x="519" y="404"/>
                </a:cxn>
                <a:cxn ang="0">
                  <a:pos x="223" y="415"/>
                </a:cxn>
                <a:cxn ang="0">
                  <a:pos x="223" y="680"/>
                </a:cxn>
                <a:cxn ang="0">
                  <a:pos x="228" y="696"/>
                </a:cxn>
                <a:cxn ang="0">
                  <a:pos x="245" y="708"/>
                </a:cxn>
                <a:cxn ang="0">
                  <a:pos x="285" y="713"/>
                </a:cxn>
                <a:cxn ang="0">
                  <a:pos x="337" y="719"/>
                </a:cxn>
                <a:cxn ang="0">
                  <a:pos x="280" y="753"/>
                </a:cxn>
                <a:cxn ang="0">
                  <a:pos x="171" y="753"/>
                </a:cxn>
                <a:cxn ang="0">
                  <a:pos x="63" y="753"/>
                </a:cxn>
                <a:cxn ang="0">
                  <a:pos x="0" y="719"/>
                </a:cxn>
                <a:cxn ang="0">
                  <a:pos x="57" y="713"/>
                </a:cxn>
                <a:cxn ang="0">
                  <a:pos x="91" y="708"/>
                </a:cxn>
                <a:cxn ang="0">
                  <a:pos x="114" y="696"/>
                </a:cxn>
                <a:cxn ang="0">
                  <a:pos x="114" y="680"/>
                </a:cxn>
                <a:cxn ang="0">
                  <a:pos x="120" y="89"/>
                </a:cxn>
                <a:cxn ang="0">
                  <a:pos x="114" y="67"/>
                </a:cxn>
                <a:cxn ang="0">
                  <a:pos x="103" y="50"/>
                </a:cxn>
                <a:cxn ang="0">
                  <a:pos x="80" y="45"/>
                </a:cxn>
                <a:cxn ang="0">
                  <a:pos x="28" y="39"/>
                </a:cxn>
                <a:cxn ang="0">
                  <a:pos x="0" y="0"/>
                </a:cxn>
              </a:cxnLst>
              <a:rect l="0" t="0" r="r" b="b"/>
              <a:pathLst>
                <a:path w="719" h="758">
                  <a:moveTo>
                    <a:pt x="274" y="39"/>
                  </a:moveTo>
                  <a:lnTo>
                    <a:pt x="251" y="45"/>
                  </a:lnTo>
                  <a:lnTo>
                    <a:pt x="234" y="45"/>
                  </a:lnTo>
                  <a:lnTo>
                    <a:pt x="228" y="50"/>
                  </a:lnTo>
                  <a:lnTo>
                    <a:pt x="223" y="56"/>
                  </a:lnTo>
                  <a:lnTo>
                    <a:pt x="217" y="67"/>
                  </a:lnTo>
                  <a:lnTo>
                    <a:pt x="217" y="84"/>
                  </a:lnTo>
                  <a:lnTo>
                    <a:pt x="217" y="376"/>
                  </a:lnTo>
                  <a:lnTo>
                    <a:pt x="400" y="376"/>
                  </a:lnTo>
                  <a:lnTo>
                    <a:pt x="474" y="370"/>
                  </a:lnTo>
                  <a:lnTo>
                    <a:pt x="525" y="354"/>
                  </a:lnTo>
                  <a:lnTo>
                    <a:pt x="559" y="326"/>
                  </a:lnTo>
                  <a:lnTo>
                    <a:pt x="582" y="297"/>
                  </a:lnTo>
                  <a:lnTo>
                    <a:pt x="594" y="264"/>
                  </a:lnTo>
                  <a:lnTo>
                    <a:pt x="599" y="236"/>
                  </a:lnTo>
                  <a:lnTo>
                    <a:pt x="599" y="208"/>
                  </a:lnTo>
                  <a:lnTo>
                    <a:pt x="599" y="179"/>
                  </a:lnTo>
                  <a:lnTo>
                    <a:pt x="594" y="146"/>
                  </a:lnTo>
                  <a:lnTo>
                    <a:pt x="577" y="118"/>
                  </a:lnTo>
                  <a:lnTo>
                    <a:pt x="554" y="84"/>
                  </a:lnTo>
                  <a:lnTo>
                    <a:pt x="519" y="61"/>
                  </a:lnTo>
                  <a:lnTo>
                    <a:pt x="468" y="45"/>
                  </a:lnTo>
                  <a:lnTo>
                    <a:pt x="400" y="39"/>
                  </a:lnTo>
                  <a:lnTo>
                    <a:pt x="400" y="39"/>
                  </a:lnTo>
                  <a:lnTo>
                    <a:pt x="274" y="39"/>
                  </a:lnTo>
                  <a:close/>
                  <a:moveTo>
                    <a:pt x="0" y="0"/>
                  </a:moveTo>
                  <a:lnTo>
                    <a:pt x="428" y="0"/>
                  </a:lnTo>
                  <a:lnTo>
                    <a:pt x="519" y="11"/>
                  </a:lnTo>
                  <a:lnTo>
                    <a:pt x="599" y="45"/>
                  </a:lnTo>
                  <a:lnTo>
                    <a:pt x="662" y="89"/>
                  </a:lnTo>
                  <a:lnTo>
                    <a:pt x="702" y="146"/>
                  </a:lnTo>
                  <a:lnTo>
                    <a:pt x="719" y="208"/>
                  </a:lnTo>
                  <a:lnTo>
                    <a:pt x="702" y="275"/>
                  </a:lnTo>
                  <a:lnTo>
                    <a:pt x="662" y="331"/>
                  </a:lnTo>
                  <a:lnTo>
                    <a:pt x="599" y="376"/>
                  </a:lnTo>
                  <a:lnTo>
                    <a:pt x="519" y="404"/>
                  </a:lnTo>
                  <a:lnTo>
                    <a:pt x="428" y="415"/>
                  </a:lnTo>
                  <a:lnTo>
                    <a:pt x="223" y="415"/>
                  </a:lnTo>
                  <a:lnTo>
                    <a:pt x="223" y="668"/>
                  </a:lnTo>
                  <a:lnTo>
                    <a:pt x="223" y="680"/>
                  </a:lnTo>
                  <a:lnTo>
                    <a:pt x="223" y="691"/>
                  </a:lnTo>
                  <a:lnTo>
                    <a:pt x="228" y="696"/>
                  </a:lnTo>
                  <a:lnTo>
                    <a:pt x="234" y="708"/>
                  </a:lnTo>
                  <a:lnTo>
                    <a:pt x="245" y="708"/>
                  </a:lnTo>
                  <a:lnTo>
                    <a:pt x="263" y="713"/>
                  </a:lnTo>
                  <a:lnTo>
                    <a:pt x="285" y="713"/>
                  </a:lnTo>
                  <a:lnTo>
                    <a:pt x="314" y="719"/>
                  </a:lnTo>
                  <a:lnTo>
                    <a:pt x="337" y="719"/>
                  </a:lnTo>
                  <a:lnTo>
                    <a:pt x="337" y="758"/>
                  </a:lnTo>
                  <a:lnTo>
                    <a:pt x="280" y="753"/>
                  </a:lnTo>
                  <a:lnTo>
                    <a:pt x="217" y="753"/>
                  </a:lnTo>
                  <a:lnTo>
                    <a:pt x="171" y="753"/>
                  </a:lnTo>
                  <a:lnTo>
                    <a:pt x="120" y="753"/>
                  </a:lnTo>
                  <a:lnTo>
                    <a:pt x="63" y="753"/>
                  </a:lnTo>
                  <a:lnTo>
                    <a:pt x="0" y="758"/>
                  </a:lnTo>
                  <a:lnTo>
                    <a:pt x="0" y="719"/>
                  </a:lnTo>
                  <a:lnTo>
                    <a:pt x="28" y="719"/>
                  </a:lnTo>
                  <a:lnTo>
                    <a:pt x="57" y="713"/>
                  </a:lnTo>
                  <a:lnTo>
                    <a:pt x="80" y="713"/>
                  </a:lnTo>
                  <a:lnTo>
                    <a:pt x="91" y="708"/>
                  </a:lnTo>
                  <a:lnTo>
                    <a:pt x="103" y="708"/>
                  </a:lnTo>
                  <a:lnTo>
                    <a:pt x="114" y="696"/>
                  </a:lnTo>
                  <a:lnTo>
                    <a:pt x="114" y="691"/>
                  </a:lnTo>
                  <a:lnTo>
                    <a:pt x="114" y="680"/>
                  </a:lnTo>
                  <a:lnTo>
                    <a:pt x="120" y="668"/>
                  </a:lnTo>
                  <a:lnTo>
                    <a:pt x="120" y="89"/>
                  </a:lnTo>
                  <a:lnTo>
                    <a:pt x="114" y="78"/>
                  </a:lnTo>
                  <a:lnTo>
                    <a:pt x="114" y="67"/>
                  </a:lnTo>
                  <a:lnTo>
                    <a:pt x="114" y="56"/>
                  </a:lnTo>
                  <a:lnTo>
                    <a:pt x="103" y="50"/>
                  </a:lnTo>
                  <a:lnTo>
                    <a:pt x="91" y="45"/>
                  </a:lnTo>
                  <a:lnTo>
                    <a:pt x="80" y="45"/>
                  </a:lnTo>
                  <a:lnTo>
                    <a:pt x="57"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062" y="3532"/>
              <a:ext cx="548" cy="798"/>
            </a:xfrm>
            <a:custGeom>
              <a:avLst/>
              <a:gdLst/>
              <a:ahLst/>
              <a:cxnLst>
                <a:cxn ang="0">
                  <a:pos x="508" y="6"/>
                </a:cxn>
                <a:cxn ang="0">
                  <a:pos x="514" y="17"/>
                </a:cxn>
                <a:cxn ang="0">
                  <a:pos x="514" y="247"/>
                </a:cxn>
                <a:cxn ang="0">
                  <a:pos x="514" y="270"/>
                </a:cxn>
                <a:cxn ang="0">
                  <a:pos x="497" y="275"/>
                </a:cxn>
                <a:cxn ang="0">
                  <a:pos x="480" y="270"/>
                </a:cxn>
                <a:cxn ang="0">
                  <a:pos x="474" y="253"/>
                </a:cxn>
                <a:cxn ang="0">
                  <a:pos x="428" y="129"/>
                </a:cxn>
                <a:cxn ang="0">
                  <a:pos x="320" y="51"/>
                </a:cxn>
                <a:cxn ang="0">
                  <a:pos x="171" y="51"/>
                </a:cxn>
                <a:cxn ang="0">
                  <a:pos x="80" y="124"/>
                </a:cxn>
                <a:cxn ang="0">
                  <a:pos x="74" y="219"/>
                </a:cxn>
                <a:cxn ang="0">
                  <a:pos x="137" y="292"/>
                </a:cxn>
                <a:cxn ang="0">
                  <a:pos x="200" y="315"/>
                </a:cxn>
                <a:cxn ang="0">
                  <a:pos x="440" y="388"/>
                </a:cxn>
                <a:cxn ang="0">
                  <a:pos x="537" y="500"/>
                </a:cxn>
                <a:cxn ang="0">
                  <a:pos x="537" y="641"/>
                </a:cxn>
                <a:cxn ang="0">
                  <a:pos x="451" y="753"/>
                </a:cxn>
                <a:cxn ang="0">
                  <a:pos x="303" y="798"/>
                </a:cxn>
                <a:cxn ang="0">
                  <a:pos x="149" y="770"/>
                </a:cxn>
                <a:cxn ang="0">
                  <a:pos x="63" y="736"/>
                </a:cxn>
                <a:cxn ang="0">
                  <a:pos x="46" y="764"/>
                </a:cxn>
                <a:cxn ang="0">
                  <a:pos x="29" y="787"/>
                </a:cxn>
                <a:cxn ang="0">
                  <a:pos x="17" y="798"/>
                </a:cxn>
                <a:cxn ang="0">
                  <a:pos x="6" y="798"/>
                </a:cxn>
                <a:cxn ang="0">
                  <a:pos x="0" y="787"/>
                </a:cxn>
                <a:cxn ang="0">
                  <a:pos x="0" y="556"/>
                </a:cxn>
                <a:cxn ang="0">
                  <a:pos x="0" y="534"/>
                </a:cxn>
                <a:cxn ang="0">
                  <a:pos x="17" y="528"/>
                </a:cxn>
                <a:cxn ang="0">
                  <a:pos x="29" y="534"/>
                </a:cxn>
                <a:cxn ang="0">
                  <a:pos x="34" y="551"/>
                </a:cxn>
                <a:cxn ang="0">
                  <a:pos x="86" y="680"/>
                </a:cxn>
                <a:cxn ang="0">
                  <a:pos x="189" y="742"/>
                </a:cxn>
                <a:cxn ang="0">
                  <a:pos x="303" y="759"/>
                </a:cxn>
                <a:cxn ang="0">
                  <a:pos x="428" y="714"/>
                </a:cxn>
                <a:cxn ang="0">
                  <a:pos x="474" y="607"/>
                </a:cxn>
                <a:cxn ang="0">
                  <a:pos x="451" y="523"/>
                </a:cxn>
                <a:cxn ang="0">
                  <a:pos x="405" y="478"/>
                </a:cxn>
                <a:cxn ang="0">
                  <a:pos x="331" y="450"/>
                </a:cxn>
                <a:cxn ang="0">
                  <a:pos x="194" y="422"/>
                </a:cxn>
                <a:cxn ang="0">
                  <a:pos x="97" y="388"/>
                </a:cxn>
                <a:cxn ang="0">
                  <a:pos x="29" y="320"/>
                </a:cxn>
                <a:cxn ang="0">
                  <a:pos x="0" y="214"/>
                </a:cxn>
                <a:cxn ang="0">
                  <a:pos x="40" y="90"/>
                </a:cxn>
                <a:cxn ang="0">
                  <a:pos x="160" y="11"/>
                </a:cxn>
                <a:cxn ang="0">
                  <a:pos x="274" y="6"/>
                </a:cxn>
                <a:cxn ang="0">
                  <a:pos x="383" y="34"/>
                </a:cxn>
                <a:cxn ang="0">
                  <a:pos x="480" y="17"/>
                </a:cxn>
                <a:cxn ang="0">
                  <a:pos x="491" y="6"/>
                </a:cxn>
              </a:cxnLst>
              <a:rect l="0" t="0" r="r" b="b"/>
              <a:pathLst>
                <a:path w="548" h="798">
                  <a:moveTo>
                    <a:pt x="497" y="0"/>
                  </a:moveTo>
                  <a:lnTo>
                    <a:pt x="508" y="6"/>
                  </a:lnTo>
                  <a:lnTo>
                    <a:pt x="514" y="11"/>
                  </a:lnTo>
                  <a:lnTo>
                    <a:pt x="514" y="17"/>
                  </a:lnTo>
                  <a:lnTo>
                    <a:pt x="514" y="28"/>
                  </a:lnTo>
                  <a:lnTo>
                    <a:pt x="514" y="247"/>
                  </a:lnTo>
                  <a:lnTo>
                    <a:pt x="514" y="259"/>
                  </a:lnTo>
                  <a:lnTo>
                    <a:pt x="514" y="270"/>
                  </a:lnTo>
                  <a:lnTo>
                    <a:pt x="508" y="275"/>
                  </a:lnTo>
                  <a:lnTo>
                    <a:pt x="497" y="275"/>
                  </a:lnTo>
                  <a:lnTo>
                    <a:pt x="485" y="275"/>
                  </a:lnTo>
                  <a:lnTo>
                    <a:pt x="480" y="270"/>
                  </a:lnTo>
                  <a:lnTo>
                    <a:pt x="474" y="264"/>
                  </a:lnTo>
                  <a:lnTo>
                    <a:pt x="474" y="253"/>
                  </a:lnTo>
                  <a:lnTo>
                    <a:pt x="457" y="186"/>
                  </a:lnTo>
                  <a:lnTo>
                    <a:pt x="428" y="129"/>
                  </a:lnTo>
                  <a:lnTo>
                    <a:pt x="383" y="79"/>
                  </a:lnTo>
                  <a:lnTo>
                    <a:pt x="320" y="51"/>
                  </a:lnTo>
                  <a:lnTo>
                    <a:pt x="240" y="39"/>
                  </a:lnTo>
                  <a:lnTo>
                    <a:pt x="171" y="51"/>
                  </a:lnTo>
                  <a:lnTo>
                    <a:pt x="114" y="79"/>
                  </a:lnTo>
                  <a:lnTo>
                    <a:pt x="80" y="124"/>
                  </a:lnTo>
                  <a:lnTo>
                    <a:pt x="69" y="180"/>
                  </a:lnTo>
                  <a:lnTo>
                    <a:pt x="74" y="219"/>
                  </a:lnTo>
                  <a:lnTo>
                    <a:pt x="97" y="259"/>
                  </a:lnTo>
                  <a:lnTo>
                    <a:pt x="137" y="292"/>
                  </a:lnTo>
                  <a:lnTo>
                    <a:pt x="200" y="315"/>
                  </a:lnTo>
                  <a:lnTo>
                    <a:pt x="200" y="315"/>
                  </a:lnTo>
                  <a:lnTo>
                    <a:pt x="366" y="354"/>
                  </a:lnTo>
                  <a:lnTo>
                    <a:pt x="440" y="388"/>
                  </a:lnTo>
                  <a:lnTo>
                    <a:pt x="497" y="438"/>
                  </a:lnTo>
                  <a:lnTo>
                    <a:pt x="537" y="500"/>
                  </a:lnTo>
                  <a:lnTo>
                    <a:pt x="548" y="573"/>
                  </a:lnTo>
                  <a:lnTo>
                    <a:pt x="537" y="641"/>
                  </a:lnTo>
                  <a:lnTo>
                    <a:pt x="503" y="703"/>
                  </a:lnTo>
                  <a:lnTo>
                    <a:pt x="451" y="753"/>
                  </a:lnTo>
                  <a:lnTo>
                    <a:pt x="383" y="787"/>
                  </a:lnTo>
                  <a:lnTo>
                    <a:pt x="303" y="798"/>
                  </a:lnTo>
                  <a:lnTo>
                    <a:pt x="229" y="792"/>
                  </a:lnTo>
                  <a:lnTo>
                    <a:pt x="149" y="770"/>
                  </a:lnTo>
                  <a:lnTo>
                    <a:pt x="74" y="725"/>
                  </a:lnTo>
                  <a:lnTo>
                    <a:pt x="63" y="736"/>
                  </a:lnTo>
                  <a:lnTo>
                    <a:pt x="57" y="748"/>
                  </a:lnTo>
                  <a:lnTo>
                    <a:pt x="46" y="764"/>
                  </a:lnTo>
                  <a:lnTo>
                    <a:pt x="40" y="776"/>
                  </a:lnTo>
                  <a:lnTo>
                    <a:pt x="29" y="787"/>
                  </a:lnTo>
                  <a:lnTo>
                    <a:pt x="23" y="798"/>
                  </a:lnTo>
                  <a:lnTo>
                    <a:pt x="17" y="798"/>
                  </a:lnTo>
                  <a:lnTo>
                    <a:pt x="12" y="798"/>
                  </a:lnTo>
                  <a:lnTo>
                    <a:pt x="6" y="798"/>
                  </a:lnTo>
                  <a:lnTo>
                    <a:pt x="0" y="792"/>
                  </a:lnTo>
                  <a:lnTo>
                    <a:pt x="0" y="787"/>
                  </a:lnTo>
                  <a:lnTo>
                    <a:pt x="0" y="770"/>
                  </a:lnTo>
                  <a:lnTo>
                    <a:pt x="0" y="556"/>
                  </a:lnTo>
                  <a:lnTo>
                    <a:pt x="0" y="545"/>
                  </a:lnTo>
                  <a:lnTo>
                    <a:pt x="0" y="534"/>
                  </a:lnTo>
                  <a:lnTo>
                    <a:pt x="6" y="528"/>
                  </a:lnTo>
                  <a:lnTo>
                    <a:pt x="17" y="528"/>
                  </a:lnTo>
                  <a:lnTo>
                    <a:pt x="23" y="528"/>
                  </a:lnTo>
                  <a:lnTo>
                    <a:pt x="29" y="534"/>
                  </a:lnTo>
                  <a:lnTo>
                    <a:pt x="34" y="540"/>
                  </a:lnTo>
                  <a:lnTo>
                    <a:pt x="34" y="551"/>
                  </a:lnTo>
                  <a:lnTo>
                    <a:pt x="52" y="624"/>
                  </a:lnTo>
                  <a:lnTo>
                    <a:pt x="86" y="680"/>
                  </a:lnTo>
                  <a:lnTo>
                    <a:pt x="131" y="719"/>
                  </a:lnTo>
                  <a:lnTo>
                    <a:pt x="189" y="742"/>
                  </a:lnTo>
                  <a:lnTo>
                    <a:pt x="246" y="759"/>
                  </a:lnTo>
                  <a:lnTo>
                    <a:pt x="303" y="759"/>
                  </a:lnTo>
                  <a:lnTo>
                    <a:pt x="377" y="748"/>
                  </a:lnTo>
                  <a:lnTo>
                    <a:pt x="428" y="714"/>
                  </a:lnTo>
                  <a:lnTo>
                    <a:pt x="463" y="663"/>
                  </a:lnTo>
                  <a:lnTo>
                    <a:pt x="474" y="607"/>
                  </a:lnTo>
                  <a:lnTo>
                    <a:pt x="468" y="562"/>
                  </a:lnTo>
                  <a:lnTo>
                    <a:pt x="451" y="523"/>
                  </a:lnTo>
                  <a:lnTo>
                    <a:pt x="428" y="495"/>
                  </a:lnTo>
                  <a:lnTo>
                    <a:pt x="405" y="478"/>
                  </a:lnTo>
                  <a:lnTo>
                    <a:pt x="377" y="461"/>
                  </a:lnTo>
                  <a:lnTo>
                    <a:pt x="331" y="450"/>
                  </a:lnTo>
                  <a:lnTo>
                    <a:pt x="268" y="438"/>
                  </a:lnTo>
                  <a:lnTo>
                    <a:pt x="194" y="422"/>
                  </a:lnTo>
                  <a:lnTo>
                    <a:pt x="137" y="405"/>
                  </a:lnTo>
                  <a:lnTo>
                    <a:pt x="97" y="388"/>
                  </a:lnTo>
                  <a:lnTo>
                    <a:pt x="63" y="360"/>
                  </a:lnTo>
                  <a:lnTo>
                    <a:pt x="29" y="320"/>
                  </a:lnTo>
                  <a:lnTo>
                    <a:pt x="6" y="270"/>
                  </a:lnTo>
                  <a:lnTo>
                    <a:pt x="0" y="214"/>
                  </a:lnTo>
                  <a:lnTo>
                    <a:pt x="12" y="146"/>
                  </a:lnTo>
                  <a:lnTo>
                    <a:pt x="40" y="90"/>
                  </a:lnTo>
                  <a:lnTo>
                    <a:pt x="91" y="45"/>
                  </a:lnTo>
                  <a:lnTo>
                    <a:pt x="160" y="11"/>
                  </a:lnTo>
                  <a:lnTo>
                    <a:pt x="240" y="0"/>
                  </a:lnTo>
                  <a:lnTo>
                    <a:pt x="274" y="6"/>
                  </a:lnTo>
                  <a:lnTo>
                    <a:pt x="320" y="11"/>
                  </a:lnTo>
                  <a:lnTo>
                    <a:pt x="383" y="34"/>
                  </a:lnTo>
                  <a:lnTo>
                    <a:pt x="440" y="79"/>
                  </a:lnTo>
                  <a:lnTo>
                    <a:pt x="480" y="17"/>
                  </a:lnTo>
                  <a:lnTo>
                    <a:pt x="485" y="6"/>
                  </a:lnTo>
                  <a:lnTo>
                    <a:pt x="491" y="6"/>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2252" y="4785"/>
              <a:ext cx="651" cy="725"/>
            </a:xfrm>
            <a:custGeom>
              <a:avLst/>
              <a:gdLst/>
              <a:ahLst/>
              <a:cxnLst>
                <a:cxn ang="0">
                  <a:pos x="303" y="12"/>
                </a:cxn>
                <a:cxn ang="0">
                  <a:pos x="394" y="90"/>
                </a:cxn>
                <a:cxn ang="0">
                  <a:pos x="440" y="203"/>
                </a:cxn>
                <a:cxn ang="0">
                  <a:pos x="463" y="298"/>
                </a:cxn>
                <a:cxn ang="0">
                  <a:pos x="469" y="332"/>
                </a:cxn>
                <a:cxn ang="0">
                  <a:pos x="526" y="197"/>
                </a:cxn>
                <a:cxn ang="0">
                  <a:pos x="583" y="79"/>
                </a:cxn>
                <a:cxn ang="0">
                  <a:pos x="617" y="17"/>
                </a:cxn>
                <a:cxn ang="0">
                  <a:pos x="628" y="12"/>
                </a:cxn>
                <a:cxn ang="0">
                  <a:pos x="640" y="12"/>
                </a:cxn>
                <a:cxn ang="0">
                  <a:pos x="651" y="17"/>
                </a:cxn>
                <a:cxn ang="0">
                  <a:pos x="651" y="28"/>
                </a:cxn>
                <a:cxn ang="0">
                  <a:pos x="611" y="101"/>
                </a:cxn>
                <a:cxn ang="0">
                  <a:pos x="566" y="191"/>
                </a:cxn>
                <a:cxn ang="0">
                  <a:pos x="537" y="264"/>
                </a:cxn>
                <a:cxn ang="0">
                  <a:pos x="491" y="377"/>
                </a:cxn>
                <a:cxn ang="0">
                  <a:pos x="463" y="461"/>
                </a:cxn>
                <a:cxn ang="0">
                  <a:pos x="434" y="613"/>
                </a:cxn>
                <a:cxn ang="0">
                  <a:pos x="411" y="692"/>
                </a:cxn>
                <a:cxn ang="0">
                  <a:pos x="394" y="714"/>
                </a:cxn>
                <a:cxn ang="0">
                  <a:pos x="389" y="725"/>
                </a:cxn>
                <a:cxn ang="0">
                  <a:pos x="371" y="720"/>
                </a:cxn>
                <a:cxn ang="0">
                  <a:pos x="366" y="708"/>
                </a:cxn>
                <a:cxn ang="0">
                  <a:pos x="366" y="669"/>
                </a:cxn>
                <a:cxn ang="0">
                  <a:pos x="389" y="568"/>
                </a:cxn>
                <a:cxn ang="0">
                  <a:pos x="423" y="456"/>
                </a:cxn>
                <a:cxn ang="0">
                  <a:pos x="429" y="439"/>
                </a:cxn>
                <a:cxn ang="0">
                  <a:pos x="429" y="405"/>
                </a:cxn>
                <a:cxn ang="0">
                  <a:pos x="429" y="326"/>
                </a:cxn>
                <a:cxn ang="0">
                  <a:pos x="406" y="219"/>
                </a:cxn>
                <a:cxn ang="0">
                  <a:pos x="343" y="130"/>
                </a:cxn>
                <a:cxn ang="0">
                  <a:pos x="223" y="90"/>
                </a:cxn>
                <a:cxn ang="0">
                  <a:pos x="115" y="118"/>
                </a:cxn>
                <a:cxn ang="0">
                  <a:pos x="40" y="191"/>
                </a:cxn>
                <a:cxn ang="0">
                  <a:pos x="35" y="208"/>
                </a:cxn>
                <a:cxn ang="0">
                  <a:pos x="23" y="214"/>
                </a:cxn>
                <a:cxn ang="0">
                  <a:pos x="12" y="208"/>
                </a:cxn>
                <a:cxn ang="0">
                  <a:pos x="0" y="203"/>
                </a:cxn>
                <a:cxn ang="0">
                  <a:pos x="17" y="152"/>
                </a:cxn>
                <a:cxn ang="0">
                  <a:pos x="86" y="68"/>
                </a:cxn>
                <a:cxn ang="0">
                  <a:pos x="177" y="12"/>
                </a:cxn>
              </a:cxnLst>
              <a:rect l="0" t="0" r="r" b="b"/>
              <a:pathLst>
                <a:path w="651" h="725">
                  <a:moveTo>
                    <a:pt x="240" y="0"/>
                  </a:moveTo>
                  <a:lnTo>
                    <a:pt x="303" y="12"/>
                  </a:lnTo>
                  <a:lnTo>
                    <a:pt x="354" y="45"/>
                  </a:lnTo>
                  <a:lnTo>
                    <a:pt x="394" y="90"/>
                  </a:lnTo>
                  <a:lnTo>
                    <a:pt x="423" y="141"/>
                  </a:lnTo>
                  <a:lnTo>
                    <a:pt x="440" y="203"/>
                  </a:lnTo>
                  <a:lnTo>
                    <a:pt x="457" y="253"/>
                  </a:lnTo>
                  <a:lnTo>
                    <a:pt x="463" y="298"/>
                  </a:lnTo>
                  <a:lnTo>
                    <a:pt x="469" y="332"/>
                  </a:lnTo>
                  <a:lnTo>
                    <a:pt x="469" y="332"/>
                  </a:lnTo>
                  <a:lnTo>
                    <a:pt x="497" y="264"/>
                  </a:lnTo>
                  <a:lnTo>
                    <a:pt x="526" y="197"/>
                  </a:lnTo>
                  <a:lnTo>
                    <a:pt x="554" y="135"/>
                  </a:lnTo>
                  <a:lnTo>
                    <a:pt x="583" y="79"/>
                  </a:lnTo>
                  <a:lnTo>
                    <a:pt x="606" y="40"/>
                  </a:lnTo>
                  <a:lnTo>
                    <a:pt x="617" y="17"/>
                  </a:lnTo>
                  <a:lnTo>
                    <a:pt x="623" y="12"/>
                  </a:lnTo>
                  <a:lnTo>
                    <a:pt x="628" y="12"/>
                  </a:lnTo>
                  <a:lnTo>
                    <a:pt x="634" y="12"/>
                  </a:lnTo>
                  <a:lnTo>
                    <a:pt x="640" y="12"/>
                  </a:lnTo>
                  <a:lnTo>
                    <a:pt x="645" y="12"/>
                  </a:lnTo>
                  <a:lnTo>
                    <a:pt x="651" y="17"/>
                  </a:lnTo>
                  <a:lnTo>
                    <a:pt x="651" y="23"/>
                  </a:lnTo>
                  <a:lnTo>
                    <a:pt x="651" y="28"/>
                  </a:lnTo>
                  <a:lnTo>
                    <a:pt x="645" y="40"/>
                  </a:lnTo>
                  <a:lnTo>
                    <a:pt x="611" y="101"/>
                  </a:lnTo>
                  <a:lnTo>
                    <a:pt x="588" y="152"/>
                  </a:lnTo>
                  <a:lnTo>
                    <a:pt x="566" y="191"/>
                  </a:lnTo>
                  <a:lnTo>
                    <a:pt x="554" y="225"/>
                  </a:lnTo>
                  <a:lnTo>
                    <a:pt x="537" y="264"/>
                  </a:lnTo>
                  <a:lnTo>
                    <a:pt x="514" y="321"/>
                  </a:lnTo>
                  <a:lnTo>
                    <a:pt x="491" y="377"/>
                  </a:lnTo>
                  <a:lnTo>
                    <a:pt x="474" y="427"/>
                  </a:lnTo>
                  <a:lnTo>
                    <a:pt x="463" y="461"/>
                  </a:lnTo>
                  <a:lnTo>
                    <a:pt x="451" y="540"/>
                  </a:lnTo>
                  <a:lnTo>
                    <a:pt x="434" y="613"/>
                  </a:lnTo>
                  <a:lnTo>
                    <a:pt x="417" y="669"/>
                  </a:lnTo>
                  <a:lnTo>
                    <a:pt x="411" y="692"/>
                  </a:lnTo>
                  <a:lnTo>
                    <a:pt x="406" y="708"/>
                  </a:lnTo>
                  <a:lnTo>
                    <a:pt x="394" y="714"/>
                  </a:lnTo>
                  <a:lnTo>
                    <a:pt x="389" y="720"/>
                  </a:lnTo>
                  <a:lnTo>
                    <a:pt x="389" y="725"/>
                  </a:lnTo>
                  <a:lnTo>
                    <a:pt x="383" y="725"/>
                  </a:lnTo>
                  <a:lnTo>
                    <a:pt x="371" y="720"/>
                  </a:lnTo>
                  <a:lnTo>
                    <a:pt x="366" y="714"/>
                  </a:lnTo>
                  <a:lnTo>
                    <a:pt x="366" y="708"/>
                  </a:lnTo>
                  <a:lnTo>
                    <a:pt x="360" y="697"/>
                  </a:lnTo>
                  <a:lnTo>
                    <a:pt x="366" y="669"/>
                  </a:lnTo>
                  <a:lnTo>
                    <a:pt x="377" y="624"/>
                  </a:lnTo>
                  <a:lnTo>
                    <a:pt x="389" y="568"/>
                  </a:lnTo>
                  <a:lnTo>
                    <a:pt x="406" y="512"/>
                  </a:lnTo>
                  <a:lnTo>
                    <a:pt x="423" y="456"/>
                  </a:lnTo>
                  <a:lnTo>
                    <a:pt x="423" y="450"/>
                  </a:lnTo>
                  <a:lnTo>
                    <a:pt x="429" y="439"/>
                  </a:lnTo>
                  <a:lnTo>
                    <a:pt x="429" y="427"/>
                  </a:lnTo>
                  <a:lnTo>
                    <a:pt x="429" y="405"/>
                  </a:lnTo>
                  <a:lnTo>
                    <a:pt x="429" y="377"/>
                  </a:lnTo>
                  <a:lnTo>
                    <a:pt x="429" y="326"/>
                  </a:lnTo>
                  <a:lnTo>
                    <a:pt x="423" y="270"/>
                  </a:lnTo>
                  <a:lnTo>
                    <a:pt x="406" y="219"/>
                  </a:lnTo>
                  <a:lnTo>
                    <a:pt x="383" y="169"/>
                  </a:lnTo>
                  <a:lnTo>
                    <a:pt x="343" y="130"/>
                  </a:lnTo>
                  <a:lnTo>
                    <a:pt x="292" y="101"/>
                  </a:lnTo>
                  <a:lnTo>
                    <a:pt x="223" y="90"/>
                  </a:lnTo>
                  <a:lnTo>
                    <a:pt x="166" y="96"/>
                  </a:lnTo>
                  <a:lnTo>
                    <a:pt x="115" y="118"/>
                  </a:lnTo>
                  <a:lnTo>
                    <a:pt x="69" y="152"/>
                  </a:lnTo>
                  <a:lnTo>
                    <a:pt x="40" y="191"/>
                  </a:lnTo>
                  <a:lnTo>
                    <a:pt x="40" y="203"/>
                  </a:lnTo>
                  <a:lnTo>
                    <a:pt x="35" y="208"/>
                  </a:lnTo>
                  <a:lnTo>
                    <a:pt x="29" y="214"/>
                  </a:lnTo>
                  <a:lnTo>
                    <a:pt x="23" y="214"/>
                  </a:lnTo>
                  <a:lnTo>
                    <a:pt x="17" y="214"/>
                  </a:lnTo>
                  <a:lnTo>
                    <a:pt x="12" y="208"/>
                  </a:lnTo>
                  <a:lnTo>
                    <a:pt x="6" y="208"/>
                  </a:lnTo>
                  <a:lnTo>
                    <a:pt x="0" y="203"/>
                  </a:lnTo>
                  <a:lnTo>
                    <a:pt x="6" y="186"/>
                  </a:lnTo>
                  <a:lnTo>
                    <a:pt x="17" y="152"/>
                  </a:lnTo>
                  <a:lnTo>
                    <a:pt x="46" y="113"/>
                  </a:lnTo>
                  <a:lnTo>
                    <a:pt x="86" y="68"/>
                  </a:lnTo>
                  <a:lnTo>
                    <a:pt x="126" y="34"/>
                  </a:lnTo>
                  <a:lnTo>
                    <a:pt x="177" y="12"/>
                  </a:lnTo>
                  <a:lnTo>
                    <a:pt x="2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5347" y="4206"/>
              <a:ext cx="165" cy="669"/>
            </a:xfrm>
            <a:custGeom>
              <a:avLst/>
              <a:gdLst/>
              <a:ahLst/>
              <a:cxnLst>
                <a:cxn ang="0">
                  <a:pos x="80" y="506"/>
                </a:cxn>
                <a:cxn ang="0">
                  <a:pos x="108" y="512"/>
                </a:cxn>
                <a:cxn ang="0">
                  <a:pos x="131" y="523"/>
                </a:cxn>
                <a:cxn ang="0">
                  <a:pos x="148" y="540"/>
                </a:cxn>
                <a:cxn ang="0">
                  <a:pos x="160" y="562"/>
                </a:cxn>
                <a:cxn ang="0">
                  <a:pos x="165" y="585"/>
                </a:cxn>
                <a:cxn ang="0">
                  <a:pos x="160" y="613"/>
                </a:cxn>
                <a:cxn ang="0">
                  <a:pos x="148" y="636"/>
                </a:cxn>
                <a:cxn ang="0">
                  <a:pos x="131" y="652"/>
                </a:cxn>
                <a:cxn ang="0">
                  <a:pos x="108" y="669"/>
                </a:cxn>
                <a:cxn ang="0">
                  <a:pos x="80" y="669"/>
                </a:cxn>
                <a:cxn ang="0">
                  <a:pos x="57" y="669"/>
                </a:cxn>
                <a:cxn ang="0">
                  <a:pos x="34" y="652"/>
                </a:cxn>
                <a:cxn ang="0">
                  <a:pos x="11" y="636"/>
                </a:cxn>
                <a:cxn ang="0">
                  <a:pos x="0" y="613"/>
                </a:cxn>
                <a:cxn ang="0">
                  <a:pos x="0" y="585"/>
                </a:cxn>
                <a:cxn ang="0">
                  <a:pos x="0" y="562"/>
                </a:cxn>
                <a:cxn ang="0">
                  <a:pos x="11" y="540"/>
                </a:cxn>
                <a:cxn ang="0">
                  <a:pos x="34" y="523"/>
                </a:cxn>
                <a:cxn ang="0">
                  <a:pos x="57" y="512"/>
                </a:cxn>
                <a:cxn ang="0">
                  <a:pos x="80" y="506"/>
                </a:cxn>
                <a:cxn ang="0">
                  <a:pos x="80" y="0"/>
                </a:cxn>
                <a:cxn ang="0">
                  <a:pos x="108" y="0"/>
                </a:cxn>
                <a:cxn ang="0">
                  <a:pos x="131" y="12"/>
                </a:cxn>
                <a:cxn ang="0">
                  <a:pos x="148" y="34"/>
                </a:cxn>
                <a:cxn ang="0">
                  <a:pos x="160" y="57"/>
                </a:cxn>
                <a:cxn ang="0">
                  <a:pos x="165" y="79"/>
                </a:cxn>
                <a:cxn ang="0">
                  <a:pos x="160" y="107"/>
                </a:cxn>
                <a:cxn ang="0">
                  <a:pos x="148" y="130"/>
                </a:cxn>
                <a:cxn ang="0">
                  <a:pos x="131" y="147"/>
                </a:cxn>
                <a:cxn ang="0">
                  <a:pos x="108" y="158"/>
                </a:cxn>
                <a:cxn ang="0">
                  <a:pos x="80" y="163"/>
                </a:cxn>
                <a:cxn ang="0">
                  <a:pos x="57" y="158"/>
                </a:cxn>
                <a:cxn ang="0">
                  <a:pos x="34" y="147"/>
                </a:cxn>
                <a:cxn ang="0">
                  <a:pos x="11" y="130"/>
                </a:cxn>
                <a:cxn ang="0">
                  <a:pos x="0" y="107"/>
                </a:cxn>
                <a:cxn ang="0">
                  <a:pos x="0" y="79"/>
                </a:cxn>
                <a:cxn ang="0">
                  <a:pos x="0" y="57"/>
                </a:cxn>
                <a:cxn ang="0">
                  <a:pos x="11" y="34"/>
                </a:cxn>
                <a:cxn ang="0">
                  <a:pos x="34" y="12"/>
                </a:cxn>
                <a:cxn ang="0">
                  <a:pos x="57" y="0"/>
                </a:cxn>
                <a:cxn ang="0">
                  <a:pos x="80" y="0"/>
                </a:cxn>
              </a:cxnLst>
              <a:rect l="0" t="0" r="r" b="b"/>
              <a:pathLst>
                <a:path w="165" h="669">
                  <a:moveTo>
                    <a:pt x="80" y="506"/>
                  </a:moveTo>
                  <a:lnTo>
                    <a:pt x="108" y="512"/>
                  </a:lnTo>
                  <a:lnTo>
                    <a:pt x="131" y="523"/>
                  </a:lnTo>
                  <a:lnTo>
                    <a:pt x="148" y="540"/>
                  </a:lnTo>
                  <a:lnTo>
                    <a:pt x="160" y="562"/>
                  </a:lnTo>
                  <a:lnTo>
                    <a:pt x="165" y="585"/>
                  </a:lnTo>
                  <a:lnTo>
                    <a:pt x="160" y="613"/>
                  </a:lnTo>
                  <a:lnTo>
                    <a:pt x="148" y="636"/>
                  </a:lnTo>
                  <a:lnTo>
                    <a:pt x="131" y="652"/>
                  </a:lnTo>
                  <a:lnTo>
                    <a:pt x="108" y="669"/>
                  </a:lnTo>
                  <a:lnTo>
                    <a:pt x="80" y="669"/>
                  </a:lnTo>
                  <a:lnTo>
                    <a:pt x="57" y="669"/>
                  </a:lnTo>
                  <a:lnTo>
                    <a:pt x="34" y="652"/>
                  </a:lnTo>
                  <a:lnTo>
                    <a:pt x="11" y="636"/>
                  </a:lnTo>
                  <a:lnTo>
                    <a:pt x="0" y="613"/>
                  </a:lnTo>
                  <a:lnTo>
                    <a:pt x="0" y="585"/>
                  </a:lnTo>
                  <a:lnTo>
                    <a:pt x="0" y="562"/>
                  </a:lnTo>
                  <a:lnTo>
                    <a:pt x="11" y="540"/>
                  </a:lnTo>
                  <a:lnTo>
                    <a:pt x="34" y="523"/>
                  </a:lnTo>
                  <a:lnTo>
                    <a:pt x="57" y="512"/>
                  </a:lnTo>
                  <a:lnTo>
                    <a:pt x="80" y="506"/>
                  </a:lnTo>
                  <a:close/>
                  <a:moveTo>
                    <a:pt x="80" y="0"/>
                  </a:moveTo>
                  <a:lnTo>
                    <a:pt x="108" y="0"/>
                  </a:lnTo>
                  <a:lnTo>
                    <a:pt x="131" y="12"/>
                  </a:lnTo>
                  <a:lnTo>
                    <a:pt x="148" y="34"/>
                  </a:lnTo>
                  <a:lnTo>
                    <a:pt x="160" y="57"/>
                  </a:lnTo>
                  <a:lnTo>
                    <a:pt x="165" y="79"/>
                  </a:lnTo>
                  <a:lnTo>
                    <a:pt x="160" y="107"/>
                  </a:lnTo>
                  <a:lnTo>
                    <a:pt x="148" y="130"/>
                  </a:lnTo>
                  <a:lnTo>
                    <a:pt x="131" y="147"/>
                  </a:lnTo>
                  <a:lnTo>
                    <a:pt x="108" y="158"/>
                  </a:lnTo>
                  <a:lnTo>
                    <a:pt x="80" y="163"/>
                  </a:lnTo>
                  <a:lnTo>
                    <a:pt x="57" y="158"/>
                  </a:lnTo>
                  <a:lnTo>
                    <a:pt x="34" y="147"/>
                  </a:lnTo>
                  <a:lnTo>
                    <a:pt x="11" y="130"/>
                  </a:lnTo>
                  <a:lnTo>
                    <a:pt x="0" y="107"/>
                  </a:lnTo>
                  <a:lnTo>
                    <a:pt x="0" y="79"/>
                  </a:lnTo>
                  <a:lnTo>
                    <a:pt x="0" y="57"/>
                  </a:lnTo>
                  <a:lnTo>
                    <a:pt x="11" y="34"/>
                  </a:lnTo>
                  <a:lnTo>
                    <a:pt x="34" y="12"/>
                  </a:lnTo>
                  <a:lnTo>
                    <a:pt x="57" y="0"/>
                  </a:lnTo>
                  <a:lnTo>
                    <a:pt x="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noEditPoints="1"/>
            </p:cNvSpPr>
            <p:nvPr/>
          </p:nvSpPr>
          <p:spPr bwMode="auto">
            <a:xfrm>
              <a:off x="5735" y="4302"/>
              <a:ext cx="1056" cy="365"/>
            </a:xfrm>
            <a:custGeom>
              <a:avLst/>
              <a:gdLst/>
              <a:ahLst/>
              <a:cxnLst>
                <a:cxn ang="0">
                  <a:pos x="57" y="303"/>
                </a:cxn>
                <a:cxn ang="0">
                  <a:pos x="1005" y="303"/>
                </a:cxn>
                <a:cxn ang="0">
                  <a:pos x="1016" y="303"/>
                </a:cxn>
                <a:cxn ang="0">
                  <a:pos x="1028" y="303"/>
                </a:cxn>
                <a:cxn ang="0">
                  <a:pos x="1039" y="309"/>
                </a:cxn>
                <a:cxn ang="0">
                  <a:pos x="1050" y="315"/>
                </a:cxn>
                <a:cxn ang="0">
                  <a:pos x="1056" y="320"/>
                </a:cxn>
                <a:cxn ang="0">
                  <a:pos x="1056" y="337"/>
                </a:cxn>
                <a:cxn ang="0">
                  <a:pos x="1056" y="348"/>
                </a:cxn>
                <a:cxn ang="0">
                  <a:pos x="1050" y="360"/>
                </a:cxn>
                <a:cxn ang="0">
                  <a:pos x="1039" y="360"/>
                </a:cxn>
                <a:cxn ang="0">
                  <a:pos x="1028" y="365"/>
                </a:cxn>
                <a:cxn ang="0">
                  <a:pos x="1016" y="365"/>
                </a:cxn>
                <a:cxn ang="0">
                  <a:pos x="1005" y="365"/>
                </a:cxn>
                <a:cxn ang="0">
                  <a:pos x="57" y="365"/>
                </a:cxn>
                <a:cxn ang="0">
                  <a:pos x="40" y="365"/>
                </a:cxn>
                <a:cxn ang="0">
                  <a:pos x="28" y="365"/>
                </a:cxn>
                <a:cxn ang="0">
                  <a:pos x="17" y="360"/>
                </a:cxn>
                <a:cxn ang="0">
                  <a:pos x="11" y="360"/>
                </a:cxn>
                <a:cxn ang="0">
                  <a:pos x="6" y="348"/>
                </a:cxn>
                <a:cxn ang="0">
                  <a:pos x="0" y="337"/>
                </a:cxn>
                <a:cxn ang="0">
                  <a:pos x="6" y="320"/>
                </a:cxn>
                <a:cxn ang="0">
                  <a:pos x="11" y="315"/>
                </a:cxn>
                <a:cxn ang="0">
                  <a:pos x="17" y="309"/>
                </a:cxn>
                <a:cxn ang="0">
                  <a:pos x="28" y="303"/>
                </a:cxn>
                <a:cxn ang="0">
                  <a:pos x="40" y="303"/>
                </a:cxn>
                <a:cxn ang="0">
                  <a:pos x="57" y="303"/>
                </a:cxn>
                <a:cxn ang="0">
                  <a:pos x="57" y="0"/>
                </a:cxn>
                <a:cxn ang="0">
                  <a:pos x="1005" y="0"/>
                </a:cxn>
                <a:cxn ang="0">
                  <a:pos x="1016" y="0"/>
                </a:cxn>
                <a:cxn ang="0">
                  <a:pos x="1028" y="6"/>
                </a:cxn>
                <a:cxn ang="0">
                  <a:pos x="1039" y="6"/>
                </a:cxn>
                <a:cxn ang="0">
                  <a:pos x="1050" y="11"/>
                </a:cxn>
                <a:cxn ang="0">
                  <a:pos x="1056" y="17"/>
                </a:cxn>
                <a:cxn ang="0">
                  <a:pos x="1056" y="34"/>
                </a:cxn>
                <a:cxn ang="0">
                  <a:pos x="1056" y="45"/>
                </a:cxn>
                <a:cxn ang="0">
                  <a:pos x="1050" y="56"/>
                </a:cxn>
                <a:cxn ang="0">
                  <a:pos x="1039" y="62"/>
                </a:cxn>
                <a:cxn ang="0">
                  <a:pos x="1028" y="62"/>
                </a:cxn>
                <a:cxn ang="0">
                  <a:pos x="1016" y="62"/>
                </a:cxn>
                <a:cxn ang="0">
                  <a:pos x="1005" y="62"/>
                </a:cxn>
                <a:cxn ang="0">
                  <a:pos x="57" y="62"/>
                </a:cxn>
                <a:cxn ang="0">
                  <a:pos x="40" y="62"/>
                </a:cxn>
                <a:cxn ang="0">
                  <a:pos x="28" y="62"/>
                </a:cxn>
                <a:cxn ang="0">
                  <a:pos x="17" y="62"/>
                </a:cxn>
                <a:cxn ang="0">
                  <a:pos x="11" y="56"/>
                </a:cxn>
                <a:cxn ang="0">
                  <a:pos x="6" y="45"/>
                </a:cxn>
                <a:cxn ang="0">
                  <a:pos x="0" y="34"/>
                </a:cxn>
                <a:cxn ang="0">
                  <a:pos x="6" y="17"/>
                </a:cxn>
                <a:cxn ang="0">
                  <a:pos x="11" y="11"/>
                </a:cxn>
                <a:cxn ang="0">
                  <a:pos x="17" y="6"/>
                </a:cxn>
                <a:cxn ang="0">
                  <a:pos x="28" y="6"/>
                </a:cxn>
                <a:cxn ang="0">
                  <a:pos x="40" y="0"/>
                </a:cxn>
                <a:cxn ang="0">
                  <a:pos x="57" y="0"/>
                </a:cxn>
              </a:cxnLst>
              <a:rect l="0" t="0" r="r" b="b"/>
              <a:pathLst>
                <a:path w="1056" h="365">
                  <a:moveTo>
                    <a:pt x="57" y="303"/>
                  </a:moveTo>
                  <a:lnTo>
                    <a:pt x="1005" y="303"/>
                  </a:lnTo>
                  <a:lnTo>
                    <a:pt x="1016" y="303"/>
                  </a:lnTo>
                  <a:lnTo>
                    <a:pt x="1028" y="303"/>
                  </a:lnTo>
                  <a:lnTo>
                    <a:pt x="1039" y="309"/>
                  </a:lnTo>
                  <a:lnTo>
                    <a:pt x="1050" y="315"/>
                  </a:lnTo>
                  <a:lnTo>
                    <a:pt x="1056" y="320"/>
                  </a:lnTo>
                  <a:lnTo>
                    <a:pt x="1056" y="337"/>
                  </a:lnTo>
                  <a:lnTo>
                    <a:pt x="1056" y="348"/>
                  </a:lnTo>
                  <a:lnTo>
                    <a:pt x="1050" y="360"/>
                  </a:lnTo>
                  <a:lnTo>
                    <a:pt x="1039" y="360"/>
                  </a:lnTo>
                  <a:lnTo>
                    <a:pt x="1028" y="365"/>
                  </a:lnTo>
                  <a:lnTo>
                    <a:pt x="1016" y="365"/>
                  </a:lnTo>
                  <a:lnTo>
                    <a:pt x="1005" y="365"/>
                  </a:lnTo>
                  <a:lnTo>
                    <a:pt x="57" y="365"/>
                  </a:lnTo>
                  <a:lnTo>
                    <a:pt x="40" y="365"/>
                  </a:lnTo>
                  <a:lnTo>
                    <a:pt x="28" y="365"/>
                  </a:lnTo>
                  <a:lnTo>
                    <a:pt x="17" y="360"/>
                  </a:lnTo>
                  <a:lnTo>
                    <a:pt x="11" y="360"/>
                  </a:lnTo>
                  <a:lnTo>
                    <a:pt x="6" y="348"/>
                  </a:lnTo>
                  <a:lnTo>
                    <a:pt x="0" y="337"/>
                  </a:lnTo>
                  <a:lnTo>
                    <a:pt x="6" y="320"/>
                  </a:lnTo>
                  <a:lnTo>
                    <a:pt x="11" y="315"/>
                  </a:lnTo>
                  <a:lnTo>
                    <a:pt x="17" y="309"/>
                  </a:lnTo>
                  <a:lnTo>
                    <a:pt x="28" y="303"/>
                  </a:lnTo>
                  <a:lnTo>
                    <a:pt x="40" y="303"/>
                  </a:lnTo>
                  <a:lnTo>
                    <a:pt x="57" y="303"/>
                  </a:lnTo>
                  <a:close/>
                  <a:moveTo>
                    <a:pt x="57" y="0"/>
                  </a:moveTo>
                  <a:lnTo>
                    <a:pt x="1005" y="0"/>
                  </a:lnTo>
                  <a:lnTo>
                    <a:pt x="1016" y="0"/>
                  </a:lnTo>
                  <a:lnTo>
                    <a:pt x="1028" y="6"/>
                  </a:lnTo>
                  <a:lnTo>
                    <a:pt x="1039" y="6"/>
                  </a:lnTo>
                  <a:lnTo>
                    <a:pt x="1050" y="11"/>
                  </a:lnTo>
                  <a:lnTo>
                    <a:pt x="1056" y="17"/>
                  </a:lnTo>
                  <a:lnTo>
                    <a:pt x="1056" y="34"/>
                  </a:lnTo>
                  <a:lnTo>
                    <a:pt x="1056" y="45"/>
                  </a:lnTo>
                  <a:lnTo>
                    <a:pt x="1050" y="56"/>
                  </a:lnTo>
                  <a:lnTo>
                    <a:pt x="1039" y="62"/>
                  </a:lnTo>
                  <a:lnTo>
                    <a:pt x="1028" y="62"/>
                  </a:lnTo>
                  <a:lnTo>
                    <a:pt x="1016" y="62"/>
                  </a:lnTo>
                  <a:lnTo>
                    <a:pt x="1005" y="62"/>
                  </a:lnTo>
                  <a:lnTo>
                    <a:pt x="57" y="62"/>
                  </a:lnTo>
                  <a:lnTo>
                    <a:pt x="40" y="62"/>
                  </a:lnTo>
                  <a:lnTo>
                    <a:pt x="28" y="62"/>
                  </a:lnTo>
                  <a:lnTo>
                    <a:pt x="17" y="62"/>
                  </a:lnTo>
                  <a:lnTo>
                    <a:pt x="11" y="56"/>
                  </a:lnTo>
                  <a:lnTo>
                    <a:pt x="6" y="45"/>
                  </a:lnTo>
                  <a:lnTo>
                    <a:pt x="0" y="34"/>
                  </a:lnTo>
                  <a:lnTo>
                    <a:pt x="6" y="17"/>
                  </a:lnTo>
                  <a:lnTo>
                    <a:pt x="11" y="11"/>
                  </a:lnTo>
                  <a:lnTo>
                    <a:pt x="17" y="6"/>
                  </a:lnTo>
                  <a:lnTo>
                    <a:pt x="28" y="6"/>
                  </a:lnTo>
                  <a:lnTo>
                    <a:pt x="40"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7448" y="3706"/>
              <a:ext cx="565" cy="1563"/>
            </a:xfrm>
            <a:custGeom>
              <a:avLst/>
              <a:gdLst/>
              <a:ahLst/>
              <a:cxnLst>
                <a:cxn ang="0">
                  <a:pos x="542" y="0"/>
                </a:cxn>
                <a:cxn ang="0">
                  <a:pos x="559" y="6"/>
                </a:cxn>
                <a:cxn ang="0">
                  <a:pos x="559" y="23"/>
                </a:cxn>
                <a:cxn ang="0">
                  <a:pos x="548" y="34"/>
                </a:cxn>
                <a:cxn ang="0">
                  <a:pos x="416" y="68"/>
                </a:cxn>
                <a:cxn ang="0">
                  <a:pos x="348" y="135"/>
                </a:cxn>
                <a:cxn ang="0">
                  <a:pos x="331" y="208"/>
                </a:cxn>
                <a:cxn ang="0">
                  <a:pos x="331" y="579"/>
                </a:cxn>
                <a:cxn ang="0">
                  <a:pos x="291" y="703"/>
                </a:cxn>
                <a:cxn ang="0">
                  <a:pos x="148" y="781"/>
                </a:cxn>
                <a:cxn ang="0">
                  <a:pos x="274" y="843"/>
                </a:cxn>
                <a:cxn ang="0">
                  <a:pos x="331" y="928"/>
                </a:cxn>
                <a:cxn ang="0">
                  <a:pos x="331" y="1315"/>
                </a:cxn>
                <a:cxn ang="0">
                  <a:pos x="331" y="1360"/>
                </a:cxn>
                <a:cxn ang="0">
                  <a:pos x="336" y="1377"/>
                </a:cxn>
                <a:cxn ang="0">
                  <a:pos x="336" y="1394"/>
                </a:cxn>
                <a:cxn ang="0">
                  <a:pos x="411" y="1484"/>
                </a:cxn>
                <a:cxn ang="0">
                  <a:pos x="536" y="1529"/>
                </a:cxn>
                <a:cxn ang="0">
                  <a:pos x="553" y="1529"/>
                </a:cxn>
                <a:cxn ang="0">
                  <a:pos x="565" y="1546"/>
                </a:cxn>
                <a:cxn ang="0">
                  <a:pos x="553" y="1557"/>
                </a:cxn>
                <a:cxn ang="0">
                  <a:pos x="531" y="1563"/>
                </a:cxn>
                <a:cxn ang="0">
                  <a:pos x="416" y="1546"/>
                </a:cxn>
                <a:cxn ang="0">
                  <a:pos x="302" y="1495"/>
                </a:cxn>
                <a:cxn ang="0">
                  <a:pos x="239" y="1411"/>
                </a:cxn>
                <a:cxn ang="0">
                  <a:pos x="228" y="1321"/>
                </a:cxn>
                <a:cxn ang="0">
                  <a:pos x="228" y="989"/>
                </a:cxn>
                <a:cxn ang="0">
                  <a:pos x="228" y="961"/>
                </a:cxn>
                <a:cxn ang="0">
                  <a:pos x="228" y="944"/>
                </a:cxn>
                <a:cxn ang="0">
                  <a:pos x="199" y="883"/>
                </a:cxn>
                <a:cxn ang="0">
                  <a:pos x="97" y="810"/>
                </a:cxn>
                <a:cxn ang="0">
                  <a:pos x="11" y="798"/>
                </a:cxn>
                <a:cxn ang="0">
                  <a:pos x="0" y="787"/>
                </a:cxn>
                <a:cxn ang="0">
                  <a:pos x="0" y="770"/>
                </a:cxn>
                <a:cxn ang="0">
                  <a:pos x="17" y="765"/>
                </a:cxn>
                <a:cxn ang="0">
                  <a:pos x="108" y="748"/>
                </a:cxn>
                <a:cxn ang="0">
                  <a:pos x="211" y="663"/>
                </a:cxn>
                <a:cxn ang="0">
                  <a:pos x="228" y="551"/>
                </a:cxn>
                <a:cxn ang="0">
                  <a:pos x="245" y="130"/>
                </a:cxn>
                <a:cxn ang="0">
                  <a:pos x="359" y="34"/>
                </a:cxn>
                <a:cxn ang="0">
                  <a:pos x="531" y="0"/>
                </a:cxn>
              </a:cxnLst>
              <a:rect l="0" t="0" r="r" b="b"/>
              <a:pathLst>
                <a:path w="565" h="1563">
                  <a:moveTo>
                    <a:pt x="531" y="0"/>
                  </a:moveTo>
                  <a:lnTo>
                    <a:pt x="542" y="0"/>
                  </a:lnTo>
                  <a:lnTo>
                    <a:pt x="553" y="0"/>
                  </a:lnTo>
                  <a:lnTo>
                    <a:pt x="559" y="6"/>
                  </a:lnTo>
                  <a:lnTo>
                    <a:pt x="565" y="17"/>
                  </a:lnTo>
                  <a:lnTo>
                    <a:pt x="559" y="23"/>
                  </a:lnTo>
                  <a:lnTo>
                    <a:pt x="553" y="34"/>
                  </a:lnTo>
                  <a:lnTo>
                    <a:pt x="548" y="34"/>
                  </a:lnTo>
                  <a:lnTo>
                    <a:pt x="473" y="45"/>
                  </a:lnTo>
                  <a:lnTo>
                    <a:pt x="416" y="68"/>
                  </a:lnTo>
                  <a:lnTo>
                    <a:pt x="376" y="101"/>
                  </a:lnTo>
                  <a:lnTo>
                    <a:pt x="348" y="135"/>
                  </a:lnTo>
                  <a:lnTo>
                    <a:pt x="336" y="175"/>
                  </a:lnTo>
                  <a:lnTo>
                    <a:pt x="331" y="208"/>
                  </a:lnTo>
                  <a:lnTo>
                    <a:pt x="331" y="208"/>
                  </a:lnTo>
                  <a:lnTo>
                    <a:pt x="331" y="579"/>
                  </a:lnTo>
                  <a:lnTo>
                    <a:pt x="325" y="647"/>
                  </a:lnTo>
                  <a:lnTo>
                    <a:pt x="291" y="703"/>
                  </a:lnTo>
                  <a:lnTo>
                    <a:pt x="228" y="748"/>
                  </a:lnTo>
                  <a:lnTo>
                    <a:pt x="148" y="781"/>
                  </a:lnTo>
                  <a:lnTo>
                    <a:pt x="211" y="804"/>
                  </a:lnTo>
                  <a:lnTo>
                    <a:pt x="274" y="843"/>
                  </a:lnTo>
                  <a:lnTo>
                    <a:pt x="308" y="888"/>
                  </a:lnTo>
                  <a:lnTo>
                    <a:pt x="331" y="928"/>
                  </a:lnTo>
                  <a:lnTo>
                    <a:pt x="331" y="989"/>
                  </a:lnTo>
                  <a:lnTo>
                    <a:pt x="331" y="1315"/>
                  </a:lnTo>
                  <a:lnTo>
                    <a:pt x="331" y="1343"/>
                  </a:lnTo>
                  <a:lnTo>
                    <a:pt x="331" y="1360"/>
                  </a:lnTo>
                  <a:lnTo>
                    <a:pt x="336" y="1372"/>
                  </a:lnTo>
                  <a:lnTo>
                    <a:pt x="336" y="1377"/>
                  </a:lnTo>
                  <a:lnTo>
                    <a:pt x="336" y="1383"/>
                  </a:lnTo>
                  <a:lnTo>
                    <a:pt x="336" y="1394"/>
                  </a:lnTo>
                  <a:lnTo>
                    <a:pt x="365" y="1445"/>
                  </a:lnTo>
                  <a:lnTo>
                    <a:pt x="411" y="1484"/>
                  </a:lnTo>
                  <a:lnTo>
                    <a:pt x="468" y="1512"/>
                  </a:lnTo>
                  <a:lnTo>
                    <a:pt x="536" y="1529"/>
                  </a:lnTo>
                  <a:lnTo>
                    <a:pt x="548" y="1529"/>
                  </a:lnTo>
                  <a:lnTo>
                    <a:pt x="553" y="1529"/>
                  </a:lnTo>
                  <a:lnTo>
                    <a:pt x="559" y="1535"/>
                  </a:lnTo>
                  <a:lnTo>
                    <a:pt x="565" y="1546"/>
                  </a:lnTo>
                  <a:lnTo>
                    <a:pt x="559" y="1551"/>
                  </a:lnTo>
                  <a:lnTo>
                    <a:pt x="553" y="1557"/>
                  </a:lnTo>
                  <a:lnTo>
                    <a:pt x="542" y="1563"/>
                  </a:lnTo>
                  <a:lnTo>
                    <a:pt x="531" y="1563"/>
                  </a:lnTo>
                  <a:lnTo>
                    <a:pt x="479" y="1557"/>
                  </a:lnTo>
                  <a:lnTo>
                    <a:pt x="416" y="1546"/>
                  </a:lnTo>
                  <a:lnTo>
                    <a:pt x="359" y="1529"/>
                  </a:lnTo>
                  <a:lnTo>
                    <a:pt x="302" y="1495"/>
                  </a:lnTo>
                  <a:lnTo>
                    <a:pt x="262" y="1456"/>
                  </a:lnTo>
                  <a:lnTo>
                    <a:pt x="239" y="1411"/>
                  </a:lnTo>
                  <a:lnTo>
                    <a:pt x="228" y="1372"/>
                  </a:lnTo>
                  <a:lnTo>
                    <a:pt x="228" y="1321"/>
                  </a:lnTo>
                  <a:lnTo>
                    <a:pt x="228" y="1012"/>
                  </a:lnTo>
                  <a:lnTo>
                    <a:pt x="228" y="989"/>
                  </a:lnTo>
                  <a:lnTo>
                    <a:pt x="228" y="973"/>
                  </a:lnTo>
                  <a:lnTo>
                    <a:pt x="228" y="961"/>
                  </a:lnTo>
                  <a:lnTo>
                    <a:pt x="228" y="950"/>
                  </a:lnTo>
                  <a:lnTo>
                    <a:pt x="228" y="944"/>
                  </a:lnTo>
                  <a:lnTo>
                    <a:pt x="222" y="939"/>
                  </a:lnTo>
                  <a:lnTo>
                    <a:pt x="199" y="883"/>
                  </a:lnTo>
                  <a:lnTo>
                    <a:pt x="154" y="843"/>
                  </a:lnTo>
                  <a:lnTo>
                    <a:pt x="97" y="810"/>
                  </a:lnTo>
                  <a:lnTo>
                    <a:pt x="22" y="798"/>
                  </a:lnTo>
                  <a:lnTo>
                    <a:pt x="11" y="798"/>
                  </a:lnTo>
                  <a:lnTo>
                    <a:pt x="5" y="793"/>
                  </a:lnTo>
                  <a:lnTo>
                    <a:pt x="0" y="787"/>
                  </a:lnTo>
                  <a:lnTo>
                    <a:pt x="0" y="781"/>
                  </a:lnTo>
                  <a:lnTo>
                    <a:pt x="0" y="770"/>
                  </a:lnTo>
                  <a:lnTo>
                    <a:pt x="5" y="765"/>
                  </a:lnTo>
                  <a:lnTo>
                    <a:pt x="17" y="765"/>
                  </a:lnTo>
                  <a:lnTo>
                    <a:pt x="57" y="759"/>
                  </a:lnTo>
                  <a:lnTo>
                    <a:pt x="108" y="748"/>
                  </a:lnTo>
                  <a:lnTo>
                    <a:pt x="165" y="714"/>
                  </a:lnTo>
                  <a:lnTo>
                    <a:pt x="211" y="663"/>
                  </a:lnTo>
                  <a:lnTo>
                    <a:pt x="228" y="607"/>
                  </a:lnTo>
                  <a:lnTo>
                    <a:pt x="228" y="551"/>
                  </a:lnTo>
                  <a:lnTo>
                    <a:pt x="228" y="197"/>
                  </a:lnTo>
                  <a:lnTo>
                    <a:pt x="245" y="130"/>
                  </a:lnTo>
                  <a:lnTo>
                    <a:pt x="291" y="79"/>
                  </a:lnTo>
                  <a:lnTo>
                    <a:pt x="359" y="34"/>
                  </a:lnTo>
                  <a:lnTo>
                    <a:pt x="439" y="6"/>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8184" y="3796"/>
              <a:ext cx="959" cy="1400"/>
            </a:xfrm>
            <a:custGeom>
              <a:avLst/>
              <a:gdLst/>
              <a:ahLst/>
              <a:cxnLst>
                <a:cxn ang="0">
                  <a:pos x="714" y="0"/>
                </a:cxn>
                <a:cxn ang="0">
                  <a:pos x="719" y="28"/>
                </a:cxn>
                <a:cxn ang="0">
                  <a:pos x="457" y="1062"/>
                </a:cxn>
                <a:cxn ang="0">
                  <a:pos x="605" y="1034"/>
                </a:cxn>
                <a:cxn ang="0">
                  <a:pos x="799" y="871"/>
                </a:cxn>
                <a:cxn ang="0">
                  <a:pos x="891" y="641"/>
                </a:cxn>
                <a:cxn ang="0">
                  <a:pos x="851" y="528"/>
                </a:cxn>
                <a:cxn ang="0">
                  <a:pos x="817" y="489"/>
                </a:cxn>
                <a:cxn ang="0">
                  <a:pos x="817" y="450"/>
                </a:cxn>
                <a:cxn ang="0">
                  <a:pos x="851" y="405"/>
                </a:cxn>
                <a:cxn ang="0">
                  <a:pos x="914" y="394"/>
                </a:cxn>
                <a:cxn ang="0">
                  <a:pos x="959" y="500"/>
                </a:cxn>
                <a:cxn ang="0">
                  <a:pos x="936" y="663"/>
                </a:cxn>
                <a:cxn ang="0">
                  <a:pos x="891" y="798"/>
                </a:cxn>
                <a:cxn ang="0">
                  <a:pos x="708" y="1012"/>
                </a:cxn>
                <a:cxn ang="0">
                  <a:pos x="491" y="1096"/>
                </a:cxn>
                <a:cxn ang="0">
                  <a:pos x="383" y="1343"/>
                </a:cxn>
                <a:cxn ang="0">
                  <a:pos x="371" y="1388"/>
                </a:cxn>
                <a:cxn ang="0">
                  <a:pos x="360" y="1400"/>
                </a:cxn>
                <a:cxn ang="0">
                  <a:pos x="337" y="1394"/>
                </a:cxn>
                <a:cxn ang="0">
                  <a:pos x="337" y="1383"/>
                </a:cxn>
                <a:cxn ang="0">
                  <a:pos x="354" y="1298"/>
                </a:cxn>
                <a:cxn ang="0">
                  <a:pos x="383" y="1186"/>
                </a:cxn>
                <a:cxn ang="0">
                  <a:pos x="405" y="1096"/>
                </a:cxn>
                <a:cxn ang="0">
                  <a:pos x="211" y="1034"/>
                </a:cxn>
                <a:cxn ang="0">
                  <a:pos x="131" y="871"/>
                </a:cxn>
                <a:cxn ang="0">
                  <a:pos x="137" y="804"/>
                </a:cxn>
                <a:cxn ang="0">
                  <a:pos x="206" y="607"/>
                </a:cxn>
                <a:cxn ang="0">
                  <a:pos x="246" y="455"/>
                </a:cxn>
                <a:cxn ang="0">
                  <a:pos x="228" y="427"/>
                </a:cxn>
                <a:cxn ang="0">
                  <a:pos x="206" y="427"/>
                </a:cxn>
                <a:cxn ang="0">
                  <a:pos x="103" y="484"/>
                </a:cxn>
                <a:cxn ang="0">
                  <a:pos x="40" y="635"/>
                </a:cxn>
                <a:cxn ang="0">
                  <a:pos x="17" y="647"/>
                </a:cxn>
                <a:cxn ang="0">
                  <a:pos x="6" y="641"/>
                </a:cxn>
                <a:cxn ang="0">
                  <a:pos x="0" y="613"/>
                </a:cxn>
                <a:cxn ang="0">
                  <a:pos x="63" y="478"/>
                </a:cxn>
                <a:cxn ang="0">
                  <a:pos x="211" y="388"/>
                </a:cxn>
                <a:cxn ang="0">
                  <a:pos x="331" y="467"/>
                </a:cxn>
                <a:cxn ang="0">
                  <a:pos x="331" y="562"/>
                </a:cxn>
                <a:cxn ang="0">
                  <a:pos x="286" y="691"/>
                </a:cxn>
                <a:cxn ang="0">
                  <a:pos x="240" y="843"/>
                </a:cxn>
                <a:cxn ang="0">
                  <a:pos x="246" y="956"/>
                </a:cxn>
                <a:cxn ang="0">
                  <a:pos x="417" y="1062"/>
                </a:cxn>
                <a:cxn ang="0">
                  <a:pos x="691" y="0"/>
                </a:cxn>
              </a:cxnLst>
              <a:rect l="0" t="0" r="r" b="b"/>
              <a:pathLst>
                <a:path w="959" h="1400">
                  <a:moveTo>
                    <a:pt x="702" y="0"/>
                  </a:moveTo>
                  <a:lnTo>
                    <a:pt x="708" y="0"/>
                  </a:lnTo>
                  <a:lnTo>
                    <a:pt x="714" y="0"/>
                  </a:lnTo>
                  <a:lnTo>
                    <a:pt x="719" y="6"/>
                  </a:lnTo>
                  <a:lnTo>
                    <a:pt x="725" y="17"/>
                  </a:lnTo>
                  <a:lnTo>
                    <a:pt x="719" y="28"/>
                  </a:lnTo>
                  <a:lnTo>
                    <a:pt x="719" y="40"/>
                  </a:lnTo>
                  <a:lnTo>
                    <a:pt x="719" y="40"/>
                  </a:lnTo>
                  <a:lnTo>
                    <a:pt x="457" y="1062"/>
                  </a:lnTo>
                  <a:lnTo>
                    <a:pt x="497" y="1062"/>
                  </a:lnTo>
                  <a:lnTo>
                    <a:pt x="548" y="1057"/>
                  </a:lnTo>
                  <a:lnTo>
                    <a:pt x="605" y="1034"/>
                  </a:lnTo>
                  <a:lnTo>
                    <a:pt x="679" y="989"/>
                  </a:lnTo>
                  <a:lnTo>
                    <a:pt x="754" y="922"/>
                  </a:lnTo>
                  <a:lnTo>
                    <a:pt x="799" y="871"/>
                  </a:lnTo>
                  <a:lnTo>
                    <a:pt x="845" y="798"/>
                  </a:lnTo>
                  <a:lnTo>
                    <a:pt x="879" y="720"/>
                  </a:lnTo>
                  <a:lnTo>
                    <a:pt x="891" y="641"/>
                  </a:lnTo>
                  <a:lnTo>
                    <a:pt x="885" y="590"/>
                  </a:lnTo>
                  <a:lnTo>
                    <a:pt x="874" y="551"/>
                  </a:lnTo>
                  <a:lnTo>
                    <a:pt x="851" y="528"/>
                  </a:lnTo>
                  <a:lnTo>
                    <a:pt x="834" y="506"/>
                  </a:lnTo>
                  <a:lnTo>
                    <a:pt x="828" y="500"/>
                  </a:lnTo>
                  <a:lnTo>
                    <a:pt x="817" y="489"/>
                  </a:lnTo>
                  <a:lnTo>
                    <a:pt x="811" y="478"/>
                  </a:lnTo>
                  <a:lnTo>
                    <a:pt x="811" y="467"/>
                  </a:lnTo>
                  <a:lnTo>
                    <a:pt x="817" y="450"/>
                  </a:lnTo>
                  <a:lnTo>
                    <a:pt x="822" y="433"/>
                  </a:lnTo>
                  <a:lnTo>
                    <a:pt x="834" y="416"/>
                  </a:lnTo>
                  <a:lnTo>
                    <a:pt x="851" y="405"/>
                  </a:lnTo>
                  <a:lnTo>
                    <a:pt x="874" y="394"/>
                  </a:lnTo>
                  <a:lnTo>
                    <a:pt x="891" y="388"/>
                  </a:lnTo>
                  <a:lnTo>
                    <a:pt x="914" y="394"/>
                  </a:lnTo>
                  <a:lnTo>
                    <a:pt x="936" y="410"/>
                  </a:lnTo>
                  <a:lnTo>
                    <a:pt x="954" y="444"/>
                  </a:lnTo>
                  <a:lnTo>
                    <a:pt x="959" y="500"/>
                  </a:lnTo>
                  <a:lnTo>
                    <a:pt x="959" y="545"/>
                  </a:lnTo>
                  <a:lnTo>
                    <a:pt x="948" y="602"/>
                  </a:lnTo>
                  <a:lnTo>
                    <a:pt x="936" y="663"/>
                  </a:lnTo>
                  <a:lnTo>
                    <a:pt x="925" y="708"/>
                  </a:lnTo>
                  <a:lnTo>
                    <a:pt x="914" y="742"/>
                  </a:lnTo>
                  <a:lnTo>
                    <a:pt x="891" y="798"/>
                  </a:lnTo>
                  <a:lnTo>
                    <a:pt x="851" y="860"/>
                  </a:lnTo>
                  <a:lnTo>
                    <a:pt x="794" y="933"/>
                  </a:lnTo>
                  <a:lnTo>
                    <a:pt x="708" y="1012"/>
                  </a:lnTo>
                  <a:lnTo>
                    <a:pt x="628" y="1062"/>
                  </a:lnTo>
                  <a:lnTo>
                    <a:pt x="554" y="1085"/>
                  </a:lnTo>
                  <a:lnTo>
                    <a:pt x="491" y="1096"/>
                  </a:lnTo>
                  <a:lnTo>
                    <a:pt x="451" y="1096"/>
                  </a:lnTo>
                  <a:lnTo>
                    <a:pt x="388" y="1332"/>
                  </a:lnTo>
                  <a:lnTo>
                    <a:pt x="383" y="1343"/>
                  </a:lnTo>
                  <a:lnTo>
                    <a:pt x="383" y="1360"/>
                  </a:lnTo>
                  <a:lnTo>
                    <a:pt x="377" y="1377"/>
                  </a:lnTo>
                  <a:lnTo>
                    <a:pt x="371" y="1388"/>
                  </a:lnTo>
                  <a:lnTo>
                    <a:pt x="371" y="1394"/>
                  </a:lnTo>
                  <a:lnTo>
                    <a:pt x="365" y="1400"/>
                  </a:lnTo>
                  <a:lnTo>
                    <a:pt x="360" y="1400"/>
                  </a:lnTo>
                  <a:lnTo>
                    <a:pt x="354" y="1400"/>
                  </a:lnTo>
                  <a:lnTo>
                    <a:pt x="343" y="1400"/>
                  </a:lnTo>
                  <a:lnTo>
                    <a:pt x="337" y="1394"/>
                  </a:lnTo>
                  <a:lnTo>
                    <a:pt x="337" y="1394"/>
                  </a:lnTo>
                  <a:lnTo>
                    <a:pt x="337" y="1388"/>
                  </a:lnTo>
                  <a:lnTo>
                    <a:pt x="337" y="1383"/>
                  </a:lnTo>
                  <a:lnTo>
                    <a:pt x="337" y="1371"/>
                  </a:lnTo>
                  <a:lnTo>
                    <a:pt x="348" y="1338"/>
                  </a:lnTo>
                  <a:lnTo>
                    <a:pt x="354" y="1298"/>
                  </a:lnTo>
                  <a:lnTo>
                    <a:pt x="365" y="1259"/>
                  </a:lnTo>
                  <a:lnTo>
                    <a:pt x="371" y="1237"/>
                  </a:lnTo>
                  <a:lnTo>
                    <a:pt x="383" y="1186"/>
                  </a:lnTo>
                  <a:lnTo>
                    <a:pt x="394" y="1158"/>
                  </a:lnTo>
                  <a:lnTo>
                    <a:pt x="400" y="1130"/>
                  </a:lnTo>
                  <a:lnTo>
                    <a:pt x="405" y="1096"/>
                  </a:lnTo>
                  <a:lnTo>
                    <a:pt x="331" y="1085"/>
                  </a:lnTo>
                  <a:lnTo>
                    <a:pt x="268" y="1068"/>
                  </a:lnTo>
                  <a:lnTo>
                    <a:pt x="211" y="1034"/>
                  </a:lnTo>
                  <a:lnTo>
                    <a:pt x="166" y="995"/>
                  </a:lnTo>
                  <a:lnTo>
                    <a:pt x="137" y="939"/>
                  </a:lnTo>
                  <a:lnTo>
                    <a:pt x="131" y="871"/>
                  </a:lnTo>
                  <a:lnTo>
                    <a:pt x="131" y="860"/>
                  </a:lnTo>
                  <a:lnTo>
                    <a:pt x="131" y="838"/>
                  </a:lnTo>
                  <a:lnTo>
                    <a:pt x="137" y="804"/>
                  </a:lnTo>
                  <a:lnTo>
                    <a:pt x="154" y="759"/>
                  </a:lnTo>
                  <a:lnTo>
                    <a:pt x="177" y="697"/>
                  </a:lnTo>
                  <a:lnTo>
                    <a:pt x="206" y="607"/>
                  </a:lnTo>
                  <a:lnTo>
                    <a:pt x="234" y="540"/>
                  </a:lnTo>
                  <a:lnTo>
                    <a:pt x="246" y="472"/>
                  </a:lnTo>
                  <a:lnTo>
                    <a:pt x="246" y="455"/>
                  </a:lnTo>
                  <a:lnTo>
                    <a:pt x="240" y="444"/>
                  </a:lnTo>
                  <a:lnTo>
                    <a:pt x="234" y="433"/>
                  </a:lnTo>
                  <a:lnTo>
                    <a:pt x="228" y="427"/>
                  </a:lnTo>
                  <a:lnTo>
                    <a:pt x="217" y="427"/>
                  </a:lnTo>
                  <a:lnTo>
                    <a:pt x="211" y="427"/>
                  </a:lnTo>
                  <a:lnTo>
                    <a:pt x="206" y="427"/>
                  </a:lnTo>
                  <a:lnTo>
                    <a:pt x="171" y="433"/>
                  </a:lnTo>
                  <a:lnTo>
                    <a:pt x="137" y="450"/>
                  </a:lnTo>
                  <a:lnTo>
                    <a:pt x="103" y="484"/>
                  </a:lnTo>
                  <a:lnTo>
                    <a:pt x="69" y="540"/>
                  </a:lnTo>
                  <a:lnTo>
                    <a:pt x="40" y="618"/>
                  </a:lnTo>
                  <a:lnTo>
                    <a:pt x="40" y="635"/>
                  </a:lnTo>
                  <a:lnTo>
                    <a:pt x="34" y="641"/>
                  </a:lnTo>
                  <a:lnTo>
                    <a:pt x="29" y="647"/>
                  </a:lnTo>
                  <a:lnTo>
                    <a:pt x="17" y="647"/>
                  </a:lnTo>
                  <a:lnTo>
                    <a:pt x="17" y="647"/>
                  </a:lnTo>
                  <a:lnTo>
                    <a:pt x="12" y="647"/>
                  </a:lnTo>
                  <a:lnTo>
                    <a:pt x="6" y="641"/>
                  </a:lnTo>
                  <a:lnTo>
                    <a:pt x="0" y="641"/>
                  </a:lnTo>
                  <a:lnTo>
                    <a:pt x="0" y="630"/>
                  </a:lnTo>
                  <a:lnTo>
                    <a:pt x="0" y="613"/>
                  </a:lnTo>
                  <a:lnTo>
                    <a:pt x="12" y="579"/>
                  </a:lnTo>
                  <a:lnTo>
                    <a:pt x="34" y="528"/>
                  </a:lnTo>
                  <a:lnTo>
                    <a:pt x="63" y="478"/>
                  </a:lnTo>
                  <a:lnTo>
                    <a:pt x="103" y="433"/>
                  </a:lnTo>
                  <a:lnTo>
                    <a:pt x="149" y="405"/>
                  </a:lnTo>
                  <a:lnTo>
                    <a:pt x="211" y="388"/>
                  </a:lnTo>
                  <a:lnTo>
                    <a:pt x="263" y="399"/>
                  </a:lnTo>
                  <a:lnTo>
                    <a:pt x="303" y="427"/>
                  </a:lnTo>
                  <a:lnTo>
                    <a:pt x="331" y="467"/>
                  </a:lnTo>
                  <a:lnTo>
                    <a:pt x="337" y="517"/>
                  </a:lnTo>
                  <a:lnTo>
                    <a:pt x="337" y="540"/>
                  </a:lnTo>
                  <a:lnTo>
                    <a:pt x="331" y="562"/>
                  </a:lnTo>
                  <a:lnTo>
                    <a:pt x="326" y="579"/>
                  </a:lnTo>
                  <a:lnTo>
                    <a:pt x="320" y="596"/>
                  </a:lnTo>
                  <a:lnTo>
                    <a:pt x="286" y="691"/>
                  </a:lnTo>
                  <a:lnTo>
                    <a:pt x="263" y="759"/>
                  </a:lnTo>
                  <a:lnTo>
                    <a:pt x="246" y="809"/>
                  </a:lnTo>
                  <a:lnTo>
                    <a:pt x="240" y="843"/>
                  </a:lnTo>
                  <a:lnTo>
                    <a:pt x="234" y="871"/>
                  </a:lnTo>
                  <a:lnTo>
                    <a:pt x="234" y="888"/>
                  </a:lnTo>
                  <a:lnTo>
                    <a:pt x="246" y="956"/>
                  </a:lnTo>
                  <a:lnTo>
                    <a:pt x="280" y="1006"/>
                  </a:lnTo>
                  <a:lnTo>
                    <a:pt x="337" y="1040"/>
                  </a:lnTo>
                  <a:lnTo>
                    <a:pt x="417" y="1062"/>
                  </a:lnTo>
                  <a:lnTo>
                    <a:pt x="679" y="28"/>
                  </a:lnTo>
                  <a:lnTo>
                    <a:pt x="685" y="11"/>
                  </a:lnTo>
                  <a:lnTo>
                    <a:pt x="691" y="0"/>
                  </a:lnTo>
                  <a:lnTo>
                    <a:pt x="697" y="0"/>
                  </a:lnTo>
                  <a:lnTo>
                    <a:pt x="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9788" y="4206"/>
              <a:ext cx="166" cy="669"/>
            </a:xfrm>
            <a:custGeom>
              <a:avLst/>
              <a:gdLst/>
              <a:ahLst/>
              <a:cxnLst>
                <a:cxn ang="0">
                  <a:pos x="86" y="506"/>
                </a:cxn>
                <a:cxn ang="0">
                  <a:pos x="109" y="512"/>
                </a:cxn>
                <a:cxn ang="0">
                  <a:pos x="132" y="523"/>
                </a:cxn>
                <a:cxn ang="0">
                  <a:pos x="149" y="540"/>
                </a:cxn>
                <a:cxn ang="0">
                  <a:pos x="160" y="562"/>
                </a:cxn>
                <a:cxn ang="0">
                  <a:pos x="166" y="585"/>
                </a:cxn>
                <a:cxn ang="0">
                  <a:pos x="160" y="613"/>
                </a:cxn>
                <a:cxn ang="0">
                  <a:pos x="149" y="636"/>
                </a:cxn>
                <a:cxn ang="0">
                  <a:pos x="132" y="652"/>
                </a:cxn>
                <a:cxn ang="0">
                  <a:pos x="109" y="669"/>
                </a:cxn>
                <a:cxn ang="0">
                  <a:pos x="86" y="669"/>
                </a:cxn>
                <a:cxn ang="0">
                  <a:pos x="57" y="669"/>
                </a:cxn>
                <a:cxn ang="0">
                  <a:pos x="35" y="652"/>
                </a:cxn>
                <a:cxn ang="0">
                  <a:pos x="17" y="636"/>
                </a:cxn>
                <a:cxn ang="0">
                  <a:pos x="0" y="613"/>
                </a:cxn>
                <a:cxn ang="0">
                  <a:pos x="0" y="585"/>
                </a:cxn>
                <a:cxn ang="0">
                  <a:pos x="0" y="562"/>
                </a:cxn>
                <a:cxn ang="0">
                  <a:pos x="17" y="540"/>
                </a:cxn>
                <a:cxn ang="0">
                  <a:pos x="35" y="523"/>
                </a:cxn>
                <a:cxn ang="0">
                  <a:pos x="57" y="512"/>
                </a:cxn>
                <a:cxn ang="0">
                  <a:pos x="86" y="506"/>
                </a:cxn>
                <a:cxn ang="0">
                  <a:pos x="86" y="0"/>
                </a:cxn>
                <a:cxn ang="0">
                  <a:pos x="109" y="0"/>
                </a:cxn>
                <a:cxn ang="0">
                  <a:pos x="132" y="12"/>
                </a:cxn>
                <a:cxn ang="0">
                  <a:pos x="149" y="34"/>
                </a:cxn>
                <a:cxn ang="0">
                  <a:pos x="160" y="57"/>
                </a:cxn>
                <a:cxn ang="0">
                  <a:pos x="166" y="79"/>
                </a:cxn>
                <a:cxn ang="0">
                  <a:pos x="160" y="107"/>
                </a:cxn>
                <a:cxn ang="0">
                  <a:pos x="149" y="130"/>
                </a:cxn>
                <a:cxn ang="0">
                  <a:pos x="132" y="147"/>
                </a:cxn>
                <a:cxn ang="0">
                  <a:pos x="109" y="158"/>
                </a:cxn>
                <a:cxn ang="0">
                  <a:pos x="86" y="163"/>
                </a:cxn>
                <a:cxn ang="0">
                  <a:pos x="57" y="158"/>
                </a:cxn>
                <a:cxn ang="0">
                  <a:pos x="35" y="147"/>
                </a:cxn>
                <a:cxn ang="0">
                  <a:pos x="17" y="130"/>
                </a:cxn>
                <a:cxn ang="0">
                  <a:pos x="0" y="107"/>
                </a:cxn>
                <a:cxn ang="0">
                  <a:pos x="0" y="79"/>
                </a:cxn>
                <a:cxn ang="0">
                  <a:pos x="0" y="57"/>
                </a:cxn>
                <a:cxn ang="0">
                  <a:pos x="17" y="34"/>
                </a:cxn>
                <a:cxn ang="0">
                  <a:pos x="35" y="12"/>
                </a:cxn>
                <a:cxn ang="0">
                  <a:pos x="57" y="0"/>
                </a:cxn>
                <a:cxn ang="0">
                  <a:pos x="86" y="0"/>
                </a:cxn>
              </a:cxnLst>
              <a:rect l="0" t="0" r="r" b="b"/>
              <a:pathLst>
                <a:path w="166" h="669">
                  <a:moveTo>
                    <a:pt x="86" y="506"/>
                  </a:moveTo>
                  <a:lnTo>
                    <a:pt x="109" y="512"/>
                  </a:lnTo>
                  <a:lnTo>
                    <a:pt x="132" y="523"/>
                  </a:lnTo>
                  <a:lnTo>
                    <a:pt x="149" y="540"/>
                  </a:lnTo>
                  <a:lnTo>
                    <a:pt x="160" y="562"/>
                  </a:lnTo>
                  <a:lnTo>
                    <a:pt x="166" y="585"/>
                  </a:lnTo>
                  <a:lnTo>
                    <a:pt x="160" y="613"/>
                  </a:lnTo>
                  <a:lnTo>
                    <a:pt x="149" y="636"/>
                  </a:lnTo>
                  <a:lnTo>
                    <a:pt x="132" y="652"/>
                  </a:lnTo>
                  <a:lnTo>
                    <a:pt x="109" y="669"/>
                  </a:lnTo>
                  <a:lnTo>
                    <a:pt x="86" y="669"/>
                  </a:lnTo>
                  <a:lnTo>
                    <a:pt x="57" y="669"/>
                  </a:lnTo>
                  <a:lnTo>
                    <a:pt x="35" y="652"/>
                  </a:lnTo>
                  <a:lnTo>
                    <a:pt x="17" y="636"/>
                  </a:lnTo>
                  <a:lnTo>
                    <a:pt x="0" y="613"/>
                  </a:lnTo>
                  <a:lnTo>
                    <a:pt x="0" y="585"/>
                  </a:lnTo>
                  <a:lnTo>
                    <a:pt x="0" y="562"/>
                  </a:lnTo>
                  <a:lnTo>
                    <a:pt x="17" y="540"/>
                  </a:lnTo>
                  <a:lnTo>
                    <a:pt x="35" y="523"/>
                  </a:lnTo>
                  <a:lnTo>
                    <a:pt x="57" y="512"/>
                  </a:lnTo>
                  <a:lnTo>
                    <a:pt x="86" y="506"/>
                  </a:lnTo>
                  <a:close/>
                  <a:moveTo>
                    <a:pt x="86" y="0"/>
                  </a:moveTo>
                  <a:lnTo>
                    <a:pt x="109" y="0"/>
                  </a:lnTo>
                  <a:lnTo>
                    <a:pt x="132" y="12"/>
                  </a:lnTo>
                  <a:lnTo>
                    <a:pt x="149" y="34"/>
                  </a:lnTo>
                  <a:lnTo>
                    <a:pt x="160" y="57"/>
                  </a:lnTo>
                  <a:lnTo>
                    <a:pt x="166" y="79"/>
                  </a:lnTo>
                  <a:lnTo>
                    <a:pt x="160" y="107"/>
                  </a:lnTo>
                  <a:lnTo>
                    <a:pt x="149" y="130"/>
                  </a:lnTo>
                  <a:lnTo>
                    <a:pt x="132" y="147"/>
                  </a:lnTo>
                  <a:lnTo>
                    <a:pt x="109" y="158"/>
                  </a:lnTo>
                  <a:lnTo>
                    <a:pt x="86" y="163"/>
                  </a:lnTo>
                  <a:lnTo>
                    <a:pt x="57" y="158"/>
                  </a:lnTo>
                  <a:lnTo>
                    <a:pt x="35" y="147"/>
                  </a:lnTo>
                  <a:lnTo>
                    <a:pt x="17" y="130"/>
                  </a:lnTo>
                  <a:lnTo>
                    <a:pt x="0" y="107"/>
                  </a:lnTo>
                  <a:lnTo>
                    <a:pt x="0" y="79"/>
                  </a:lnTo>
                  <a:lnTo>
                    <a:pt x="0" y="57"/>
                  </a:lnTo>
                  <a:lnTo>
                    <a:pt x="17" y="34"/>
                  </a:lnTo>
                  <a:lnTo>
                    <a:pt x="35" y="12"/>
                  </a:lnTo>
                  <a:lnTo>
                    <a:pt x="57" y="0"/>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0610" y="3813"/>
              <a:ext cx="1154" cy="1062"/>
            </a:xfrm>
            <a:custGeom>
              <a:avLst/>
              <a:gdLst/>
              <a:ahLst/>
              <a:cxnLst>
                <a:cxn ang="0">
                  <a:pos x="1125" y="6"/>
                </a:cxn>
                <a:cxn ang="0">
                  <a:pos x="1154" y="17"/>
                </a:cxn>
                <a:cxn ang="0">
                  <a:pos x="1119" y="315"/>
                </a:cxn>
                <a:cxn ang="0">
                  <a:pos x="1108" y="354"/>
                </a:cxn>
                <a:cxn ang="0">
                  <a:pos x="1085" y="349"/>
                </a:cxn>
                <a:cxn ang="0">
                  <a:pos x="1079" y="309"/>
                </a:cxn>
                <a:cxn ang="0">
                  <a:pos x="1085" y="264"/>
                </a:cxn>
                <a:cxn ang="0">
                  <a:pos x="1085" y="225"/>
                </a:cxn>
                <a:cxn ang="0">
                  <a:pos x="1040" y="90"/>
                </a:cxn>
                <a:cxn ang="0">
                  <a:pos x="845" y="51"/>
                </a:cxn>
                <a:cxn ang="0">
                  <a:pos x="577" y="51"/>
                </a:cxn>
                <a:cxn ang="0">
                  <a:pos x="549" y="73"/>
                </a:cxn>
                <a:cxn ang="0">
                  <a:pos x="440" y="489"/>
                </a:cxn>
                <a:cxn ang="0">
                  <a:pos x="714" y="467"/>
                </a:cxn>
                <a:cxn ang="0">
                  <a:pos x="800" y="332"/>
                </a:cxn>
                <a:cxn ang="0">
                  <a:pos x="811" y="309"/>
                </a:cxn>
                <a:cxn ang="0">
                  <a:pos x="834" y="315"/>
                </a:cxn>
                <a:cxn ang="0">
                  <a:pos x="743" y="703"/>
                </a:cxn>
                <a:cxn ang="0">
                  <a:pos x="714" y="714"/>
                </a:cxn>
                <a:cxn ang="0">
                  <a:pos x="703" y="697"/>
                </a:cxn>
                <a:cxn ang="0">
                  <a:pos x="720" y="641"/>
                </a:cxn>
                <a:cxn ang="0">
                  <a:pos x="720" y="607"/>
                </a:cxn>
                <a:cxn ang="0">
                  <a:pos x="691" y="551"/>
                </a:cxn>
                <a:cxn ang="0">
                  <a:pos x="429" y="534"/>
                </a:cxn>
                <a:cxn ang="0">
                  <a:pos x="314" y="984"/>
                </a:cxn>
                <a:cxn ang="0">
                  <a:pos x="314" y="995"/>
                </a:cxn>
                <a:cxn ang="0">
                  <a:pos x="332" y="1017"/>
                </a:cxn>
                <a:cxn ang="0">
                  <a:pos x="788" y="989"/>
                </a:cxn>
                <a:cxn ang="0">
                  <a:pos x="948" y="849"/>
                </a:cxn>
                <a:cxn ang="0">
                  <a:pos x="1034" y="674"/>
                </a:cxn>
                <a:cxn ang="0">
                  <a:pos x="1051" y="663"/>
                </a:cxn>
                <a:cxn ang="0">
                  <a:pos x="1074" y="669"/>
                </a:cxn>
                <a:cxn ang="0">
                  <a:pos x="1074" y="686"/>
                </a:cxn>
                <a:cxn ang="0">
                  <a:pos x="1068" y="703"/>
                </a:cxn>
                <a:cxn ang="0">
                  <a:pos x="908" y="1057"/>
                </a:cxn>
                <a:cxn ang="0">
                  <a:pos x="868" y="1062"/>
                </a:cxn>
                <a:cxn ang="0">
                  <a:pos x="18" y="1062"/>
                </a:cxn>
                <a:cxn ang="0">
                  <a:pos x="0" y="1045"/>
                </a:cxn>
                <a:cxn ang="0">
                  <a:pos x="18" y="1017"/>
                </a:cxn>
                <a:cxn ang="0">
                  <a:pos x="109" y="1012"/>
                </a:cxn>
                <a:cxn ang="0">
                  <a:pos x="183" y="972"/>
                </a:cxn>
                <a:cxn ang="0">
                  <a:pos x="406" y="101"/>
                </a:cxn>
                <a:cxn ang="0">
                  <a:pos x="406" y="79"/>
                </a:cxn>
                <a:cxn ang="0">
                  <a:pos x="343" y="51"/>
                </a:cxn>
                <a:cxn ang="0">
                  <a:pos x="275" y="51"/>
                </a:cxn>
                <a:cxn ang="0">
                  <a:pos x="257" y="34"/>
                </a:cxn>
                <a:cxn ang="0">
                  <a:pos x="275" y="6"/>
                </a:cxn>
              </a:cxnLst>
              <a:rect l="0" t="0" r="r" b="b"/>
              <a:pathLst>
                <a:path w="1154" h="1062">
                  <a:moveTo>
                    <a:pt x="309" y="0"/>
                  </a:moveTo>
                  <a:lnTo>
                    <a:pt x="1108" y="0"/>
                  </a:lnTo>
                  <a:lnTo>
                    <a:pt x="1125" y="6"/>
                  </a:lnTo>
                  <a:lnTo>
                    <a:pt x="1142" y="6"/>
                  </a:lnTo>
                  <a:lnTo>
                    <a:pt x="1148" y="6"/>
                  </a:lnTo>
                  <a:lnTo>
                    <a:pt x="1154" y="17"/>
                  </a:lnTo>
                  <a:lnTo>
                    <a:pt x="1154" y="28"/>
                  </a:lnTo>
                  <a:lnTo>
                    <a:pt x="1154" y="45"/>
                  </a:lnTo>
                  <a:lnTo>
                    <a:pt x="1119" y="315"/>
                  </a:lnTo>
                  <a:lnTo>
                    <a:pt x="1119" y="332"/>
                  </a:lnTo>
                  <a:lnTo>
                    <a:pt x="1114" y="343"/>
                  </a:lnTo>
                  <a:lnTo>
                    <a:pt x="1108" y="354"/>
                  </a:lnTo>
                  <a:lnTo>
                    <a:pt x="1097" y="354"/>
                  </a:lnTo>
                  <a:lnTo>
                    <a:pt x="1091" y="354"/>
                  </a:lnTo>
                  <a:lnTo>
                    <a:pt x="1085" y="349"/>
                  </a:lnTo>
                  <a:lnTo>
                    <a:pt x="1079" y="343"/>
                  </a:lnTo>
                  <a:lnTo>
                    <a:pt x="1079" y="332"/>
                  </a:lnTo>
                  <a:lnTo>
                    <a:pt x="1079" y="309"/>
                  </a:lnTo>
                  <a:lnTo>
                    <a:pt x="1085" y="287"/>
                  </a:lnTo>
                  <a:lnTo>
                    <a:pt x="1085" y="275"/>
                  </a:lnTo>
                  <a:lnTo>
                    <a:pt x="1085" y="264"/>
                  </a:lnTo>
                  <a:lnTo>
                    <a:pt x="1085" y="253"/>
                  </a:lnTo>
                  <a:lnTo>
                    <a:pt x="1085" y="242"/>
                  </a:lnTo>
                  <a:lnTo>
                    <a:pt x="1085" y="225"/>
                  </a:lnTo>
                  <a:lnTo>
                    <a:pt x="1085" y="169"/>
                  </a:lnTo>
                  <a:lnTo>
                    <a:pt x="1068" y="124"/>
                  </a:lnTo>
                  <a:lnTo>
                    <a:pt x="1040" y="90"/>
                  </a:lnTo>
                  <a:lnTo>
                    <a:pt x="994" y="68"/>
                  </a:lnTo>
                  <a:lnTo>
                    <a:pt x="931" y="56"/>
                  </a:lnTo>
                  <a:lnTo>
                    <a:pt x="845" y="51"/>
                  </a:lnTo>
                  <a:lnTo>
                    <a:pt x="623" y="51"/>
                  </a:lnTo>
                  <a:lnTo>
                    <a:pt x="594" y="51"/>
                  </a:lnTo>
                  <a:lnTo>
                    <a:pt x="577" y="51"/>
                  </a:lnTo>
                  <a:lnTo>
                    <a:pt x="566" y="56"/>
                  </a:lnTo>
                  <a:lnTo>
                    <a:pt x="554" y="62"/>
                  </a:lnTo>
                  <a:lnTo>
                    <a:pt x="549" y="73"/>
                  </a:lnTo>
                  <a:lnTo>
                    <a:pt x="543" y="90"/>
                  </a:lnTo>
                  <a:lnTo>
                    <a:pt x="537" y="112"/>
                  </a:lnTo>
                  <a:lnTo>
                    <a:pt x="440" y="489"/>
                  </a:lnTo>
                  <a:lnTo>
                    <a:pt x="589" y="489"/>
                  </a:lnTo>
                  <a:lnTo>
                    <a:pt x="663" y="483"/>
                  </a:lnTo>
                  <a:lnTo>
                    <a:pt x="714" y="467"/>
                  </a:lnTo>
                  <a:lnTo>
                    <a:pt x="754" y="438"/>
                  </a:lnTo>
                  <a:lnTo>
                    <a:pt x="777" y="393"/>
                  </a:lnTo>
                  <a:lnTo>
                    <a:pt x="800" y="332"/>
                  </a:lnTo>
                  <a:lnTo>
                    <a:pt x="800" y="320"/>
                  </a:lnTo>
                  <a:lnTo>
                    <a:pt x="805" y="309"/>
                  </a:lnTo>
                  <a:lnTo>
                    <a:pt x="811" y="309"/>
                  </a:lnTo>
                  <a:lnTo>
                    <a:pt x="823" y="304"/>
                  </a:lnTo>
                  <a:lnTo>
                    <a:pt x="828" y="309"/>
                  </a:lnTo>
                  <a:lnTo>
                    <a:pt x="834" y="315"/>
                  </a:lnTo>
                  <a:lnTo>
                    <a:pt x="840" y="320"/>
                  </a:lnTo>
                  <a:lnTo>
                    <a:pt x="748" y="686"/>
                  </a:lnTo>
                  <a:lnTo>
                    <a:pt x="743" y="703"/>
                  </a:lnTo>
                  <a:lnTo>
                    <a:pt x="737" y="714"/>
                  </a:lnTo>
                  <a:lnTo>
                    <a:pt x="726" y="719"/>
                  </a:lnTo>
                  <a:lnTo>
                    <a:pt x="714" y="714"/>
                  </a:lnTo>
                  <a:lnTo>
                    <a:pt x="708" y="708"/>
                  </a:lnTo>
                  <a:lnTo>
                    <a:pt x="703" y="703"/>
                  </a:lnTo>
                  <a:lnTo>
                    <a:pt x="703" y="697"/>
                  </a:lnTo>
                  <a:lnTo>
                    <a:pt x="708" y="686"/>
                  </a:lnTo>
                  <a:lnTo>
                    <a:pt x="714" y="658"/>
                  </a:lnTo>
                  <a:lnTo>
                    <a:pt x="720" y="641"/>
                  </a:lnTo>
                  <a:lnTo>
                    <a:pt x="720" y="624"/>
                  </a:lnTo>
                  <a:lnTo>
                    <a:pt x="720" y="613"/>
                  </a:lnTo>
                  <a:lnTo>
                    <a:pt x="720" y="607"/>
                  </a:lnTo>
                  <a:lnTo>
                    <a:pt x="720" y="585"/>
                  </a:lnTo>
                  <a:lnTo>
                    <a:pt x="714" y="562"/>
                  </a:lnTo>
                  <a:lnTo>
                    <a:pt x="691" y="551"/>
                  </a:lnTo>
                  <a:lnTo>
                    <a:pt x="651" y="540"/>
                  </a:lnTo>
                  <a:lnTo>
                    <a:pt x="589" y="534"/>
                  </a:lnTo>
                  <a:lnTo>
                    <a:pt x="429" y="534"/>
                  </a:lnTo>
                  <a:lnTo>
                    <a:pt x="320" y="961"/>
                  </a:lnTo>
                  <a:lnTo>
                    <a:pt x="314" y="978"/>
                  </a:lnTo>
                  <a:lnTo>
                    <a:pt x="314" y="984"/>
                  </a:lnTo>
                  <a:lnTo>
                    <a:pt x="314" y="989"/>
                  </a:lnTo>
                  <a:lnTo>
                    <a:pt x="314" y="995"/>
                  </a:lnTo>
                  <a:lnTo>
                    <a:pt x="314" y="995"/>
                  </a:lnTo>
                  <a:lnTo>
                    <a:pt x="314" y="1006"/>
                  </a:lnTo>
                  <a:lnTo>
                    <a:pt x="320" y="1012"/>
                  </a:lnTo>
                  <a:lnTo>
                    <a:pt x="332" y="1017"/>
                  </a:lnTo>
                  <a:lnTo>
                    <a:pt x="600" y="1017"/>
                  </a:lnTo>
                  <a:lnTo>
                    <a:pt x="703" y="1006"/>
                  </a:lnTo>
                  <a:lnTo>
                    <a:pt x="788" y="989"/>
                  </a:lnTo>
                  <a:lnTo>
                    <a:pt x="851" y="955"/>
                  </a:lnTo>
                  <a:lnTo>
                    <a:pt x="903" y="911"/>
                  </a:lnTo>
                  <a:lnTo>
                    <a:pt x="948" y="849"/>
                  </a:lnTo>
                  <a:lnTo>
                    <a:pt x="994" y="770"/>
                  </a:lnTo>
                  <a:lnTo>
                    <a:pt x="1034" y="680"/>
                  </a:lnTo>
                  <a:lnTo>
                    <a:pt x="1034" y="674"/>
                  </a:lnTo>
                  <a:lnTo>
                    <a:pt x="1040" y="669"/>
                  </a:lnTo>
                  <a:lnTo>
                    <a:pt x="1045" y="663"/>
                  </a:lnTo>
                  <a:lnTo>
                    <a:pt x="1051" y="663"/>
                  </a:lnTo>
                  <a:lnTo>
                    <a:pt x="1062" y="663"/>
                  </a:lnTo>
                  <a:lnTo>
                    <a:pt x="1068" y="669"/>
                  </a:lnTo>
                  <a:lnTo>
                    <a:pt x="1074" y="669"/>
                  </a:lnTo>
                  <a:lnTo>
                    <a:pt x="1074" y="674"/>
                  </a:lnTo>
                  <a:lnTo>
                    <a:pt x="1074" y="680"/>
                  </a:lnTo>
                  <a:lnTo>
                    <a:pt x="1074" y="686"/>
                  </a:lnTo>
                  <a:lnTo>
                    <a:pt x="1068" y="691"/>
                  </a:lnTo>
                  <a:lnTo>
                    <a:pt x="1068" y="703"/>
                  </a:lnTo>
                  <a:lnTo>
                    <a:pt x="1068" y="703"/>
                  </a:lnTo>
                  <a:lnTo>
                    <a:pt x="920" y="1034"/>
                  </a:lnTo>
                  <a:lnTo>
                    <a:pt x="914" y="1051"/>
                  </a:lnTo>
                  <a:lnTo>
                    <a:pt x="908" y="1057"/>
                  </a:lnTo>
                  <a:lnTo>
                    <a:pt x="897" y="1062"/>
                  </a:lnTo>
                  <a:lnTo>
                    <a:pt x="885" y="1062"/>
                  </a:lnTo>
                  <a:lnTo>
                    <a:pt x="868" y="1062"/>
                  </a:lnTo>
                  <a:lnTo>
                    <a:pt x="46" y="1062"/>
                  </a:lnTo>
                  <a:lnTo>
                    <a:pt x="29" y="1062"/>
                  </a:lnTo>
                  <a:lnTo>
                    <a:pt x="18" y="1062"/>
                  </a:lnTo>
                  <a:lnTo>
                    <a:pt x="6" y="1062"/>
                  </a:lnTo>
                  <a:lnTo>
                    <a:pt x="0" y="1051"/>
                  </a:lnTo>
                  <a:lnTo>
                    <a:pt x="0" y="1045"/>
                  </a:lnTo>
                  <a:lnTo>
                    <a:pt x="0" y="1029"/>
                  </a:lnTo>
                  <a:lnTo>
                    <a:pt x="6" y="1023"/>
                  </a:lnTo>
                  <a:lnTo>
                    <a:pt x="18" y="1017"/>
                  </a:lnTo>
                  <a:lnTo>
                    <a:pt x="29" y="1017"/>
                  </a:lnTo>
                  <a:lnTo>
                    <a:pt x="46" y="1017"/>
                  </a:lnTo>
                  <a:lnTo>
                    <a:pt x="109" y="1012"/>
                  </a:lnTo>
                  <a:lnTo>
                    <a:pt x="143" y="1006"/>
                  </a:lnTo>
                  <a:lnTo>
                    <a:pt x="166" y="995"/>
                  </a:lnTo>
                  <a:lnTo>
                    <a:pt x="183" y="972"/>
                  </a:lnTo>
                  <a:lnTo>
                    <a:pt x="189" y="939"/>
                  </a:lnTo>
                  <a:lnTo>
                    <a:pt x="400" y="118"/>
                  </a:lnTo>
                  <a:lnTo>
                    <a:pt x="406" y="101"/>
                  </a:lnTo>
                  <a:lnTo>
                    <a:pt x="406" y="90"/>
                  </a:lnTo>
                  <a:lnTo>
                    <a:pt x="406" y="84"/>
                  </a:lnTo>
                  <a:lnTo>
                    <a:pt x="406" y="79"/>
                  </a:lnTo>
                  <a:lnTo>
                    <a:pt x="400" y="62"/>
                  </a:lnTo>
                  <a:lnTo>
                    <a:pt x="377" y="51"/>
                  </a:lnTo>
                  <a:lnTo>
                    <a:pt x="343" y="51"/>
                  </a:lnTo>
                  <a:lnTo>
                    <a:pt x="303" y="51"/>
                  </a:lnTo>
                  <a:lnTo>
                    <a:pt x="286" y="51"/>
                  </a:lnTo>
                  <a:lnTo>
                    <a:pt x="275" y="51"/>
                  </a:lnTo>
                  <a:lnTo>
                    <a:pt x="269" y="45"/>
                  </a:lnTo>
                  <a:lnTo>
                    <a:pt x="263" y="39"/>
                  </a:lnTo>
                  <a:lnTo>
                    <a:pt x="257" y="34"/>
                  </a:lnTo>
                  <a:lnTo>
                    <a:pt x="263" y="17"/>
                  </a:lnTo>
                  <a:lnTo>
                    <a:pt x="269" y="11"/>
                  </a:lnTo>
                  <a:lnTo>
                    <a:pt x="275" y="6"/>
                  </a:lnTo>
                  <a:lnTo>
                    <a:pt x="292" y="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11861" y="3796"/>
              <a:ext cx="959" cy="1400"/>
            </a:xfrm>
            <a:custGeom>
              <a:avLst/>
              <a:gdLst/>
              <a:ahLst/>
              <a:cxnLst>
                <a:cxn ang="0">
                  <a:pos x="719" y="0"/>
                </a:cxn>
                <a:cxn ang="0">
                  <a:pos x="725" y="28"/>
                </a:cxn>
                <a:cxn ang="0">
                  <a:pos x="456" y="1062"/>
                </a:cxn>
                <a:cxn ang="0">
                  <a:pos x="605" y="1034"/>
                </a:cxn>
                <a:cxn ang="0">
                  <a:pos x="799" y="871"/>
                </a:cxn>
                <a:cxn ang="0">
                  <a:pos x="896" y="641"/>
                </a:cxn>
                <a:cxn ang="0">
                  <a:pos x="850" y="528"/>
                </a:cxn>
                <a:cxn ang="0">
                  <a:pos x="816" y="489"/>
                </a:cxn>
                <a:cxn ang="0">
                  <a:pos x="816" y="450"/>
                </a:cxn>
                <a:cxn ang="0">
                  <a:pos x="850" y="405"/>
                </a:cxn>
                <a:cxn ang="0">
                  <a:pos x="913" y="394"/>
                </a:cxn>
                <a:cxn ang="0">
                  <a:pos x="959" y="500"/>
                </a:cxn>
                <a:cxn ang="0">
                  <a:pos x="936" y="663"/>
                </a:cxn>
                <a:cxn ang="0">
                  <a:pos x="890" y="798"/>
                </a:cxn>
                <a:cxn ang="0">
                  <a:pos x="708" y="1012"/>
                </a:cxn>
                <a:cxn ang="0">
                  <a:pos x="491" y="1096"/>
                </a:cxn>
                <a:cxn ang="0">
                  <a:pos x="382" y="1343"/>
                </a:cxn>
                <a:cxn ang="0">
                  <a:pos x="371" y="1388"/>
                </a:cxn>
                <a:cxn ang="0">
                  <a:pos x="359" y="1400"/>
                </a:cxn>
                <a:cxn ang="0">
                  <a:pos x="337" y="1394"/>
                </a:cxn>
                <a:cxn ang="0">
                  <a:pos x="337" y="1383"/>
                </a:cxn>
                <a:cxn ang="0">
                  <a:pos x="359" y="1298"/>
                </a:cxn>
                <a:cxn ang="0">
                  <a:pos x="388" y="1186"/>
                </a:cxn>
                <a:cxn ang="0">
                  <a:pos x="405" y="1096"/>
                </a:cxn>
                <a:cxn ang="0">
                  <a:pos x="211" y="1034"/>
                </a:cxn>
                <a:cxn ang="0">
                  <a:pos x="131" y="871"/>
                </a:cxn>
                <a:cxn ang="0">
                  <a:pos x="142" y="804"/>
                </a:cxn>
                <a:cxn ang="0">
                  <a:pos x="205" y="607"/>
                </a:cxn>
                <a:cxn ang="0">
                  <a:pos x="245" y="455"/>
                </a:cxn>
                <a:cxn ang="0">
                  <a:pos x="228" y="427"/>
                </a:cxn>
                <a:cxn ang="0">
                  <a:pos x="205" y="427"/>
                </a:cxn>
                <a:cxn ang="0">
                  <a:pos x="103" y="484"/>
                </a:cxn>
                <a:cxn ang="0">
                  <a:pos x="40" y="635"/>
                </a:cxn>
                <a:cxn ang="0">
                  <a:pos x="17" y="647"/>
                </a:cxn>
                <a:cxn ang="0">
                  <a:pos x="5" y="641"/>
                </a:cxn>
                <a:cxn ang="0">
                  <a:pos x="0" y="613"/>
                </a:cxn>
                <a:cxn ang="0">
                  <a:pos x="63" y="478"/>
                </a:cxn>
                <a:cxn ang="0">
                  <a:pos x="211" y="388"/>
                </a:cxn>
                <a:cxn ang="0">
                  <a:pos x="331" y="467"/>
                </a:cxn>
                <a:cxn ang="0">
                  <a:pos x="331" y="562"/>
                </a:cxn>
                <a:cxn ang="0">
                  <a:pos x="285" y="691"/>
                </a:cxn>
                <a:cxn ang="0">
                  <a:pos x="240" y="843"/>
                </a:cxn>
                <a:cxn ang="0">
                  <a:pos x="245" y="956"/>
                </a:cxn>
                <a:cxn ang="0">
                  <a:pos x="417" y="1062"/>
                </a:cxn>
                <a:cxn ang="0">
                  <a:pos x="691" y="0"/>
                </a:cxn>
              </a:cxnLst>
              <a:rect l="0" t="0" r="r" b="b"/>
              <a:pathLst>
                <a:path w="959" h="1400">
                  <a:moveTo>
                    <a:pt x="702" y="0"/>
                  </a:moveTo>
                  <a:lnTo>
                    <a:pt x="708" y="0"/>
                  </a:lnTo>
                  <a:lnTo>
                    <a:pt x="719" y="0"/>
                  </a:lnTo>
                  <a:lnTo>
                    <a:pt x="719" y="6"/>
                  </a:lnTo>
                  <a:lnTo>
                    <a:pt x="725" y="17"/>
                  </a:lnTo>
                  <a:lnTo>
                    <a:pt x="725" y="28"/>
                  </a:lnTo>
                  <a:lnTo>
                    <a:pt x="719" y="40"/>
                  </a:lnTo>
                  <a:lnTo>
                    <a:pt x="719" y="40"/>
                  </a:lnTo>
                  <a:lnTo>
                    <a:pt x="456" y="1062"/>
                  </a:lnTo>
                  <a:lnTo>
                    <a:pt x="496" y="1062"/>
                  </a:lnTo>
                  <a:lnTo>
                    <a:pt x="548" y="1057"/>
                  </a:lnTo>
                  <a:lnTo>
                    <a:pt x="605" y="1034"/>
                  </a:lnTo>
                  <a:lnTo>
                    <a:pt x="679" y="989"/>
                  </a:lnTo>
                  <a:lnTo>
                    <a:pt x="759" y="922"/>
                  </a:lnTo>
                  <a:lnTo>
                    <a:pt x="799" y="871"/>
                  </a:lnTo>
                  <a:lnTo>
                    <a:pt x="845" y="798"/>
                  </a:lnTo>
                  <a:lnTo>
                    <a:pt x="879" y="720"/>
                  </a:lnTo>
                  <a:lnTo>
                    <a:pt x="896" y="641"/>
                  </a:lnTo>
                  <a:lnTo>
                    <a:pt x="885" y="590"/>
                  </a:lnTo>
                  <a:lnTo>
                    <a:pt x="873" y="551"/>
                  </a:lnTo>
                  <a:lnTo>
                    <a:pt x="850" y="528"/>
                  </a:lnTo>
                  <a:lnTo>
                    <a:pt x="833" y="506"/>
                  </a:lnTo>
                  <a:lnTo>
                    <a:pt x="828" y="500"/>
                  </a:lnTo>
                  <a:lnTo>
                    <a:pt x="816" y="489"/>
                  </a:lnTo>
                  <a:lnTo>
                    <a:pt x="810" y="478"/>
                  </a:lnTo>
                  <a:lnTo>
                    <a:pt x="810" y="467"/>
                  </a:lnTo>
                  <a:lnTo>
                    <a:pt x="816" y="450"/>
                  </a:lnTo>
                  <a:lnTo>
                    <a:pt x="822" y="433"/>
                  </a:lnTo>
                  <a:lnTo>
                    <a:pt x="833" y="416"/>
                  </a:lnTo>
                  <a:lnTo>
                    <a:pt x="850" y="405"/>
                  </a:lnTo>
                  <a:lnTo>
                    <a:pt x="873" y="394"/>
                  </a:lnTo>
                  <a:lnTo>
                    <a:pt x="890" y="388"/>
                  </a:lnTo>
                  <a:lnTo>
                    <a:pt x="913" y="394"/>
                  </a:lnTo>
                  <a:lnTo>
                    <a:pt x="936" y="410"/>
                  </a:lnTo>
                  <a:lnTo>
                    <a:pt x="953" y="444"/>
                  </a:lnTo>
                  <a:lnTo>
                    <a:pt x="959" y="500"/>
                  </a:lnTo>
                  <a:lnTo>
                    <a:pt x="959" y="545"/>
                  </a:lnTo>
                  <a:lnTo>
                    <a:pt x="947" y="602"/>
                  </a:lnTo>
                  <a:lnTo>
                    <a:pt x="936" y="663"/>
                  </a:lnTo>
                  <a:lnTo>
                    <a:pt x="925" y="708"/>
                  </a:lnTo>
                  <a:lnTo>
                    <a:pt x="913" y="742"/>
                  </a:lnTo>
                  <a:lnTo>
                    <a:pt x="890" y="798"/>
                  </a:lnTo>
                  <a:lnTo>
                    <a:pt x="850" y="860"/>
                  </a:lnTo>
                  <a:lnTo>
                    <a:pt x="793" y="933"/>
                  </a:lnTo>
                  <a:lnTo>
                    <a:pt x="708" y="1012"/>
                  </a:lnTo>
                  <a:lnTo>
                    <a:pt x="628" y="1062"/>
                  </a:lnTo>
                  <a:lnTo>
                    <a:pt x="554" y="1085"/>
                  </a:lnTo>
                  <a:lnTo>
                    <a:pt x="491" y="1096"/>
                  </a:lnTo>
                  <a:lnTo>
                    <a:pt x="451" y="1096"/>
                  </a:lnTo>
                  <a:lnTo>
                    <a:pt x="388" y="1332"/>
                  </a:lnTo>
                  <a:lnTo>
                    <a:pt x="382" y="1343"/>
                  </a:lnTo>
                  <a:lnTo>
                    <a:pt x="382" y="1360"/>
                  </a:lnTo>
                  <a:lnTo>
                    <a:pt x="377" y="1377"/>
                  </a:lnTo>
                  <a:lnTo>
                    <a:pt x="371" y="1388"/>
                  </a:lnTo>
                  <a:lnTo>
                    <a:pt x="371" y="1394"/>
                  </a:lnTo>
                  <a:lnTo>
                    <a:pt x="365" y="1400"/>
                  </a:lnTo>
                  <a:lnTo>
                    <a:pt x="359" y="1400"/>
                  </a:lnTo>
                  <a:lnTo>
                    <a:pt x="354" y="1400"/>
                  </a:lnTo>
                  <a:lnTo>
                    <a:pt x="342" y="1400"/>
                  </a:lnTo>
                  <a:lnTo>
                    <a:pt x="337" y="1394"/>
                  </a:lnTo>
                  <a:lnTo>
                    <a:pt x="337" y="1394"/>
                  </a:lnTo>
                  <a:lnTo>
                    <a:pt x="337" y="1388"/>
                  </a:lnTo>
                  <a:lnTo>
                    <a:pt x="337" y="1383"/>
                  </a:lnTo>
                  <a:lnTo>
                    <a:pt x="337" y="1371"/>
                  </a:lnTo>
                  <a:lnTo>
                    <a:pt x="348" y="1338"/>
                  </a:lnTo>
                  <a:lnTo>
                    <a:pt x="359" y="1298"/>
                  </a:lnTo>
                  <a:lnTo>
                    <a:pt x="365" y="1259"/>
                  </a:lnTo>
                  <a:lnTo>
                    <a:pt x="371" y="1237"/>
                  </a:lnTo>
                  <a:lnTo>
                    <a:pt x="388" y="1186"/>
                  </a:lnTo>
                  <a:lnTo>
                    <a:pt x="394" y="1158"/>
                  </a:lnTo>
                  <a:lnTo>
                    <a:pt x="399" y="1130"/>
                  </a:lnTo>
                  <a:lnTo>
                    <a:pt x="405" y="1096"/>
                  </a:lnTo>
                  <a:lnTo>
                    <a:pt x="331" y="1085"/>
                  </a:lnTo>
                  <a:lnTo>
                    <a:pt x="268" y="1068"/>
                  </a:lnTo>
                  <a:lnTo>
                    <a:pt x="211" y="1034"/>
                  </a:lnTo>
                  <a:lnTo>
                    <a:pt x="165" y="995"/>
                  </a:lnTo>
                  <a:lnTo>
                    <a:pt x="142" y="939"/>
                  </a:lnTo>
                  <a:lnTo>
                    <a:pt x="131" y="871"/>
                  </a:lnTo>
                  <a:lnTo>
                    <a:pt x="131" y="860"/>
                  </a:lnTo>
                  <a:lnTo>
                    <a:pt x="131" y="838"/>
                  </a:lnTo>
                  <a:lnTo>
                    <a:pt x="142" y="804"/>
                  </a:lnTo>
                  <a:lnTo>
                    <a:pt x="154" y="759"/>
                  </a:lnTo>
                  <a:lnTo>
                    <a:pt x="177" y="697"/>
                  </a:lnTo>
                  <a:lnTo>
                    <a:pt x="205" y="607"/>
                  </a:lnTo>
                  <a:lnTo>
                    <a:pt x="234" y="540"/>
                  </a:lnTo>
                  <a:lnTo>
                    <a:pt x="245" y="472"/>
                  </a:lnTo>
                  <a:lnTo>
                    <a:pt x="245" y="455"/>
                  </a:lnTo>
                  <a:lnTo>
                    <a:pt x="240" y="444"/>
                  </a:lnTo>
                  <a:lnTo>
                    <a:pt x="234" y="433"/>
                  </a:lnTo>
                  <a:lnTo>
                    <a:pt x="228" y="427"/>
                  </a:lnTo>
                  <a:lnTo>
                    <a:pt x="217" y="427"/>
                  </a:lnTo>
                  <a:lnTo>
                    <a:pt x="211" y="427"/>
                  </a:lnTo>
                  <a:lnTo>
                    <a:pt x="205" y="427"/>
                  </a:lnTo>
                  <a:lnTo>
                    <a:pt x="171" y="433"/>
                  </a:lnTo>
                  <a:lnTo>
                    <a:pt x="137" y="450"/>
                  </a:lnTo>
                  <a:lnTo>
                    <a:pt x="103" y="484"/>
                  </a:lnTo>
                  <a:lnTo>
                    <a:pt x="68" y="540"/>
                  </a:lnTo>
                  <a:lnTo>
                    <a:pt x="45" y="618"/>
                  </a:lnTo>
                  <a:lnTo>
                    <a:pt x="40" y="635"/>
                  </a:lnTo>
                  <a:lnTo>
                    <a:pt x="34" y="641"/>
                  </a:lnTo>
                  <a:lnTo>
                    <a:pt x="28" y="647"/>
                  </a:lnTo>
                  <a:lnTo>
                    <a:pt x="17" y="647"/>
                  </a:lnTo>
                  <a:lnTo>
                    <a:pt x="17" y="647"/>
                  </a:lnTo>
                  <a:lnTo>
                    <a:pt x="11" y="647"/>
                  </a:lnTo>
                  <a:lnTo>
                    <a:pt x="5" y="641"/>
                  </a:lnTo>
                  <a:lnTo>
                    <a:pt x="0" y="641"/>
                  </a:lnTo>
                  <a:lnTo>
                    <a:pt x="0" y="630"/>
                  </a:lnTo>
                  <a:lnTo>
                    <a:pt x="0" y="613"/>
                  </a:lnTo>
                  <a:lnTo>
                    <a:pt x="11" y="579"/>
                  </a:lnTo>
                  <a:lnTo>
                    <a:pt x="34" y="528"/>
                  </a:lnTo>
                  <a:lnTo>
                    <a:pt x="63" y="478"/>
                  </a:lnTo>
                  <a:lnTo>
                    <a:pt x="103" y="433"/>
                  </a:lnTo>
                  <a:lnTo>
                    <a:pt x="148" y="405"/>
                  </a:lnTo>
                  <a:lnTo>
                    <a:pt x="211" y="388"/>
                  </a:lnTo>
                  <a:lnTo>
                    <a:pt x="262" y="399"/>
                  </a:lnTo>
                  <a:lnTo>
                    <a:pt x="302" y="427"/>
                  </a:lnTo>
                  <a:lnTo>
                    <a:pt x="331" y="467"/>
                  </a:lnTo>
                  <a:lnTo>
                    <a:pt x="342" y="517"/>
                  </a:lnTo>
                  <a:lnTo>
                    <a:pt x="337" y="540"/>
                  </a:lnTo>
                  <a:lnTo>
                    <a:pt x="331" y="562"/>
                  </a:lnTo>
                  <a:lnTo>
                    <a:pt x="325" y="579"/>
                  </a:lnTo>
                  <a:lnTo>
                    <a:pt x="319" y="596"/>
                  </a:lnTo>
                  <a:lnTo>
                    <a:pt x="285" y="691"/>
                  </a:lnTo>
                  <a:lnTo>
                    <a:pt x="262" y="759"/>
                  </a:lnTo>
                  <a:lnTo>
                    <a:pt x="245" y="809"/>
                  </a:lnTo>
                  <a:lnTo>
                    <a:pt x="240" y="843"/>
                  </a:lnTo>
                  <a:lnTo>
                    <a:pt x="234" y="871"/>
                  </a:lnTo>
                  <a:lnTo>
                    <a:pt x="234" y="888"/>
                  </a:lnTo>
                  <a:lnTo>
                    <a:pt x="245" y="956"/>
                  </a:lnTo>
                  <a:lnTo>
                    <a:pt x="280" y="1006"/>
                  </a:lnTo>
                  <a:lnTo>
                    <a:pt x="337" y="1040"/>
                  </a:lnTo>
                  <a:lnTo>
                    <a:pt x="417" y="1062"/>
                  </a:lnTo>
                  <a:lnTo>
                    <a:pt x="679" y="28"/>
                  </a:lnTo>
                  <a:lnTo>
                    <a:pt x="685" y="11"/>
                  </a:lnTo>
                  <a:lnTo>
                    <a:pt x="691" y="0"/>
                  </a:lnTo>
                  <a:lnTo>
                    <a:pt x="696" y="0"/>
                  </a:lnTo>
                  <a:lnTo>
                    <a:pt x="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13436" y="4302"/>
              <a:ext cx="1057" cy="365"/>
            </a:xfrm>
            <a:custGeom>
              <a:avLst/>
              <a:gdLst/>
              <a:ahLst/>
              <a:cxnLst>
                <a:cxn ang="0">
                  <a:pos x="52" y="303"/>
                </a:cxn>
                <a:cxn ang="0">
                  <a:pos x="1000" y="303"/>
                </a:cxn>
                <a:cxn ang="0">
                  <a:pos x="1011" y="303"/>
                </a:cxn>
                <a:cxn ang="0">
                  <a:pos x="1028" y="303"/>
                </a:cxn>
                <a:cxn ang="0">
                  <a:pos x="1040" y="309"/>
                </a:cxn>
                <a:cxn ang="0">
                  <a:pos x="1045" y="315"/>
                </a:cxn>
                <a:cxn ang="0">
                  <a:pos x="1051" y="320"/>
                </a:cxn>
                <a:cxn ang="0">
                  <a:pos x="1057" y="337"/>
                </a:cxn>
                <a:cxn ang="0">
                  <a:pos x="1051" y="348"/>
                </a:cxn>
                <a:cxn ang="0">
                  <a:pos x="1045" y="360"/>
                </a:cxn>
                <a:cxn ang="0">
                  <a:pos x="1040" y="360"/>
                </a:cxn>
                <a:cxn ang="0">
                  <a:pos x="1028" y="365"/>
                </a:cxn>
                <a:cxn ang="0">
                  <a:pos x="1017" y="365"/>
                </a:cxn>
                <a:cxn ang="0">
                  <a:pos x="1005" y="365"/>
                </a:cxn>
                <a:cxn ang="0">
                  <a:pos x="52" y="365"/>
                </a:cxn>
                <a:cxn ang="0">
                  <a:pos x="40" y="365"/>
                </a:cxn>
                <a:cxn ang="0">
                  <a:pos x="29" y="365"/>
                </a:cxn>
                <a:cxn ang="0">
                  <a:pos x="18" y="360"/>
                </a:cxn>
                <a:cxn ang="0">
                  <a:pos x="6" y="360"/>
                </a:cxn>
                <a:cxn ang="0">
                  <a:pos x="0" y="348"/>
                </a:cxn>
                <a:cxn ang="0">
                  <a:pos x="0" y="337"/>
                </a:cxn>
                <a:cxn ang="0">
                  <a:pos x="0" y="320"/>
                </a:cxn>
                <a:cxn ang="0">
                  <a:pos x="6" y="315"/>
                </a:cxn>
                <a:cxn ang="0">
                  <a:pos x="18" y="309"/>
                </a:cxn>
                <a:cxn ang="0">
                  <a:pos x="29" y="303"/>
                </a:cxn>
                <a:cxn ang="0">
                  <a:pos x="40" y="303"/>
                </a:cxn>
                <a:cxn ang="0">
                  <a:pos x="52" y="303"/>
                </a:cxn>
                <a:cxn ang="0">
                  <a:pos x="52" y="0"/>
                </a:cxn>
                <a:cxn ang="0">
                  <a:pos x="1005" y="0"/>
                </a:cxn>
                <a:cxn ang="0">
                  <a:pos x="1017" y="0"/>
                </a:cxn>
                <a:cxn ang="0">
                  <a:pos x="1028" y="6"/>
                </a:cxn>
                <a:cxn ang="0">
                  <a:pos x="1040" y="6"/>
                </a:cxn>
                <a:cxn ang="0">
                  <a:pos x="1045" y="11"/>
                </a:cxn>
                <a:cxn ang="0">
                  <a:pos x="1051" y="17"/>
                </a:cxn>
                <a:cxn ang="0">
                  <a:pos x="1057" y="34"/>
                </a:cxn>
                <a:cxn ang="0">
                  <a:pos x="1051" y="45"/>
                </a:cxn>
                <a:cxn ang="0">
                  <a:pos x="1045" y="56"/>
                </a:cxn>
                <a:cxn ang="0">
                  <a:pos x="1040" y="62"/>
                </a:cxn>
                <a:cxn ang="0">
                  <a:pos x="1028" y="62"/>
                </a:cxn>
                <a:cxn ang="0">
                  <a:pos x="1011" y="62"/>
                </a:cxn>
                <a:cxn ang="0">
                  <a:pos x="1000" y="62"/>
                </a:cxn>
                <a:cxn ang="0">
                  <a:pos x="52" y="62"/>
                </a:cxn>
                <a:cxn ang="0">
                  <a:pos x="40" y="62"/>
                </a:cxn>
                <a:cxn ang="0">
                  <a:pos x="29" y="62"/>
                </a:cxn>
                <a:cxn ang="0">
                  <a:pos x="18" y="62"/>
                </a:cxn>
                <a:cxn ang="0">
                  <a:pos x="6" y="56"/>
                </a:cxn>
                <a:cxn ang="0">
                  <a:pos x="0" y="45"/>
                </a:cxn>
                <a:cxn ang="0">
                  <a:pos x="0" y="34"/>
                </a:cxn>
                <a:cxn ang="0">
                  <a:pos x="0" y="17"/>
                </a:cxn>
                <a:cxn ang="0">
                  <a:pos x="6" y="11"/>
                </a:cxn>
                <a:cxn ang="0">
                  <a:pos x="18" y="6"/>
                </a:cxn>
                <a:cxn ang="0">
                  <a:pos x="29" y="6"/>
                </a:cxn>
                <a:cxn ang="0">
                  <a:pos x="40" y="0"/>
                </a:cxn>
                <a:cxn ang="0">
                  <a:pos x="52" y="0"/>
                </a:cxn>
              </a:cxnLst>
              <a:rect l="0" t="0" r="r" b="b"/>
              <a:pathLst>
                <a:path w="1057" h="365">
                  <a:moveTo>
                    <a:pt x="52" y="303"/>
                  </a:moveTo>
                  <a:lnTo>
                    <a:pt x="1000" y="303"/>
                  </a:lnTo>
                  <a:lnTo>
                    <a:pt x="1011" y="303"/>
                  </a:lnTo>
                  <a:lnTo>
                    <a:pt x="1028" y="303"/>
                  </a:lnTo>
                  <a:lnTo>
                    <a:pt x="1040" y="309"/>
                  </a:lnTo>
                  <a:lnTo>
                    <a:pt x="1045" y="315"/>
                  </a:lnTo>
                  <a:lnTo>
                    <a:pt x="1051" y="320"/>
                  </a:lnTo>
                  <a:lnTo>
                    <a:pt x="1057" y="337"/>
                  </a:lnTo>
                  <a:lnTo>
                    <a:pt x="1051" y="348"/>
                  </a:lnTo>
                  <a:lnTo>
                    <a:pt x="1045" y="360"/>
                  </a:lnTo>
                  <a:lnTo>
                    <a:pt x="1040" y="360"/>
                  </a:lnTo>
                  <a:lnTo>
                    <a:pt x="1028" y="365"/>
                  </a:lnTo>
                  <a:lnTo>
                    <a:pt x="1017" y="365"/>
                  </a:lnTo>
                  <a:lnTo>
                    <a:pt x="1005" y="365"/>
                  </a:lnTo>
                  <a:lnTo>
                    <a:pt x="52" y="365"/>
                  </a:lnTo>
                  <a:lnTo>
                    <a:pt x="40" y="365"/>
                  </a:lnTo>
                  <a:lnTo>
                    <a:pt x="29" y="365"/>
                  </a:lnTo>
                  <a:lnTo>
                    <a:pt x="18" y="360"/>
                  </a:lnTo>
                  <a:lnTo>
                    <a:pt x="6" y="360"/>
                  </a:lnTo>
                  <a:lnTo>
                    <a:pt x="0" y="348"/>
                  </a:lnTo>
                  <a:lnTo>
                    <a:pt x="0" y="337"/>
                  </a:lnTo>
                  <a:lnTo>
                    <a:pt x="0" y="320"/>
                  </a:lnTo>
                  <a:lnTo>
                    <a:pt x="6" y="315"/>
                  </a:lnTo>
                  <a:lnTo>
                    <a:pt x="18" y="309"/>
                  </a:lnTo>
                  <a:lnTo>
                    <a:pt x="29" y="303"/>
                  </a:lnTo>
                  <a:lnTo>
                    <a:pt x="40" y="303"/>
                  </a:lnTo>
                  <a:lnTo>
                    <a:pt x="52" y="303"/>
                  </a:lnTo>
                  <a:close/>
                  <a:moveTo>
                    <a:pt x="52" y="0"/>
                  </a:moveTo>
                  <a:lnTo>
                    <a:pt x="1005" y="0"/>
                  </a:lnTo>
                  <a:lnTo>
                    <a:pt x="1017" y="0"/>
                  </a:lnTo>
                  <a:lnTo>
                    <a:pt x="1028" y="6"/>
                  </a:lnTo>
                  <a:lnTo>
                    <a:pt x="1040" y="6"/>
                  </a:lnTo>
                  <a:lnTo>
                    <a:pt x="1045" y="11"/>
                  </a:lnTo>
                  <a:lnTo>
                    <a:pt x="1051" y="17"/>
                  </a:lnTo>
                  <a:lnTo>
                    <a:pt x="1057" y="34"/>
                  </a:lnTo>
                  <a:lnTo>
                    <a:pt x="1051" y="45"/>
                  </a:lnTo>
                  <a:lnTo>
                    <a:pt x="1045" y="56"/>
                  </a:lnTo>
                  <a:lnTo>
                    <a:pt x="1040" y="62"/>
                  </a:lnTo>
                  <a:lnTo>
                    <a:pt x="1028" y="62"/>
                  </a:lnTo>
                  <a:lnTo>
                    <a:pt x="1011" y="62"/>
                  </a:lnTo>
                  <a:lnTo>
                    <a:pt x="1000" y="62"/>
                  </a:lnTo>
                  <a:lnTo>
                    <a:pt x="52" y="62"/>
                  </a:lnTo>
                  <a:lnTo>
                    <a:pt x="40" y="62"/>
                  </a:lnTo>
                  <a:lnTo>
                    <a:pt x="29" y="62"/>
                  </a:lnTo>
                  <a:lnTo>
                    <a:pt x="18" y="62"/>
                  </a:lnTo>
                  <a:lnTo>
                    <a:pt x="6" y="56"/>
                  </a:lnTo>
                  <a:lnTo>
                    <a:pt x="0" y="45"/>
                  </a:lnTo>
                  <a:lnTo>
                    <a:pt x="0" y="34"/>
                  </a:lnTo>
                  <a:lnTo>
                    <a:pt x="0" y="17"/>
                  </a:lnTo>
                  <a:lnTo>
                    <a:pt x="6" y="11"/>
                  </a:lnTo>
                  <a:lnTo>
                    <a:pt x="18" y="6"/>
                  </a:lnTo>
                  <a:lnTo>
                    <a:pt x="29" y="6"/>
                  </a:lnTo>
                  <a:lnTo>
                    <a:pt x="40" y="0"/>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15201" y="3706"/>
              <a:ext cx="62" cy="1563"/>
            </a:xfrm>
            <a:custGeom>
              <a:avLst/>
              <a:gdLst/>
              <a:ahLst/>
              <a:cxnLst>
                <a:cxn ang="0">
                  <a:pos x="34" y="0"/>
                </a:cxn>
                <a:cxn ang="0">
                  <a:pos x="45" y="0"/>
                </a:cxn>
                <a:cxn ang="0">
                  <a:pos x="57" y="6"/>
                </a:cxn>
                <a:cxn ang="0">
                  <a:pos x="62" y="17"/>
                </a:cxn>
                <a:cxn ang="0">
                  <a:pos x="62" y="28"/>
                </a:cxn>
                <a:cxn ang="0">
                  <a:pos x="62" y="40"/>
                </a:cxn>
                <a:cxn ang="0">
                  <a:pos x="62" y="57"/>
                </a:cxn>
                <a:cxn ang="0">
                  <a:pos x="62" y="1506"/>
                </a:cxn>
                <a:cxn ang="0">
                  <a:pos x="62" y="1518"/>
                </a:cxn>
                <a:cxn ang="0">
                  <a:pos x="62" y="1529"/>
                </a:cxn>
                <a:cxn ang="0">
                  <a:pos x="62" y="1546"/>
                </a:cxn>
                <a:cxn ang="0">
                  <a:pos x="57" y="1551"/>
                </a:cxn>
                <a:cxn ang="0">
                  <a:pos x="45" y="1557"/>
                </a:cxn>
                <a:cxn ang="0">
                  <a:pos x="34" y="1563"/>
                </a:cxn>
                <a:cxn ang="0">
                  <a:pos x="22" y="1557"/>
                </a:cxn>
                <a:cxn ang="0">
                  <a:pos x="11" y="1551"/>
                </a:cxn>
                <a:cxn ang="0">
                  <a:pos x="5" y="1546"/>
                </a:cxn>
                <a:cxn ang="0">
                  <a:pos x="5" y="1529"/>
                </a:cxn>
                <a:cxn ang="0">
                  <a:pos x="0" y="1518"/>
                </a:cxn>
                <a:cxn ang="0">
                  <a:pos x="0" y="1506"/>
                </a:cxn>
                <a:cxn ang="0">
                  <a:pos x="0" y="57"/>
                </a:cxn>
                <a:cxn ang="0">
                  <a:pos x="0" y="40"/>
                </a:cxn>
                <a:cxn ang="0">
                  <a:pos x="5" y="28"/>
                </a:cxn>
                <a:cxn ang="0">
                  <a:pos x="5" y="17"/>
                </a:cxn>
                <a:cxn ang="0">
                  <a:pos x="11" y="6"/>
                </a:cxn>
                <a:cxn ang="0">
                  <a:pos x="22" y="0"/>
                </a:cxn>
                <a:cxn ang="0">
                  <a:pos x="34" y="0"/>
                </a:cxn>
              </a:cxnLst>
              <a:rect l="0" t="0" r="r" b="b"/>
              <a:pathLst>
                <a:path w="62" h="1563">
                  <a:moveTo>
                    <a:pt x="34" y="0"/>
                  </a:moveTo>
                  <a:lnTo>
                    <a:pt x="45" y="0"/>
                  </a:lnTo>
                  <a:lnTo>
                    <a:pt x="57" y="6"/>
                  </a:lnTo>
                  <a:lnTo>
                    <a:pt x="62" y="17"/>
                  </a:lnTo>
                  <a:lnTo>
                    <a:pt x="62" y="28"/>
                  </a:lnTo>
                  <a:lnTo>
                    <a:pt x="62" y="40"/>
                  </a:lnTo>
                  <a:lnTo>
                    <a:pt x="62" y="57"/>
                  </a:lnTo>
                  <a:lnTo>
                    <a:pt x="62" y="1506"/>
                  </a:lnTo>
                  <a:lnTo>
                    <a:pt x="62" y="1518"/>
                  </a:lnTo>
                  <a:lnTo>
                    <a:pt x="62" y="1529"/>
                  </a:lnTo>
                  <a:lnTo>
                    <a:pt x="62" y="1546"/>
                  </a:lnTo>
                  <a:lnTo>
                    <a:pt x="57" y="1551"/>
                  </a:lnTo>
                  <a:lnTo>
                    <a:pt x="45" y="1557"/>
                  </a:lnTo>
                  <a:lnTo>
                    <a:pt x="34" y="1563"/>
                  </a:lnTo>
                  <a:lnTo>
                    <a:pt x="22" y="1557"/>
                  </a:lnTo>
                  <a:lnTo>
                    <a:pt x="11" y="1551"/>
                  </a:lnTo>
                  <a:lnTo>
                    <a:pt x="5" y="1546"/>
                  </a:lnTo>
                  <a:lnTo>
                    <a:pt x="5" y="1529"/>
                  </a:lnTo>
                  <a:lnTo>
                    <a:pt x="0" y="1518"/>
                  </a:lnTo>
                  <a:lnTo>
                    <a:pt x="0" y="1506"/>
                  </a:lnTo>
                  <a:lnTo>
                    <a:pt x="0" y="57"/>
                  </a:lnTo>
                  <a:lnTo>
                    <a:pt x="0" y="40"/>
                  </a:lnTo>
                  <a:lnTo>
                    <a:pt x="5" y="28"/>
                  </a:lnTo>
                  <a:lnTo>
                    <a:pt x="5" y="17"/>
                  </a:lnTo>
                  <a:lnTo>
                    <a:pt x="11" y="6"/>
                  </a:lnTo>
                  <a:lnTo>
                    <a:pt x="22"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5543" y="3813"/>
              <a:ext cx="1056" cy="1062"/>
            </a:xfrm>
            <a:custGeom>
              <a:avLst/>
              <a:gdLst/>
              <a:ahLst/>
              <a:cxnLst>
                <a:cxn ang="0">
                  <a:pos x="1016" y="0"/>
                </a:cxn>
                <a:cxn ang="0">
                  <a:pos x="1051" y="0"/>
                </a:cxn>
                <a:cxn ang="0">
                  <a:pos x="1056" y="11"/>
                </a:cxn>
                <a:cxn ang="0">
                  <a:pos x="1051" y="34"/>
                </a:cxn>
                <a:cxn ang="0">
                  <a:pos x="166" y="1012"/>
                </a:cxn>
                <a:cxn ang="0">
                  <a:pos x="542" y="1000"/>
                </a:cxn>
                <a:cxn ang="0">
                  <a:pos x="691" y="950"/>
                </a:cxn>
                <a:cxn ang="0">
                  <a:pos x="788" y="843"/>
                </a:cxn>
                <a:cxn ang="0">
                  <a:pos x="851" y="686"/>
                </a:cxn>
                <a:cxn ang="0">
                  <a:pos x="862" y="658"/>
                </a:cxn>
                <a:cxn ang="0">
                  <a:pos x="874" y="646"/>
                </a:cxn>
                <a:cxn ang="0">
                  <a:pos x="891" y="646"/>
                </a:cxn>
                <a:cxn ang="0">
                  <a:pos x="902" y="658"/>
                </a:cxn>
                <a:cxn ang="0">
                  <a:pos x="896" y="674"/>
                </a:cxn>
                <a:cxn ang="0">
                  <a:pos x="782" y="1034"/>
                </a:cxn>
                <a:cxn ang="0">
                  <a:pos x="771" y="1057"/>
                </a:cxn>
                <a:cxn ang="0">
                  <a:pos x="754" y="1062"/>
                </a:cxn>
                <a:cxn ang="0">
                  <a:pos x="40" y="1062"/>
                </a:cxn>
                <a:cxn ang="0">
                  <a:pos x="12" y="1062"/>
                </a:cxn>
                <a:cxn ang="0">
                  <a:pos x="0" y="1051"/>
                </a:cxn>
                <a:cxn ang="0">
                  <a:pos x="6" y="1034"/>
                </a:cxn>
                <a:cxn ang="0">
                  <a:pos x="6" y="1023"/>
                </a:cxn>
                <a:cxn ang="0">
                  <a:pos x="640" y="45"/>
                </a:cxn>
                <a:cxn ang="0">
                  <a:pos x="440" y="79"/>
                </a:cxn>
                <a:cxn ang="0">
                  <a:pos x="320" y="174"/>
                </a:cxn>
                <a:cxn ang="0">
                  <a:pos x="246" y="332"/>
                </a:cxn>
                <a:cxn ang="0">
                  <a:pos x="240" y="343"/>
                </a:cxn>
                <a:cxn ang="0">
                  <a:pos x="228" y="349"/>
                </a:cxn>
                <a:cxn ang="0">
                  <a:pos x="211" y="343"/>
                </a:cxn>
                <a:cxn ang="0">
                  <a:pos x="206" y="332"/>
                </a:cxn>
                <a:cxn ang="0">
                  <a:pos x="206" y="326"/>
                </a:cxn>
                <a:cxn ang="0">
                  <a:pos x="211" y="309"/>
                </a:cxn>
                <a:cxn ang="0">
                  <a:pos x="303" y="11"/>
                </a:cxn>
                <a:cxn ang="0">
                  <a:pos x="320" y="0"/>
                </a:cxn>
                <a:cxn ang="0">
                  <a:pos x="348" y="0"/>
                </a:cxn>
              </a:cxnLst>
              <a:rect l="0" t="0" r="r" b="b"/>
              <a:pathLst>
                <a:path w="1056" h="1062">
                  <a:moveTo>
                    <a:pt x="348" y="0"/>
                  </a:moveTo>
                  <a:lnTo>
                    <a:pt x="1016" y="0"/>
                  </a:lnTo>
                  <a:lnTo>
                    <a:pt x="1039" y="0"/>
                  </a:lnTo>
                  <a:lnTo>
                    <a:pt x="1051" y="0"/>
                  </a:lnTo>
                  <a:lnTo>
                    <a:pt x="1056" y="6"/>
                  </a:lnTo>
                  <a:lnTo>
                    <a:pt x="1056" y="11"/>
                  </a:lnTo>
                  <a:lnTo>
                    <a:pt x="1056" y="23"/>
                  </a:lnTo>
                  <a:lnTo>
                    <a:pt x="1051" y="34"/>
                  </a:lnTo>
                  <a:lnTo>
                    <a:pt x="1051" y="34"/>
                  </a:lnTo>
                  <a:lnTo>
                    <a:pt x="166" y="1012"/>
                  </a:lnTo>
                  <a:lnTo>
                    <a:pt x="434" y="1012"/>
                  </a:lnTo>
                  <a:lnTo>
                    <a:pt x="542" y="1000"/>
                  </a:lnTo>
                  <a:lnTo>
                    <a:pt x="628" y="984"/>
                  </a:lnTo>
                  <a:lnTo>
                    <a:pt x="691" y="950"/>
                  </a:lnTo>
                  <a:lnTo>
                    <a:pt x="748" y="905"/>
                  </a:lnTo>
                  <a:lnTo>
                    <a:pt x="788" y="843"/>
                  </a:lnTo>
                  <a:lnTo>
                    <a:pt x="822" y="770"/>
                  </a:lnTo>
                  <a:lnTo>
                    <a:pt x="851" y="686"/>
                  </a:lnTo>
                  <a:lnTo>
                    <a:pt x="856" y="669"/>
                  </a:lnTo>
                  <a:lnTo>
                    <a:pt x="862" y="658"/>
                  </a:lnTo>
                  <a:lnTo>
                    <a:pt x="868" y="652"/>
                  </a:lnTo>
                  <a:lnTo>
                    <a:pt x="874" y="646"/>
                  </a:lnTo>
                  <a:lnTo>
                    <a:pt x="879" y="646"/>
                  </a:lnTo>
                  <a:lnTo>
                    <a:pt x="891" y="646"/>
                  </a:lnTo>
                  <a:lnTo>
                    <a:pt x="896" y="652"/>
                  </a:lnTo>
                  <a:lnTo>
                    <a:pt x="902" y="658"/>
                  </a:lnTo>
                  <a:lnTo>
                    <a:pt x="902" y="663"/>
                  </a:lnTo>
                  <a:lnTo>
                    <a:pt x="896" y="674"/>
                  </a:lnTo>
                  <a:lnTo>
                    <a:pt x="896" y="686"/>
                  </a:lnTo>
                  <a:lnTo>
                    <a:pt x="782" y="1034"/>
                  </a:lnTo>
                  <a:lnTo>
                    <a:pt x="777" y="1045"/>
                  </a:lnTo>
                  <a:lnTo>
                    <a:pt x="771" y="1057"/>
                  </a:lnTo>
                  <a:lnTo>
                    <a:pt x="765" y="1062"/>
                  </a:lnTo>
                  <a:lnTo>
                    <a:pt x="754" y="1062"/>
                  </a:lnTo>
                  <a:lnTo>
                    <a:pt x="731" y="1062"/>
                  </a:lnTo>
                  <a:lnTo>
                    <a:pt x="40" y="1062"/>
                  </a:lnTo>
                  <a:lnTo>
                    <a:pt x="23" y="1062"/>
                  </a:lnTo>
                  <a:lnTo>
                    <a:pt x="12" y="1062"/>
                  </a:lnTo>
                  <a:lnTo>
                    <a:pt x="6" y="1057"/>
                  </a:lnTo>
                  <a:lnTo>
                    <a:pt x="0" y="1051"/>
                  </a:lnTo>
                  <a:lnTo>
                    <a:pt x="6" y="1045"/>
                  </a:lnTo>
                  <a:lnTo>
                    <a:pt x="6" y="1034"/>
                  </a:lnTo>
                  <a:lnTo>
                    <a:pt x="6" y="1023"/>
                  </a:lnTo>
                  <a:lnTo>
                    <a:pt x="6" y="1023"/>
                  </a:lnTo>
                  <a:lnTo>
                    <a:pt x="896" y="45"/>
                  </a:lnTo>
                  <a:lnTo>
                    <a:pt x="640" y="45"/>
                  </a:lnTo>
                  <a:lnTo>
                    <a:pt x="525" y="51"/>
                  </a:lnTo>
                  <a:lnTo>
                    <a:pt x="440" y="79"/>
                  </a:lnTo>
                  <a:lnTo>
                    <a:pt x="371" y="118"/>
                  </a:lnTo>
                  <a:lnTo>
                    <a:pt x="320" y="174"/>
                  </a:lnTo>
                  <a:lnTo>
                    <a:pt x="280" y="247"/>
                  </a:lnTo>
                  <a:lnTo>
                    <a:pt x="246" y="332"/>
                  </a:lnTo>
                  <a:lnTo>
                    <a:pt x="246" y="337"/>
                  </a:lnTo>
                  <a:lnTo>
                    <a:pt x="240" y="343"/>
                  </a:lnTo>
                  <a:lnTo>
                    <a:pt x="234" y="349"/>
                  </a:lnTo>
                  <a:lnTo>
                    <a:pt x="228" y="349"/>
                  </a:lnTo>
                  <a:lnTo>
                    <a:pt x="217" y="349"/>
                  </a:lnTo>
                  <a:lnTo>
                    <a:pt x="211" y="343"/>
                  </a:lnTo>
                  <a:lnTo>
                    <a:pt x="206" y="337"/>
                  </a:lnTo>
                  <a:lnTo>
                    <a:pt x="206" y="332"/>
                  </a:lnTo>
                  <a:lnTo>
                    <a:pt x="206" y="332"/>
                  </a:lnTo>
                  <a:lnTo>
                    <a:pt x="206" y="326"/>
                  </a:lnTo>
                  <a:lnTo>
                    <a:pt x="211" y="320"/>
                  </a:lnTo>
                  <a:lnTo>
                    <a:pt x="211" y="309"/>
                  </a:lnTo>
                  <a:lnTo>
                    <a:pt x="297" y="28"/>
                  </a:lnTo>
                  <a:lnTo>
                    <a:pt x="303" y="11"/>
                  </a:lnTo>
                  <a:lnTo>
                    <a:pt x="308" y="6"/>
                  </a:lnTo>
                  <a:lnTo>
                    <a:pt x="320" y="0"/>
                  </a:lnTo>
                  <a:lnTo>
                    <a:pt x="331" y="0"/>
                  </a:lnTo>
                  <a:lnTo>
                    <a:pt x="3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16588" y="4617"/>
              <a:ext cx="645" cy="719"/>
            </a:xfrm>
            <a:custGeom>
              <a:avLst/>
              <a:gdLst/>
              <a:ahLst/>
              <a:cxnLst>
                <a:cxn ang="0">
                  <a:pos x="297" y="11"/>
                </a:cxn>
                <a:cxn ang="0">
                  <a:pos x="388" y="90"/>
                </a:cxn>
                <a:cxn ang="0">
                  <a:pos x="439" y="196"/>
                </a:cxn>
                <a:cxn ang="0">
                  <a:pos x="457" y="298"/>
                </a:cxn>
                <a:cxn ang="0">
                  <a:pos x="462" y="331"/>
                </a:cxn>
                <a:cxn ang="0">
                  <a:pos x="519" y="196"/>
                </a:cxn>
                <a:cxn ang="0">
                  <a:pos x="577" y="78"/>
                </a:cxn>
                <a:cxn ang="0">
                  <a:pos x="611" y="17"/>
                </a:cxn>
                <a:cxn ang="0">
                  <a:pos x="622" y="11"/>
                </a:cxn>
                <a:cxn ang="0">
                  <a:pos x="634" y="11"/>
                </a:cxn>
                <a:cxn ang="0">
                  <a:pos x="645" y="17"/>
                </a:cxn>
                <a:cxn ang="0">
                  <a:pos x="645" y="28"/>
                </a:cxn>
                <a:cxn ang="0">
                  <a:pos x="605" y="101"/>
                </a:cxn>
                <a:cxn ang="0">
                  <a:pos x="565" y="191"/>
                </a:cxn>
                <a:cxn ang="0">
                  <a:pos x="531" y="264"/>
                </a:cxn>
                <a:cxn ang="0">
                  <a:pos x="485" y="376"/>
                </a:cxn>
                <a:cxn ang="0">
                  <a:pos x="462" y="461"/>
                </a:cxn>
                <a:cxn ang="0">
                  <a:pos x="428" y="612"/>
                </a:cxn>
                <a:cxn ang="0">
                  <a:pos x="405" y="691"/>
                </a:cxn>
                <a:cxn ang="0">
                  <a:pos x="394" y="713"/>
                </a:cxn>
                <a:cxn ang="0">
                  <a:pos x="382" y="719"/>
                </a:cxn>
                <a:cxn ang="0">
                  <a:pos x="365" y="719"/>
                </a:cxn>
                <a:cxn ang="0">
                  <a:pos x="360" y="702"/>
                </a:cxn>
                <a:cxn ang="0">
                  <a:pos x="360" y="663"/>
                </a:cxn>
                <a:cxn ang="0">
                  <a:pos x="388" y="567"/>
                </a:cxn>
                <a:cxn ang="0">
                  <a:pos x="417" y="455"/>
                </a:cxn>
                <a:cxn ang="0">
                  <a:pos x="422" y="438"/>
                </a:cxn>
                <a:cxn ang="0">
                  <a:pos x="422" y="404"/>
                </a:cxn>
                <a:cxn ang="0">
                  <a:pos x="422" y="326"/>
                </a:cxn>
                <a:cxn ang="0">
                  <a:pos x="400" y="213"/>
                </a:cxn>
                <a:cxn ang="0">
                  <a:pos x="342" y="123"/>
                </a:cxn>
                <a:cxn ang="0">
                  <a:pos x="223" y="90"/>
                </a:cxn>
                <a:cxn ang="0">
                  <a:pos x="108" y="118"/>
                </a:cxn>
                <a:cxn ang="0">
                  <a:pos x="40" y="191"/>
                </a:cxn>
                <a:cxn ang="0">
                  <a:pos x="28" y="208"/>
                </a:cxn>
                <a:cxn ang="0">
                  <a:pos x="17" y="213"/>
                </a:cxn>
                <a:cxn ang="0">
                  <a:pos x="6" y="208"/>
                </a:cxn>
                <a:cxn ang="0">
                  <a:pos x="0" y="196"/>
                </a:cxn>
                <a:cxn ang="0">
                  <a:pos x="17" y="151"/>
                </a:cxn>
                <a:cxn ang="0">
                  <a:pos x="80" y="62"/>
                </a:cxn>
                <a:cxn ang="0">
                  <a:pos x="171" y="11"/>
                </a:cxn>
              </a:cxnLst>
              <a:rect l="0" t="0" r="r" b="b"/>
              <a:pathLst>
                <a:path w="645" h="719">
                  <a:moveTo>
                    <a:pt x="234" y="0"/>
                  </a:moveTo>
                  <a:lnTo>
                    <a:pt x="297" y="11"/>
                  </a:lnTo>
                  <a:lnTo>
                    <a:pt x="348" y="45"/>
                  </a:lnTo>
                  <a:lnTo>
                    <a:pt x="388" y="90"/>
                  </a:lnTo>
                  <a:lnTo>
                    <a:pt x="417" y="140"/>
                  </a:lnTo>
                  <a:lnTo>
                    <a:pt x="439" y="196"/>
                  </a:lnTo>
                  <a:lnTo>
                    <a:pt x="451" y="253"/>
                  </a:lnTo>
                  <a:lnTo>
                    <a:pt x="457" y="298"/>
                  </a:lnTo>
                  <a:lnTo>
                    <a:pt x="462" y="331"/>
                  </a:lnTo>
                  <a:lnTo>
                    <a:pt x="462" y="331"/>
                  </a:lnTo>
                  <a:lnTo>
                    <a:pt x="491" y="264"/>
                  </a:lnTo>
                  <a:lnTo>
                    <a:pt x="519" y="196"/>
                  </a:lnTo>
                  <a:lnTo>
                    <a:pt x="554" y="129"/>
                  </a:lnTo>
                  <a:lnTo>
                    <a:pt x="577" y="78"/>
                  </a:lnTo>
                  <a:lnTo>
                    <a:pt x="599" y="39"/>
                  </a:lnTo>
                  <a:lnTo>
                    <a:pt x="611" y="17"/>
                  </a:lnTo>
                  <a:lnTo>
                    <a:pt x="616" y="11"/>
                  </a:lnTo>
                  <a:lnTo>
                    <a:pt x="622" y="11"/>
                  </a:lnTo>
                  <a:lnTo>
                    <a:pt x="628" y="11"/>
                  </a:lnTo>
                  <a:lnTo>
                    <a:pt x="634" y="11"/>
                  </a:lnTo>
                  <a:lnTo>
                    <a:pt x="639" y="11"/>
                  </a:lnTo>
                  <a:lnTo>
                    <a:pt x="645" y="17"/>
                  </a:lnTo>
                  <a:lnTo>
                    <a:pt x="645" y="22"/>
                  </a:lnTo>
                  <a:lnTo>
                    <a:pt x="645" y="28"/>
                  </a:lnTo>
                  <a:lnTo>
                    <a:pt x="639" y="33"/>
                  </a:lnTo>
                  <a:lnTo>
                    <a:pt x="605" y="101"/>
                  </a:lnTo>
                  <a:lnTo>
                    <a:pt x="582" y="151"/>
                  </a:lnTo>
                  <a:lnTo>
                    <a:pt x="565" y="191"/>
                  </a:lnTo>
                  <a:lnTo>
                    <a:pt x="548" y="219"/>
                  </a:lnTo>
                  <a:lnTo>
                    <a:pt x="531" y="264"/>
                  </a:lnTo>
                  <a:lnTo>
                    <a:pt x="508" y="314"/>
                  </a:lnTo>
                  <a:lnTo>
                    <a:pt x="485" y="376"/>
                  </a:lnTo>
                  <a:lnTo>
                    <a:pt x="468" y="427"/>
                  </a:lnTo>
                  <a:lnTo>
                    <a:pt x="462" y="461"/>
                  </a:lnTo>
                  <a:lnTo>
                    <a:pt x="445" y="539"/>
                  </a:lnTo>
                  <a:lnTo>
                    <a:pt x="428" y="612"/>
                  </a:lnTo>
                  <a:lnTo>
                    <a:pt x="417" y="663"/>
                  </a:lnTo>
                  <a:lnTo>
                    <a:pt x="405" y="691"/>
                  </a:lnTo>
                  <a:lnTo>
                    <a:pt x="400" y="702"/>
                  </a:lnTo>
                  <a:lnTo>
                    <a:pt x="394" y="713"/>
                  </a:lnTo>
                  <a:lnTo>
                    <a:pt x="388" y="719"/>
                  </a:lnTo>
                  <a:lnTo>
                    <a:pt x="382" y="719"/>
                  </a:lnTo>
                  <a:lnTo>
                    <a:pt x="377" y="719"/>
                  </a:lnTo>
                  <a:lnTo>
                    <a:pt x="365" y="719"/>
                  </a:lnTo>
                  <a:lnTo>
                    <a:pt x="360" y="713"/>
                  </a:lnTo>
                  <a:lnTo>
                    <a:pt x="360" y="702"/>
                  </a:lnTo>
                  <a:lnTo>
                    <a:pt x="360" y="697"/>
                  </a:lnTo>
                  <a:lnTo>
                    <a:pt x="360" y="663"/>
                  </a:lnTo>
                  <a:lnTo>
                    <a:pt x="371" y="618"/>
                  </a:lnTo>
                  <a:lnTo>
                    <a:pt x="388" y="567"/>
                  </a:lnTo>
                  <a:lnTo>
                    <a:pt x="400" y="511"/>
                  </a:lnTo>
                  <a:lnTo>
                    <a:pt x="417" y="455"/>
                  </a:lnTo>
                  <a:lnTo>
                    <a:pt x="422" y="449"/>
                  </a:lnTo>
                  <a:lnTo>
                    <a:pt x="422" y="438"/>
                  </a:lnTo>
                  <a:lnTo>
                    <a:pt x="422" y="427"/>
                  </a:lnTo>
                  <a:lnTo>
                    <a:pt x="422" y="404"/>
                  </a:lnTo>
                  <a:lnTo>
                    <a:pt x="422" y="376"/>
                  </a:lnTo>
                  <a:lnTo>
                    <a:pt x="422" y="326"/>
                  </a:lnTo>
                  <a:lnTo>
                    <a:pt x="417" y="269"/>
                  </a:lnTo>
                  <a:lnTo>
                    <a:pt x="400" y="213"/>
                  </a:lnTo>
                  <a:lnTo>
                    <a:pt x="377" y="168"/>
                  </a:lnTo>
                  <a:lnTo>
                    <a:pt x="342" y="123"/>
                  </a:lnTo>
                  <a:lnTo>
                    <a:pt x="291" y="95"/>
                  </a:lnTo>
                  <a:lnTo>
                    <a:pt x="223" y="90"/>
                  </a:lnTo>
                  <a:lnTo>
                    <a:pt x="165" y="95"/>
                  </a:lnTo>
                  <a:lnTo>
                    <a:pt x="108" y="118"/>
                  </a:lnTo>
                  <a:lnTo>
                    <a:pt x="68" y="146"/>
                  </a:lnTo>
                  <a:lnTo>
                    <a:pt x="40" y="191"/>
                  </a:lnTo>
                  <a:lnTo>
                    <a:pt x="34" y="202"/>
                  </a:lnTo>
                  <a:lnTo>
                    <a:pt x="28" y="208"/>
                  </a:lnTo>
                  <a:lnTo>
                    <a:pt x="28" y="208"/>
                  </a:lnTo>
                  <a:lnTo>
                    <a:pt x="17" y="213"/>
                  </a:lnTo>
                  <a:lnTo>
                    <a:pt x="11" y="208"/>
                  </a:lnTo>
                  <a:lnTo>
                    <a:pt x="6" y="208"/>
                  </a:lnTo>
                  <a:lnTo>
                    <a:pt x="0" y="208"/>
                  </a:lnTo>
                  <a:lnTo>
                    <a:pt x="0" y="196"/>
                  </a:lnTo>
                  <a:lnTo>
                    <a:pt x="0" y="185"/>
                  </a:lnTo>
                  <a:lnTo>
                    <a:pt x="17" y="151"/>
                  </a:lnTo>
                  <a:lnTo>
                    <a:pt x="40" y="107"/>
                  </a:lnTo>
                  <a:lnTo>
                    <a:pt x="80" y="62"/>
                  </a:lnTo>
                  <a:lnTo>
                    <a:pt x="120" y="33"/>
                  </a:lnTo>
                  <a:lnTo>
                    <a:pt x="171" y="1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7564" y="3706"/>
              <a:ext cx="63" cy="1563"/>
            </a:xfrm>
            <a:custGeom>
              <a:avLst/>
              <a:gdLst/>
              <a:ahLst/>
              <a:cxnLst>
                <a:cxn ang="0">
                  <a:pos x="29" y="0"/>
                </a:cxn>
                <a:cxn ang="0">
                  <a:pos x="46" y="0"/>
                </a:cxn>
                <a:cxn ang="0">
                  <a:pos x="52" y="6"/>
                </a:cxn>
                <a:cxn ang="0">
                  <a:pos x="57" y="17"/>
                </a:cxn>
                <a:cxn ang="0">
                  <a:pos x="57" y="28"/>
                </a:cxn>
                <a:cxn ang="0">
                  <a:pos x="63" y="40"/>
                </a:cxn>
                <a:cxn ang="0">
                  <a:pos x="63" y="57"/>
                </a:cxn>
                <a:cxn ang="0">
                  <a:pos x="63" y="1506"/>
                </a:cxn>
                <a:cxn ang="0">
                  <a:pos x="63" y="1518"/>
                </a:cxn>
                <a:cxn ang="0">
                  <a:pos x="57" y="1529"/>
                </a:cxn>
                <a:cxn ang="0">
                  <a:pos x="57" y="1546"/>
                </a:cxn>
                <a:cxn ang="0">
                  <a:pos x="52" y="1551"/>
                </a:cxn>
                <a:cxn ang="0">
                  <a:pos x="46" y="1557"/>
                </a:cxn>
                <a:cxn ang="0">
                  <a:pos x="29" y="1563"/>
                </a:cxn>
                <a:cxn ang="0">
                  <a:pos x="17" y="1557"/>
                </a:cxn>
                <a:cxn ang="0">
                  <a:pos x="6" y="1551"/>
                </a:cxn>
                <a:cxn ang="0">
                  <a:pos x="0" y="1546"/>
                </a:cxn>
                <a:cxn ang="0">
                  <a:pos x="0" y="1529"/>
                </a:cxn>
                <a:cxn ang="0">
                  <a:pos x="0" y="1518"/>
                </a:cxn>
                <a:cxn ang="0">
                  <a:pos x="0" y="1506"/>
                </a:cxn>
                <a:cxn ang="0">
                  <a:pos x="0" y="57"/>
                </a:cxn>
                <a:cxn ang="0">
                  <a:pos x="0" y="40"/>
                </a:cxn>
                <a:cxn ang="0">
                  <a:pos x="0" y="28"/>
                </a:cxn>
                <a:cxn ang="0">
                  <a:pos x="0" y="17"/>
                </a:cxn>
                <a:cxn ang="0">
                  <a:pos x="6" y="6"/>
                </a:cxn>
                <a:cxn ang="0">
                  <a:pos x="17" y="0"/>
                </a:cxn>
                <a:cxn ang="0">
                  <a:pos x="29" y="0"/>
                </a:cxn>
              </a:cxnLst>
              <a:rect l="0" t="0" r="r" b="b"/>
              <a:pathLst>
                <a:path w="63" h="1563">
                  <a:moveTo>
                    <a:pt x="29" y="0"/>
                  </a:moveTo>
                  <a:lnTo>
                    <a:pt x="46" y="0"/>
                  </a:lnTo>
                  <a:lnTo>
                    <a:pt x="52" y="6"/>
                  </a:lnTo>
                  <a:lnTo>
                    <a:pt x="57" y="17"/>
                  </a:lnTo>
                  <a:lnTo>
                    <a:pt x="57" y="28"/>
                  </a:lnTo>
                  <a:lnTo>
                    <a:pt x="63" y="40"/>
                  </a:lnTo>
                  <a:lnTo>
                    <a:pt x="63" y="57"/>
                  </a:lnTo>
                  <a:lnTo>
                    <a:pt x="63" y="1506"/>
                  </a:lnTo>
                  <a:lnTo>
                    <a:pt x="63" y="1518"/>
                  </a:lnTo>
                  <a:lnTo>
                    <a:pt x="57" y="1529"/>
                  </a:lnTo>
                  <a:lnTo>
                    <a:pt x="57" y="1546"/>
                  </a:lnTo>
                  <a:lnTo>
                    <a:pt x="52" y="1551"/>
                  </a:lnTo>
                  <a:lnTo>
                    <a:pt x="46" y="1557"/>
                  </a:lnTo>
                  <a:lnTo>
                    <a:pt x="29" y="1563"/>
                  </a:lnTo>
                  <a:lnTo>
                    <a:pt x="17" y="1557"/>
                  </a:lnTo>
                  <a:lnTo>
                    <a:pt x="6" y="1551"/>
                  </a:lnTo>
                  <a:lnTo>
                    <a:pt x="0" y="1546"/>
                  </a:lnTo>
                  <a:lnTo>
                    <a:pt x="0" y="1529"/>
                  </a:lnTo>
                  <a:lnTo>
                    <a:pt x="0" y="1518"/>
                  </a:lnTo>
                  <a:lnTo>
                    <a:pt x="0" y="1506"/>
                  </a:lnTo>
                  <a:lnTo>
                    <a:pt x="0" y="57"/>
                  </a:lnTo>
                  <a:lnTo>
                    <a:pt x="0" y="40"/>
                  </a:lnTo>
                  <a:lnTo>
                    <a:pt x="0" y="28"/>
                  </a:lnTo>
                  <a:lnTo>
                    <a:pt x="0" y="17"/>
                  </a:lnTo>
                  <a:lnTo>
                    <a:pt x="6" y="6"/>
                  </a:lnTo>
                  <a:lnTo>
                    <a:pt x="17"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17855" y="3796"/>
              <a:ext cx="965" cy="1400"/>
            </a:xfrm>
            <a:custGeom>
              <a:avLst/>
              <a:gdLst/>
              <a:ahLst/>
              <a:cxnLst>
                <a:cxn ang="0">
                  <a:pos x="720" y="0"/>
                </a:cxn>
                <a:cxn ang="0">
                  <a:pos x="725" y="28"/>
                </a:cxn>
                <a:cxn ang="0">
                  <a:pos x="463" y="1062"/>
                </a:cxn>
                <a:cxn ang="0">
                  <a:pos x="611" y="1034"/>
                </a:cxn>
                <a:cxn ang="0">
                  <a:pos x="805" y="871"/>
                </a:cxn>
                <a:cxn ang="0">
                  <a:pos x="897" y="641"/>
                </a:cxn>
                <a:cxn ang="0">
                  <a:pos x="857" y="528"/>
                </a:cxn>
                <a:cxn ang="0">
                  <a:pos x="822" y="489"/>
                </a:cxn>
                <a:cxn ang="0">
                  <a:pos x="817" y="450"/>
                </a:cxn>
                <a:cxn ang="0">
                  <a:pos x="857" y="405"/>
                </a:cxn>
                <a:cxn ang="0">
                  <a:pos x="919" y="394"/>
                </a:cxn>
                <a:cxn ang="0">
                  <a:pos x="965" y="500"/>
                </a:cxn>
                <a:cxn ang="0">
                  <a:pos x="942" y="663"/>
                </a:cxn>
                <a:cxn ang="0">
                  <a:pos x="897" y="798"/>
                </a:cxn>
                <a:cxn ang="0">
                  <a:pos x="714" y="1012"/>
                </a:cxn>
                <a:cxn ang="0">
                  <a:pos x="497" y="1096"/>
                </a:cxn>
                <a:cxn ang="0">
                  <a:pos x="389" y="1343"/>
                </a:cxn>
                <a:cxn ang="0">
                  <a:pos x="377" y="1388"/>
                </a:cxn>
                <a:cxn ang="0">
                  <a:pos x="366" y="1400"/>
                </a:cxn>
                <a:cxn ang="0">
                  <a:pos x="343" y="1394"/>
                </a:cxn>
                <a:cxn ang="0">
                  <a:pos x="337" y="1383"/>
                </a:cxn>
                <a:cxn ang="0">
                  <a:pos x="360" y="1298"/>
                </a:cxn>
                <a:cxn ang="0">
                  <a:pos x="389" y="1186"/>
                </a:cxn>
                <a:cxn ang="0">
                  <a:pos x="411" y="1096"/>
                </a:cxn>
                <a:cxn ang="0">
                  <a:pos x="217" y="1034"/>
                </a:cxn>
                <a:cxn ang="0">
                  <a:pos x="137" y="871"/>
                </a:cxn>
                <a:cxn ang="0">
                  <a:pos x="143" y="804"/>
                </a:cxn>
                <a:cxn ang="0">
                  <a:pos x="212" y="607"/>
                </a:cxn>
                <a:cxn ang="0">
                  <a:pos x="246" y="455"/>
                </a:cxn>
                <a:cxn ang="0">
                  <a:pos x="229" y="427"/>
                </a:cxn>
                <a:cxn ang="0">
                  <a:pos x="212" y="427"/>
                </a:cxn>
                <a:cxn ang="0">
                  <a:pos x="109" y="484"/>
                </a:cxn>
                <a:cxn ang="0">
                  <a:pos x="40" y="635"/>
                </a:cxn>
                <a:cxn ang="0">
                  <a:pos x="23" y="647"/>
                </a:cxn>
                <a:cxn ang="0">
                  <a:pos x="12" y="641"/>
                </a:cxn>
                <a:cxn ang="0">
                  <a:pos x="6" y="613"/>
                </a:cxn>
                <a:cxn ang="0">
                  <a:pos x="69" y="478"/>
                </a:cxn>
                <a:cxn ang="0">
                  <a:pos x="217" y="388"/>
                </a:cxn>
                <a:cxn ang="0">
                  <a:pos x="337" y="467"/>
                </a:cxn>
                <a:cxn ang="0">
                  <a:pos x="337" y="562"/>
                </a:cxn>
                <a:cxn ang="0">
                  <a:pos x="291" y="691"/>
                </a:cxn>
                <a:cxn ang="0">
                  <a:pos x="246" y="843"/>
                </a:cxn>
                <a:cxn ang="0">
                  <a:pos x="252" y="956"/>
                </a:cxn>
                <a:cxn ang="0">
                  <a:pos x="423" y="1062"/>
                </a:cxn>
                <a:cxn ang="0">
                  <a:pos x="697" y="0"/>
                </a:cxn>
              </a:cxnLst>
              <a:rect l="0" t="0" r="r" b="b"/>
              <a:pathLst>
                <a:path w="965" h="1400">
                  <a:moveTo>
                    <a:pt x="708" y="0"/>
                  </a:moveTo>
                  <a:lnTo>
                    <a:pt x="714" y="0"/>
                  </a:lnTo>
                  <a:lnTo>
                    <a:pt x="720" y="0"/>
                  </a:lnTo>
                  <a:lnTo>
                    <a:pt x="725" y="6"/>
                  </a:lnTo>
                  <a:lnTo>
                    <a:pt x="731" y="17"/>
                  </a:lnTo>
                  <a:lnTo>
                    <a:pt x="725" y="28"/>
                  </a:lnTo>
                  <a:lnTo>
                    <a:pt x="725" y="40"/>
                  </a:lnTo>
                  <a:lnTo>
                    <a:pt x="725" y="40"/>
                  </a:lnTo>
                  <a:lnTo>
                    <a:pt x="463" y="1062"/>
                  </a:lnTo>
                  <a:lnTo>
                    <a:pt x="503" y="1062"/>
                  </a:lnTo>
                  <a:lnTo>
                    <a:pt x="554" y="1057"/>
                  </a:lnTo>
                  <a:lnTo>
                    <a:pt x="611" y="1034"/>
                  </a:lnTo>
                  <a:lnTo>
                    <a:pt x="680" y="989"/>
                  </a:lnTo>
                  <a:lnTo>
                    <a:pt x="760" y="922"/>
                  </a:lnTo>
                  <a:lnTo>
                    <a:pt x="805" y="871"/>
                  </a:lnTo>
                  <a:lnTo>
                    <a:pt x="851" y="798"/>
                  </a:lnTo>
                  <a:lnTo>
                    <a:pt x="885" y="720"/>
                  </a:lnTo>
                  <a:lnTo>
                    <a:pt x="897" y="641"/>
                  </a:lnTo>
                  <a:lnTo>
                    <a:pt x="891" y="590"/>
                  </a:lnTo>
                  <a:lnTo>
                    <a:pt x="874" y="551"/>
                  </a:lnTo>
                  <a:lnTo>
                    <a:pt x="857" y="528"/>
                  </a:lnTo>
                  <a:lnTo>
                    <a:pt x="840" y="506"/>
                  </a:lnTo>
                  <a:lnTo>
                    <a:pt x="828" y="500"/>
                  </a:lnTo>
                  <a:lnTo>
                    <a:pt x="822" y="489"/>
                  </a:lnTo>
                  <a:lnTo>
                    <a:pt x="817" y="478"/>
                  </a:lnTo>
                  <a:lnTo>
                    <a:pt x="817" y="467"/>
                  </a:lnTo>
                  <a:lnTo>
                    <a:pt x="817" y="450"/>
                  </a:lnTo>
                  <a:lnTo>
                    <a:pt x="828" y="433"/>
                  </a:lnTo>
                  <a:lnTo>
                    <a:pt x="840" y="416"/>
                  </a:lnTo>
                  <a:lnTo>
                    <a:pt x="857" y="405"/>
                  </a:lnTo>
                  <a:lnTo>
                    <a:pt x="874" y="394"/>
                  </a:lnTo>
                  <a:lnTo>
                    <a:pt x="897" y="388"/>
                  </a:lnTo>
                  <a:lnTo>
                    <a:pt x="919" y="394"/>
                  </a:lnTo>
                  <a:lnTo>
                    <a:pt x="942" y="410"/>
                  </a:lnTo>
                  <a:lnTo>
                    <a:pt x="959" y="444"/>
                  </a:lnTo>
                  <a:lnTo>
                    <a:pt x="965" y="500"/>
                  </a:lnTo>
                  <a:lnTo>
                    <a:pt x="959" y="545"/>
                  </a:lnTo>
                  <a:lnTo>
                    <a:pt x="954" y="602"/>
                  </a:lnTo>
                  <a:lnTo>
                    <a:pt x="942" y="663"/>
                  </a:lnTo>
                  <a:lnTo>
                    <a:pt x="931" y="708"/>
                  </a:lnTo>
                  <a:lnTo>
                    <a:pt x="919" y="742"/>
                  </a:lnTo>
                  <a:lnTo>
                    <a:pt x="897" y="798"/>
                  </a:lnTo>
                  <a:lnTo>
                    <a:pt x="857" y="860"/>
                  </a:lnTo>
                  <a:lnTo>
                    <a:pt x="800" y="933"/>
                  </a:lnTo>
                  <a:lnTo>
                    <a:pt x="714" y="1012"/>
                  </a:lnTo>
                  <a:lnTo>
                    <a:pt x="628" y="1062"/>
                  </a:lnTo>
                  <a:lnTo>
                    <a:pt x="560" y="1085"/>
                  </a:lnTo>
                  <a:lnTo>
                    <a:pt x="497" y="1096"/>
                  </a:lnTo>
                  <a:lnTo>
                    <a:pt x="457" y="1096"/>
                  </a:lnTo>
                  <a:lnTo>
                    <a:pt x="394" y="1332"/>
                  </a:lnTo>
                  <a:lnTo>
                    <a:pt x="389" y="1343"/>
                  </a:lnTo>
                  <a:lnTo>
                    <a:pt x="389" y="1360"/>
                  </a:lnTo>
                  <a:lnTo>
                    <a:pt x="383" y="1377"/>
                  </a:lnTo>
                  <a:lnTo>
                    <a:pt x="377" y="1388"/>
                  </a:lnTo>
                  <a:lnTo>
                    <a:pt x="377" y="1394"/>
                  </a:lnTo>
                  <a:lnTo>
                    <a:pt x="371" y="1400"/>
                  </a:lnTo>
                  <a:lnTo>
                    <a:pt x="366" y="1400"/>
                  </a:lnTo>
                  <a:lnTo>
                    <a:pt x="360" y="1400"/>
                  </a:lnTo>
                  <a:lnTo>
                    <a:pt x="349" y="1400"/>
                  </a:lnTo>
                  <a:lnTo>
                    <a:pt x="343" y="1394"/>
                  </a:lnTo>
                  <a:lnTo>
                    <a:pt x="343" y="1394"/>
                  </a:lnTo>
                  <a:lnTo>
                    <a:pt x="337" y="1388"/>
                  </a:lnTo>
                  <a:lnTo>
                    <a:pt x="337" y="1383"/>
                  </a:lnTo>
                  <a:lnTo>
                    <a:pt x="343" y="1371"/>
                  </a:lnTo>
                  <a:lnTo>
                    <a:pt x="354" y="1338"/>
                  </a:lnTo>
                  <a:lnTo>
                    <a:pt x="360" y="1298"/>
                  </a:lnTo>
                  <a:lnTo>
                    <a:pt x="371" y="1259"/>
                  </a:lnTo>
                  <a:lnTo>
                    <a:pt x="377" y="1237"/>
                  </a:lnTo>
                  <a:lnTo>
                    <a:pt x="389" y="1186"/>
                  </a:lnTo>
                  <a:lnTo>
                    <a:pt x="400" y="1158"/>
                  </a:lnTo>
                  <a:lnTo>
                    <a:pt x="406" y="1130"/>
                  </a:lnTo>
                  <a:lnTo>
                    <a:pt x="411" y="1096"/>
                  </a:lnTo>
                  <a:lnTo>
                    <a:pt x="337" y="1085"/>
                  </a:lnTo>
                  <a:lnTo>
                    <a:pt x="274" y="1068"/>
                  </a:lnTo>
                  <a:lnTo>
                    <a:pt x="217" y="1034"/>
                  </a:lnTo>
                  <a:lnTo>
                    <a:pt x="172" y="995"/>
                  </a:lnTo>
                  <a:lnTo>
                    <a:pt x="143" y="939"/>
                  </a:lnTo>
                  <a:lnTo>
                    <a:pt x="137" y="871"/>
                  </a:lnTo>
                  <a:lnTo>
                    <a:pt x="137" y="860"/>
                  </a:lnTo>
                  <a:lnTo>
                    <a:pt x="137" y="838"/>
                  </a:lnTo>
                  <a:lnTo>
                    <a:pt x="143" y="804"/>
                  </a:lnTo>
                  <a:lnTo>
                    <a:pt x="160" y="759"/>
                  </a:lnTo>
                  <a:lnTo>
                    <a:pt x="177" y="697"/>
                  </a:lnTo>
                  <a:lnTo>
                    <a:pt x="212" y="607"/>
                  </a:lnTo>
                  <a:lnTo>
                    <a:pt x="240" y="540"/>
                  </a:lnTo>
                  <a:lnTo>
                    <a:pt x="252" y="472"/>
                  </a:lnTo>
                  <a:lnTo>
                    <a:pt x="246" y="455"/>
                  </a:lnTo>
                  <a:lnTo>
                    <a:pt x="246" y="444"/>
                  </a:lnTo>
                  <a:lnTo>
                    <a:pt x="240" y="433"/>
                  </a:lnTo>
                  <a:lnTo>
                    <a:pt x="229" y="427"/>
                  </a:lnTo>
                  <a:lnTo>
                    <a:pt x="223" y="427"/>
                  </a:lnTo>
                  <a:lnTo>
                    <a:pt x="217" y="427"/>
                  </a:lnTo>
                  <a:lnTo>
                    <a:pt x="212" y="427"/>
                  </a:lnTo>
                  <a:lnTo>
                    <a:pt x="177" y="433"/>
                  </a:lnTo>
                  <a:lnTo>
                    <a:pt x="143" y="450"/>
                  </a:lnTo>
                  <a:lnTo>
                    <a:pt x="109" y="484"/>
                  </a:lnTo>
                  <a:lnTo>
                    <a:pt x="75" y="540"/>
                  </a:lnTo>
                  <a:lnTo>
                    <a:pt x="46" y="618"/>
                  </a:lnTo>
                  <a:lnTo>
                    <a:pt x="40" y="635"/>
                  </a:lnTo>
                  <a:lnTo>
                    <a:pt x="40" y="641"/>
                  </a:lnTo>
                  <a:lnTo>
                    <a:pt x="35" y="647"/>
                  </a:lnTo>
                  <a:lnTo>
                    <a:pt x="23" y="647"/>
                  </a:lnTo>
                  <a:lnTo>
                    <a:pt x="17" y="647"/>
                  </a:lnTo>
                  <a:lnTo>
                    <a:pt x="17" y="647"/>
                  </a:lnTo>
                  <a:lnTo>
                    <a:pt x="12" y="641"/>
                  </a:lnTo>
                  <a:lnTo>
                    <a:pt x="6" y="641"/>
                  </a:lnTo>
                  <a:lnTo>
                    <a:pt x="0" y="630"/>
                  </a:lnTo>
                  <a:lnTo>
                    <a:pt x="6" y="613"/>
                  </a:lnTo>
                  <a:lnTo>
                    <a:pt x="17" y="579"/>
                  </a:lnTo>
                  <a:lnTo>
                    <a:pt x="40" y="528"/>
                  </a:lnTo>
                  <a:lnTo>
                    <a:pt x="69" y="478"/>
                  </a:lnTo>
                  <a:lnTo>
                    <a:pt x="109" y="433"/>
                  </a:lnTo>
                  <a:lnTo>
                    <a:pt x="154" y="405"/>
                  </a:lnTo>
                  <a:lnTo>
                    <a:pt x="217" y="388"/>
                  </a:lnTo>
                  <a:lnTo>
                    <a:pt x="269" y="399"/>
                  </a:lnTo>
                  <a:lnTo>
                    <a:pt x="309" y="427"/>
                  </a:lnTo>
                  <a:lnTo>
                    <a:pt x="337" y="467"/>
                  </a:lnTo>
                  <a:lnTo>
                    <a:pt x="343" y="517"/>
                  </a:lnTo>
                  <a:lnTo>
                    <a:pt x="343" y="540"/>
                  </a:lnTo>
                  <a:lnTo>
                    <a:pt x="337" y="562"/>
                  </a:lnTo>
                  <a:lnTo>
                    <a:pt x="331" y="579"/>
                  </a:lnTo>
                  <a:lnTo>
                    <a:pt x="326" y="596"/>
                  </a:lnTo>
                  <a:lnTo>
                    <a:pt x="291" y="691"/>
                  </a:lnTo>
                  <a:lnTo>
                    <a:pt x="263" y="759"/>
                  </a:lnTo>
                  <a:lnTo>
                    <a:pt x="252" y="809"/>
                  </a:lnTo>
                  <a:lnTo>
                    <a:pt x="246" y="843"/>
                  </a:lnTo>
                  <a:lnTo>
                    <a:pt x="240" y="871"/>
                  </a:lnTo>
                  <a:lnTo>
                    <a:pt x="240" y="888"/>
                  </a:lnTo>
                  <a:lnTo>
                    <a:pt x="252" y="956"/>
                  </a:lnTo>
                  <a:lnTo>
                    <a:pt x="286" y="1006"/>
                  </a:lnTo>
                  <a:lnTo>
                    <a:pt x="343" y="1040"/>
                  </a:lnTo>
                  <a:lnTo>
                    <a:pt x="423" y="1062"/>
                  </a:lnTo>
                  <a:lnTo>
                    <a:pt x="685" y="28"/>
                  </a:lnTo>
                  <a:lnTo>
                    <a:pt x="691" y="11"/>
                  </a:lnTo>
                  <a:lnTo>
                    <a:pt x="697" y="0"/>
                  </a:lnTo>
                  <a:lnTo>
                    <a:pt x="703" y="0"/>
                  </a:lnTo>
                  <a:lnTo>
                    <a:pt x="7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9020" y="3706"/>
              <a:ext cx="565" cy="1563"/>
            </a:xfrm>
            <a:custGeom>
              <a:avLst/>
              <a:gdLst/>
              <a:ahLst/>
              <a:cxnLst>
                <a:cxn ang="0">
                  <a:pos x="80" y="0"/>
                </a:cxn>
                <a:cxn ang="0">
                  <a:pos x="205" y="34"/>
                </a:cxn>
                <a:cxn ang="0">
                  <a:pos x="303" y="107"/>
                </a:cxn>
                <a:cxn ang="0">
                  <a:pos x="331" y="191"/>
                </a:cxn>
                <a:cxn ang="0">
                  <a:pos x="331" y="545"/>
                </a:cxn>
                <a:cxn ang="0">
                  <a:pos x="331" y="590"/>
                </a:cxn>
                <a:cxn ang="0">
                  <a:pos x="337" y="607"/>
                </a:cxn>
                <a:cxn ang="0">
                  <a:pos x="337" y="624"/>
                </a:cxn>
                <a:cxn ang="0">
                  <a:pos x="405" y="720"/>
                </a:cxn>
                <a:cxn ang="0">
                  <a:pos x="537" y="765"/>
                </a:cxn>
                <a:cxn ang="0">
                  <a:pos x="554" y="765"/>
                </a:cxn>
                <a:cxn ang="0">
                  <a:pos x="565" y="781"/>
                </a:cxn>
                <a:cxn ang="0">
                  <a:pos x="554" y="793"/>
                </a:cxn>
                <a:cxn ang="0">
                  <a:pos x="508" y="804"/>
                </a:cxn>
                <a:cxn ang="0">
                  <a:pos x="400" y="849"/>
                </a:cxn>
                <a:cxn ang="0">
                  <a:pos x="337" y="950"/>
                </a:cxn>
                <a:cxn ang="0">
                  <a:pos x="331" y="1366"/>
                </a:cxn>
                <a:cxn ang="0">
                  <a:pos x="291" y="1467"/>
                </a:cxn>
                <a:cxn ang="0">
                  <a:pos x="177" y="1535"/>
                </a:cxn>
                <a:cxn ang="0">
                  <a:pos x="34" y="1563"/>
                </a:cxn>
                <a:cxn ang="0">
                  <a:pos x="11" y="1563"/>
                </a:cxn>
                <a:cxn ang="0">
                  <a:pos x="0" y="1551"/>
                </a:cxn>
                <a:cxn ang="0">
                  <a:pos x="0" y="1535"/>
                </a:cxn>
                <a:cxn ang="0">
                  <a:pos x="11" y="1529"/>
                </a:cxn>
                <a:cxn ang="0">
                  <a:pos x="148" y="1490"/>
                </a:cxn>
                <a:cxn ang="0">
                  <a:pos x="211" y="1422"/>
                </a:cxn>
                <a:cxn ang="0">
                  <a:pos x="228" y="1355"/>
                </a:cxn>
                <a:cxn ang="0">
                  <a:pos x="228" y="978"/>
                </a:cxn>
                <a:cxn ang="0">
                  <a:pos x="274" y="860"/>
                </a:cxn>
                <a:cxn ang="0">
                  <a:pos x="417" y="781"/>
                </a:cxn>
                <a:cxn ang="0">
                  <a:pos x="325" y="748"/>
                </a:cxn>
                <a:cxn ang="0">
                  <a:pos x="251" y="675"/>
                </a:cxn>
                <a:cxn ang="0">
                  <a:pos x="228" y="574"/>
                </a:cxn>
                <a:cxn ang="0">
                  <a:pos x="228" y="219"/>
                </a:cxn>
                <a:cxn ang="0">
                  <a:pos x="228" y="191"/>
                </a:cxn>
                <a:cxn ang="0">
                  <a:pos x="228" y="175"/>
                </a:cxn>
                <a:cxn ang="0">
                  <a:pos x="200" y="118"/>
                </a:cxn>
                <a:cxn ang="0">
                  <a:pos x="97" y="45"/>
                </a:cxn>
                <a:cxn ang="0">
                  <a:pos x="11" y="34"/>
                </a:cxn>
                <a:cxn ang="0">
                  <a:pos x="0" y="28"/>
                </a:cxn>
                <a:cxn ang="0">
                  <a:pos x="0" y="6"/>
                </a:cxn>
                <a:cxn ang="0">
                  <a:pos x="11" y="0"/>
                </a:cxn>
                <a:cxn ang="0">
                  <a:pos x="34" y="0"/>
                </a:cxn>
              </a:cxnLst>
              <a:rect l="0" t="0" r="r" b="b"/>
              <a:pathLst>
                <a:path w="565" h="1563">
                  <a:moveTo>
                    <a:pt x="34" y="0"/>
                  </a:moveTo>
                  <a:lnTo>
                    <a:pt x="80" y="0"/>
                  </a:lnTo>
                  <a:lnTo>
                    <a:pt x="143" y="12"/>
                  </a:lnTo>
                  <a:lnTo>
                    <a:pt x="205" y="34"/>
                  </a:lnTo>
                  <a:lnTo>
                    <a:pt x="257" y="62"/>
                  </a:lnTo>
                  <a:lnTo>
                    <a:pt x="303" y="107"/>
                  </a:lnTo>
                  <a:lnTo>
                    <a:pt x="325" y="146"/>
                  </a:lnTo>
                  <a:lnTo>
                    <a:pt x="331" y="191"/>
                  </a:lnTo>
                  <a:lnTo>
                    <a:pt x="331" y="236"/>
                  </a:lnTo>
                  <a:lnTo>
                    <a:pt x="331" y="545"/>
                  </a:lnTo>
                  <a:lnTo>
                    <a:pt x="331" y="574"/>
                  </a:lnTo>
                  <a:lnTo>
                    <a:pt x="331" y="590"/>
                  </a:lnTo>
                  <a:lnTo>
                    <a:pt x="337" y="602"/>
                  </a:lnTo>
                  <a:lnTo>
                    <a:pt x="337" y="607"/>
                  </a:lnTo>
                  <a:lnTo>
                    <a:pt x="337" y="613"/>
                  </a:lnTo>
                  <a:lnTo>
                    <a:pt x="337" y="624"/>
                  </a:lnTo>
                  <a:lnTo>
                    <a:pt x="360" y="675"/>
                  </a:lnTo>
                  <a:lnTo>
                    <a:pt x="405" y="720"/>
                  </a:lnTo>
                  <a:lnTo>
                    <a:pt x="462" y="748"/>
                  </a:lnTo>
                  <a:lnTo>
                    <a:pt x="537" y="765"/>
                  </a:lnTo>
                  <a:lnTo>
                    <a:pt x="548" y="765"/>
                  </a:lnTo>
                  <a:lnTo>
                    <a:pt x="554" y="765"/>
                  </a:lnTo>
                  <a:lnTo>
                    <a:pt x="559" y="770"/>
                  </a:lnTo>
                  <a:lnTo>
                    <a:pt x="565" y="781"/>
                  </a:lnTo>
                  <a:lnTo>
                    <a:pt x="559" y="787"/>
                  </a:lnTo>
                  <a:lnTo>
                    <a:pt x="554" y="793"/>
                  </a:lnTo>
                  <a:lnTo>
                    <a:pt x="548" y="798"/>
                  </a:lnTo>
                  <a:lnTo>
                    <a:pt x="508" y="804"/>
                  </a:lnTo>
                  <a:lnTo>
                    <a:pt x="457" y="810"/>
                  </a:lnTo>
                  <a:lnTo>
                    <a:pt x="400" y="849"/>
                  </a:lnTo>
                  <a:lnTo>
                    <a:pt x="354" y="899"/>
                  </a:lnTo>
                  <a:lnTo>
                    <a:pt x="337" y="950"/>
                  </a:lnTo>
                  <a:lnTo>
                    <a:pt x="331" y="1012"/>
                  </a:lnTo>
                  <a:lnTo>
                    <a:pt x="331" y="1366"/>
                  </a:lnTo>
                  <a:lnTo>
                    <a:pt x="320" y="1422"/>
                  </a:lnTo>
                  <a:lnTo>
                    <a:pt x="291" y="1467"/>
                  </a:lnTo>
                  <a:lnTo>
                    <a:pt x="240" y="1506"/>
                  </a:lnTo>
                  <a:lnTo>
                    <a:pt x="177" y="1535"/>
                  </a:lnTo>
                  <a:lnTo>
                    <a:pt x="108" y="1557"/>
                  </a:lnTo>
                  <a:lnTo>
                    <a:pt x="34" y="1563"/>
                  </a:lnTo>
                  <a:lnTo>
                    <a:pt x="23" y="1563"/>
                  </a:lnTo>
                  <a:lnTo>
                    <a:pt x="11" y="1563"/>
                  </a:lnTo>
                  <a:lnTo>
                    <a:pt x="6" y="1557"/>
                  </a:lnTo>
                  <a:lnTo>
                    <a:pt x="0" y="1551"/>
                  </a:lnTo>
                  <a:lnTo>
                    <a:pt x="0" y="1546"/>
                  </a:lnTo>
                  <a:lnTo>
                    <a:pt x="0" y="1535"/>
                  </a:lnTo>
                  <a:lnTo>
                    <a:pt x="6" y="1529"/>
                  </a:lnTo>
                  <a:lnTo>
                    <a:pt x="11" y="1529"/>
                  </a:lnTo>
                  <a:lnTo>
                    <a:pt x="91" y="1512"/>
                  </a:lnTo>
                  <a:lnTo>
                    <a:pt x="148" y="1490"/>
                  </a:lnTo>
                  <a:lnTo>
                    <a:pt x="188" y="1461"/>
                  </a:lnTo>
                  <a:lnTo>
                    <a:pt x="211" y="1422"/>
                  </a:lnTo>
                  <a:lnTo>
                    <a:pt x="223" y="1388"/>
                  </a:lnTo>
                  <a:lnTo>
                    <a:pt x="228" y="1355"/>
                  </a:lnTo>
                  <a:lnTo>
                    <a:pt x="228" y="1355"/>
                  </a:lnTo>
                  <a:lnTo>
                    <a:pt x="228" y="978"/>
                  </a:lnTo>
                  <a:lnTo>
                    <a:pt x="240" y="916"/>
                  </a:lnTo>
                  <a:lnTo>
                    <a:pt x="274" y="860"/>
                  </a:lnTo>
                  <a:lnTo>
                    <a:pt x="331" y="810"/>
                  </a:lnTo>
                  <a:lnTo>
                    <a:pt x="417" y="781"/>
                  </a:lnTo>
                  <a:lnTo>
                    <a:pt x="371" y="765"/>
                  </a:lnTo>
                  <a:lnTo>
                    <a:pt x="325" y="748"/>
                  </a:lnTo>
                  <a:lnTo>
                    <a:pt x="291" y="720"/>
                  </a:lnTo>
                  <a:lnTo>
                    <a:pt x="251" y="675"/>
                  </a:lnTo>
                  <a:lnTo>
                    <a:pt x="234" y="630"/>
                  </a:lnTo>
                  <a:lnTo>
                    <a:pt x="228" y="574"/>
                  </a:lnTo>
                  <a:lnTo>
                    <a:pt x="228" y="242"/>
                  </a:lnTo>
                  <a:lnTo>
                    <a:pt x="228" y="219"/>
                  </a:lnTo>
                  <a:lnTo>
                    <a:pt x="228" y="203"/>
                  </a:lnTo>
                  <a:lnTo>
                    <a:pt x="228" y="191"/>
                  </a:lnTo>
                  <a:lnTo>
                    <a:pt x="228" y="180"/>
                  </a:lnTo>
                  <a:lnTo>
                    <a:pt x="228" y="175"/>
                  </a:lnTo>
                  <a:lnTo>
                    <a:pt x="223" y="169"/>
                  </a:lnTo>
                  <a:lnTo>
                    <a:pt x="200" y="118"/>
                  </a:lnTo>
                  <a:lnTo>
                    <a:pt x="154" y="73"/>
                  </a:lnTo>
                  <a:lnTo>
                    <a:pt x="97" y="45"/>
                  </a:lnTo>
                  <a:lnTo>
                    <a:pt x="23" y="34"/>
                  </a:lnTo>
                  <a:lnTo>
                    <a:pt x="11" y="34"/>
                  </a:lnTo>
                  <a:lnTo>
                    <a:pt x="6" y="34"/>
                  </a:lnTo>
                  <a:lnTo>
                    <a:pt x="0" y="28"/>
                  </a:lnTo>
                  <a:lnTo>
                    <a:pt x="0" y="17"/>
                  </a:lnTo>
                  <a:lnTo>
                    <a:pt x="0" y="6"/>
                  </a:lnTo>
                  <a:lnTo>
                    <a:pt x="6" y="0"/>
                  </a:lnTo>
                  <a:lnTo>
                    <a:pt x="11" y="0"/>
                  </a:lnTo>
                  <a:lnTo>
                    <a:pt x="2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42" name="TextBox 41"/>
              <p:cNvSpPr txBox="1"/>
              <p:nvPr/>
            </p:nvSpPr>
            <p:spPr>
              <a:xfrm>
                <a:off x="-388284" y="2042561"/>
                <a:ext cx="9144000" cy="2683170"/>
              </a:xfrm>
              <a:prstGeom prst="rect">
                <a:avLst/>
              </a:prstGeom>
              <a:noFill/>
            </p:spPr>
            <p:txBody>
              <a:bodyPr wrap="square" rtlCol="0">
                <a:spAutoFit/>
              </a:bodyPr>
              <a:lstStyle/>
              <a:p>
                <a:r>
                  <a:rPr lang="en-US" sz="4400" dirty="0" smtClean="0">
                    <a:solidFill>
                      <a:srgbClr val="C00000"/>
                    </a:solidFill>
                    <a:sym typeface="Mathematica1" panose="05000502060100000001" pitchFamily="2" charset="2"/>
                  </a:rPr>
                  <a:t>            In the sector </a:t>
                </a:r>
                <a14:m>
                  <m:oMath xmlns:m="http://schemas.openxmlformats.org/officeDocument/2006/math">
                    <m:sSub>
                      <m:sSubPr>
                        <m:ctrlPr>
                          <a:rPr lang="en-US" sz="4400" b="0" i="1" smtClean="0">
                            <a:solidFill>
                              <a:srgbClr val="C00000"/>
                            </a:solidFill>
                            <a:latin typeface="Cambria Math"/>
                            <a:sym typeface="Mathematica1" panose="05000502060100000001" pitchFamily="2" charset="2"/>
                          </a:rPr>
                        </m:ctrlPr>
                      </m:sSubPr>
                      <m:e>
                        <m:r>
                          <a:rPr lang="en-US" sz="4400" b="0" i="1" smtClean="0">
                            <a:solidFill>
                              <a:srgbClr val="C00000"/>
                            </a:solidFill>
                            <a:latin typeface="Cambria Math"/>
                            <a:sym typeface="Mathematica1" panose="05000502060100000001" pitchFamily="2" charset="2"/>
                          </a:rPr>
                          <m:t>ℋ</m:t>
                        </m:r>
                      </m:e>
                      <m:sub>
                        <m:r>
                          <a:rPr lang="en-US" sz="4400" b="0" i="1" smtClean="0">
                            <a:solidFill>
                              <a:srgbClr val="C00000"/>
                            </a:solidFill>
                            <a:latin typeface="Cambria Math"/>
                            <a:sym typeface="Mathematica1" panose="05000502060100000001" pitchFamily="2" charset="2"/>
                          </a:rPr>
                          <m:t>𝛾</m:t>
                        </m:r>
                      </m:sub>
                    </m:sSub>
                    <m:r>
                      <a:rPr lang="en-US" sz="4400" b="0" i="1" smtClean="0">
                        <a:solidFill>
                          <a:srgbClr val="C00000"/>
                        </a:solidFill>
                        <a:latin typeface="Cambria Math"/>
                        <a:sym typeface="Mathematica1" panose="05000502060100000001" pitchFamily="2" charset="2"/>
                      </a:rPr>
                      <m:t> </m:t>
                    </m:r>
                  </m:oMath>
                </a14:m>
                <a:r>
                  <a:rPr lang="en-US" sz="4400" dirty="0" smtClean="0">
                    <a:solidFill>
                      <a:srgbClr val="C00000"/>
                    </a:solidFill>
                    <a:sym typeface="Mathematica1" panose="05000502060100000001" pitchFamily="2" charset="2"/>
                  </a:rPr>
                  <a:t> </a:t>
                </a:r>
                <a:r>
                  <a:rPr lang="en-US" sz="4400" dirty="0" smtClean="0">
                    <a:solidFill>
                      <a:srgbClr val="C00000"/>
                    </a:solidFill>
                    <a:sym typeface="Mathematica1"/>
                  </a:rPr>
                  <a:t>t</a:t>
                </a:r>
                <a:r>
                  <a:rPr lang="en-US" sz="4400" dirty="0" smtClean="0">
                    <a:solidFill>
                      <a:srgbClr val="C00000"/>
                    </a:solidFill>
                  </a:rPr>
                  <a:t>he  </a:t>
                </a:r>
                <a:r>
                  <a:rPr lang="en-US" sz="4400" b="1" i="1" u="sng" dirty="0" smtClean="0">
                    <a:solidFill>
                      <a:srgbClr val="C00000"/>
                    </a:solidFill>
                  </a:rPr>
                  <a:t>operator</a:t>
                </a:r>
                <a:r>
                  <a:rPr lang="en-US" sz="4400" dirty="0" smtClean="0">
                    <a:solidFill>
                      <a:srgbClr val="C00000"/>
                    </a:solidFill>
                  </a:rPr>
                  <a:t> </a:t>
                </a:r>
              </a:p>
              <a:p>
                <a:r>
                  <a:rPr lang="en-US" sz="4400" dirty="0" smtClean="0">
                    <a:solidFill>
                      <a:srgbClr val="C00000"/>
                    </a:solidFill>
                  </a:rPr>
                  <a:t>               Z    is </a:t>
                </a:r>
                <a:r>
                  <a:rPr lang="en-US" sz="4400" dirty="0">
                    <a:solidFill>
                      <a:srgbClr val="C00000"/>
                    </a:solidFill>
                  </a:rPr>
                  <a:t>just a </a:t>
                </a:r>
                <a:r>
                  <a:rPr lang="en-US" sz="4400" i="1" u="sng" dirty="0" smtClean="0">
                    <a:solidFill>
                      <a:srgbClr val="C00000"/>
                    </a:solidFill>
                  </a:rPr>
                  <a:t>c-number</a:t>
                </a:r>
                <a:r>
                  <a:rPr lang="en-US" sz="4400" dirty="0" smtClean="0">
                    <a:solidFill>
                      <a:srgbClr val="C00000"/>
                    </a:solidFill>
                  </a:rPr>
                  <a:t> </a:t>
                </a:r>
                <a14:m>
                  <m:oMath xmlns:m="http://schemas.openxmlformats.org/officeDocument/2006/math">
                    <m:sSub>
                      <m:sSubPr>
                        <m:ctrlPr>
                          <a:rPr lang="en-US" sz="4400" b="0" i="1" smtClean="0">
                            <a:solidFill>
                              <a:srgbClr val="C00000"/>
                            </a:solidFill>
                            <a:latin typeface="Cambria Math"/>
                          </a:rPr>
                        </m:ctrlPr>
                      </m:sSubPr>
                      <m:e>
                        <m:r>
                          <a:rPr lang="en-US" sz="4400" b="0" i="1" smtClean="0">
                            <a:solidFill>
                              <a:srgbClr val="C00000"/>
                            </a:solidFill>
                            <a:latin typeface="Cambria Math"/>
                          </a:rPr>
                          <m:t>𝑍</m:t>
                        </m:r>
                      </m:e>
                      <m:sub>
                        <m:r>
                          <a:rPr lang="en-US" sz="4400" b="0" i="1" smtClean="0">
                            <a:solidFill>
                              <a:srgbClr val="C00000"/>
                            </a:solidFill>
                            <a:latin typeface="Cambria Math"/>
                          </a:rPr>
                          <m:t>𝛾</m:t>
                        </m:r>
                      </m:sub>
                    </m:sSub>
                    <m:r>
                      <a:rPr lang="en-US" sz="4400" b="0" i="1" smtClean="0">
                        <a:solidFill>
                          <a:srgbClr val="C00000"/>
                        </a:solidFill>
                        <a:latin typeface="Cambria Math"/>
                      </a:rPr>
                      <m:t>∈</m:t>
                    </m:r>
                    <m:r>
                      <a:rPr lang="en-US" sz="4400" b="0" i="1" smtClean="0">
                        <a:solidFill>
                          <a:srgbClr val="C00000"/>
                        </a:solidFill>
                        <a:latin typeface="Cambria Math"/>
                      </a:rPr>
                      <m:t>ℂ</m:t>
                    </m:r>
                  </m:oMath>
                </a14:m>
                <a:endParaRPr lang="en-US" sz="4400" b="0" dirty="0" smtClean="0">
                  <a:solidFill>
                    <a:srgbClr val="C00000"/>
                  </a:solidFill>
                </a:endParaRPr>
              </a:p>
              <a:p>
                <a:endParaRPr lang="en-US" sz="4400" b="0" dirty="0" smtClean="0">
                  <a:solidFill>
                    <a:srgbClr val="C00000"/>
                  </a:solidFill>
                </a:endParaRPr>
              </a:p>
              <a:p>
                <a:endParaRPr lang="en-US" sz="4400" baseline="-25000"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88284" y="2042561"/>
                <a:ext cx="9144000" cy="2683170"/>
              </a:xfrm>
              <a:prstGeom prst="rect">
                <a:avLst/>
              </a:prstGeom>
              <a:blipFill rotWithShape="1">
                <a:blip r:embed="rId7"/>
                <a:stretch>
                  <a:fillRect t="-4318"/>
                </a:stretch>
              </a:blipFill>
            </p:spPr>
            <p:txBody>
              <a:bodyPr/>
              <a:lstStyle/>
              <a:p>
                <a:r>
                  <a:rPr lang="en-US">
                    <a:noFill/>
                  </a:rPr>
                  <a:t> </a:t>
                </a:r>
              </a:p>
            </p:txBody>
          </p:sp>
        </mc:Fallback>
      </mc:AlternateContent>
      <p:sp>
        <p:nvSpPr>
          <p:cNvPr id="43" name="Oval 42"/>
          <p:cNvSpPr/>
          <p:nvPr/>
        </p:nvSpPr>
        <p:spPr>
          <a:xfrm>
            <a:off x="1467135" y="2853744"/>
            <a:ext cx="609600" cy="6858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45"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09800"/>
            <a:ext cx="7315200" cy="523220"/>
          </a:xfrm>
          <a:prstGeom prst="rect">
            <a:avLst/>
          </a:prstGeom>
          <a:noFill/>
        </p:spPr>
        <p:txBody>
          <a:bodyPr wrap="square" rtlCol="0">
            <a:spAutoFit/>
          </a:bodyPr>
          <a:lstStyle/>
          <a:p>
            <a:r>
              <a:rPr lang="en-US" sz="2800" dirty="0" smtClean="0">
                <a:solidFill>
                  <a:srgbClr val="C00000"/>
                </a:solidFill>
              </a:rPr>
              <a:t>Even around the turn of the 19</a:t>
            </a:r>
            <a:r>
              <a:rPr lang="en-US" sz="2800" baseline="30000" dirty="0" smtClean="0">
                <a:solidFill>
                  <a:srgbClr val="C00000"/>
                </a:solidFill>
              </a:rPr>
              <a:t>th</a:t>
            </a:r>
            <a:r>
              <a:rPr lang="en-US" sz="2800" dirty="0" smtClean="0">
                <a:solidFill>
                  <a:srgbClr val="C00000"/>
                </a:solidFill>
              </a:rPr>
              <a:t> century …    </a:t>
            </a:r>
            <a:endParaRPr lang="en-US" sz="2800" dirty="0">
              <a:solidFill>
                <a:srgbClr val="C00000"/>
              </a:solidFill>
            </a:endParaRPr>
          </a:p>
        </p:txBody>
      </p:sp>
      <p:sp>
        <p:nvSpPr>
          <p:cNvPr id="6" name="TextBox 5"/>
          <p:cNvSpPr txBox="1"/>
          <p:nvPr/>
        </p:nvSpPr>
        <p:spPr>
          <a:xfrm>
            <a:off x="457200" y="6224789"/>
            <a:ext cx="9361990" cy="523220"/>
          </a:xfrm>
          <a:prstGeom prst="rect">
            <a:avLst/>
          </a:prstGeom>
          <a:noFill/>
        </p:spPr>
        <p:txBody>
          <a:bodyPr wrap="square" rtlCol="0">
            <a:spAutoFit/>
          </a:bodyPr>
          <a:lstStyle/>
          <a:p>
            <a:r>
              <a:rPr lang="en-US" sz="2800" dirty="0" smtClean="0">
                <a:solidFill>
                  <a:srgbClr val="990099"/>
                </a:solidFill>
              </a:rPr>
              <a:t>But 60 years later … we read in volume 2 of Nature …. </a:t>
            </a:r>
            <a:endParaRPr lang="en-US" sz="2800" dirty="0">
              <a:solidFill>
                <a:srgbClr val="990099"/>
              </a:solidFill>
            </a:endParaRPr>
          </a:p>
        </p:txBody>
      </p:sp>
      <p:sp>
        <p:nvSpPr>
          <p:cNvPr id="7" name="Title 6"/>
          <p:cNvSpPr>
            <a:spLocks noGrp="1"/>
          </p:cNvSpPr>
          <p:nvPr>
            <p:ph type="title"/>
          </p:nvPr>
        </p:nvSpPr>
        <p:spPr>
          <a:xfrm>
            <a:off x="682625" y="800100"/>
            <a:ext cx="8229600" cy="1143000"/>
          </a:xfrm>
        </p:spPr>
        <p:txBody>
          <a:bodyPr>
            <a:normAutofit fontScale="90000"/>
          </a:bodyPr>
          <a:lstStyle/>
          <a:p>
            <a:r>
              <a:rPr lang="en-US" dirty="0">
                <a:solidFill>
                  <a:srgbClr val="0033CC"/>
                </a:solidFill>
              </a:rPr>
              <a:t>When did Natural Philosophers become either </a:t>
            </a:r>
            <a:r>
              <a:rPr lang="en-US" dirty="0" smtClean="0">
                <a:solidFill>
                  <a:srgbClr val="0033CC"/>
                </a:solidFill>
              </a:rPr>
              <a:t/>
            </a:r>
            <a:br>
              <a:rPr lang="en-US" dirty="0" smtClean="0">
                <a:solidFill>
                  <a:srgbClr val="0033CC"/>
                </a:solidFill>
              </a:rPr>
            </a:br>
            <a:r>
              <a:rPr lang="en-US" dirty="0" smtClean="0">
                <a:solidFill>
                  <a:srgbClr val="0033CC"/>
                </a:solidFill>
              </a:rPr>
              <a:t>Physicists or Mathematicians</a:t>
            </a:r>
            <a:r>
              <a:rPr lang="en-US" dirty="0">
                <a:solidFill>
                  <a:srgbClr val="0033CC"/>
                </a:solidFill>
              </a:rPr>
              <a:t>? </a:t>
            </a:r>
            <a:br>
              <a:rPr lang="en-US" dirty="0">
                <a:solidFill>
                  <a:srgbClr val="0033CC"/>
                </a:solidFill>
              </a:rPr>
            </a:br>
            <a:endParaRPr lang="en-US" dirty="0"/>
          </a:p>
        </p:txBody>
      </p:sp>
      <p:pic>
        <p:nvPicPr>
          <p:cNvPr id="1026" name="Picture 2" descr="http://1.bp.blogspot.com/-zUxWVJt65bI/UWxM8r2JIJI/AAAAAAAAE2E/_Agh4yesftQ/s1600/leonhard_e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237981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eople.math.osu.edu/sinnott.1/ReadingClassics/lagr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895600"/>
            <a:ext cx="20574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ers.wfu.edu/kuz/Stamps/Gauss/gaus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124200"/>
            <a:ext cx="2438400" cy="279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Central Charge Function</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0" y="1155735"/>
                <a:ext cx="9144000" cy="690574"/>
              </a:xfrm>
              <a:prstGeom prst="rect">
                <a:avLst/>
              </a:prstGeom>
              <a:noFill/>
            </p:spPr>
            <p:txBody>
              <a:bodyPr wrap="square" rtlCol="0">
                <a:spAutoFit/>
              </a:bodyPr>
              <a:lstStyle/>
              <a:p>
                <a:r>
                  <a:rPr lang="en-US" sz="3600" dirty="0" smtClean="0">
                    <a:solidFill>
                      <a:srgbClr val="FF0000"/>
                    </a:solidFill>
                  </a:rPr>
                  <a:t>The </a:t>
                </a:r>
                <a14:m>
                  <m:oMath xmlns:m="http://schemas.openxmlformats.org/officeDocument/2006/math">
                    <m:r>
                      <a:rPr lang="en-US" sz="3600" b="0" i="1" smtClean="0">
                        <a:solidFill>
                          <a:srgbClr val="FF0000"/>
                        </a:solidFill>
                        <a:latin typeface="Cambria Math"/>
                      </a:rPr>
                      <m:t>𝒩</m:t>
                    </m:r>
                    <m:r>
                      <a:rPr lang="en-US" sz="3600" b="0" i="1" smtClean="0">
                        <a:solidFill>
                          <a:srgbClr val="FF0000"/>
                        </a:solidFill>
                        <a:latin typeface="Cambria Math"/>
                      </a:rPr>
                      <m:t>=</m:t>
                    </m:r>
                    <m:r>
                      <a:rPr lang="en-US" sz="3600" b="0" i="0" smtClean="0">
                        <a:solidFill>
                          <a:srgbClr val="FF0000"/>
                        </a:solidFill>
                        <a:latin typeface="Cambria Math"/>
                      </a:rPr>
                      <m:t>2 </m:t>
                    </m:r>
                  </m:oMath>
                </a14:m>
                <a:r>
                  <a:rPr lang="en-US" sz="3600" dirty="0" smtClean="0">
                    <a:solidFill>
                      <a:srgbClr val="FF0000"/>
                    </a:solidFill>
                  </a:rPr>
                  <a:t>``central charge’’ </a:t>
                </a:r>
                <a14:m>
                  <m:oMath xmlns:m="http://schemas.openxmlformats.org/officeDocument/2006/math">
                    <m:sSub>
                      <m:sSubPr>
                        <m:ctrlPr>
                          <a:rPr lang="en-US" sz="3600" b="0" i="1" smtClean="0">
                            <a:solidFill>
                              <a:srgbClr val="FF0000"/>
                            </a:solidFill>
                            <a:latin typeface="Cambria Math"/>
                          </a:rPr>
                        </m:ctrlPr>
                      </m:sSubPr>
                      <m:e>
                        <m:r>
                          <a:rPr lang="en-US" sz="3600" b="0" i="1" smtClean="0">
                            <a:solidFill>
                              <a:srgbClr val="FF0000"/>
                            </a:solidFill>
                            <a:latin typeface="Cambria Math"/>
                          </a:rPr>
                          <m:t>𝑍</m:t>
                        </m:r>
                      </m:e>
                      <m:sub>
                        <m:r>
                          <a:rPr lang="en-US" sz="3600" b="0" i="1" smtClean="0">
                            <a:solidFill>
                              <a:srgbClr val="FF0000"/>
                            </a:solidFill>
                            <a:latin typeface="Cambria Math"/>
                          </a:rPr>
                          <m:t>𝛾</m:t>
                        </m:r>
                      </m:sub>
                    </m:sSub>
                    <m:r>
                      <a:rPr lang="en-US" sz="3600" b="0" i="1" smtClean="0">
                        <a:solidFill>
                          <a:srgbClr val="FF0000"/>
                        </a:solidFill>
                        <a:latin typeface="Cambria Math"/>
                      </a:rPr>
                      <m:t> </m:t>
                    </m:r>
                  </m:oMath>
                </a14:m>
                <a:r>
                  <a:rPr lang="en-US" sz="3600" dirty="0" smtClean="0">
                    <a:solidFill>
                      <a:srgbClr val="FF0000"/>
                    </a:solidFill>
                  </a:rPr>
                  <a:t>depends on </a:t>
                </a:r>
                <a14:m>
                  <m:oMath xmlns:m="http://schemas.openxmlformats.org/officeDocument/2006/math">
                    <m:r>
                      <a:rPr lang="en-US" sz="3600" b="0" i="1" smtClean="0">
                        <a:solidFill>
                          <a:srgbClr val="FF0000"/>
                        </a:solidFill>
                        <a:latin typeface="Cambria Math" charset="0"/>
                      </a:rPr>
                      <m:t>𝛾</m:t>
                    </m:r>
                    <m:r>
                      <a:rPr lang="en-US" sz="3600" b="0" i="0" smtClean="0">
                        <a:solidFill>
                          <a:srgbClr val="FF0000"/>
                        </a:solidFill>
                        <a:latin typeface="Cambria Math"/>
                      </a:rPr>
                      <m:t>:</m:t>
                    </m:r>
                  </m:oMath>
                </a14:m>
                <a:endParaRPr lang="en-US" sz="36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155735"/>
                <a:ext cx="9144000" cy="690574"/>
              </a:xfrm>
              <a:prstGeom prst="rect">
                <a:avLst/>
              </a:prstGeom>
              <a:blipFill rotWithShape="1">
                <a:blip r:embed="rId6"/>
                <a:stretch>
                  <a:fillRect l="-2000" t="-12389" b="-27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0" y="3276600"/>
                <a:ext cx="9144000" cy="646331"/>
              </a:xfrm>
              <a:prstGeom prst="rect">
                <a:avLst/>
              </a:prstGeom>
              <a:noFill/>
            </p:spPr>
            <p:txBody>
              <a:bodyPr wrap="square" rtlCol="0">
                <a:spAutoFit/>
              </a:bodyPr>
              <a:lstStyle/>
              <a:p>
                <a:r>
                  <a:rPr lang="en-US" sz="3600" dirty="0" smtClean="0">
                    <a:solidFill>
                      <a:srgbClr val="0000FF"/>
                    </a:solidFill>
                  </a:rPr>
                  <a:t>This linear function is </a:t>
                </a:r>
                <a:r>
                  <a:rPr lang="en-US" sz="3600" i="1" u="sng" dirty="0" smtClean="0">
                    <a:solidFill>
                      <a:srgbClr val="0000FF"/>
                    </a:solidFill>
                  </a:rPr>
                  <a:t>also</a:t>
                </a:r>
                <a:r>
                  <a:rPr lang="en-US" sz="3600" dirty="0" smtClean="0">
                    <a:solidFill>
                      <a:srgbClr val="0000FF"/>
                    </a:solidFill>
                  </a:rPr>
                  <a:t> a function of u </a:t>
                </a:r>
                <a14:m>
                  <m:oMath xmlns:m="http://schemas.openxmlformats.org/officeDocument/2006/math">
                    <m:r>
                      <a:rPr lang="en-US" sz="3600" b="0" i="1" dirty="0" smtClean="0">
                        <a:solidFill>
                          <a:srgbClr val="0000FF"/>
                        </a:solidFill>
                        <a:latin typeface="Cambria Math" charset="0"/>
                        <a:sym typeface="Mathematica1" panose="05000502060100000001" pitchFamily="2" charset="2"/>
                      </a:rPr>
                      <m:t>∈</m:t>
                    </m:r>
                  </m:oMath>
                </a14:m>
                <a:r>
                  <a:rPr lang="en-US" sz="3600" dirty="0" smtClean="0">
                    <a:solidFill>
                      <a:srgbClr val="0000FF"/>
                    </a:solidFill>
                    <a:sym typeface="Mathematica1" panose="05000502060100000001" pitchFamily="2" charset="2"/>
                  </a:rPr>
                  <a:t> </a:t>
                </a:r>
                <a:r>
                  <a:rPr lang="en-US" sz="3600" dirty="0" smtClean="0">
                    <a:solidFill>
                      <a:srgbClr val="0000FF"/>
                    </a:solidFill>
                    <a:latin typeface="Monotype Corsiva" pitchFamily="66" charset="0"/>
                  </a:rPr>
                  <a:t>B</a:t>
                </a:r>
                <a:r>
                  <a:rPr lang="en-US" sz="3600" dirty="0">
                    <a:solidFill>
                      <a:srgbClr val="0000FF"/>
                    </a:solidFill>
                  </a:rPr>
                  <a:t>:</a:t>
                </a:r>
                <a:r>
                  <a:rPr lang="en-US" sz="3600" dirty="0" smtClean="0">
                    <a:solidFill>
                      <a:srgbClr val="0000FF"/>
                    </a:solidFill>
                  </a:rPr>
                  <a:t>    </a:t>
                </a:r>
                <a:endParaRPr lang="en-US" sz="3600" baseline="-25000"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0" y="3276600"/>
                <a:ext cx="9144000" cy="646331"/>
              </a:xfrm>
              <a:prstGeom prst="rect">
                <a:avLst/>
              </a:prstGeom>
              <a:blipFill rotWithShape="0">
                <a:blip r:embed="rId7"/>
                <a:stretch>
                  <a:fillRect l="-2000" t="-17925" b="-35849"/>
                </a:stretch>
              </a:blipFill>
            </p:spPr>
            <p:txBody>
              <a:bodyPr/>
              <a:lstStyle/>
              <a:p>
                <a:r>
                  <a:rPr lang="en-US">
                    <a:noFill/>
                  </a:rPr>
                  <a:t> </a:t>
                </a:r>
              </a:p>
            </p:txBody>
          </p:sp>
        </mc:Fallback>
      </mc:AlternateContent>
      <p:grpSp>
        <p:nvGrpSpPr>
          <p:cNvPr id="2052" name="Group 4"/>
          <p:cNvGrpSpPr>
            <a:grpSpLocks noChangeAspect="1"/>
          </p:cNvGrpSpPr>
          <p:nvPr>
            <p:custDataLst>
              <p:tags r:id="rId1"/>
            </p:custDataLst>
          </p:nvPr>
        </p:nvGrpSpPr>
        <p:grpSpPr bwMode="auto">
          <a:xfrm>
            <a:off x="4343400" y="4343400"/>
            <a:ext cx="3276600" cy="689448"/>
            <a:chOff x="2983" y="2928"/>
            <a:chExt cx="8084" cy="1701"/>
          </a:xfrm>
          <a:solidFill>
            <a:srgbClr val="7030A0"/>
          </a:solidFill>
        </p:grpSpPr>
        <p:sp>
          <p:nvSpPr>
            <p:cNvPr id="2054" name="Freeform 6"/>
            <p:cNvSpPr>
              <a:spLocks/>
            </p:cNvSpPr>
            <p:nvPr/>
          </p:nvSpPr>
          <p:spPr bwMode="auto">
            <a:xfrm>
              <a:off x="2983" y="3045"/>
              <a:ext cx="1156" cy="1103"/>
            </a:xfrm>
            <a:custGeom>
              <a:avLst/>
              <a:gdLst/>
              <a:ahLst/>
              <a:cxnLst>
                <a:cxn ang="0">
                  <a:pos x="1133" y="0"/>
                </a:cxn>
                <a:cxn ang="0">
                  <a:pos x="1156" y="20"/>
                </a:cxn>
                <a:cxn ang="0">
                  <a:pos x="1118" y="349"/>
                </a:cxn>
                <a:cxn ang="0">
                  <a:pos x="1094" y="364"/>
                </a:cxn>
                <a:cxn ang="0">
                  <a:pos x="1084" y="354"/>
                </a:cxn>
                <a:cxn ang="0">
                  <a:pos x="1081" y="316"/>
                </a:cxn>
                <a:cxn ang="0">
                  <a:pos x="1089" y="253"/>
                </a:cxn>
                <a:cxn ang="0">
                  <a:pos x="1079" y="144"/>
                </a:cxn>
                <a:cxn ang="0">
                  <a:pos x="1010" y="70"/>
                </a:cxn>
                <a:cxn ang="0">
                  <a:pos x="846" y="48"/>
                </a:cxn>
                <a:cxn ang="0">
                  <a:pos x="567" y="53"/>
                </a:cxn>
                <a:cxn ang="0">
                  <a:pos x="537" y="111"/>
                </a:cxn>
                <a:cxn ang="0">
                  <a:pos x="646" y="501"/>
                </a:cxn>
                <a:cxn ang="0">
                  <a:pos x="747" y="458"/>
                </a:cxn>
                <a:cxn ang="0">
                  <a:pos x="799" y="341"/>
                </a:cxn>
                <a:cxn ang="0">
                  <a:pos x="807" y="321"/>
                </a:cxn>
                <a:cxn ang="0">
                  <a:pos x="822" y="313"/>
                </a:cxn>
                <a:cxn ang="0">
                  <a:pos x="839" y="324"/>
                </a:cxn>
                <a:cxn ang="0">
                  <a:pos x="747" y="724"/>
                </a:cxn>
                <a:cxn ang="0">
                  <a:pos x="733" y="741"/>
                </a:cxn>
                <a:cxn ang="0">
                  <a:pos x="713" y="741"/>
                </a:cxn>
                <a:cxn ang="0">
                  <a:pos x="705" y="729"/>
                </a:cxn>
                <a:cxn ang="0">
                  <a:pos x="718" y="678"/>
                </a:cxn>
                <a:cxn ang="0">
                  <a:pos x="723" y="627"/>
                </a:cxn>
                <a:cxn ang="0">
                  <a:pos x="715" y="587"/>
                </a:cxn>
                <a:cxn ang="0">
                  <a:pos x="666" y="559"/>
                </a:cxn>
                <a:cxn ang="0">
                  <a:pos x="426" y="554"/>
                </a:cxn>
                <a:cxn ang="0">
                  <a:pos x="315" y="1017"/>
                </a:cxn>
                <a:cxn ang="0">
                  <a:pos x="312" y="1030"/>
                </a:cxn>
                <a:cxn ang="0">
                  <a:pos x="312" y="1043"/>
                </a:cxn>
                <a:cxn ang="0">
                  <a:pos x="324" y="1050"/>
                </a:cxn>
                <a:cxn ang="0">
                  <a:pos x="676" y="1050"/>
                </a:cxn>
                <a:cxn ang="0">
                  <a:pos x="841" y="1000"/>
                </a:cxn>
                <a:cxn ang="0">
                  <a:pos x="948" y="886"/>
                </a:cxn>
                <a:cxn ang="0">
                  <a:pos x="1034" y="706"/>
                </a:cxn>
                <a:cxn ang="0">
                  <a:pos x="1042" y="688"/>
                </a:cxn>
                <a:cxn ang="0">
                  <a:pos x="1062" y="686"/>
                </a:cxn>
                <a:cxn ang="0">
                  <a:pos x="1074" y="693"/>
                </a:cxn>
                <a:cxn ang="0">
                  <a:pos x="1074" y="703"/>
                </a:cxn>
                <a:cxn ang="0">
                  <a:pos x="1071" y="713"/>
                </a:cxn>
                <a:cxn ang="0">
                  <a:pos x="1066" y="726"/>
                </a:cxn>
                <a:cxn ang="0">
                  <a:pos x="906" y="1101"/>
                </a:cxn>
                <a:cxn ang="0">
                  <a:pos x="45" y="1103"/>
                </a:cxn>
                <a:cxn ang="0">
                  <a:pos x="3" y="1096"/>
                </a:cxn>
                <a:cxn ang="0">
                  <a:pos x="10" y="1058"/>
                </a:cxn>
                <a:cxn ang="0">
                  <a:pos x="92" y="1053"/>
                </a:cxn>
                <a:cxn ang="0">
                  <a:pos x="166" y="1032"/>
                </a:cxn>
                <a:cxn ang="0">
                  <a:pos x="188" y="977"/>
                </a:cxn>
                <a:cxn ang="0">
                  <a:pos x="404" y="98"/>
                </a:cxn>
                <a:cxn ang="0">
                  <a:pos x="406" y="83"/>
                </a:cxn>
                <a:cxn ang="0">
                  <a:pos x="401" y="63"/>
                </a:cxn>
                <a:cxn ang="0">
                  <a:pos x="337" y="48"/>
                </a:cxn>
                <a:cxn ang="0">
                  <a:pos x="270" y="45"/>
                </a:cxn>
                <a:cxn ang="0">
                  <a:pos x="263" y="12"/>
                </a:cxn>
                <a:cxn ang="0">
                  <a:pos x="307" y="0"/>
                </a:cxn>
              </a:cxnLst>
              <a:rect l="0" t="0" r="r" b="b"/>
              <a:pathLst>
                <a:path w="1156" h="1103">
                  <a:moveTo>
                    <a:pt x="307" y="0"/>
                  </a:moveTo>
                  <a:lnTo>
                    <a:pt x="1111" y="0"/>
                  </a:lnTo>
                  <a:lnTo>
                    <a:pt x="1133" y="0"/>
                  </a:lnTo>
                  <a:lnTo>
                    <a:pt x="1146" y="2"/>
                  </a:lnTo>
                  <a:lnTo>
                    <a:pt x="1153" y="7"/>
                  </a:lnTo>
                  <a:lnTo>
                    <a:pt x="1156" y="20"/>
                  </a:lnTo>
                  <a:lnTo>
                    <a:pt x="1156" y="43"/>
                  </a:lnTo>
                  <a:lnTo>
                    <a:pt x="1121" y="324"/>
                  </a:lnTo>
                  <a:lnTo>
                    <a:pt x="1118" y="349"/>
                  </a:lnTo>
                  <a:lnTo>
                    <a:pt x="1113" y="362"/>
                  </a:lnTo>
                  <a:lnTo>
                    <a:pt x="1099" y="364"/>
                  </a:lnTo>
                  <a:lnTo>
                    <a:pt x="1094" y="364"/>
                  </a:lnTo>
                  <a:lnTo>
                    <a:pt x="1089" y="362"/>
                  </a:lnTo>
                  <a:lnTo>
                    <a:pt x="1086" y="357"/>
                  </a:lnTo>
                  <a:lnTo>
                    <a:pt x="1084" y="354"/>
                  </a:lnTo>
                  <a:lnTo>
                    <a:pt x="1081" y="349"/>
                  </a:lnTo>
                  <a:lnTo>
                    <a:pt x="1081" y="344"/>
                  </a:lnTo>
                  <a:lnTo>
                    <a:pt x="1081" y="316"/>
                  </a:lnTo>
                  <a:lnTo>
                    <a:pt x="1086" y="288"/>
                  </a:lnTo>
                  <a:lnTo>
                    <a:pt x="1089" y="270"/>
                  </a:lnTo>
                  <a:lnTo>
                    <a:pt x="1089" y="253"/>
                  </a:lnTo>
                  <a:lnTo>
                    <a:pt x="1089" y="230"/>
                  </a:lnTo>
                  <a:lnTo>
                    <a:pt x="1086" y="182"/>
                  </a:lnTo>
                  <a:lnTo>
                    <a:pt x="1079" y="144"/>
                  </a:lnTo>
                  <a:lnTo>
                    <a:pt x="1064" y="113"/>
                  </a:lnTo>
                  <a:lnTo>
                    <a:pt x="1042" y="88"/>
                  </a:lnTo>
                  <a:lnTo>
                    <a:pt x="1010" y="70"/>
                  </a:lnTo>
                  <a:lnTo>
                    <a:pt x="968" y="58"/>
                  </a:lnTo>
                  <a:lnTo>
                    <a:pt x="913" y="50"/>
                  </a:lnTo>
                  <a:lnTo>
                    <a:pt x="846" y="48"/>
                  </a:lnTo>
                  <a:lnTo>
                    <a:pt x="621" y="48"/>
                  </a:lnTo>
                  <a:lnTo>
                    <a:pt x="587" y="48"/>
                  </a:lnTo>
                  <a:lnTo>
                    <a:pt x="567" y="53"/>
                  </a:lnTo>
                  <a:lnTo>
                    <a:pt x="552" y="65"/>
                  </a:lnTo>
                  <a:lnTo>
                    <a:pt x="545" y="83"/>
                  </a:lnTo>
                  <a:lnTo>
                    <a:pt x="537" y="111"/>
                  </a:lnTo>
                  <a:lnTo>
                    <a:pt x="441" y="503"/>
                  </a:lnTo>
                  <a:lnTo>
                    <a:pt x="589" y="503"/>
                  </a:lnTo>
                  <a:lnTo>
                    <a:pt x="646" y="501"/>
                  </a:lnTo>
                  <a:lnTo>
                    <a:pt x="691" y="493"/>
                  </a:lnTo>
                  <a:lnTo>
                    <a:pt x="723" y="478"/>
                  </a:lnTo>
                  <a:lnTo>
                    <a:pt x="747" y="458"/>
                  </a:lnTo>
                  <a:lnTo>
                    <a:pt x="767" y="427"/>
                  </a:lnTo>
                  <a:lnTo>
                    <a:pt x="785" y="389"/>
                  </a:lnTo>
                  <a:lnTo>
                    <a:pt x="799" y="341"/>
                  </a:lnTo>
                  <a:lnTo>
                    <a:pt x="802" y="334"/>
                  </a:lnTo>
                  <a:lnTo>
                    <a:pt x="804" y="326"/>
                  </a:lnTo>
                  <a:lnTo>
                    <a:pt x="807" y="321"/>
                  </a:lnTo>
                  <a:lnTo>
                    <a:pt x="812" y="316"/>
                  </a:lnTo>
                  <a:lnTo>
                    <a:pt x="817" y="313"/>
                  </a:lnTo>
                  <a:lnTo>
                    <a:pt x="822" y="313"/>
                  </a:lnTo>
                  <a:lnTo>
                    <a:pt x="829" y="313"/>
                  </a:lnTo>
                  <a:lnTo>
                    <a:pt x="834" y="319"/>
                  </a:lnTo>
                  <a:lnTo>
                    <a:pt x="839" y="324"/>
                  </a:lnTo>
                  <a:lnTo>
                    <a:pt x="839" y="331"/>
                  </a:lnTo>
                  <a:lnTo>
                    <a:pt x="750" y="713"/>
                  </a:lnTo>
                  <a:lnTo>
                    <a:pt x="747" y="724"/>
                  </a:lnTo>
                  <a:lnTo>
                    <a:pt x="742" y="731"/>
                  </a:lnTo>
                  <a:lnTo>
                    <a:pt x="740" y="739"/>
                  </a:lnTo>
                  <a:lnTo>
                    <a:pt x="733" y="741"/>
                  </a:lnTo>
                  <a:lnTo>
                    <a:pt x="728" y="744"/>
                  </a:lnTo>
                  <a:lnTo>
                    <a:pt x="718" y="741"/>
                  </a:lnTo>
                  <a:lnTo>
                    <a:pt x="713" y="741"/>
                  </a:lnTo>
                  <a:lnTo>
                    <a:pt x="708" y="736"/>
                  </a:lnTo>
                  <a:lnTo>
                    <a:pt x="705" y="731"/>
                  </a:lnTo>
                  <a:lnTo>
                    <a:pt x="705" y="729"/>
                  </a:lnTo>
                  <a:lnTo>
                    <a:pt x="705" y="721"/>
                  </a:lnTo>
                  <a:lnTo>
                    <a:pt x="710" y="711"/>
                  </a:lnTo>
                  <a:lnTo>
                    <a:pt x="718" y="678"/>
                  </a:lnTo>
                  <a:lnTo>
                    <a:pt x="720" y="655"/>
                  </a:lnTo>
                  <a:lnTo>
                    <a:pt x="723" y="640"/>
                  </a:lnTo>
                  <a:lnTo>
                    <a:pt x="723" y="627"/>
                  </a:lnTo>
                  <a:lnTo>
                    <a:pt x="723" y="612"/>
                  </a:lnTo>
                  <a:lnTo>
                    <a:pt x="720" y="600"/>
                  </a:lnTo>
                  <a:lnTo>
                    <a:pt x="715" y="587"/>
                  </a:lnTo>
                  <a:lnTo>
                    <a:pt x="705" y="577"/>
                  </a:lnTo>
                  <a:lnTo>
                    <a:pt x="688" y="567"/>
                  </a:lnTo>
                  <a:lnTo>
                    <a:pt x="666" y="559"/>
                  </a:lnTo>
                  <a:lnTo>
                    <a:pt x="631" y="557"/>
                  </a:lnTo>
                  <a:lnTo>
                    <a:pt x="587" y="554"/>
                  </a:lnTo>
                  <a:lnTo>
                    <a:pt x="426" y="554"/>
                  </a:lnTo>
                  <a:lnTo>
                    <a:pt x="319" y="1000"/>
                  </a:lnTo>
                  <a:lnTo>
                    <a:pt x="317" y="1010"/>
                  </a:lnTo>
                  <a:lnTo>
                    <a:pt x="315" y="1017"/>
                  </a:lnTo>
                  <a:lnTo>
                    <a:pt x="312" y="1025"/>
                  </a:lnTo>
                  <a:lnTo>
                    <a:pt x="312" y="1027"/>
                  </a:lnTo>
                  <a:lnTo>
                    <a:pt x="312" y="1030"/>
                  </a:lnTo>
                  <a:lnTo>
                    <a:pt x="312" y="1032"/>
                  </a:lnTo>
                  <a:lnTo>
                    <a:pt x="312" y="1035"/>
                  </a:lnTo>
                  <a:lnTo>
                    <a:pt x="312" y="1043"/>
                  </a:lnTo>
                  <a:lnTo>
                    <a:pt x="315" y="1045"/>
                  </a:lnTo>
                  <a:lnTo>
                    <a:pt x="319" y="1050"/>
                  </a:lnTo>
                  <a:lnTo>
                    <a:pt x="324" y="1050"/>
                  </a:lnTo>
                  <a:lnTo>
                    <a:pt x="332" y="1053"/>
                  </a:lnTo>
                  <a:lnTo>
                    <a:pt x="599" y="1053"/>
                  </a:lnTo>
                  <a:lnTo>
                    <a:pt x="676" y="1050"/>
                  </a:lnTo>
                  <a:lnTo>
                    <a:pt x="740" y="1040"/>
                  </a:lnTo>
                  <a:lnTo>
                    <a:pt x="794" y="1022"/>
                  </a:lnTo>
                  <a:lnTo>
                    <a:pt x="841" y="1000"/>
                  </a:lnTo>
                  <a:lnTo>
                    <a:pt x="881" y="969"/>
                  </a:lnTo>
                  <a:lnTo>
                    <a:pt x="916" y="931"/>
                  </a:lnTo>
                  <a:lnTo>
                    <a:pt x="948" y="886"/>
                  </a:lnTo>
                  <a:lnTo>
                    <a:pt x="975" y="832"/>
                  </a:lnTo>
                  <a:lnTo>
                    <a:pt x="1005" y="774"/>
                  </a:lnTo>
                  <a:lnTo>
                    <a:pt x="1034" y="706"/>
                  </a:lnTo>
                  <a:lnTo>
                    <a:pt x="1037" y="698"/>
                  </a:lnTo>
                  <a:lnTo>
                    <a:pt x="1039" y="693"/>
                  </a:lnTo>
                  <a:lnTo>
                    <a:pt x="1042" y="688"/>
                  </a:lnTo>
                  <a:lnTo>
                    <a:pt x="1047" y="686"/>
                  </a:lnTo>
                  <a:lnTo>
                    <a:pt x="1054" y="686"/>
                  </a:lnTo>
                  <a:lnTo>
                    <a:pt x="1062" y="686"/>
                  </a:lnTo>
                  <a:lnTo>
                    <a:pt x="1066" y="688"/>
                  </a:lnTo>
                  <a:lnTo>
                    <a:pt x="1071" y="691"/>
                  </a:lnTo>
                  <a:lnTo>
                    <a:pt x="1074" y="693"/>
                  </a:lnTo>
                  <a:lnTo>
                    <a:pt x="1074" y="698"/>
                  </a:lnTo>
                  <a:lnTo>
                    <a:pt x="1074" y="701"/>
                  </a:lnTo>
                  <a:lnTo>
                    <a:pt x="1074" y="703"/>
                  </a:lnTo>
                  <a:lnTo>
                    <a:pt x="1074" y="706"/>
                  </a:lnTo>
                  <a:lnTo>
                    <a:pt x="1071" y="708"/>
                  </a:lnTo>
                  <a:lnTo>
                    <a:pt x="1071" y="713"/>
                  </a:lnTo>
                  <a:lnTo>
                    <a:pt x="1069" y="721"/>
                  </a:lnTo>
                  <a:lnTo>
                    <a:pt x="1066" y="726"/>
                  </a:lnTo>
                  <a:lnTo>
                    <a:pt x="1066" y="726"/>
                  </a:lnTo>
                  <a:lnTo>
                    <a:pt x="921" y="1076"/>
                  </a:lnTo>
                  <a:lnTo>
                    <a:pt x="913" y="1091"/>
                  </a:lnTo>
                  <a:lnTo>
                    <a:pt x="906" y="1101"/>
                  </a:lnTo>
                  <a:lnTo>
                    <a:pt x="891" y="1103"/>
                  </a:lnTo>
                  <a:lnTo>
                    <a:pt x="869" y="1103"/>
                  </a:lnTo>
                  <a:lnTo>
                    <a:pt x="45" y="1103"/>
                  </a:lnTo>
                  <a:lnTo>
                    <a:pt x="25" y="1103"/>
                  </a:lnTo>
                  <a:lnTo>
                    <a:pt x="10" y="1101"/>
                  </a:lnTo>
                  <a:lnTo>
                    <a:pt x="3" y="1096"/>
                  </a:lnTo>
                  <a:lnTo>
                    <a:pt x="0" y="1083"/>
                  </a:lnTo>
                  <a:lnTo>
                    <a:pt x="3" y="1065"/>
                  </a:lnTo>
                  <a:lnTo>
                    <a:pt x="10" y="1058"/>
                  </a:lnTo>
                  <a:lnTo>
                    <a:pt x="25" y="1053"/>
                  </a:lnTo>
                  <a:lnTo>
                    <a:pt x="45" y="1053"/>
                  </a:lnTo>
                  <a:lnTo>
                    <a:pt x="92" y="1053"/>
                  </a:lnTo>
                  <a:lnTo>
                    <a:pt x="124" y="1050"/>
                  </a:lnTo>
                  <a:lnTo>
                    <a:pt x="149" y="1043"/>
                  </a:lnTo>
                  <a:lnTo>
                    <a:pt x="166" y="1032"/>
                  </a:lnTo>
                  <a:lnTo>
                    <a:pt x="176" y="1020"/>
                  </a:lnTo>
                  <a:lnTo>
                    <a:pt x="183" y="1000"/>
                  </a:lnTo>
                  <a:lnTo>
                    <a:pt x="188" y="977"/>
                  </a:lnTo>
                  <a:lnTo>
                    <a:pt x="399" y="116"/>
                  </a:lnTo>
                  <a:lnTo>
                    <a:pt x="401" y="106"/>
                  </a:lnTo>
                  <a:lnTo>
                    <a:pt x="404" y="98"/>
                  </a:lnTo>
                  <a:lnTo>
                    <a:pt x="406" y="91"/>
                  </a:lnTo>
                  <a:lnTo>
                    <a:pt x="406" y="86"/>
                  </a:lnTo>
                  <a:lnTo>
                    <a:pt x="406" y="83"/>
                  </a:lnTo>
                  <a:lnTo>
                    <a:pt x="406" y="81"/>
                  </a:lnTo>
                  <a:lnTo>
                    <a:pt x="406" y="78"/>
                  </a:lnTo>
                  <a:lnTo>
                    <a:pt x="401" y="63"/>
                  </a:lnTo>
                  <a:lnTo>
                    <a:pt x="386" y="53"/>
                  </a:lnTo>
                  <a:lnTo>
                    <a:pt x="366" y="50"/>
                  </a:lnTo>
                  <a:lnTo>
                    <a:pt x="337" y="48"/>
                  </a:lnTo>
                  <a:lnTo>
                    <a:pt x="305" y="48"/>
                  </a:lnTo>
                  <a:lnTo>
                    <a:pt x="285" y="48"/>
                  </a:lnTo>
                  <a:lnTo>
                    <a:pt x="270" y="45"/>
                  </a:lnTo>
                  <a:lnTo>
                    <a:pt x="263" y="40"/>
                  </a:lnTo>
                  <a:lnTo>
                    <a:pt x="260" y="30"/>
                  </a:lnTo>
                  <a:lnTo>
                    <a:pt x="263" y="12"/>
                  </a:lnTo>
                  <a:lnTo>
                    <a:pt x="270" y="2"/>
                  </a:lnTo>
                  <a:lnTo>
                    <a:pt x="285" y="0"/>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noEditPoints="1"/>
            </p:cNvSpPr>
            <p:nvPr/>
          </p:nvSpPr>
          <p:spPr bwMode="auto">
            <a:xfrm>
              <a:off x="4720" y="3553"/>
              <a:ext cx="1058" cy="378"/>
            </a:xfrm>
            <a:custGeom>
              <a:avLst/>
              <a:gdLst/>
              <a:ahLst/>
              <a:cxnLst>
                <a:cxn ang="0">
                  <a:pos x="54" y="314"/>
                </a:cxn>
                <a:cxn ang="0">
                  <a:pos x="1004" y="314"/>
                </a:cxn>
                <a:cxn ang="0">
                  <a:pos x="1019" y="314"/>
                </a:cxn>
                <a:cxn ang="0">
                  <a:pos x="1034" y="317"/>
                </a:cxn>
                <a:cxn ang="0">
                  <a:pos x="1046" y="322"/>
                </a:cxn>
                <a:cxn ang="0">
                  <a:pos x="1056" y="332"/>
                </a:cxn>
                <a:cxn ang="0">
                  <a:pos x="1058" y="347"/>
                </a:cxn>
                <a:cxn ang="0">
                  <a:pos x="1056" y="362"/>
                </a:cxn>
                <a:cxn ang="0">
                  <a:pos x="1046" y="373"/>
                </a:cxn>
                <a:cxn ang="0">
                  <a:pos x="1034" y="378"/>
                </a:cxn>
                <a:cxn ang="0">
                  <a:pos x="1021" y="378"/>
                </a:cxn>
                <a:cxn ang="0">
                  <a:pos x="1007" y="378"/>
                </a:cxn>
                <a:cxn ang="0">
                  <a:pos x="54" y="378"/>
                </a:cxn>
                <a:cxn ang="0">
                  <a:pos x="39" y="378"/>
                </a:cxn>
                <a:cxn ang="0">
                  <a:pos x="25" y="378"/>
                </a:cxn>
                <a:cxn ang="0">
                  <a:pos x="12" y="373"/>
                </a:cxn>
                <a:cxn ang="0">
                  <a:pos x="5" y="362"/>
                </a:cxn>
                <a:cxn ang="0">
                  <a:pos x="0" y="347"/>
                </a:cxn>
                <a:cxn ang="0">
                  <a:pos x="5" y="332"/>
                </a:cxn>
                <a:cxn ang="0">
                  <a:pos x="12" y="322"/>
                </a:cxn>
                <a:cxn ang="0">
                  <a:pos x="25" y="317"/>
                </a:cxn>
                <a:cxn ang="0">
                  <a:pos x="39" y="314"/>
                </a:cxn>
                <a:cxn ang="0">
                  <a:pos x="54" y="314"/>
                </a:cxn>
                <a:cxn ang="0">
                  <a:pos x="54" y="0"/>
                </a:cxn>
                <a:cxn ang="0">
                  <a:pos x="1007" y="0"/>
                </a:cxn>
                <a:cxn ang="0">
                  <a:pos x="1021" y="0"/>
                </a:cxn>
                <a:cxn ang="0">
                  <a:pos x="1034" y="3"/>
                </a:cxn>
                <a:cxn ang="0">
                  <a:pos x="1046" y="5"/>
                </a:cxn>
                <a:cxn ang="0">
                  <a:pos x="1056" y="16"/>
                </a:cxn>
                <a:cxn ang="0">
                  <a:pos x="1058" y="31"/>
                </a:cxn>
                <a:cxn ang="0">
                  <a:pos x="1056" y="46"/>
                </a:cxn>
                <a:cxn ang="0">
                  <a:pos x="1046" y="56"/>
                </a:cxn>
                <a:cxn ang="0">
                  <a:pos x="1034" y="61"/>
                </a:cxn>
                <a:cxn ang="0">
                  <a:pos x="1019" y="64"/>
                </a:cxn>
                <a:cxn ang="0">
                  <a:pos x="1004" y="64"/>
                </a:cxn>
                <a:cxn ang="0">
                  <a:pos x="54" y="64"/>
                </a:cxn>
                <a:cxn ang="0">
                  <a:pos x="39" y="64"/>
                </a:cxn>
                <a:cxn ang="0">
                  <a:pos x="25" y="61"/>
                </a:cxn>
                <a:cxn ang="0">
                  <a:pos x="12" y="56"/>
                </a:cxn>
                <a:cxn ang="0">
                  <a:pos x="5" y="46"/>
                </a:cxn>
                <a:cxn ang="0">
                  <a:pos x="0" y="31"/>
                </a:cxn>
                <a:cxn ang="0">
                  <a:pos x="5" y="16"/>
                </a:cxn>
                <a:cxn ang="0">
                  <a:pos x="12" y="5"/>
                </a:cxn>
                <a:cxn ang="0">
                  <a:pos x="25" y="3"/>
                </a:cxn>
                <a:cxn ang="0">
                  <a:pos x="39" y="0"/>
                </a:cxn>
                <a:cxn ang="0">
                  <a:pos x="54" y="0"/>
                </a:cxn>
              </a:cxnLst>
              <a:rect l="0" t="0" r="r" b="b"/>
              <a:pathLst>
                <a:path w="1058" h="378">
                  <a:moveTo>
                    <a:pt x="54" y="314"/>
                  </a:moveTo>
                  <a:lnTo>
                    <a:pt x="1004" y="314"/>
                  </a:lnTo>
                  <a:lnTo>
                    <a:pt x="1019" y="314"/>
                  </a:lnTo>
                  <a:lnTo>
                    <a:pt x="1034" y="317"/>
                  </a:lnTo>
                  <a:lnTo>
                    <a:pt x="1046" y="322"/>
                  </a:lnTo>
                  <a:lnTo>
                    <a:pt x="1056" y="332"/>
                  </a:lnTo>
                  <a:lnTo>
                    <a:pt x="1058" y="347"/>
                  </a:lnTo>
                  <a:lnTo>
                    <a:pt x="1056" y="362"/>
                  </a:lnTo>
                  <a:lnTo>
                    <a:pt x="1046" y="373"/>
                  </a:lnTo>
                  <a:lnTo>
                    <a:pt x="1034" y="378"/>
                  </a:lnTo>
                  <a:lnTo>
                    <a:pt x="1021" y="378"/>
                  </a:lnTo>
                  <a:lnTo>
                    <a:pt x="1007" y="378"/>
                  </a:lnTo>
                  <a:lnTo>
                    <a:pt x="54" y="378"/>
                  </a:lnTo>
                  <a:lnTo>
                    <a:pt x="39" y="378"/>
                  </a:lnTo>
                  <a:lnTo>
                    <a:pt x="25" y="378"/>
                  </a:lnTo>
                  <a:lnTo>
                    <a:pt x="12" y="373"/>
                  </a:lnTo>
                  <a:lnTo>
                    <a:pt x="5" y="362"/>
                  </a:lnTo>
                  <a:lnTo>
                    <a:pt x="0" y="347"/>
                  </a:lnTo>
                  <a:lnTo>
                    <a:pt x="5" y="332"/>
                  </a:lnTo>
                  <a:lnTo>
                    <a:pt x="12" y="322"/>
                  </a:lnTo>
                  <a:lnTo>
                    <a:pt x="25" y="317"/>
                  </a:lnTo>
                  <a:lnTo>
                    <a:pt x="39" y="314"/>
                  </a:lnTo>
                  <a:lnTo>
                    <a:pt x="54" y="314"/>
                  </a:lnTo>
                  <a:close/>
                  <a:moveTo>
                    <a:pt x="54" y="0"/>
                  </a:moveTo>
                  <a:lnTo>
                    <a:pt x="1007" y="0"/>
                  </a:lnTo>
                  <a:lnTo>
                    <a:pt x="1021" y="0"/>
                  </a:lnTo>
                  <a:lnTo>
                    <a:pt x="1034" y="3"/>
                  </a:lnTo>
                  <a:lnTo>
                    <a:pt x="1046" y="5"/>
                  </a:lnTo>
                  <a:lnTo>
                    <a:pt x="1056" y="16"/>
                  </a:lnTo>
                  <a:lnTo>
                    <a:pt x="1058" y="31"/>
                  </a:lnTo>
                  <a:lnTo>
                    <a:pt x="1056" y="46"/>
                  </a:lnTo>
                  <a:lnTo>
                    <a:pt x="1046" y="56"/>
                  </a:lnTo>
                  <a:lnTo>
                    <a:pt x="1034" y="61"/>
                  </a:lnTo>
                  <a:lnTo>
                    <a:pt x="1019" y="64"/>
                  </a:lnTo>
                  <a:lnTo>
                    <a:pt x="1004" y="64"/>
                  </a:lnTo>
                  <a:lnTo>
                    <a:pt x="54" y="64"/>
                  </a:lnTo>
                  <a:lnTo>
                    <a:pt x="39" y="64"/>
                  </a:lnTo>
                  <a:lnTo>
                    <a:pt x="25" y="61"/>
                  </a:lnTo>
                  <a:lnTo>
                    <a:pt x="12" y="56"/>
                  </a:lnTo>
                  <a:lnTo>
                    <a:pt x="5" y="46"/>
                  </a:lnTo>
                  <a:lnTo>
                    <a:pt x="0" y="31"/>
                  </a:lnTo>
                  <a:lnTo>
                    <a:pt x="5" y="16"/>
                  </a:lnTo>
                  <a:lnTo>
                    <a:pt x="12" y="5"/>
                  </a:lnTo>
                  <a:lnTo>
                    <a:pt x="25" y="3"/>
                  </a:lnTo>
                  <a:lnTo>
                    <a:pt x="39"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6511" y="2928"/>
              <a:ext cx="61" cy="1628"/>
            </a:xfrm>
            <a:custGeom>
              <a:avLst/>
              <a:gdLst/>
              <a:ahLst/>
              <a:cxnLst>
                <a:cxn ang="0">
                  <a:pos x="32" y="0"/>
                </a:cxn>
                <a:cxn ang="0">
                  <a:pos x="47" y="3"/>
                </a:cxn>
                <a:cxn ang="0">
                  <a:pos x="56" y="13"/>
                </a:cxn>
                <a:cxn ang="0">
                  <a:pos x="61" y="25"/>
                </a:cxn>
                <a:cxn ang="0">
                  <a:pos x="61" y="43"/>
                </a:cxn>
                <a:cxn ang="0">
                  <a:pos x="61" y="58"/>
                </a:cxn>
                <a:cxn ang="0">
                  <a:pos x="61" y="1570"/>
                </a:cxn>
                <a:cxn ang="0">
                  <a:pos x="61" y="1587"/>
                </a:cxn>
                <a:cxn ang="0">
                  <a:pos x="61" y="1603"/>
                </a:cxn>
                <a:cxn ang="0">
                  <a:pos x="56" y="1615"/>
                </a:cxn>
                <a:cxn ang="0">
                  <a:pos x="47" y="1625"/>
                </a:cxn>
                <a:cxn ang="0">
                  <a:pos x="32" y="1628"/>
                </a:cxn>
                <a:cxn ang="0">
                  <a:pos x="17" y="1625"/>
                </a:cxn>
                <a:cxn ang="0">
                  <a:pos x="7" y="1615"/>
                </a:cxn>
                <a:cxn ang="0">
                  <a:pos x="2" y="1603"/>
                </a:cxn>
                <a:cxn ang="0">
                  <a:pos x="0" y="1587"/>
                </a:cxn>
                <a:cxn ang="0">
                  <a:pos x="0" y="1570"/>
                </a:cxn>
                <a:cxn ang="0">
                  <a:pos x="0" y="58"/>
                </a:cxn>
                <a:cxn ang="0">
                  <a:pos x="0" y="43"/>
                </a:cxn>
                <a:cxn ang="0">
                  <a:pos x="2" y="25"/>
                </a:cxn>
                <a:cxn ang="0">
                  <a:pos x="7" y="13"/>
                </a:cxn>
                <a:cxn ang="0">
                  <a:pos x="17" y="3"/>
                </a:cxn>
                <a:cxn ang="0">
                  <a:pos x="32" y="0"/>
                </a:cxn>
              </a:cxnLst>
              <a:rect l="0" t="0" r="r" b="b"/>
              <a:pathLst>
                <a:path w="61" h="1628">
                  <a:moveTo>
                    <a:pt x="32" y="0"/>
                  </a:moveTo>
                  <a:lnTo>
                    <a:pt x="47" y="3"/>
                  </a:lnTo>
                  <a:lnTo>
                    <a:pt x="56" y="13"/>
                  </a:lnTo>
                  <a:lnTo>
                    <a:pt x="61" y="25"/>
                  </a:lnTo>
                  <a:lnTo>
                    <a:pt x="61" y="43"/>
                  </a:lnTo>
                  <a:lnTo>
                    <a:pt x="61" y="58"/>
                  </a:lnTo>
                  <a:lnTo>
                    <a:pt x="61" y="1570"/>
                  </a:lnTo>
                  <a:lnTo>
                    <a:pt x="61" y="1587"/>
                  </a:lnTo>
                  <a:lnTo>
                    <a:pt x="61" y="1603"/>
                  </a:lnTo>
                  <a:lnTo>
                    <a:pt x="56" y="1615"/>
                  </a:lnTo>
                  <a:lnTo>
                    <a:pt x="47" y="1625"/>
                  </a:lnTo>
                  <a:lnTo>
                    <a:pt x="32" y="1628"/>
                  </a:lnTo>
                  <a:lnTo>
                    <a:pt x="17" y="1625"/>
                  </a:lnTo>
                  <a:lnTo>
                    <a:pt x="7" y="1615"/>
                  </a:lnTo>
                  <a:lnTo>
                    <a:pt x="2" y="1603"/>
                  </a:lnTo>
                  <a:lnTo>
                    <a:pt x="0" y="1587"/>
                  </a:lnTo>
                  <a:lnTo>
                    <a:pt x="0" y="1570"/>
                  </a:lnTo>
                  <a:lnTo>
                    <a:pt x="0" y="58"/>
                  </a:lnTo>
                  <a:lnTo>
                    <a:pt x="0" y="43"/>
                  </a:lnTo>
                  <a:lnTo>
                    <a:pt x="2" y="25"/>
                  </a:lnTo>
                  <a:lnTo>
                    <a:pt x="7" y="13"/>
                  </a:lnTo>
                  <a:lnTo>
                    <a:pt x="17"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6854" y="3039"/>
              <a:ext cx="1059" cy="1109"/>
            </a:xfrm>
            <a:custGeom>
              <a:avLst/>
              <a:gdLst/>
              <a:ahLst/>
              <a:cxnLst>
                <a:cxn ang="0">
                  <a:pos x="1019" y="0"/>
                </a:cxn>
                <a:cxn ang="0">
                  <a:pos x="1054" y="3"/>
                </a:cxn>
                <a:cxn ang="0">
                  <a:pos x="1057" y="21"/>
                </a:cxn>
                <a:cxn ang="0">
                  <a:pos x="1054" y="38"/>
                </a:cxn>
                <a:cxn ang="0">
                  <a:pos x="166" y="1054"/>
                </a:cxn>
                <a:cxn ang="0">
                  <a:pos x="512" y="1051"/>
                </a:cxn>
                <a:cxn ang="0">
                  <a:pos x="634" y="1023"/>
                </a:cxn>
                <a:cxn ang="0">
                  <a:pos x="720" y="968"/>
                </a:cxn>
                <a:cxn ang="0">
                  <a:pos x="785" y="887"/>
                </a:cxn>
                <a:cxn ang="0">
                  <a:pos x="831" y="780"/>
                </a:cxn>
                <a:cxn ang="0">
                  <a:pos x="861" y="697"/>
                </a:cxn>
                <a:cxn ang="0">
                  <a:pos x="871" y="676"/>
                </a:cxn>
                <a:cxn ang="0">
                  <a:pos x="888" y="676"/>
                </a:cxn>
                <a:cxn ang="0">
                  <a:pos x="898" y="684"/>
                </a:cxn>
                <a:cxn ang="0">
                  <a:pos x="901" y="694"/>
                </a:cxn>
                <a:cxn ang="0">
                  <a:pos x="898" y="709"/>
                </a:cxn>
                <a:cxn ang="0">
                  <a:pos x="785" y="1076"/>
                </a:cxn>
                <a:cxn ang="0">
                  <a:pos x="770" y="1104"/>
                </a:cxn>
                <a:cxn ang="0">
                  <a:pos x="733" y="1109"/>
                </a:cxn>
                <a:cxn ang="0">
                  <a:pos x="18" y="1109"/>
                </a:cxn>
                <a:cxn ang="0">
                  <a:pos x="0" y="1094"/>
                </a:cxn>
                <a:cxn ang="0">
                  <a:pos x="3" y="1087"/>
                </a:cxn>
                <a:cxn ang="0">
                  <a:pos x="5" y="1074"/>
                </a:cxn>
                <a:cxn ang="0">
                  <a:pos x="5" y="1066"/>
                </a:cxn>
                <a:cxn ang="0">
                  <a:pos x="639" y="49"/>
                </a:cxn>
                <a:cxn ang="0">
                  <a:pos x="507" y="61"/>
                </a:cxn>
                <a:cxn ang="0">
                  <a:pos x="409" y="99"/>
                </a:cxn>
                <a:cxn ang="0">
                  <a:pos x="337" y="160"/>
                </a:cxn>
                <a:cxn ang="0">
                  <a:pos x="285" y="244"/>
                </a:cxn>
                <a:cxn ang="0">
                  <a:pos x="245" y="347"/>
                </a:cxn>
                <a:cxn ang="0">
                  <a:pos x="240" y="355"/>
                </a:cxn>
                <a:cxn ang="0">
                  <a:pos x="233" y="365"/>
                </a:cxn>
                <a:cxn ang="0">
                  <a:pos x="218" y="365"/>
                </a:cxn>
                <a:cxn ang="0">
                  <a:pos x="211" y="357"/>
                </a:cxn>
                <a:cxn ang="0">
                  <a:pos x="206" y="350"/>
                </a:cxn>
                <a:cxn ang="0">
                  <a:pos x="206" y="347"/>
                </a:cxn>
                <a:cxn ang="0">
                  <a:pos x="208" y="337"/>
                </a:cxn>
                <a:cxn ang="0">
                  <a:pos x="211" y="325"/>
                </a:cxn>
                <a:cxn ang="0">
                  <a:pos x="305" y="13"/>
                </a:cxn>
                <a:cxn ang="0">
                  <a:pos x="324" y="0"/>
                </a:cxn>
              </a:cxnLst>
              <a:rect l="0" t="0" r="r" b="b"/>
              <a:pathLst>
                <a:path w="1059" h="1109">
                  <a:moveTo>
                    <a:pt x="349" y="0"/>
                  </a:moveTo>
                  <a:lnTo>
                    <a:pt x="1019" y="0"/>
                  </a:lnTo>
                  <a:lnTo>
                    <a:pt x="1044" y="0"/>
                  </a:lnTo>
                  <a:lnTo>
                    <a:pt x="1054" y="3"/>
                  </a:lnTo>
                  <a:lnTo>
                    <a:pt x="1059" y="13"/>
                  </a:lnTo>
                  <a:lnTo>
                    <a:pt x="1057" y="21"/>
                  </a:lnTo>
                  <a:lnTo>
                    <a:pt x="1057" y="31"/>
                  </a:lnTo>
                  <a:lnTo>
                    <a:pt x="1054" y="38"/>
                  </a:lnTo>
                  <a:lnTo>
                    <a:pt x="1054" y="38"/>
                  </a:lnTo>
                  <a:lnTo>
                    <a:pt x="166" y="1054"/>
                  </a:lnTo>
                  <a:lnTo>
                    <a:pt x="436" y="1054"/>
                  </a:lnTo>
                  <a:lnTo>
                    <a:pt x="512" y="1051"/>
                  </a:lnTo>
                  <a:lnTo>
                    <a:pt x="577" y="1041"/>
                  </a:lnTo>
                  <a:lnTo>
                    <a:pt x="634" y="1023"/>
                  </a:lnTo>
                  <a:lnTo>
                    <a:pt x="681" y="998"/>
                  </a:lnTo>
                  <a:lnTo>
                    <a:pt x="720" y="968"/>
                  </a:lnTo>
                  <a:lnTo>
                    <a:pt x="755" y="932"/>
                  </a:lnTo>
                  <a:lnTo>
                    <a:pt x="785" y="887"/>
                  </a:lnTo>
                  <a:lnTo>
                    <a:pt x="809" y="836"/>
                  </a:lnTo>
                  <a:lnTo>
                    <a:pt x="831" y="780"/>
                  </a:lnTo>
                  <a:lnTo>
                    <a:pt x="854" y="717"/>
                  </a:lnTo>
                  <a:lnTo>
                    <a:pt x="861" y="697"/>
                  </a:lnTo>
                  <a:lnTo>
                    <a:pt x="866" y="684"/>
                  </a:lnTo>
                  <a:lnTo>
                    <a:pt x="871" y="676"/>
                  </a:lnTo>
                  <a:lnTo>
                    <a:pt x="881" y="674"/>
                  </a:lnTo>
                  <a:lnTo>
                    <a:pt x="888" y="676"/>
                  </a:lnTo>
                  <a:lnTo>
                    <a:pt x="893" y="679"/>
                  </a:lnTo>
                  <a:lnTo>
                    <a:pt x="898" y="684"/>
                  </a:lnTo>
                  <a:lnTo>
                    <a:pt x="901" y="689"/>
                  </a:lnTo>
                  <a:lnTo>
                    <a:pt x="901" y="694"/>
                  </a:lnTo>
                  <a:lnTo>
                    <a:pt x="901" y="702"/>
                  </a:lnTo>
                  <a:lnTo>
                    <a:pt x="898" y="709"/>
                  </a:lnTo>
                  <a:lnTo>
                    <a:pt x="896" y="719"/>
                  </a:lnTo>
                  <a:lnTo>
                    <a:pt x="785" y="1076"/>
                  </a:lnTo>
                  <a:lnTo>
                    <a:pt x="777" y="1094"/>
                  </a:lnTo>
                  <a:lnTo>
                    <a:pt x="770" y="1104"/>
                  </a:lnTo>
                  <a:lnTo>
                    <a:pt x="755" y="1109"/>
                  </a:lnTo>
                  <a:lnTo>
                    <a:pt x="733" y="1109"/>
                  </a:lnTo>
                  <a:lnTo>
                    <a:pt x="40" y="1109"/>
                  </a:lnTo>
                  <a:lnTo>
                    <a:pt x="18" y="1109"/>
                  </a:lnTo>
                  <a:lnTo>
                    <a:pt x="5" y="1107"/>
                  </a:lnTo>
                  <a:lnTo>
                    <a:pt x="0" y="1094"/>
                  </a:lnTo>
                  <a:lnTo>
                    <a:pt x="0" y="1092"/>
                  </a:lnTo>
                  <a:lnTo>
                    <a:pt x="3" y="1087"/>
                  </a:lnTo>
                  <a:lnTo>
                    <a:pt x="3" y="1079"/>
                  </a:lnTo>
                  <a:lnTo>
                    <a:pt x="5" y="1074"/>
                  </a:lnTo>
                  <a:lnTo>
                    <a:pt x="5" y="1069"/>
                  </a:lnTo>
                  <a:lnTo>
                    <a:pt x="5" y="1066"/>
                  </a:lnTo>
                  <a:lnTo>
                    <a:pt x="896" y="49"/>
                  </a:lnTo>
                  <a:lnTo>
                    <a:pt x="639" y="49"/>
                  </a:lnTo>
                  <a:lnTo>
                    <a:pt x="569" y="51"/>
                  </a:lnTo>
                  <a:lnTo>
                    <a:pt x="507" y="61"/>
                  </a:lnTo>
                  <a:lnTo>
                    <a:pt x="456" y="76"/>
                  </a:lnTo>
                  <a:lnTo>
                    <a:pt x="409" y="99"/>
                  </a:lnTo>
                  <a:lnTo>
                    <a:pt x="371" y="125"/>
                  </a:lnTo>
                  <a:lnTo>
                    <a:pt x="337" y="160"/>
                  </a:lnTo>
                  <a:lnTo>
                    <a:pt x="310" y="198"/>
                  </a:lnTo>
                  <a:lnTo>
                    <a:pt x="285" y="244"/>
                  </a:lnTo>
                  <a:lnTo>
                    <a:pt x="265" y="292"/>
                  </a:lnTo>
                  <a:lnTo>
                    <a:pt x="245" y="347"/>
                  </a:lnTo>
                  <a:lnTo>
                    <a:pt x="243" y="352"/>
                  </a:lnTo>
                  <a:lnTo>
                    <a:pt x="240" y="355"/>
                  </a:lnTo>
                  <a:lnTo>
                    <a:pt x="238" y="360"/>
                  </a:lnTo>
                  <a:lnTo>
                    <a:pt x="233" y="365"/>
                  </a:lnTo>
                  <a:lnTo>
                    <a:pt x="225" y="365"/>
                  </a:lnTo>
                  <a:lnTo>
                    <a:pt x="218" y="365"/>
                  </a:lnTo>
                  <a:lnTo>
                    <a:pt x="213" y="363"/>
                  </a:lnTo>
                  <a:lnTo>
                    <a:pt x="211" y="357"/>
                  </a:lnTo>
                  <a:lnTo>
                    <a:pt x="208" y="355"/>
                  </a:lnTo>
                  <a:lnTo>
                    <a:pt x="206" y="350"/>
                  </a:lnTo>
                  <a:lnTo>
                    <a:pt x="206" y="347"/>
                  </a:lnTo>
                  <a:lnTo>
                    <a:pt x="206" y="347"/>
                  </a:lnTo>
                  <a:lnTo>
                    <a:pt x="206" y="345"/>
                  </a:lnTo>
                  <a:lnTo>
                    <a:pt x="208" y="337"/>
                  </a:lnTo>
                  <a:lnTo>
                    <a:pt x="208" y="332"/>
                  </a:lnTo>
                  <a:lnTo>
                    <a:pt x="211" y="325"/>
                  </a:lnTo>
                  <a:lnTo>
                    <a:pt x="297" y="31"/>
                  </a:lnTo>
                  <a:lnTo>
                    <a:pt x="305" y="13"/>
                  </a:lnTo>
                  <a:lnTo>
                    <a:pt x="312" y="3"/>
                  </a:lnTo>
                  <a:lnTo>
                    <a:pt x="324" y="0"/>
                  </a:lnTo>
                  <a:lnTo>
                    <a:pt x="3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7896" y="3877"/>
              <a:ext cx="650" cy="752"/>
            </a:xfrm>
            <a:custGeom>
              <a:avLst/>
              <a:gdLst/>
              <a:ahLst/>
              <a:cxnLst>
                <a:cxn ang="0">
                  <a:pos x="279" y="6"/>
                </a:cxn>
                <a:cxn ang="0">
                  <a:pos x="351" y="46"/>
                </a:cxn>
                <a:cxn ang="0">
                  <a:pos x="400" y="112"/>
                </a:cxn>
                <a:cxn ang="0">
                  <a:pos x="433" y="188"/>
                </a:cxn>
                <a:cxn ang="0">
                  <a:pos x="452" y="264"/>
                </a:cxn>
                <a:cxn ang="0">
                  <a:pos x="462" y="325"/>
                </a:cxn>
                <a:cxn ang="0">
                  <a:pos x="465" y="347"/>
                </a:cxn>
                <a:cxn ang="0">
                  <a:pos x="509" y="238"/>
                </a:cxn>
                <a:cxn ang="0">
                  <a:pos x="554" y="137"/>
                </a:cxn>
                <a:cxn ang="0">
                  <a:pos x="593" y="59"/>
                </a:cxn>
                <a:cxn ang="0">
                  <a:pos x="616" y="16"/>
                </a:cxn>
                <a:cxn ang="0">
                  <a:pos x="626" y="11"/>
                </a:cxn>
                <a:cxn ang="0">
                  <a:pos x="633" y="11"/>
                </a:cxn>
                <a:cxn ang="0">
                  <a:pos x="638" y="11"/>
                </a:cxn>
                <a:cxn ang="0">
                  <a:pos x="645" y="16"/>
                </a:cxn>
                <a:cxn ang="0">
                  <a:pos x="650" y="23"/>
                </a:cxn>
                <a:cxn ang="0">
                  <a:pos x="645" y="38"/>
                </a:cxn>
                <a:cxn ang="0">
                  <a:pos x="593" y="140"/>
                </a:cxn>
                <a:cxn ang="0">
                  <a:pos x="564" y="208"/>
                </a:cxn>
                <a:cxn ang="0">
                  <a:pos x="541" y="256"/>
                </a:cxn>
                <a:cxn ang="0">
                  <a:pos x="514" y="325"/>
                </a:cxn>
                <a:cxn ang="0">
                  <a:pos x="487" y="398"/>
                </a:cxn>
                <a:cxn ang="0">
                  <a:pos x="465" y="461"/>
                </a:cxn>
                <a:cxn ang="0">
                  <a:pos x="452" y="542"/>
                </a:cxn>
                <a:cxn ang="0">
                  <a:pos x="428" y="654"/>
                </a:cxn>
                <a:cxn ang="0">
                  <a:pos x="408" y="725"/>
                </a:cxn>
                <a:cxn ang="0">
                  <a:pos x="391" y="750"/>
                </a:cxn>
                <a:cxn ang="0">
                  <a:pos x="381" y="752"/>
                </a:cxn>
                <a:cxn ang="0">
                  <a:pos x="368" y="750"/>
                </a:cxn>
                <a:cxn ang="0">
                  <a:pos x="361" y="737"/>
                </a:cxn>
                <a:cxn ang="0">
                  <a:pos x="361" y="725"/>
                </a:cxn>
                <a:cxn ang="0">
                  <a:pos x="368" y="676"/>
                </a:cxn>
                <a:cxn ang="0">
                  <a:pos x="386" y="600"/>
                </a:cxn>
                <a:cxn ang="0">
                  <a:pos x="408" y="517"/>
                </a:cxn>
                <a:cxn ang="0">
                  <a:pos x="423" y="466"/>
                </a:cxn>
                <a:cxn ang="0">
                  <a:pos x="428" y="431"/>
                </a:cxn>
                <a:cxn ang="0">
                  <a:pos x="428" y="362"/>
                </a:cxn>
                <a:cxn ang="0">
                  <a:pos x="420" y="289"/>
                </a:cxn>
                <a:cxn ang="0">
                  <a:pos x="400" y="216"/>
                </a:cxn>
                <a:cxn ang="0">
                  <a:pos x="363" y="155"/>
                </a:cxn>
                <a:cxn ang="0">
                  <a:pos x="306" y="109"/>
                </a:cxn>
                <a:cxn ang="0">
                  <a:pos x="222" y="94"/>
                </a:cxn>
                <a:cxn ang="0">
                  <a:pos x="148" y="107"/>
                </a:cxn>
                <a:cxn ang="0">
                  <a:pos x="81" y="142"/>
                </a:cxn>
                <a:cxn ang="0">
                  <a:pos x="39" y="200"/>
                </a:cxn>
                <a:cxn ang="0">
                  <a:pos x="34" y="216"/>
                </a:cxn>
                <a:cxn ang="0">
                  <a:pos x="27" y="221"/>
                </a:cxn>
                <a:cxn ang="0">
                  <a:pos x="17" y="221"/>
                </a:cxn>
                <a:cxn ang="0">
                  <a:pos x="7" y="218"/>
                </a:cxn>
                <a:cxn ang="0">
                  <a:pos x="0" y="213"/>
                </a:cxn>
                <a:cxn ang="0">
                  <a:pos x="2" y="200"/>
                </a:cxn>
                <a:cxn ang="0">
                  <a:pos x="15" y="160"/>
                </a:cxn>
                <a:cxn ang="0">
                  <a:pos x="52" y="99"/>
                </a:cxn>
                <a:cxn ang="0">
                  <a:pos x="111" y="44"/>
                </a:cxn>
                <a:cxn ang="0">
                  <a:pos x="190" y="8"/>
                </a:cxn>
              </a:cxnLst>
              <a:rect l="0" t="0" r="r" b="b"/>
              <a:pathLst>
                <a:path w="650" h="752">
                  <a:moveTo>
                    <a:pt x="237" y="0"/>
                  </a:moveTo>
                  <a:lnTo>
                    <a:pt x="279" y="6"/>
                  </a:lnTo>
                  <a:lnTo>
                    <a:pt x="319" y="21"/>
                  </a:lnTo>
                  <a:lnTo>
                    <a:pt x="351" y="46"/>
                  </a:lnTo>
                  <a:lnTo>
                    <a:pt x="378" y="76"/>
                  </a:lnTo>
                  <a:lnTo>
                    <a:pt x="400" y="112"/>
                  </a:lnTo>
                  <a:lnTo>
                    <a:pt x="418" y="150"/>
                  </a:lnTo>
                  <a:lnTo>
                    <a:pt x="433" y="188"/>
                  </a:lnTo>
                  <a:lnTo>
                    <a:pt x="445" y="228"/>
                  </a:lnTo>
                  <a:lnTo>
                    <a:pt x="452" y="264"/>
                  </a:lnTo>
                  <a:lnTo>
                    <a:pt x="460" y="297"/>
                  </a:lnTo>
                  <a:lnTo>
                    <a:pt x="462" y="325"/>
                  </a:lnTo>
                  <a:lnTo>
                    <a:pt x="465" y="347"/>
                  </a:lnTo>
                  <a:lnTo>
                    <a:pt x="465" y="347"/>
                  </a:lnTo>
                  <a:lnTo>
                    <a:pt x="485" y="294"/>
                  </a:lnTo>
                  <a:lnTo>
                    <a:pt x="509" y="238"/>
                  </a:lnTo>
                  <a:lnTo>
                    <a:pt x="532" y="188"/>
                  </a:lnTo>
                  <a:lnTo>
                    <a:pt x="554" y="137"/>
                  </a:lnTo>
                  <a:lnTo>
                    <a:pt x="576" y="94"/>
                  </a:lnTo>
                  <a:lnTo>
                    <a:pt x="593" y="59"/>
                  </a:lnTo>
                  <a:lnTo>
                    <a:pt x="608" y="31"/>
                  </a:lnTo>
                  <a:lnTo>
                    <a:pt x="616" y="16"/>
                  </a:lnTo>
                  <a:lnTo>
                    <a:pt x="618" y="13"/>
                  </a:lnTo>
                  <a:lnTo>
                    <a:pt x="626" y="11"/>
                  </a:lnTo>
                  <a:lnTo>
                    <a:pt x="628" y="11"/>
                  </a:lnTo>
                  <a:lnTo>
                    <a:pt x="633" y="11"/>
                  </a:lnTo>
                  <a:lnTo>
                    <a:pt x="635" y="11"/>
                  </a:lnTo>
                  <a:lnTo>
                    <a:pt x="638" y="11"/>
                  </a:lnTo>
                  <a:lnTo>
                    <a:pt x="643" y="13"/>
                  </a:lnTo>
                  <a:lnTo>
                    <a:pt x="645" y="16"/>
                  </a:lnTo>
                  <a:lnTo>
                    <a:pt x="648" y="18"/>
                  </a:lnTo>
                  <a:lnTo>
                    <a:pt x="650" y="23"/>
                  </a:lnTo>
                  <a:lnTo>
                    <a:pt x="648" y="31"/>
                  </a:lnTo>
                  <a:lnTo>
                    <a:pt x="645" y="38"/>
                  </a:lnTo>
                  <a:lnTo>
                    <a:pt x="616" y="94"/>
                  </a:lnTo>
                  <a:lnTo>
                    <a:pt x="593" y="140"/>
                  </a:lnTo>
                  <a:lnTo>
                    <a:pt x="576" y="178"/>
                  </a:lnTo>
                  <a:lnTo>
                    <a:pt x="564" y="208"/>
                  </a:lnTo>
                  <a:lnTo>
                    <a:pt x="551" y="231"/>
                  </a:lnTo>
                  <a:lnTo>
                    <a:pt x="541" y="256"/>
                  </a:lnTo>
                  <a:lnTo>
                    <a:pt x="529" y="287"/>
                  </a:lnTo>
                  <a:lnTo>
                    <a:pt x="514" y="325"/>
                  </a:lnTo>
                  <a:lnTo>
                    <a:pt x="499" y="362"/>
                  </a:lnTo>
                  <a:lnTo>
                    <a:pt x="487" y="398"/>
                  </a:lnTo>
                  <a:lnTo>
                    <a:pt x="475" y="433"/>
                  </a:lnTo>
                  <a:lnTo>
                    <a:pt x="465" y="461"/>
                  </a:lnTo>
                  <a:lnTo>
                    <a:pt x="462" y="481"/>
                  </a:lnTo>
                  <a:lnTo>
                    <a:pt x="452" y="542"/>
                  </a:lnTo>
                  <a:lnTo>
                    <a:pt x="440" y="603"/>
                  </a:lnTo>
                  <a:lnTo>
                    <a:pt x="428" y="654"/>
                  </a:lnTo>
                  <a:lnTo>
                    <a:pt x="418" y="694"/>
                  </a:lnTo>
                  <a:lnTo>
                    <a:pt x="408" y="725"/>
                  </a:lnTo>
                  <a:lnTo>
                    <a:pt x="398" y="740"/>
                  </a:lnTo>
                  <a:lnTo>
                    <a:pt x="391" y="750"/>
                  </a:lnTo>
                  <a:lnTo>
                    <a:pt x="386" y="752"/>
                  </a:lnTo>
                  <a:lnTo>
                    <a:pt x="381" y="752"/>
                  </a:lnTo>
                  <a:lnTo>
                    <a:pt x="373" y="752"/>
                  </a:lnTo>
                  <a:lnTo>
                    <a:pt x="368" y="750"/>
                  </a:lnTo>
                  <a:lnTo>
                    <a:pt x="363" y="745"/>
                  </a:lnTo>
                  <a:lnTo>
                    <a:pt x="361" y="737"/>
                  </a:lnTo>
                  <a:lnTo>
                    <a:pt x="361" y="732"/>
                  </a:lnTo>
                  <a:lnTo>
                    <a:pt x="361" y="725"/>
                  </a:lnTo>
                  <a:lnTo>
                    <a:pt x="361" y="707"/>
                  </a:lnTo>
                  <a:lnTo>
                    <a:pt x="368" y="676"/>
                  </a:lnTo>
                  <a:lnTo>
                    <a:pt x="376" y="641"/>
                  </a:lnTo>
                  <a:lnTo>
                    <a:pt x="386" y="600"/>
                  </a:lnTo>
                  <a:lnTo>
                    <a:pt x="398" y="557"/>
                  </a:lnTo>
                  <a:lnTo>
                    <a:pt x="408" y="517"/>
                  </a:lnTo>
                  <a:lnTo>
                    <a:pt x="420" y="476"/>
                  </a:lnTo>
                  <a:lnTo>
                    <a:pt x="423" y="466"/>
                  </a:lnTo>
                  <a:lnTo>
                    <a:pt x="425" y="451"/>
                  </a:lnTo>
                  <a:lnTo>
                    <a:pt x="428" y="431"/>
                  </a:lnTo>
                  <a:lnTo>
                    <a:pt x="428" y="395"/>
                  </a:lnTo>
                  <a:lnTo>
                    <a:pt x="428" y="362"/>
                  </a:lnTo>
                  <a:lnTo>
                    <a:pt x="425" y="327"/>
                  </a:lnTo>
                  <a:lnTo>
                    <a:pt x="420" y="289"/>
                  </a:lnTo>
                  <a:lnTo>
                    <a:pt x="413" y="251"/>
                  </a:lnTo>
                  <a:lnTo>
                    <a:pt x="400" y="216"/>
                  </a:lnTo>
                  <a:lnTo>
                    <a:pt x="386" y="183"/>
                  </a:lnTo>
                  <a:lnTo>
                    <a:pt x="363" y="155"/>
                  </a:lnTo>
                  <a:lnTo>
                    <a:pt x="339" y="130"/>
                  </a:lnTo>
                  <a:lnTo>
                    <a:pt x="306" y="109"/>
                  </a:lnTo>
                  <a:lnTo>
                    <a:pt x="269" y="97"/>
                  </a:lnTo>
                  <a:lnTo>
                    <a:pt x="222" y="94"/>
                  </a:lnTo>
                  <a:lnTo>
                    <a:pt x="185" y="97"/>
                  </a:lnTo>
                  <a:lnTo>
                    <a:pt x="148" y="107"/>
                  </a:lnTo>
                  <a:lnTo>
                    <a:pt x="111" y="122"/>
                  </a:lnTo>
                  <a:lnTo>
                    <a:pt x="81" y="142"/>
                  </a:lnTo>
                  <a:lnTo>
                    <a:pt x="57" y="170"/>
                  </a:lnTo>
                  <a:lnTo>
                    <a:pt x="39" y="200"/>
                  </a:lnTo>
                  <a:lnTo>
                    <a:pt x="37" y="211"/>
                  </a:lnTo>
                  <a:lnTo>
                    <a:pt x="34" y="216"/>
                  </a:lnTo>
                  <a:lnTo>
                    <a:pt x="32" y="218"/>
                  </a:lnTo>
                  <a:lnTo>
                    <a:pt x="27" y="221"/>
                  </a:lnTo>
                  <a:lnTo>
                    <a:pt x="20" y="221"/>
                  </a:lnTo>
                  <a:lnTo>
                    <a:pt x="17" y="221"/>
                  </a:lnTo>
                  <a:lnTo>
                    <a:pt x="12" y="221"/>
                  </a:lnTo>
                  <a:lnTo>
                    <a:pt x="7" y="218"/>
                  </a:lnTo>
                  <a:lnTo>
                    <a:pt x="5" y="218"/>
                  </a:lnTo>
                  <a:lnTo>
                    <a:pt x="0" y="213"/>
                  </a:lnTo>
                  <a:lnTo>
                    <a:pt x="0" y="208"/>
                  </a:lnTo>
                  <a:lnTo>
                    <a:pt x="2" y="200"/>
                  </a:lnTo>
                  <a:lnTo>
                    <a:pt x="7" y="183"/>
                  </a:lnTo>
                  <a:lnTo>
                    <a:pt x="15" y="160"/>
                  </a:lnTo>
                  <a:lnTo>
                    <a:pt x="32" y="130"/>
                  </a:lnTo>
                  <a:lnTo>
                    <a:pt x="52" y="99"/>
                  </a:lnTo>
                  <a:lnTo>
                    <a:pt x="81" y="66"/>
                  </a:lnTo>
                  <a:lnTo>
                    <a:pt x="111" y="44"/>
                  </a:lnTo>
                  <a:lnTo>
                    <a:pt x="148" y="23"/>
                  </a:lnTo>
                  <a:lnTo>
                    <a:pt x="190" y="8"/>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8823" y="2928"/>
              <a:ext cx="369" cy="1628"/>
            </a:xfrm>
            <a:custGeom>
              <a:avLst/>
              <a:gdLst/>
              <a:ahLst/>
              <a:cxnLst>
                <a:cxn ang="0">
                  <a:pos x="356" y="0"/>
                </a:cxn>
                <a:cxn ang="0">
                  <a:pos x="366" y="8"/>
                </a:cxn>
                <a:cxn ang="0">
                  <a:pos x="369" y="18"/>
                </a:cxn>
                <a:cxn ang="0">
                  <a:pos x="369" y="20"/>
                </a:cxn>
                <a:cxn ang="0">
                  <a:pos x="364" y="28"/>
                </a:cxn>
                <a:cxn ang="0">
                  <a:pos x="354" y="38"/>
                </a:cxn>
                <a:cxn ang="0">
                  <a:pos x="280" y="124"/>
                </a:cxn>
                <a:cxn ang="0">
                  <a:pos x="181" y="304"/>
                </a:cxn>
                <a:cxn ang="0">
                  <a:pos x="121" y="499"/>
                </a:cxn>
                <a:cxn ang="0">
                  <a:pos x="94" y="709"/>
                </a:cxn>
                <a:cxn ang="0">
                  <a:pos x="94" y="899"/>
                </a:cxn>
                <a:cxn ang="0">
                  <a:pos x="112" y="1076"/>
                </a:cxn>
                <a:cxn ang="0">
                  <a:pos x="156" y="1256"/>
                </a:cxn>
                <a:cxn ang="0">
                  <a:pos x="230" y="1425"/>
                </a:cxn>
                <a:cxn ang="0">
                  <a:pos x="342" y="1577"/>
                </a:cxn>
                <a:cxn ang="0">
                  <a:pos x="356" y="1593"/>
                </a:cxn>
                <a:cxn ang="0">
                  <a:pos x="366" y="1603"/>
                </a:cxn>
                <a:cxn ang="0">
                  <a:pos x="369" y="1608"/>
                </a:cxn>
                <a:cxn ang="0">
                  <a:pos x="369" y="1613"/>
                </a:cxn>
                <a:cxn ang="0">
                  <a:pos x="369" y="1620"/>
                </a:cxn>
                <a:cxn ang="0">
                  <a:pos x="359" y="1628"/>
                </a:cxn>
                <a:cxn ang="0">
                  <a:pos x="342" y="1625"/>
                </a:cxn>
                <a:cxn ang="0">
                  <a:pos x="302" y="1593"/>
                </a:cxn>
                <a:cxn ang="0">
                  <a:pos x="243" y="1532"/>
                </a:cxn>
                <a:cxn ang="0">
                  <a:pos x="171" y="1441"/>
                </a:cxn>
                <a:cxn ang="0">
                  <a:pos x="104" y="1322"/>
                </a:cxn>
                <a:cxn ang="0">
                  <a:pos x="37" y="1137"/>
                </a:cxn>
                <a:cxn ang="0">
                  <a:pos x="8" y="962"/>
                </a:cxn>
                <a:cxn ang="0">
                  <a:pos x="0" y="815"/>
                </a:cxn>
                <a:cxn ang="0">
                  <a:pos x="10" y="633"/>
                </a:cxn>
                <a:cxn ang="0">
                  <a:pos x="57" y="425"/>
                </a:cxn>
                <a:cxn ang="0">
                  <a:pos x="131" y="253"/>
                </a:cxn>
                <a:cxn ang="0">
                  <a:pos x="203" y="144"/>
                </a:cxn>
                <a:cxn ang="0">
                  <a:pos x="272" y="63"/>
                </a:cxn>
                <a:cxn ang="0">
                  <a:pos x="324" y="15"/>
                </a:cxn>
                <a:cxn ang="0">
                  <a:pos x="352" y="0"/>
                </a:cxn>
              </a:cxnLst>
              <a:rect l="0" t="0" r="r" b="b"/>
              <a:pathLst>
                <a:path w="369" h="1628">
                  <a:moveTo>
                    <a:pt x="352" y="0"/>
                  </a:moveTo>
                  <a:lnTo>
                    <a:pt x="356" y="0"/>
                  </a:lnTo>
                  <a:lnTo>
                    <a:pt x="361" y="3"/>
                  </a:lnTo>
                  <a:lnTo>
                    <a:pt x="366" y="8"/>
                  </a:lnTo>
                  <a:lnTo>
                    <a:pt x="369" y="10"/>
                  </a:lnTo>
                  <a:lnTo>
                    <a:pt x="369" y="18"/>
                  </a:lnTo>
                  <a:lnTo>
                    <a:pt x="369" y="20"/>
                  </a:lnTo>
                  <a:lnTo>
                    <a:pt x="369" y="20"/>
                  </a:lnTo>
                  <a:lnTo>
                    <a:pt x="366" y="23"/>
                  </a:lnTo>
                  <a:lnTo>
                    <a:pt x="364" y="28"/>
                  </a:lnTo>
                  <a:lnTo>
                    <a:pt x="361" y="30"/>
                  </a:lnTo>
                  <a:lnTo>
                    <a:pt x="354" y="38"/>
                  </a:lnTo>
                  <a:lnTo>
                    <a:pt x="347" y="43"/>
                  </a:lnTo>
                  <a:lnTo>
                    <a:pt x="280" y="124"/>
                  </a:lnTo>
                  <a:lnTo>
                    <a:pt x="225" y="210"/>
                  </a:lnTo>
                  <a:lnTo>
                    <a:pt x="181" y="304"/>
                  </a:lnTo>
                  <a:lnTo>
                    <a:pt x="146" y="400"/>
                  </a:lnTo>
                  <a:lnTo>
                    <a:pt x="121" y="499"/>
                  </a:lnTo>
                  <a:lnTo>
                    <a:pt x="104" y="603"/>
                  </a:lnTo>
                  <a:lnTo>
                    <a:pt x="94" y="709"/>
                  </a:lnTo>
                  <a:lnTo>
                    <a:pt x="92" y="815"/>
                  </a:lnTo>
                  <a:lnTo>
                    <a:pt x="94" y="899"/>
                  </a:lnTo>
                  <a:lnTo>
                    <a:pt x="99" y="987"/>
                  </a:lnTo>
                  <a:lnTo>
                    <a:pt x="112" y="1076"/>
                  </a:lnTo>
                  <a:lnTo>
                    <a:pt x="129" y="1167"/>
                  </a:lnTo>
                  <a:lnTo>
                    <a:pt x="156" y="1256"/>
                  </a:lnTo>
                  <a:lnTo>
                    <a:pt x="188" y="1342"/>
                  </a:lnTo>
                  <a:lnTo>
                    <a:pt x="230" y="1425"/>
                  </a:lnTo>
                  <a:lnTo>
                    <a:pt x="280" y="1504"/>
                  </a:lnTo>
                  <a:lnTo>
                    <a:pt x="342" y="1577"/>
                  </a:lnTo>
                  <a:lnTo>
                    <a:pt x="352" y="1585"/>
                  </a:lnTo>
                  <a:lnTo>
                    <a:pt x="356" y="1593"/>
                  </a:lnTo>
                  <a:lnTo>
                    <a:pt x="361" y="1598"/>
                  </a:lnTo>
                  <a:lnTo>
                    <a:pt x="366" y="1603"/>
                  </a:lnTo>
                  <a:lnTo>
                    <a:pt x="369" y="1605"/>
                  </a:lnTo>
                  <a:lnTo>
                    <a:pt x="369" y="1608"/>
                  </a:lnTo>
                  <a:lnTo>
                    <a:pt x="369" y="1610"/>
                  </a:lnTo>
                  <a:lnTo>
                    <a:pt x="369" y="1613"/>
                  </a:lnTo>
                  <a:lnTo>
                    <a:pt x="369" y="1613"/>
                  </a:lnTo>
                  <a:lnTo>
                    <a:pt x="369" y="1620"/>
                  </a:lnTo>
                  <a:lnTo>
                    <a:pt x="364" y="1625"/>
                  </a:lnTo>
                  <a:lnTo>
                    <a:pt x="359" y="1628"/>
                  </a:lnTo>
                  <a:lnTo>
                    <a:pt x="352" y="1628"/>
                  </a:lnTo>
                  <a:lnTo>
                    <a:pt x="342" y="1625"/>
                  </a:lnTo>
                  <a:lnTo>
                    <a:pt x="324" y="1613"/>
                  </a:lnTo>
                  <a:lnTo>
                    <a:pt x="302" y="1593"/>
                  </a:lnTo>
                  <a:lnTo>
                    <a:pt x="275" y="1567"/>
                  </a:lnTo>
                  <a:lnTo>
                    <a:pt x="243" y="1532"/>
                  </a:lnTo>
                  <a:lnTo>
                    <a:pt x="208" y="1491"/>
                  </a:lnTo>
                  <a:lnTo>
                    <a:pt x="171" y="1441"/>
                  </a:lnTo>
                  <a:lnTo>
                    <a:pt x="136" y="1385"/>
                  </a:lnTo>
                  <a:lnTo>
                    <a:pt x="104" y="1322"/>
                  </a:lnTo>
                  <a:lnTo>
                    <a:pt x="67" y="1230"/>
                  </a:lnTo>
                  <a:lnTo>
                    <a:pt x="37" y="1137"/>
                  </a:lnTo>
                  <a:lnTo>
                    <a:pt x="18" y="1048"/>
                  </a:lnTo>
                  <a:lnTo>
                    <a:pt x="8" y="962"/>
                  </a:lnTo>
                  <a:lnTo>
                    <a:pt x="0" y="884"/>
                  </a:lnTo>
                  <a:lnTo>
                    <a:pt x="0" y="815"/>
                  </a:lnTo>
                  <a:lnTo>
                    <a:pt x="3" y="727"/>
                  </a:lnTo>
                  <a:lnTo>
                    <a:pt x="10" y="633"/>
                  </a:lnTo>
                  <a:lnTo>
                    <a:pt x="30" y="532"/>
                  </a:lnTo>
                  <a:lnTo>
                    <a:pt x="57" y="425"/>
                  </a:lnTo>
                  <a:lnTo>
                    <a:pt x="99" y="317"/>
                  </a:lnTo>
                  <a:lnTo>
                    <a:pt x="131" y="253"/>
                  </a:lnTo>
                  <a:lnTo>
                    <a:pt x="168" y="195"/>
                  </a:lnTo>
                  <a:lnTo>
                    <a:pt x="203" y="144"/>
                  </a:lnTo>
                  <a:lnTo>
                    <a:pt x="238" y="99"/>
                  </a:lnTo>
                  <a:lnTo>
                    <a:pt x="272" y="63"/>
                  </a:lnTo>
                  <a:lnTo>
                    <a:pt x="300" y="36"/>
                  </a:lnTo>
                  <a:lnTo>
                    <a:pt x="324" y="15"/>
                  </a:lnTo>
                  <a:lnTo>
                    <a:pt x="342" y="5"/>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9325" y="3429"/>
              <a:ext cx="819" cy="737"/>
            </a:xfrm>
            <a:custGeom>
              <a:avLst/>
              <a:gdLst/>
              <a:ahLst/>
              <a:cxnLst>
                <a:cxn ang="0">
                  <a:pos x="280" y="21"/>
                </a:cxn>
                <a:cxn ang="0">
                  <a:pos x="337" y="99"/>
                </a:cxn>
                <a:cxn ang="0">
                  <a:pos x="334" y="178"/>
                </a:cxn>
                <a:cxn ang="0">
                  <a:pos x="290" y="307"/>
                </a:cxn>
                <a:cxn ang="0">
                  <a:pos x="233" y="509"/>
                </a:cxn>
                <a:cxn ang="0">
                  <a:pos x="233" y="621"/>
                </a:cxn>
                <a:cxn ang="0">
                  <a:pos x="272" y="686"/>
                </a:cxn>
                <a:cxn ang="0">
                  <a:pos x="366" y="697"/>
                </a:cxn>
                <a:cxn ang="0">
                  <a:pos x="460" y="636"/>
                </a:cxn>
                <a:cxn ang="0">
                  <a:pos x="505" y="575"/>
                </a:cxn>
                <a:cxn ang="0">
                  <a:pos x="527" y="484"/>
                </a:cxn>
                <a:cxn ang="0">
                  <a:pos x="572" y="302"/>
                </a:cxn>
                <a:cxn ang="0">
                  <a:pos x="616" y="122"/>
                </a:cxn>
                <a:cxn ang="0">
                  <a:pos x="651" y="33"/>
                </a:cxn>
                <a:cxn ang="0">
                  <a:pos x="691" y="18"/>
                </a:cxn>
                <a:cxn ang="0">
                  <a:pos x="733" y="43"/>
                </a:cxn>
                <a:cxn ang="0">
                  <a:pos x="730" y="94"/>
                </a:cxn>
                <a:cxn ang="0">
                  <a:pos x="713" y="173"/>
                </a:cxn>
                <a:cxn ang="0">
                  <a:pos x="691" y="259"/>
                </a:cxn>
                <a:cxn ang="0">
                  <a:pos x="631" y="494"/>
                </a:cxn>
                <a:cxn ang="0">
                  <a:pos x="611" y="603"/>
                </a:cxn>
                <a:cxn ang="0">
                  <a:pos x="621" y="686"/>
                </a:cxn>
                <a:cxn ang="0">
                  <a:pos x="683" y="697"/>
                </a:cxn>
                <a:cxn ang="0">
                  <a:pos x="742" y="618"/>
                </a:cxn>
                <a:cxn ang="0">
                  <a:pos x="777" y="499"/>
                </a:cxn>
                <a:cxn ang="0">
                  <a:pos x="787" y="476"/>
                </a:cxn>
                <a:cxn ang="0">
                  <a:pos x="802" y="471"/>
                </a:cxn>
                <a:cxn ang="0">
                  <a:pos x="814" y="474"/>
                </a:cxn>
                <a:cxn ang="0">
                  <a:pos x="819" y="486"/>
                </a:cxn>
                <a:cxn ang="0">
                  <a:pos x="804" y="547"/>
                </a:cxn>
                <a:cxn ang="0">
                  <a:pos x="772" y="648"/>
                </a:cxn>
                <a:cxn ang="0">
                  <a:pos x="713" y="722"/>
                </a:cxn>
                <a:cxn ang="0">
                  <a:pos x="614" y="732"/>
                </a:cxn>
                <a:cxn ang="0">
                  <a:pos x="527" y="666"/>
                </a:cxn>
                <a:cxn ang="0">
                  <a:pos x="498" y="646"/>
                </a:cxn>
                <a:cxn ang="0">
                  <a:pos x="433" y="707"/>
                </a:cxn>
                <a:cxn ang="0">
                  <a:pos x="322" y="737"/>
                </a:cxn>
                <a:cxn ang="0">
                  <a:pos x="233" y="722"/>
                </a:cxn>
                <a:cxn ang="0">
                  <a:pos x="159" y="661"/>
                </a:cxn>
                <a:cxn ang="0">
                  <a:pos x="127" y="545"/>
                </a:cxn>
                <a:cxn ang="0">
                  <a:pos x="151" y="403"/>
                </a:cxn>
                <a:cxn ang="0">
                  <a:pos x="221" y="200"/>
                </a:cxn>
                <a:cxn ang="0">
                  <a:pos x="243" y="122"/>
                </a:cxn>
                <a:cxn ang="0">
                  <a:pos x="235" y="48"/>
                </a:cxn>
                <a:cxn ang="0">
                  <a:pos x="206" y="36"/>
                </a:cxn>
                <a:cxn ang="0">
                  <a:pos x="117" y="84"/>
                </a:cxn>
                <a:cxn ang="0">
                  <a:pos x="45" y="238"/>
                </a:cxn>
                <a:cxn ang="0">
                  <a:pos x="35" y="264"/>
                </a:cxn>
                <a:cxn ang="0">
                  <a:pos x="20" y="266"/>
                </a:cxn>
                <a:cxn ang="0">
                  <a:pos x="10" y="266"/>
                </a:cxn>
                <a:cxn ang="0">
                  <a:pos x="0" y="259"/>
                </a:cxn>
                <a:cxn ang="0">
                  <a:pos x="8" y="221"/>
                </a:cxn>
                <a:cxn ang="0">
                  <a:pos x="47" y="122"/>
                </a:cxn>
                <a:cxn ang="0">
                  <a:pos x="132" y="26"/>
                </a:cxn>
              </a:cxnLst>
              <a:rect l="0" t="0" r="r" b="b"/>
              <a:pathLst>
                <a:path w="819" h="737">
                  <a:moveTo>
                    <a:pt x="211" y="0"/>
                  </a:moveTo>
                  <a:lnTo>
                    <a:pt x="248" y="5"/>
                  </a:lnTo>
                  <a:lnTo>
                    <a:pt x="280" y="21"/>
                  </a:lnTo>
                  <a:lnTo>
                    <a:pt x="305" y="41"/>
                  </a:lnTo>
                  <a:lnTo>
                    <a:pt x="324" y="69"/>
                  </a:lnTo>
                  <a:lnTo>
                    <a:pt x="337" y="99"/>
                  </a:lnTo>
                  <a:lnTo>
                    <a:pt x="342" y="135"/>
                  </a:lnTo>
                  <a:lnTo>
                    <a:pt x="339" y="157"/>
                  </a:lnTo>
                  <a:lnTo>
                    <a:pt x="334" y="178"/>
                  </a:lnTo>
                  <a:lnTo>
                    <a:pt x="327" y="205"/>
                  </a:lnTo>
                  <a:lnTo>
                    <a:pt x="315" y="236"/>
                  </a:lnTo>
                  <a:lnTo>
                    <a:pt x="290" y="307"/>
                  </a:lnTo>
                  <a:lnTo>
                    <a:pt x="265" y="375"/>
                  </a:lnTo>
                  <a:lnTo>
                    <a:pt x="248" y="446"/>
                  </a:lnTo>
                  <a:lnTo>
                    <a:pt x="233" y="509"/>
                  </a:lnTo>
                  <a:lnTo>
                    <a:pt x="230" y="570"/>
                  </a:lnTo>
                  <a:lnTo>
                    <a:pt x="230" y="595"/>
                  </a:lnTo>
                  <a:lnTo>
                    <a:pt x="233" y="621"/>
                  </a:lnTo>
                  <a:lnTo>
                    <a:pt x="243" y="646"/>
                  </a:lnTo>
                  <a:lnTo>
                    <a:pt x="253" y="669"/>
                  </a:lnTo>
                  <a:lnTo>
                    <a:pt x="272" y="686"/>
                  </a:lnTo>
                  <a:lnTo>
                    <a:pt x="295" y="699"/>
                  </a:lnTo>
                  <a:lnTo>
                    <a:pt x="327" y="702"/>
                  </a:lnTo>
                  <a:lnTo>
                    <a:pt x="366" y="697"/>
                  </a:lnTo>
                  <a:lnTo>
                    <a:pt x="404" y="681"/>
                  </a:lnTo>
                  <a:lnTo>
                    <a:pt x="433" y="661"/>
                  </a:lnTo>
                  <a:lnTo>
                    <a:pt x="460" y="636"/>
                  </a:lnTo>
                  <a:lnTo>
                    <a:pt x="480" y="613"/>
                  </a:lnTo>
                  <a:lnTo>
                    <a:pt x="495" y="590"/>
                  </a:lnTo>
                  <a:lnTo>
                    <a:pt x="505" y="575"/>
                  </a:lnTo>
                  <a:lnTo>
                    <a:pt x="510" y="567"/>
                  </a:lnTo>
                  <a:lnTo>
                    <a:pt x="517" y="532"/>
                  </a:lnTo>
                  <a:lnTo>
                    <a:pt x="527" y="484"/>
                  </a:lnTo>
                  <a:lnTo>
                    <a:pt x="542" y="428"/>
                  </a:lnTo>
                  <a:lnTo>
                    <a:pt x="557" y="365"/>
                  </a:lnTo>
                  <a:lnTo>
                    <a:pt x="572" y="302"/>
                  </a:lnTo>
                  <a:lnTo>
                    <a:pt x="587" y="236"/>
                  </a:lnTo>
                  <a:lnTo>
                    <a:pt x="601" y="175"/>
                  </a:lnTo>
                  <a:lnTo>
                    <a:pt x="616" y="122"/>
                  </a:lnTo>
                  <a:lnTo>
                    <a:pt x="626" y="76"/>
                  </a:lnTo>
                  <a:lnTo>
                    <a:pt x="639" y="48"/>
                  </a:lnTo>
                  <a:lnTo>
                    <a:pt x="651" y="33"/>
                  </a:lnTo>
                  <a:lnTo>
                    <a:pt x="668" y="23"/>
                  </a:lnTo>
                  <a:lnTo>
                    <a:pt x="681" y="21"/>
                  </a:lnTo>
                  <a:lnTo>
                    <a:pt x="691" y="18"/>
                  </a:lnTo>
                  <a:lnTo>
                    <a:pt x="708" y="21"/>
                  </a:lnTo>
                  <a:lnTo>
                    <a:pt x="723" y="31"/>
                  </a:lnTo>
                  <a:lnTo>
                    <a:pt x="733" y="43"/>
                  </a:lnTo>
                  <a:lnTo>
                    <a:pt x="738" y="64"/>
                  </a:lnTo>
                  <a:lnTo>
                    <a:pt x="735" y="74"/>
                  </a:lnTo>
                  <a:lnTo>
                    <a:pt x="730" y="94"/>
                  </a:lnTo>
                  <a:lnTo>
                    <a:pt x="725" y="119"/>
                  </a:lnTo>
                  <a:lnTo>
                    <a:pt x="718" y="147"/>
                  </a:lnTo>
                  <a:lnTo>
                    <a:pt x="713" y="173"/>
                  </a:lnTo>
                  <a:lnTo>
                    <a:pt x="705" y="195"/>
                  </a:lnTo>
                  <a:lnTo>
                    <a:pt x="698" y="226"/>
                  </a:lnTo>
                  <a:lnTo>
                    <a:pt x="691" y="259"/>
                  </a:lnTo>
                  <a:lnTo>
                    <a:pt x="686" y="281"/>
                  </a:lnTo>
                  <a:lnTo>
                    <a:pt x="639" y="459"/>
                  </a:lnTo>
                  <a:lnTo>
                    <a:pt x="631" y="494"/>
                  </a:lnTo>
                  <a:lnTo>
                    <a:pt x="624" y="532"/>
                  </a:lnTo>
                  <a:lnTo>
                    <a:pt x="616" y="570"/>
                  </a:lnTo>
                  <a:lnTo>
                    <a:pt x="611" y="603"/>
                  </a:lnTo>
                  <a:lnTo>
                    <a:pt x="609" y="628"/>
                  </a:lnTo>
                  <a:lnTo>
                    <a:pt x="611" y="661"/>
                  </a:lnTo>
                  <a:lnTo>
                    <a:pt x="621" y="686"/>
                  </a:lnTo>
                  <a:lnTo>
                    <a:pt x="636" y="699"/>
                  </a:lnTo>
                  <a:lnTo>
                    <a:pt x="656" y="702"/>
                  </a:lnTo>
                  <a:lnTo>
                    <a:pt x="683" y="697"/>
                  </a:lnTo>
                  <a:lnTo>
                    <a:pt x="705" y="679"/>
                  </a:lnTo>
                  <a:lnTo>
                    <a:pt x="725" y="651"/>
                  </a:lnTo>
                  <a:lnTo>
                    <a:pt x="742" y="618"/>
                  </a:lnTo>
                  <a:lnTo>
                    <a:pt x="755" y="580"/>
                  </a:lnTo>
                  <a:lnTo>
                    <a:pt x="767" y="540"/>
                  </a:lnTo>
                  <a:lnTo>
                    <a:pt x="777" y="499"/>
                  </a:lnTo>
                  <a:lnTo>
                    <a:pt x="780" y="489"/>
                  </a:lnTo>
                  <a:lnTo>
                    <a:pt x="782" y="481"/>
                  </a:lnTo>
                  <a:lnTo>
                    <a:pt x="787" y="476"/>
                  </a:lnTo>
                  <a:lnTo>
                    <a:pt x="792" y="474"/>
                  </a:lnTo>
                  <a:lnTo>
                    <a:pt x="799" y="471"/>
                  </a:lnTo>
                  <a:lnTo>
                    <a:pt x="802" y="471"/>
                  </a:lnTo>
                  <a:lnTo>
                    <a:pt x="807" y="471"/>
                  </a:lnTo>
                  <a:lnTo>
                    <a:pt x="809" y="474"/>
                  </a:lnTo>
                  <a:lnTo>
                    <a:pt x="814" y="474"/>
                  </a:lnTo>
                  <a:lnTo>
                    <a:pt x="817" y="476"/>
                  </a:lnTo>
                  <a:lnTo>
                    <a:pt x="819" y="481"/>
                  </a:lnTo>
                  <a:lnTo>
                    <a:pt x="819" y="486"/>
                  </a:lnTo>
                  <a:lnTo>
                    <a:pt x="817" y="497"/>
                  </a:lnTo>
                  <a:lnTo>
                    <a:pt x="812" y="517"/>
                  </a:lnTo>
                  <a:lnTo>
                    <a:pt x="804" y="547"/>
                  </a:lnTo>
                  <a:lnTo>
                    <a:pt x="794" y="580"/>
                  </a:lnTo>
                  <a:lnTo>
                    <a:pt x="785" y="616"/>
                  </a:lnTo>
                  <a:lnTo>
                    <a:pt x="772" y="648"/>
                  </a:lnTo>
                  <a:lnTo>
                    <a:pt x="755" y="676"/>
                  </a:lnTo>
                  <a:lnTo>
                    <a:pt x="735" y="702"/>
                  </a:lnTo>
                  <a:lnTo>
                    <a:pt x="713" y="722"/>
                  </a:lnTo>
                  <a:lnTo>
                    <a:pt x="686" y="735"/>
                  </a:lnTo>
                  <a:lnTo>
                    <a:pt x="653" y="737"/>
                  </a:lnTo>
                  <a:lnTo>
                    <a:pt x="614" y="732"/>
                  </a:lnTo>
                  <a:lnTo>
                    <a:pt x="579" y="719"/>
                  </a:lnTo>
                  <a:lnTo>
                    <a:pt x="550" y="697"/>
                  </a:lnTo>
                  <a:lnTo>
                    <a:pt x="527" y="666"/>
                  </a:lnTo>
                  <a:lnTo>
                    <a:pt x="512" y="628"/>
                  </a:lnTo>
                  <a:lnTo>
                    <a:pt x="512" y="628"/>
                  </a:lnTo>
                  <a:lnTo>
                    <a:pt x="498" y="646"/>
                  </a:lnTo>
                  <a:lnTo>
                    <a:pt x="480" y="666"/>
                  </a:lnTo>
                  <a:lnTo>
                    <a:pt x="458" y="686"/>
                  </a:lnTo>
                  <a:lnTo>
                    <a:pt x="433" y="707"/>
                  </a:lnTo>
                  <a:lnTo>
                    <a:pt x="401" y="722"/>
                  </a:lnTo>
                  <a:lnTo>
                    <a:pt x="364" y="735"/>
                  </a:lnTo>
                  <a:lnTo>
                    <a:pt x="322" y="737"/>
                  </a:lnTo>
                  <a:lnTo>
                    <a:pt x="292" y="737"/>
                  </a:lnTo>
                  <a:lnTo>
                    <a:pt x="263" y="732"/>
                  </a:lnTo>
                  <a:lnTo>
                    <a:pt x="233" y="722"/>
                  </a:lnTo>
                  <a:lnTo>
                    <a:pt x="206" y="707"/>
                  </a:lnTo>
                  <a:lnTo>
                    <a:pt x="181" y="689"/>
                  </a:lnTo>
                  <a:lnTo>
                    <a:pt x="159" y="661"/>
                  </a:lnTo>
                  <a:lnTo>
                    <a:pt x="141" y="631"/>
                  </a:lnTo>
                  <a:lnTo>
                    <a:pt x="132" y="590"/>
                  </a:lnTo>
                  <a:lnTo>
                    <a:pt x="127" y="545"/>
                  </a:lnTo>
                  <a:lnTo>
                    <a:pt x="129" y="502"/>
                  </a:lnTo>
                  <a:lnTo>
                    <a:pt x="136" y="456"/>
                  </a:lnTo>
                  <a:lnTo>
                    <a:pt x="151" y="403"/>
                  </a:lnTo>
                  <a:lnTo>
                    <a:pt x="169" y="345"/>
                  </a:lnTo>
                  <a:lnTo>
                    <a:pt x="191" y="276"/>
                  </a:lnTo>
                  <a:lnTo>
                    <a:pt x="221" y="200"/>
                  </a:lnTo>
                  <a:lnTo>
                    <a:pt x="228" y="180"/>
                  </a:lnTo>
                  <a:lnTo>
                    <a:pt x="238" y="152"/>
                  </a:lnTo>
                  <a:lnTo>
                    <a:pt x="243" y="122"/>
                  </a:lnTo>
                  <a:lnTo>
                    <a:pt x="248" y="92"/>
                  </a:lnTo>
                  <a:lnTo>
                    <a:pt x="243" y="66"/>
                  </a:lnTo>
                  <a:lnTo>
                    <a:pt x="235" y="48"/>
                  </a:lnTo>
                  <a:lnTo>
                    <a:pt x="226" y="41"/>
                  </a:lnTo>
                  <a:lnTo>
                    <a:pt x="216" y="38"/>
                  </a:lnTo>
                  <a:lnTo>
                    <a:pt x="206" y="36"/>
                  </a:lnTo>
                  <a:lnTo>
                    <a:pt x="176" y="41"/>
                  </a:lnTo>
                  <a:lnTo>
                    <a:pt x="146" y="59"/>
                  </a:lnTo>
                  <a:lnTo>
                    <a:pt x="117" y="84"/>
                  </a:lnTo>
                  <a:lnTo>
                    <a:pt x="89" y="124"/>
                  </a:lnTo>
                  <a:lnTo>
                    <a:pt x="65" y="175"/>
                  </a:lnTo>
                  <a:lnTo>
                    <a:pt x="45" y="238"/>
                  </a:lnTo>
                  <a:lnTo>
                    <a:pt x="40" y="251"/>
                  </a:lnTo>
                  <a:lnTo>
                    <a:pt x="38" y="259"/>
                  </a:lnTo>
                  <a:lnTo>
                    <a:pt x="35" y="264"/>
                  </a:lnTo>
                  <a:lnTo>
                    <a:pt x="30" y="266"/>
                  </a:lnTo>
                  <a:lnTo>
                    <a:pt x="25" y="266"/>
                  </a:lnTo>
                  <a:lnTo>
                    <a:pt x="20" y="266"/>
                  </a:lnTo>
                  <a:lnTo>
                    <a:pt x="18" y="266"/>
                  </a:lnTo>
                  <a:lnTo>
                    <a:pt x="15" y="266"/>
                  </a:lnTo>
                  <a:lnTo>
                    <a:pt x="10" y="266"/>
                  </a:lnTo>
                  <a:lnTo>
                    <a:pt x="5" y="264"/>
                  </a:lnTo>
                  <a:lnTo>
                    <a:pt x="3" y="261"/>
                  </a:lnTo>
                  <a:lnTo>
                    <a:pt x="0" y="259"/>
                  </a:lnTo>
                  <a:lnTo>
                    <a:pt x="0" y="251"/>
                  </a:lnTo>
                  <a:lnTo>
                    <a:pt x="0" y="241"/>
                  </a:lnTo>
                  <a:lnTo>
                    <a:pt x="8" y="221"/>
                  </a:lnTo>
                  <a:lnTo>
                    <a:pt x="15" y="190"/>
                  </a:lnTo>
                  <a:lnTo>
                    <a:pt x="30" y="157"/>
                  </a:lnTo>
                  <a:lnTo>
                    <a:pt x="47" y="122"/>
                  </a:lnTo>
                  <a:lnTo>
                    <a:pt x="72" y="84"/>
                  </a:lnTo>
                  <a:lnTo>
                    <a:pt x="99" y="51"/>
                  </a:lnTo>
                  <a:lnTo>
                    <a:pt x="132" y="26"/>
                  </a:lnTo>
                  <a:lnTo>
                    <a:pt x="169" y="8"/>
                  </a:lnTo>
                  <a:lnTo>
                    <a:pt x="2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noEditPoints="1"/>
            </p:cNvSpPr>
            <p:nvPr/>
          </p:nvSpPr>
          <p:spPr bwMode="auto">
            <a:xfrm>
              <a:off x="10290" y="2928"/>
              <a:ext cx="371" cy="1628"/>
            </a:xfrm>
            <a:custGeom>
              <a:avLst/>
              <a:gdLst/>
              <a:ahLst/>
              <a:cxnLst>
                <a:cxn ang="0">
                  <a:pos x="371" y="815"/>
                </a:cxn>
                <a:cxn ang="0">
                  <a:pos x="371" y="815"/>
                </a:cxn>
                <a:cxn ang="0">
                  <a:pos x="27" y="5"/>
                </a:cxn>
                <a:cxn ang="0">
                  <a:pos x="67" y="36"/>
                </a:cxn>
                <a:cxn ang="0">
                  <a:pos x="129" y="96"/>
                </a:cxn>
                <a:cxn ang="0">
                  <a:pos x="198" y="187"/>
                </a:cxn>
                <a:cxn ang="0">
                  <a:pos x="265" y="306"/>
                </a:cxn>
                <a:cxn ang="0">
                  <a:pos x="341" y="529"/>
                </a:cxn>
                <a:cxn ang="0">
                  <a:pos x="369" y="729"/>
                </a:cxn>
                <a:cxn ang="0">
                  <a:pos x="369" y="901"/>
                </a:cxn>
                <a:cxn ang="0">
                  <a:pos x="341" y="1099"/>
                </a:cxn>
                <a:cxn ang="0">
                  <a:pos x="270" y="1311"/>
                </a:cxn>
                <a:cxn ang="0">
                  <a:pos x="203" y="1436"/>
                </a:cxn>
                <a:cxn ang="0">
                  <a:pos x="131" y="1529"/>
                </a:cxn>
                <a:cxn ang="0">
                  <a:pos x="69" y="1593"/>
                </a:cxn>
                <a:cxn ang="0">
                  <a:pos x="27" y="1623"/>
                </a:cxn>
                <a:cxn ang="0">
                  <a:pos x="12" y="1628"/>
                </a:cxn>
                <a:cxn ang="0">
                  <a:pos x="3" y="1618"/>
                </a:cxn>
                <a:cxn ang="0">
                  <a:pos x="0" y="1610"/>
                </a:cxn>
                <a:cxn ang="0">
                  <a:pos x="3" y="1605"/>
                </a:cxn>
                <a:cxn ang="0">
                  <a:pos x="10" y="1598"/>
                </a:cxn>
                <a:cxn ang="0">
                  <a:pos x="22" y="1585"/>
                </a:cxn>
                <a:cxn ang="0">
                  <a:pos x="136" y="1438"/>
                </a:cxn>
                <a:cxn ang="0">
                  <a:pos x="210" y="1271"/>
                </a:cxn>
                <a:cxn ang="0">
                  <a:pos x="257" y="1091"/>
                </a:cxn>
                <a:cxn ang="0">
                  <a:pos x="277" y="906"/>
                </a:cxn>
                <a:cxn ang="0">
                  <a:pos x="275" y="691"/>
                </a:cxn>
                <a:cxn ang="0">
                  <a:pos x="242" y="466"/>
                </a:cxn>
                <a:cxn ang="0">
                  <a:pos x="178" y="276"/>
                </a:cxn>
                <a:cxn ang="0">
                  <a:pos x="87" y="119"/>
                </a:cxn>
                <a:cxn ang="0">
                  <a:pos x="20" y="46"/>
                </a:cxn>
                <a:cxn ang="0">
                  <a:pos x="7" y="30"/>
                </a:cxn>
                <a:cxn ang="0">
                  <a:pos x="3" y="23"/>
                </a:cxn>
                <a:cxn ang="0">
                  <a:pos x="0" y="20"/>
                </a:cxn>
                <a:cxn ang="0">
                  <a:pos x="3" y="10"/>
                </a:cxn>
                <a:cxn ang="0">
                  <a:pos x="12" y="3"/>
                </a:cxn>
              </a:cxnLst>
              <a:rect l="0" t="0" r="r" b="b"/>
              <a:pathLst>
                <a:path w="371" h="1628">
                  <a:moveTo>
                    <a:pt x="371" y="815"/>
                  </a:moveTo>
                  <a:lnTo>
                    <a:pt x="371" y="815"/>
                  </a:lnTo>
                  <a:lnTo>
                    <a:pt x="371" y="815"/>
                  </a:lnTo>
                  <a:lnTo>
                    <a:pt x="371" y="815"/>
                  </a:lnTo>
                  <a:close/>
                  <a:moveTo>
                    <a:pt x="17" y="0"/>
                  </a:moveTo>
                  <a:lnTo>
                    <a:pt x="27" y="5"/>
                  </a:lnTo>
                  <a:lnTo>
                    <a:pt x="45" y="15"/>
                  </a:lnTo>
                  <a:lnTo>
                    <a:pt x="67" y="36"/>
                  </a:lnTo>
                  <a:lnTo>
                    <a:pt x="97" y="63"/>
                  </a:lnTo>
                  <a:lnTo>
                    <a:pt x="129" y="96"/>
                  </a:lnTo>
                  <a:lnTo>
                    <a:pt x="163" y="139"/>
                  </a:lnTo>
                  <a:lnTo>
                    <a:pt x="198" y="187"/>
                  </a:lnTo>
                  <a:lnTo>
                    <a:pt x="233" y="243"/>
                  </a:lnTo>
                  <a:lnTo>
                    <a:pt x="265" y="306"/>
                  </a:lnTo>
                  <a:lnTo>
                    <a:pt x="309" y="418"/>
                  </a:lnTo>
                  <a:lnTo>
                    <a:pt x="341" y="529"/>
                  </a:lnTo>
                  <a:lnTo>
                    <a:pt x="359" y="633"/>
                  </a:lnTo>
                  <a:lnTo>
                    <a:pt x="369" y="729"/>
                  </a:lnTo>
                  <a:lnTo>
                    <a:pt x="371" y="815"/>
                  </a:lnTo>
                  <a:lnTo>
                    <a:pt x="369" y="901"/>
                  </a:lnTo>
                  <a:lnTo>
                    <a:pt x="359" y="995"/>
                  </a:lnTo>
                  <a:lnTo>
                    <a:pt x="341" y="1099"/>
                  </a:lnTo>
                  <a:lnTo>
                    <a:pt x="312" y="1203"/>
                  </a:lnTo>
                  <a:lnTo>
                    <a:pt x="270" y="1311"/>
                  </a:lnTo>
                  <a:lnTo>
                    <a:pt x="238" y="1377"/>
                  </a:lnTo>
                  <a:lnTo>
                    <a:pt x="203" y="1436"/>
                  </a:lnTo>
                  <a:lnTo>
                    <a:pt x="166" y="1486"/>
                  </a:lnTo>
                  <a:lnTo>
                    <a:pt x="131" y="1529"/>
                  </a:lnTo>
                  <a:lnTo>
                    <a:pt x="99" y="1565"/>
                  </a:lnTo>
                  <a:lnTo>
                    <a:pt x="69" y="1593"/>
                  </a:lnTo>
                  <a:lnTo>
                    <a:pt x="45" y="1613"/>
                  </a:lnTo>
                  <a:lnTo>
                    <a:pt x="27" y="1623"/>
                  </a:lnTo>
                  <a:lnTo>
                    <a:pt x="17" y="1628"/>
                  </a:lnTo>
                  <a:lnTo>
                    <a:pt x="12" y="1628"/>
                  </a:lnTo>
                  <a:lnTo>
                    <a:pt x="5" y="1623"/>
                  </a:lnTo>
                  <a:lnTo>
                    <a:pt x="3" y="1618"/>
                  </a:lnTo>
                  <a:lnTo>
                    <a:pt x="0" y="1613"/>
                  </a:lnTo>
                  <a:lnTo>
                    <a:pt x="0" y="1610"/>
                  </a:lnTo>
                  <a:lnTo>
                    <a:pt x="3" y="1608"/>
                  </a:lnTo>
                  <a:lnTo>
                    <a:pt x="3" y="1605"/>
                  </a:lnTo>
                  <a:lnTo>
                    <a:pt x="5" y="1603"/>
                  </a:lnTo>
                  <a:lnTo>
                    <a:pt x="10" y="1598"/>
                  </a:lnTo>
                  <a:lnTo>
                    <a:pt x="15" y="1593"/>
                  </a:lnTo>
                  <a:lnTo>
                    <a:pt x="22" y="1585"/>
                  </a:lnTo>
                  <a:lnTo>
                    <a:pt x="84" y="1514"/>
                  </a:lnTo>
                  <a:lnTo>
                    <a:pt x="136" y="1438"/>
                  </a:lnTo>
                  <a:lnTo>
                    <a:pt x="178" y="1357"/>
                  </a:lnTo>
                  <a:lnTo>
                    <a:pt x="210" y="1271"/>
                  </a:lnTo>
                  <a:lnTo>
                    <a:pt x="238" y="1182"/>
                  </a:lnTo>
                  <a:lnTo>
                    <a:pt x="257" y="1091"/>
                  </a:lnTo>
                  <a:lnTo>
                    <a:pt x="270" y="1000"/>
                  </a:lnTo>
                  <a:lnTo>
                    <a:pt x="277" y="906"/>
                  </a:lnTo>
                  <a:lnTo>
                    <a:pt x="277" y="815"/>
                  </a:lnTo>
                  <a:lnTo>
                    <a:pt x="275" y="691"/>
                  </a:lnTo>
                  <a:lnTo>
                    <a:pt x="262" y="575"/>
                  </a:lnTo>
                  <a:lnTo>
                    <a:pt x="242" y="466"/>
                  </a:lnTo>
                  <a:lnTo>
                    <a:pt x="213" y="367"/>
                  </a:lnTo>
                  <a:lnTo>
                    <a:pt x="178" y="276"/>
                  </a:lnTo>
                  <a:lnTo>
                    <a:pt x="136" y="193"/>
                  </a:lnTo>
                  <a:lnTo>
                    <a:pt x="87" y="119"/>
                  </a:lnTo>
                  <a:lnTo>
                    <a:pt x="30" y="53"/>
                  </a:lnTo>
                  <a:lnTo>
                    <a:pt x="20" y="46"/>
                  </a:lnTo>
                  <a:lnTo>
                    <a:pt x="12" y="38"/>
                  </a:lnTo>
                  <a:lnTo>
                    <a:pt x="7" y="30"/>
                  </a:lnTo>
                  <a:lnTo>
                    <a:pt x="5" y="25"/>
                  </a:lnTo>
                  <a:lnTo>
                    <a:pt x="3" y="23"/>
                  </a:lnTo>
                  <a:lnTo>
                    <a:pt x="0" y="20"/>
                  </a:lnTo>
                  <a:lnTo>
                    <a:pt x="0" y="20"/>
                  </a:lnTo>
                  <a:lnTo>
                    <a:pt x="0" y="18"/>
                  </a:lnTo>
                  <a:lnTo>
                    <a:pt x="3" y="10"/>
                  </a:lnTo>
                  <a:lnTo>
                    <a:pt x="5" y="5"/>
                  </a:lnTo>
                  <a:lnTo>
                    <a:pt x="12" y="3"/>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11005" y="2928"/>
              <a:ext cx="62" cy="1628"/>
            </a:xfrm>
            <a:custGeom>
              <a:avLst/>
              <a:gdLst/>
              <a:ahLst/>
              <a:cxnLst>
                <a:cxn ang="0">
                  <a:pos x="32" y="0"/>
                </a:cxn>
                <a:cxn ang="0">
                  <a:pos x="47" y="3"/>
                </a:cxn>
                <a:cxn ang="0">
                  <a:pos x="57" y="13"/>
                </a:cxn>
                <a:cxn ang="0">
                  <a:pos x="62" y="25"/>
                </a:cxn>
                <a:cxn ang="0">
                  <a:pos x="62" y="43"/>
                </a:cxn>
                <a:cxn ang="0">
                  <a:pos x="62" y="58"/>
                </a:cxn>
                <a:cxn ang="0">
                  <a:pos x="62" y="1570"/>
                </a:cxn>
                <a:cxn ang="0">
                  <a:pos x="62" y="1587"/>
                </a:cxn>
                <a:cxn ang="0">
                  <a:pos x="62" y="1603"/>
                </a:cxn>
                <a:cxn ang="0">
                  <a:pos x="57" y="1615"/>
                </a:cxn>
                <a:cxn ang="0">
                  <a:pos x="47" y="1625"/>
                </a:cxn>
                <a:cxn ang="0">
                  <a:pos x="32" y="1628"/>
                </a:cxn>
                <a:cxn ang="0">
                  <a:pos x="17" y="1625"/>
                </a:cxn>
                <a:cxn ang="0">
                  <a:pos x="7" y="1615"/>
                </a:cxn>
                <a:cxn ang="0">
                  <a:pos x="2" y="1603"/>
                </a:cxn>
                <a:cxn ang="0">
                  <a:pos x="0" y="1587"/>
                </a:cxn>
                <a:cxn ang="0">
                  <a:pos x="0" y="1570"/>
                </a:cxn>
                <a:cxn ang="0">
                  <a:pos x="0" y="58"/>
                </a:cxn>
                <a:cxn ang="0">
                  <a:pos x="0" y="43"/>
                </a:cxn>
                <a:cxn ang="0">
                  <a:pos x="2" y="25"/>
                </a:cxn>
                <a:cxn ang="0">
                  <a:pos x="7" y="13"/>
                </a:cxn>
                <a:cxn ang="0">
                  <a:pos x="17" y="3"/>
                </a:cxn>
                <a:cxn ang="0">
                  <a:pos x="32" y="0"/>
                </a:cxn>
              </a:cxnLst>
              <a:rect l="0" t="0" r="r" b="b"/>
              <a:pathLst>
                <a:path w="62" h="1628">
                  <a:moveTo>
                    <a:pt x="32" y="0"/>
                  </a:moveTo>
                  <a:lnTo>
                    <a:pt x="47" y="3"/>
                  </a:lnTo>
                  <a:lnTo>
                    <a:pt x="57" y="13"/>
                  </a:lnTo>
                  <a:lnTo>
                    <a:pt x="62" y="25"/>
                  </a:lnTo>
                  <a:lnTo>
                    <a:pt x="62" y="43"/>
                  </a:lnTo>
                  <a:lnTo>
                    <a:pt x="62" y="58"/>
                  </a:lnTo>
                  <a:lnTo>
                    <a:pt x="62" y="1570"/>
                  </a:lnTo>
                  <a:lnTo>
                    <a:pt x="62" y="1587"/>
                  </a:lnTo>
                  <a:lnTo>
                    <a:pt x="62" y="1603"/>
                  </a:lnTo>
                  <a:lnTo>
                    <a:pt x="57" y="1615"/>
                  </a:lnTo>
                  <a:lnTo>
                    <a:pt x="47" y="1625"/>
                  </a:lnTo>
                  <a:lnTo>
                    <a:pt x="32" y="1628"/>
                  </a:lnTo>
                  <a:lnTo>
                    <a:pt x="17" y="1625"/>
                  </a:lnTo>
                  <a:lnTo>
                    <a:pt x="7" y="1615"/>
                  </a:lnTo>
                  <a:lnTo>
                    <a:pt x="2" y="1603"/>
                  </a:lnTo>
                  <a:lnTo>
                    <a:pt x="0" y="1587"/>
                  </a:lnTo>
                  <a:lnTo>
                    <a:pt x="0" y="1570"/>
                  </a:lnTo>
                  <a:lnTo>
                    <a:pt x="0" y="58"/>
                  </a:lnTo>
                  <a:lnTo>
                    <a:pt x="0" y="43"/>
                  </a:lnTo>
                  <a:lnTo>
                    <a:pt x="2" y="25"/>
                  </a:lnTo>
                  <a:lnTo>
                    <a:pt x="7" y="13"/>
                  </a:lnTo>
                  <a:lnTo>
                    <a:pt x="17"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5" name="Group 17"/>
          <p:cNvGrpSpPr>
            <a:grpSpLocks noChangeAspect="1"/>
          </p:cNvGrpSpPr>
          <p:nvPr>
            <p:custDataLst>
              <p:tags r:id="rId2"/>
            </p:custDataLst>
          </p:nvPr>
        </p:nvGrpSpPr>
        <p:grpSpPr bwMode="auto">
          <a:xfrm>
            <a:off x="2438400" y="4343400"/>
            <a:ext cx="1205405" cy="647700"/>
            <a:chOff x="1004" y="2866"/>
            <a:chExt cx="3670" cy="1972"/>
          </a:xfrm>
          <a:solidFill>
            <a:srgbClr val="7030A0"/>
          </a:solidFill>
        </p:grpSpPr>
        <p:sp>
          <p:nvSpPr>
            <p:cNvPr id="2067" name="Freeform 19"/>
            <p:cNvSpPr>
              <a:spLocks/>
            </p:cNvSpPr>
            <p:nvPr/>
          </p:nvSpPr>
          <p:spPr bwMode="auto">
            <a:xfrm>
              <a:off x="1004" y="3142"/>
              <a:ext cx="1230" cy="1140"/>
            </a:xfrm>
            <a:custGeom>
              <a:avLst/>
              <a:gdLst/>
              <a:ahLst/>
              <a:cxnLst>
                <a:cxn ang="0">
                  <a:pos x="510" y="5"/>
                </a:cxn>
                <a:cxn ang="0">
                  <a:pos x="569" y="48"/>
                </a:cxn>
                <a:cxn ang="0">
                  <a:pos x="572" y="141"/>
                </a:cxn>
                <a:cxn ang="0">
                  <a:pos x="546" y="314"/>
                </a:cxn>
                <a:cxn ang="0">
                  <a:pos x="947" y="423"/>
                </a:cxn>
                <a:cxn ang="0">
                  <a:pos x="1084" y="54"/>
                </a:cxn>
                <a:cxn ang="0">
                  <a:pos x="1157" y="7"/>
                </a:cxn>
                <a:cxn ang="0">
                  <a:pos x="1194" y="1"/>
                </a:cxn>
                <a:cxn ang="0">
                  <a:pos x="1203" y="11"/>
                </a:cxn>
                <a:cxn ang="0">
                  <a:pos x="1198" y="28"/>
                </a:cxn>
                <a:cxn ang="0">
                  <a:pos x="1049" y="469"/>
                </a:cxn>
                <a:cxn ang="0">
                  <a:pos x="969" y="799"/>
                </a:cxn>
                <a:cxn ang="0">
                  <a:pos x="950" y="924"/>
                </a:cxn>
                <a:cxn ang="0">
                  <a:pos x="945" y="1008"/>
                </a:cxn>
                <a:cxn ang="0">
                  <a:pos x="995" y="1054"/>
                </a:cxn>
                <a:cxn ang="0">
                  <a:pos x="1046" y="1052"/>
                </a:cxn>
                <a:cxn ang="0">
                  <a:pos x="1091" y="1039"/>
                </a:cxn>
                <a:cxn ang="0">
                  <a:pos x="1160" y="968"/>
                </a:cxn>
                <a:cxn ang="0">
                  <a:pos x="1218" y="950"/>
                </a:cxn>
                <a:cxn ang="0">
                  <a:pos x="1229" y="958"/>
                </a:cxn>
                <a:cxn ang="0">
                  <a:pos x="1192" y="1030"/>
                </a:cxn>
                <a:cxn ang="0">
                  <a:pos x="1043" y="1120"/>
                </a:cxn>
                <a:cxn ang="0">
                  <a:pos x="861" y="1134"/>
                </a:cxn>
                <a:cxn ang="0">
                  <a:pos x="810" y="1073"/>
                </a:cxn>
                <a:cxn ang="0">
                  <a:pos x="824" y="913"/>
                </a:cxn>
                <a:cxn ang="0">
                  <a:pos x="864" y="717"/>
                </a:cxn>
                <a:cxn ang="0">
                  <a:pos x="872" y="622"/>
                </a:cxn>
                <a:cxn ang="0">
                  <a:pos x="422" y="771"/>
                </a:cxn>
                <a:cxn ang="0">
                  <a:pos x="309" y="1071"/>
                </a:cxn>
                <a:cxn ang="0">
                  <a:pos x="230" y="1123"/>
                </a:cxn>
                <a:cxn ang="0">
                  <a:pos x="195" y="1128"/>
                </a:cxn>
                <a:cxn ang="0">
                  <a:pos x="185" y="1119"/>
                </a:cxn>
                <a:cxn ang="0">
                  <a:pos x="194" y="1093"/>
                </a:cxn>
                <a:cxn ang="0">
                  <a:pos x="299" y="791"/>
                </a:cxn>
                <a:cxn ang="0">
                  <a:pos x="218" y="628"/>
                </a:cxn>
                <a:cxn ang="0">
                  <a:pos x="203" y="609"/>
                </a:cxn>
                <a:cxn ang="0">
                  <a:pos x="280" y="552"/>
                </a:cxn>
                <a:cxn ang="0">
                  <a:pos x="390" y="473"/>
                </a:cxn>
                <a:cxn ang="0">
                  <a:pos x="411" y="375"/>
                </a:cxn>
                <a:cxn ang="0">
                  <a:pos x="430" y="263"/>
                </a:cxn>
                <a:cxn ang="0">
                  <a:pos x="443" y="158"/>
                </a:cxn>
                <a:cxn ang="0">
                  <a:pos x="429" y="112"/>
                </a:cxn>
                <a:cxn ang="0">
                  <a:pos x="327" y="88"/>
                </a:cxn>
                <a:cxn ang="0">
                  <a:pos x="195" y="142"/>
                </a:cxn>
                <a:cxn ang="0">
                  <a:pos x="122" y="244"/>
                </a:cxn>
                <a:cxn ang="0">
                  <a:pos x="36" y="299"/>
                </a:cxn>
                <a:cxn ang="0">
                  <a:pos x="10" y="302"/>
                </a:cxn>
                <a:cxn ang="0">
                  <a:pos x="0" y="293"/>
                </a:cxn>
                <a:cxn ang="0">
                  <a:pos x="36" y="221"/>
                </a:cxn>
                <a:cxn ang="0">
                  <a:pos x="171" y="94"/>
                </a:cxn>
                <a:cxn ang="0">
                  <a:pos x="412" y="4"/>
                </a:cxn>
              </a:cxnLst>
              <a:rect l="0" t="0" r="r" b="b"/>
              <a:pathLst>
                <a:path w="1230" h="1140">
                  <a:moveTo>
                    <a:pt x="470" y="0"/>
                  </a:moveTo>
                  <a:lnTo>
                    <a:pt x="477" y="0"/>
                  </a:lnTo>
                  <a:lnTo>
                    <a:pt x="486" y="1"/>
                  </a:lnTo>
                  <a:lnTo>
                    <a:pt x="498" y="3"/>
                  </a:lnTo>
                  <a:lnTo>
                    <a:pt x="510" y="5"/>
                  </a:lnTo>
                  <a:lnTo>
                    <a:pt x="524" y="9"/>
                  </a:lnTo>
                  <a:lnTo>
                    <a:pt x="537" y="15"/>
                  </a:lnTo>
                  <a:lnTo>
                    <a:pt x="550" y="23"/>
                  </a:lnTo>
                  <a:lnTo>
                    <a:pt x="561" y="34"/>
                  </a:lnTo>
                  <a:lnTo>
                    <a:pt x="569" y="48"/>
                  </a:lnTo>
                  <a:lnTo>
                    <a:pt x="574" y="66"/>
                  </a:lnTo>
                  <a:lnTo>
                    <a:pt x="576" y="87"/>
                  </a:lnTo>
                  <a:lnTo>
                    <a:pt x="576" y="98"/>
                  </a:lnTo>
                  <a:lnTo>
                    <a:pt x="574" y="116"/>
                  </a:lnTo>
                  <a:lnTo>
                    <a:pt x="572" y="141"/>
                  </a:lnTo>
                  <a:lnTo>
                    <a:pt x="568" y="169"/>
                  </a:lnTo>
                  <a:lnTo>
                    <a:pt x="563" y="202"/>
                  </a:lnTo>
                  <a:lnTo>
                    <a:pt x="558" y="238"/>
                  </a:lnTo>
                  <a:lnTo>
                    <a:pt x="554" y="276"/>
                  </a:lnTo>
                  <a:lnTo>
                    <a:pt x="546" y="314"/>
                  </a:lnTo>
                  <a:lnTo>
                    <a:pt x="519" y="429"/>
                  </a:lnTo>
                  <a:lnTo>
                    <a:pt x="490" y="542"/>
                  </a:lnTo>
                  <a:lnTo>
                    <a:pt x="490" y="542"/>
                  </a:lnTo>
                  <a:lnTo>
                    <a:pt x="911" y="542"/>
                  </a:lnTo>
                  <a:lnTo>
                    <a:pt x="947" y="423"/>
                  </a:lnTo>
                  <a:lnTo>
                    <a:pt x="986" y="306"/>
                  </a:lnTo>
                  <a:lnTo>
                    <a:pt x="1026" y="189"/>
                  </a:lnTo>
                  <a:lnTo>
                    <a:pt x="1072" y="74"/>
                  </a:lnTo>
                  <a:lnTo>
                    <a:pt x="1078" y="62"/>
                  </a:lnTo>
                  <a:lnTo>
                    <a:pt x="1084" y="54"/>
                  </a:lnTo>
                  <a:lnTo>
                    <a:pt x="1089" y="48"/>
                  </a:lnTo>
                  <a:lnTo>
                    <a:pt x="1104" y="36"/>
                  </a:lnTo>
                  <a:lnTo>
                    <a:pt x="1122" y="24"/>
                  </a:lnTo>
                  <a:lnTo>
                    <a:pt x="1140" y="15"/>
                  </a:lnTo>
                  <a:lnTo>
                    <a:pt x="1157" y="7"/>
                  </a:lnTo>
                  <a:lnTo>
                    <a:pt x="1174" y="3"/>
                  </a:lnTo>
                  <a:lnTo>
                    <a:pt x="1188" y="0"/>
                  </a:lnTo>
                  <a:lnTo>
                    <a:pt x="1190" y="0"/>
                  </a:lnTo>
                  <a:lnTo>
                    <a:pt x="1192" y="0"/>
                  </a:lnTo>
                  <a:lnTo>
                    <a:pt x="1194" y="1"/>
                  </a:lnTo>
                  <a:lnTo>
                    <a:pt x="1197" y="1"/>
                  </a:lnTo>
                  <a:lnTo>
                    <a:pt x="1199" y="3"/>
                  </a:lnTo>
                  <a:lnTo>
                    <a:pt x="1202" y="5"/>
                  </a:lnTo>
                  <a:lnTo>
                    <a:pt x="1203" y="7"/>
                  </a:lnTo>
                  <a:lnTo>
                    <a:pt x="1203" y="11"/>
                  </a:lnTo>
                  <a:lnTo>
                    <a:pt x="1203" y="12"/>
                  </a:lnTo>
                  <a:lnTo>
                    <a:pt x="1203" y="15"/>
                  </a:lnTo>
                  <a:lnTo>
                    <a:pt x="1202" y="18"/>
                  </a:lnTo>
                  <a:lnTo>
                    <a:pt x="1200" y="23"/>
                  </a:lnTo>
                  <a:lnTo>
                    <a:pt x="1198" y="28"/>
                  </a:lnTo>
                  <a:lnTo>
                    <a:pt x="1163" y="123"/>
                  </a:lnTo>
                  <a:lnTo>
                    <a:pt x="1131" y="215"/>
                  </a:lnTo>
                  <a:lnTo>
                    <a:pt x="1101" y="303"/>
                  </a:lnTo>
                  <a:lnTo>
                    <a:pt x="1073" y="388"/>
                  </a:lnTo>
                  <a:lnTo>
                    <a:pt x="1049" y="469"/>
                  </a:lnTo>
                  <a:lnTo>
                    <a:pt x="1028" y="545"/>
                  </a:lnTo>
                  <a:lnTo>
                    <a:pt x="1008" y="616"/>
                  </a:lnTo>
                  <a:lnTo>
                    <a:pt x="993" y="683"/>
                  </a:lnTo>
                  <a:lnTo>
                    <a:pt x="980" y="743"/>
                  </a:lnTo>
                  <a:lnTo>
                    <a:pt x="969" y="799"/>
                  </a:lnTo>
                  <a:lnTo>
                    <a:pt x="960" y="849"/>
                  </a:lnTo>
                  <a:lnTo>
                    <a:pt x="958" y="865"/>
                  </a:lnTo>
                  <a:lnTo>
                    <a:pt x="956" y="882"/>
                  </a:lnTo>
                  <a:lnTo>
                    <a:pt x="952" y="904"/>
                  </a:lnTo>
                  <a:lnTo>
                    <a:pt x="950" y="924"/>
                  </a:lnTo>
                  <a:lnTo>
                    <a:pt x="947" y="945"/>
                  </a:lnTo>
                  <a:lnTo>
                    <a:pt x="945" y="963"/>
                  </a:lnTo>
                  <a:lnTo>
                    <a:pt x="944" y="979"/>
                  </a:lnTo>
                  <a:lnTo>
                    <a:pt x="942" y="989"/>
                  </a:lnTo>
                  <a:lnTo>
                    <a:pt x="945" y="1008"/>
                  </a:lnTo>
                  <a:lnTo>
                    <a:pt x="951" y="1024"/>
                  </a:lnTo>
                  <a:lnTo>
                    <a:pt x="959" y="1036"/>
                  </a:lnTo>
                  <a:lnTo>
                    <a:pt x="970" y="1044"/>
                  </a:lnTo>
                  <a:lnTo>
                    <a:pt x="982" y="1050"/>
                  </a:lnTo>
                  <a:lnTo>
                    <a:pt x="995" y="1054"/>
                  </a:lnTo>
                  <a:lnTo>
                    <a:pt x="1007" y="1055"/>
                  </a:lnTo>
                  <a:lnTo>
                    <a:pt x="1012" y="1055"/>
                  </a:lnTo>
                  <a:lnTo>
                    <a:pt x="1020" y="1055"/>
                  </a:lnTo>
                  <a:lnTo>
                    <a:pt x="1032" y="1054"/>
                  </a:lnTo>
                  <a:lnTo>
                    <a:pt x="1046" y="1052"/>
                  </a:lnTo>
                  <a:lnTo>
                    <a:pt x="1056" y="1050"/>
                  </a:lnTo>
                  <a:lnTo>
                    <a:pt x="1072" y="1048"/>
                  </a:lnTo>
                  <a:lnTo>
                    <a:pt x="1082" y="1045"/>
                  </a:lnTo>
                  <a:lnTo>
                    <a:pt x="1088" y="1043"/>
                  </a:lnTo>
                  <a:lnTo>
                    <a:pt x="1091" y="1039"/>
                  </a:lnTo>
                  <a:lnTo>
                    <a:pt x="1094" y="1033"/>
                  </a:lnTo>
                  <a:lnTo>
                    <a:pt x="1106" y="1012"/>
                  </a:lnTo>
                  <a:lnTo>
                    <a:pt x="1121" y="994"/>
                  </a:lnTo>
                  <a:lnTo>
                    <a:pt x="1139" y="980"/>
                  </a:lnTo>
                  <a:lnTo>
                    <a:pt x="1160" y="968"/>
                  </a:lnTo>
                  <a:lnTo>
                    <a:pt x="1178" y="960"/>
                  </a:lnTo>
                  <a:lnTo>
                    <a:pt x="1194" y="954"/>
                  </a:lnTo>
                  <a:lnTo>
                    <a:pt x="1208" y="950"/>
                  </a:lnTo>
                  <a:lnTo>
                    <a:pt x="1215" y="950"/>
                  </a:lnTo>
                  <a:lnTo>
                    <a:pt x="1218" y="950"/>
                  </a:lnTo>
                  <a:lnTo>
                    <a:pt x="1221" y="950"/>
                  </a:lnTo>
                  <a:lnTo>
                    <a:pt x="1224" y="951"/>
                  </a:lnTo>
                  <a:lnTo>
                    <a:pt x="1227" y="953"/>
                  </a:lnTo>
                  <a:lnTo>
                    <a:pt x="1228" y="955"/>
                  </a:lnTo>
                  <a:lnTo>
                    <a:pt x="1229" y="958"/>
                  </a:lnTo>
                  <a:lnTo>
                    <a:pt x="1230" y="962"/>
                  </a:lnTo>
                  <a:lnTo>
                    <a:pt x="1228" y="976"/>
                  </a:lnTo>
                  <a:lnTo>
                    <a:pt x="1221" y="992"/>
                  </a:lnTo>
                  <a:lnTo>
                    <a:pt x="1209" y="1011"/>
                  </a:lnTo>
                  <a:lnTo>
                    <a:pt x="1192" y="1030"/>
                  </a:lnTo>
                  <a:lnTo>
                    <a:pt x="1170" y="1050"/>
                  </a:lnTo>
                  <a:lnTo>
                    <a:pt x="1145" y="1070"/>
                  </a:lnTo>
                  <a:lnTo>
                    <a:pt x="1115" y="1088"/>
                  </a:lnTo>
                  <a:lnTo>
                    <a:pt x="1082" y="1106"/>
                  </a:lnTo>
                  <a:lnTo>
                    <a:pt x="1043" y="1120"/>
                  </a:lnTo>
                  <a:lnTo>
                    <a:pt x="1000" y="1131"/>
                  </a:lnTo>
                  <a:lnTo>
                    <a:pt x="954" y="1138"/>
                  </a:lnTo>
                  <a:lnTo>
                    <a:pt x="903" y="1140"/>
                  </a:lnTo>
                  <a:lnTo>
                    <a:pt x="880" y="1139"/>
                  </a:lnTo>
                  <a:lnTo>
                    <a:pt x="861" y="1134"/>
                  </a:lnTo>
                  <a:lnTo>
                    <a:pt x="844" y="1126"/>
                  </a:lnTo>
                  <a:lnTo>
                    <a:pt x="831" y="1115"/>
                  </a:lnTo>
                  <a:lnTo>
                    <a:pt x="821" y="1102"/>
                  </a:lnTo>
                  <a:lnTo>
                    <a:pt x="814" y="1088"/>
                  </a:lnTo>
                  <a:lnTo>
                    <a:pt x="810" y="1073"/>
                  </a:lnTo>
                  <a:lnTo>
                    <a:pt x="809" y="1055"/>
                  </a:lnTo>
                  <a:lnTo>
                    <a:pt x="810" y="1025"/>
                  </a:lnTo>
                  <a:lnTo>
                    <a:pt x="813" y="991"/>
                  </a:lnTo>
                  <a:lnTo>
                    <a:pt x="818" y="953"/>
                  </a:lnTo>
                  <a:lnTo>
                    <a:pt x="824" y="913"/>
                  </a:lnTo>
                  <a:lnTo>
                    <a:pt x="831" y="873"/>
                  </a:lnTo>
                  <a:lnTo>
                    <a:pt x="839" y="832"/>
                  </a:lnTo>
                  <a:lnTo>
                    <a:pt x="848" y="792"/>
                  </a:lnTo>
                  <a:lnTo>
                    <a:pt x="856" y="754"/>
                  </a:lnTo>
                  <a:lnTo>
                    <a:pt x="864" y="717"/>
                  </a:lnTo>
                  <a:lnTo>
                    <a:pt x="873" y="685"/>
                  </a:lnTo>
                  <a:lnTo>
                    <a:pt x="880" y="655"/>
                  </a:lnTo>
                  <a:lnTo>
                    <a:pt x="886" y="632"/>
                  </a:lnTo>
                  <a:lnTo>
                    <a:pt x="891" y="614"/>
                  </a:lnTo>
                  <a:lnTo>
                    <a:pt x="872" y="622"/>
                  </a:lnTo>
                  <a:lnTo>
                    <a:pt x="852" y="627"/>
                  </a:lnTo>
                  <a:lnTo>
                    <a:pt x="834" y="628"/>
                  </a:lnTo>
                  <a:lnTo>
                    <a:pt x="819" y="628"/>
                  </a:lnTo>
                  <a:lnTo>
                    <a:pt x="465" y="628"/>
                  </a:lnTo>
                  <a:lnTo>
                    <a:pt x="422" y="771"/>
                  </a:lnTo>
                  <a:lnTo>
                    <a:pt x="374" y="911"/>
                  </a:lnTo>
                  <a:lnTo>
                    <a:pt x="322" y="1050"/>
                  </a:lnTo>
                  <a:lnTo>
                    <a:pt x="317" y="1060"/>
                  </a:lnTo>
                  <a:lnTo>
                    <a:pt x="312" y="1065"/>
                  </a:lnTo>
                  <a:lnTo>
                    <a:pt x="309" y="1071"/>
                  </a:lnTo>
                  <a:lnTo>
                    <a:pt x="304" y="1077"/>
                  </a:lnTo>
                  <a:lnTo>
                    <a:pt x="287" y="1092"/>
                  </a:lnTo>
                  <a:lnTo>
                    <a:pt x="268" y="1105"/>
                  </a:lnTo>
                  <a:lnTo>
                    <a:pt x="249" y="1115"/>
                  </a:lnTo>
                  <a:lnTo>
                    <a:pt x="230" y="1123"/>
                  </a:lnTo>
                  <a:lnTo>
                    <a:pt x="214" y="1127"/>
                  </a:lnTo>
                  <a:lnTo>
                    <a:pt x="201" y="1128"/>
                  </a:lnTo>
                  <a:lnTo>
                    <a:pt x="198" y="1128"/>
                  </a:lnTo>
                  <a:lnTo>
                    <a:pt x="197" y="1128"/>
                  </a:lnTo>
                  <a:lnTo>
                    <a:pt x="195" y="1128"/>
                  </a:lnTo>
                  <a:lnTo>
                    <a:pt x="192" y="1127"/>
                  </a:lnTo>
                  <a:lnTo>
                    <a:pt x="190" y="1126"/>
                  </a:lnTo>
                  <a:lnTo>
                    <a:pt x="188" y="1125"/>
                  </a:lnTo>
                  <a:lnTo>
                    <a:pt x="186" y="1123"/>
                  </a:lnTo>
                  <a:lnTo>
                    <a:pt x="185" y="1119"/>
                  </a:lnTo>
                  <a:lnTo>
                    <a:pt x="185" y="1118"/>
                  </a:lnTo>
                  <a:lnTo>
                    <a:pt x="186" y="1115"/>
                  </a:lnTo>
                  <a:lnTo>
                    <a:pt x="188" y="1111"/>
                  </a:lnTo>
                  <a:lnTo>
                    <a:pt x="190" y="1103"/>
                  </a:lnTo>
                  <a:lnTo>
                    <a:pt x="194" y="1093"/>
                  </a:lnTo>
                  <a:lnTo>
                    <a:pt x="201" y="1077"/>
                  </a:lnTo>
                  <a:lnTo>
                    <a:pt x="230" y="999"/>
                  </a:lnTo>
                  <a:lnTo>
                    <a:pt x="256" y="924"/>
                  </a:lnTo>
                  <a:lnTo>
                    <a:pt x="279" y="855"/>
                  </a:lnTo>
                  <a:lnTo>
                    <a:pt x="299" y="791"/>
                  </a:lnTo>
                  <a:lnTo>
                    <a:pt x="318" y="731"/>
                  </a:lnTo>
                  <a:lnTo>
                    <a:pt x="334" y="678"/>
                  </a:lnTo>
                  <a:lnTo>
                    <a:pt x="348" y="628"/>
                  </a:lnTo>
                  <a:lnTo>
                    <a:pt x="234" y="628"/>
                  </a:lnTo>
                  <a:lnTo>
                    <a:pt x="218" y="628"/>
                  </a:lnTo>
                  <a:lnTo>
                    <a:pt x="208" y="627"/>
                  </a:lnTo>
                  <a:lnTo>
                    <a:pt x="202" y="626"/>
                  </a:lnTo>
                  <a:lnTo>
                    <a:pt x="201" y="622"/>
                  </a:lnTo>
                  <a:lnTo>
                    <a:pt x="201" y="618"/>
                  </a:lnTo>
                  <a:lnTo>
                    <a:pt x="203" y="609"/>
                  </a:lnTo>
                  <a:lnTo>
                    <a:pt x="212" y="597"/>
                  </a:lnTo>
                  <a:lnTo>
                    <a:pt x="225" y="584"/>
                  </a:lnTo>
                  <a:lnTo>
                    <a:pt x="242" y="572"/>
                  </a:lnTo>
                  <a:lnTo>
                    <a:pt x="261" y="561"/>
                  </a:lnTo>
                  <a:lnTo>
                    <a:pt x="280" y="552"/>
                  </a:lnTo>
                  <a:lnTo>
                    <a:pt x="299" y="546"/>
                  </a:lnTo>
                  <a:lnTo>
                    <a:pt x="317" y="542"/>
                  </a:lnTo>
                  <a:lnTo>
                    <a:pt x="374" y="542"/>
                  </a:lnTo>
                  <a:lnTo>
                    <a:pt x="382" y="506"/>
                  </a:lnTo>
                  <a:lnTo>
                    <a:pt x="390" y="473"/>
                  </a:lnTo>
                  <a:lnTo>
                    <a:pt x="396" y="447"/>
                  </a:lnTo>
                  <a:lnTo>
                    <a:pt x="401" y="425"/>
                  </a:lnTo>
                  <a:lnTo>
                    <a:pt x="405" y="406"/>
                  </a:lnTo>
                  <a:lnTo>
                    <a:pt x="408" y="389"/>
                  </a:lnTo>
                  <a:lnTo>
                    <a:pt x="411" y="375"/>
                  </a:lnTo>
                  <a:lnTo>
                    <a:pt x="413" y="362"/>
                  </a:lnTo>
                  <a:lnTo>
                    <a:pt x="416" y="350"/>
                  </a:lnTo>
                  <a:lnTo>
                    <a:pt x="418" y="337"/>
                  </a:lnTo>
                  <a:lnTo>
                    <a:pt x="425" y="297"/>
                  </a:lnTo>
                  <a:lnTo>
                    <a:pt x="430" y="263"/>
                  </a:lnTo>
                  <a:lnTo>
                    <a:pt x="435" y="232"/>
                  </a:lnTo>
                  <a:lnTo>
                    <a:pt x="438" y="206"/>
                  </a:lnTo>
                  <a:lnTo>
                    <a:pt x="441" y="185"/>
                  </a:lnTo>
                  <a:lnTo>
                    <a:pt x="442" y="168"/>
                  </a:lnTo>
                  <a:lnTo>
                    <a:pt x="443" y="158"/>
                  </a:lnTo>
                  <a:lnTo>
                    <a:pt x="443" y="155"/>
                  </a:lnTo>
                  <a:lnTo>
                    <a:pt x="442" y="145"/>
                  </a:lnTo>
                  <a:lnTo>
                    <a:pt x="440" y="135"/>
                  </a:lnTo>
                  <a:lnTo>
                    <a:pt x="436" y="123"/>
                  </a:lnTo>
                  <a:lnTo>
                    <a:pt x="429" y="112"/>
                  </a:lnTo>
                  <a:lnTo>
                    <a:pt x="419" y="101"/>
                  </a:lnTo>
                  <a:lnTo>
                    <a:pt x="405" y="94"/>
                  </a:lnTo>
                  <a:lnTo>
                    <a:pt x="388" y="88"/>
                  </a:lnTo>
                  <a:lnTo>
                    <a:pt x="366" y="87"/>
                  </a:lnTo>
                  <a:lnTo>
                    <a:pt x="327" y="88"/>
                  </a:lnTo>
                  <a:lnTo>
                    <a:pt x="292" y="93"/>
                  </a:lnTo>
                  <a:lnTo>
                    <a:pt x="262" y="101"/>
                  </a:lnTo>
                  <a:lnTo>
                    <a:pt x="237" y="112"/>
                  </a:lnTo>
                  <a:lnTo>
                    <a:pt x="214" y="126"/>
                  </a:lnTo>
                  <a:lnTo>
                    <a:pt x="195" y="142"/>
                  </a:lnTo>
                  <a:lnTo>
                    <a:pt x="178" y="160"/>
                  </a:lnTo>
                  <a:lnTo>
                    <a:pt x="162" y="180"/>
                  </a:lnTo>
                  <a:lnTo>
                    <a:pt x="149" y="201"/>
                  </a:lnTo>
                  <a:lnTo>
                    <a:pt x="136" y="224"/>
                  </a:lnTo>
                  <a:lnTo>
                    <a:pt x="122" y="244"/>
                  </a:lnTo>
                  <a:lnTo>
                    <a:pt x="106" y="261"/>
                  </a:lnTo>
                  <a:lnTo>
                    <a:pt x="88" y="275"/>
                  </a:lnTo>
                  <a:lnTo>
                    <a:pt x="69" y="286"/>
                  </a:lnTo>
                  <a:lnTo>
                    <a:pt x="52" y="293"/>
                  </a:lnTo>
                  <a:lnTo>
                    <a:pt x="36" y="299"/>
                  </a:lnTo>
                  <a:lnTo>
                    <a:pt x="24" y="301"/>
                  </a:lnTo>
                  <a:lnTo>
                    <a:pt x="17" y="302"/>
                  </a:lnTo>
                  <a:lnTo>
                    <a:pt x="15" y="302"/>
                  </a:lnTo>
                  <a:lnTo>
                    <a:pt x="12" y="302"/>
                  </a:lnTo>
                  <a:lnTo>
                    <a:pt x="10" y="302"/>
                  </a:lnTo>
                  <a:lnTo>
                    <a:pt x="6" y="301"/>
                  </a:lnTo>
                  <a:lnTo>
                    <a:pt x="4" y="300"/>
                  </a:lnTo>
                  <a:lnTo>
                    <a:pt x="2" y="299"/>
                  </a:lnTo>
                  <a:lnTo>
                    <a:pt x="0" y="296"/>
                  </a:lnTo>
                  <a:lnTo>
                    <a:pt x="0" y="293"/>
                  </a:lnTo>
                  <a:lnTo>
                    <a:pt x="2" y="287"/>
                  </a:lnTo>
                  <a:lnTo>
                    <a:pt x="5" y="276"/>
                  </a:lnTo>
                  <a:lnTo>
                    <a:pt x="12" y="262"/>
                  </a:lnTo>
                  <a:lnTo>
                    <a:pt x="23" y="243"/>
                  </a:lnTo>
                  <a:lnTo>
                    <a:pt x="36" y="221"/>
                  </a:lnTo>
                  <a:lnTo>
                    <a:pt x="54" y="198"/>
                  </a:lnTo>
                  <a:lnTo>
                    <a:pt x="77" y="173"/>
                  </a:lnTo>
                  <a:lnTo>
                    <a:pt x="104" y="147"/>
                  </a:lnTo>
                  <a:lnTo>
                    <a:pt x="135" y="120"/>
                  </a:lnTo>
                  <a:lnTo>
                    <a:pt x="171" y="94"/>
                  </a:lnTo>
                  <a:lnTo>
                    <a:pt x="209" y="70"/>
                  </a:lnTo>
                  <a:lnTo>
                    <a:pt x="254" y="48"/>
                  </a:lnTo>
                  <a:lnTo>
                    <a:pt x="303" y="29"/>
                  </a:lnTo>
                  <a:lnTo>
                    <a:pt x="356" y="15"/>
                  </a:lnTo>
                  <a:lnTo>
                    <a:pt x="412" y="4"/>
                  </a:lnTo>
                  <a:lnTo>
                    <a:pt x="4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noEditPoints="1"/>
            </p:cNvSpPr>
            <p:nvPr/>
          </p:nvSpPr>
          <p:spPr bwMode="auto">
            <a:xfrm>
              <a:off x="2388" y="2889"/>
              <a:ext cx="745" cy="753"/>
            </a:xfrm>
            <a:custGeom>
              <a:avLst/>
              <a:gdLst/>
              <a:ahLst/>
              <a:cxnLst>
                <a:cxn ang="0">
                  <a:pos x="212" y="669"/>
                </a:cxn>
                <a:cxn ang="0">
                  <a:pos x="215" y="693"/>
                </a:cxn>
                <a:cxn ang="0">
                  <a:pos x="224" y="707"/>
                </a:cxn>
                <a:cxn ang="0">
                  <a:pos x="248" y="713"/>
                </a:cxn>
                <a:cxn ang="0">
                  <a:pos x="268" y="713"/>
                </a:cxn>
                <a:cxn ang="0">
                  <a:pos x="469" y="711"/>
                </a:cxn>
                <a:cxn ang="0">
                  <a:pos x="530" y="693"/>
                </a:cxn>
                <a:cxn ang="0">
                  <a:pos x="578" y="662"/>
                </a:cxn>
                <a:cxn ang="0">
                  <a:pos x="612" y="621"/>
                </a:cxn>
                <a:cxn ang="0">
                  <a:pos x="629" y="573"/>
                </a:cxn>
                <a:cxn ang="0">
                  <a:pos x="629" y="526"/>
                </a:cxn>
                <a:cxn ang="0">
                  <a:pos x="614" y="478"/>
                </a:cxn>
                <a:cxn ang="0">
                  <a:pos x="586" y="434"/>
                </a:cxn>
                <a:cxn ang="0">
                  <a:pos x="542" y="400"/>
                </a:cxn>
                <a:cxn ang="0">
                  <a:pos x="485" y="380"/>
                </a:cxn>
                <a:cxn ang="0">
                  <a:pos x="212" y="378"/>
                </a:cxn>
                <a:cxn ang="0">
                  <a:pos x="248" y="39"/>
                </a:cxn>
                <a:cxn ang="0">
                  <a:pos x="224" y="45"/>
                </a:cxn>
                <a:cxn ang="0">
                  <a:pos x="215" y="58"/>
                </a:cxn>
                <a:cxn ang="0">
                  <a:pos x="212" y="81"/>
                </a:cxn>
                <a:cxn ang="0">
                  <a:pos x="212" y="346"/>
                </a:cxn>
                <a:cxn ang="0">
                  <a:pos x="212" y="346"/>
                </a:cxn>
                <a:cxn ang="0">
                  <a:pos x="433" y="344"/>
                </a:cxn>
                <a:cxn ang="0">
                  <a:pos x="497" y="326"/>
                </a:cxn>
                <a:cxn ang="0">
                  <a:pos x="546" y="295"/>
                </a:cxn>
                <a:cxn ang="0">
                  <a:pos x="580" y="256"/>
                </a:cxn>
                <a:cxn ang="0">
                  <a:pos x="596" y="210"/>
                </a:cxn>
                <a:cxn ang="0">
                  <a:pos x="598" y="165"/>
                </a:cxn>
                <a:cxn ang="0">
                  <a:pos x="583" y="124"/>
                </a:cxn>
                <a:cxn ang="0">
                  <a:pos x="557" y="87"/>
                </a:cxn>
                <a:cxn ang="0">
                  <a:pos x="516" y="58"/>
                </a:cxn>
                <a:cxn ang="0">
                  <a:pos x="462" y="42"/>
                </a:cxn>
                <a:cxn ang="0">
                  <a:pos x="268" y="39"/>
                </a:cxn>
                <a:cxn ang="0">
                  <a:pos x="440" y="0"/>
                </a:cxn>
                <a:cxn ang="0">
                  <a:pos x="536" y="12"/>
                </a:cxn>
                <a:cxn ang="0">
                  <a:pos x="617" y="45"/>
                </a:cxn>
                <a:cxn ang="0">
                  <a:pos x="677" y="94"/>
                </a:cxn>
                <a:cxn ang="0">
                  <a:pos x="708" y="155"/>
                </a:cxn>
                <a:cxn ang="0">
                  <a:pos x="709" y="214"/>
                </a:cxn>
                <a:cxn ang="0">
                  <a:pos x="685" y="265"/>
                </a:cxn>
                <a:cxn ang="0">
                  <a:pos x="641" y="307"/>
                </a:cxn>
                <a:cxn ang="0">
                  <a:pos x="581" y="339"/>
                </a:cxn>
                <a:cxn ang="0">
                  <a:pos x="510" y="358"/>
                </a:cxn>
                <a:cxn ang="0">
                  <a:pos x="594" y="377"/>
                </a:cxn>
                <a:cxn ang="0">
                  <a:pos x="664" y="414"/>
                </a:cxn>
                <a:cxn ang="0">
                  <a:pos x="714" y="463"/>
                </a:cxn>
                <a:cxn ang="0">
                  <a:pos x="742" y="521"/>
                </a:cxn>
                <a:cxn ang="0">
                  <a:pos x="742" y="583"/>
                </a:cxn>
                <a:cxn ang="0">
                  <a:pos x="716" y="641"/>
                </a:cxn>
                <a:cxn ang="0">
                  <a:pos x="668" y="691"/>
                </a:cxn>
                <a:cxn ang="0">
                  <a:pos x="601" y="729"/>
                </a:cxn>
                <a:cxn ang="0">
                  <a:pos x="518" y="750"/>
                </a:cxn>
                <a:cxn ang="0">
                  <a:pos x="0" y="753"/>
                </a:cxn>
                <a:cxn ang="0">
                  <a:pos x="28" y="713"/>
                </a:cxn>
                <a:cxn ang="0">
                  <a:pos x="77" y="711"/>
                </a:cxn>
                <a:cxn ang="0">
                  <a:pos x="103" y="703"/>
                </a:cxn>
                <a:cxn ang="0">
                  <a:pos x="113" y="687"/>
                </a:cxn>
                <a:cxn ang="0">
                  <a:pos x="114" y="665"/>
                </a:cxn>
                <a:cxn ang="0">
                  <a:pos x="114" y="75"/>
                </a:cxn>
                <a:cxn ang="0">
                  <a:pos x="109" y="56"/>
                </a:cxn>
                <a:cxn ang="0">
                  <a:pos x="92" y="44"/>
                </a:cxn>
                <a:cxn ang="0">
                  <a:pos x="56" y="39"/>
                </a:cxn>
                <a:cxn ang="0">
                  <a:pos x="0" y="39"/>
                </a:cxn>
              </a:cxnLst>
              <a:rect l="0" t="0" r="r" b="b"/>
              <a:pathLst>
                <a:path w="745" h="753">
                  <a:moveTo>
                    <a:pt x="212" y="378"/>
                  </a:moveTo>
                  <a:lnTo>
                    <a:pt x="212" y="669"/>
                  </a:lnTo>
                  <a:lnTo>
                    <a:pt x="214" y="682"/>
                  </a:lnTo>
                  <a:lnTo>
                    <a:pt x="215" y="693"/>
                  </a:lnTo>
                  <a:lnTo>
                    <a:pt x="218" y="701"/>
                  </a:lnTo>
                  <a:lnTo>
                    <a:pt x="224" y="707"/>
                  </a:lnTo>
                  <a:lnTo>
                    <a:pt x="234" y="711"/>
                  </a:lnTo>
                  <a:lnTo>
                    <a:pt x="248" y="713"/>
                  </a:lnTo>
                  <a:lnTo>
                    <a:pt x="268" y="713"/>
                  </a:lnTo>
                  <a:lnTo>
                    <a:pt x="268" y="713"/>
                  </a:lnTo>
                  <a:lnTo>
                    <a:pt x="433" y="713"/>
                  </a:lnTo>
                  <a:lnTo>
                    <a:pt x="469" y="711"/>
                  </a:lnTo>
                  <a:lnTo>
                    <a:pt x="502" y="704"/>
                  </a:lnTo>
                  <a:lnTo>
                    <a:pt x="530" y="693"/>
                  </a:lnTo>
                  <a:lnTo>
                    <a:pt x="557" y="679"/>
                  </a:lnTo>
                  <a:lnTo>
                    <a:pt x="578" y="662"/>
                  </a:lnTo>
                  <a:lnTo>
                    <a:pt x="598" y="642"/>
                  </a:lnTo>
                  <a:lnTo>
                    <a:pt x="612" y="621"/>
                  </a:lnTo>
                  <a:lnTo>
                    <a:pt x="623" y="597"/>
                  </a:lnTo>
                  <a:lnTo>
                    <a:pt x="629" y="573"/>
                  </a:lnTo>
                  <a:lnTo>
                    <a:pt x="631" y="549"/>
                  </a:lnTo>
                  <a:lnTo>
                    <a:pt x="629" y="526"/>
                  </a:lnTo>
                  <a:lnTo>
                    <a:pt x="624" y="502"/>
                  </a:lnTo>
                  <a:lnTo>
                    <a:pt x="614" y="478"/>
                  </a:lnTo>
                  <a:lnTo>
                    <a:pt x="601" y="455"/>
                  </a:lnTo>
                  <a:lnTo>
                    <a:pt x="586" y="434"/>
                  </a:lnTo>
                  <a:lnTo>
                    <a:pt x="565" y="415"/>
                  </a:lnTo>
                  <a:lnTo>
                    <a:pt x="542" y="400"/>
                  </a:lnTo>
                  <a:lnTo>
                    <a:pt x="515" y="388"/>
                  </a:lnTo>
                  <a:lnTo>
                    <a:pt x="485" y="380"/>
                  </a:lnTo>
                  <a:lnTo>
                    <a:pt x="450" y="378"/>
                  </a:lnTo>
                  <a:lnTo>
                    <a:pt x="212" y="378"/>
                  </a:lnTo>
                  <a:close/>
                  <a:moveTo>
                    <a:pt x="268" y="39"/>
                  </a:moveTo>
                  <a:lnTo>
                    <a:pt x="248" y="39"/>
                  </a:lnTo>
                  <a:lnTo>
                    <a:pt x="234" y="42"/>
                  </a:lnTo>
                  <a:lnTo>
                    <a:pt x="224" y="45"/>
                  </a:lnTo>
                  <a:lnTo>
                    <a:pt x="218" y="51"/>
                  </a:lnTo>
                  <a:lnTo>
                    <a:pt x="215" y="58"/>
                  </a:lnTo>
                  <a:lnTo>
                    <a:pt x="214" y="69"/>
                  </a:lnTo>
                  <a:lnTo>
                    <a:pt x="212" y="81"/>
                  </a:lnTo>
                  <a:lnTo>
                    <a:pt x="212" y="346"/>
                  </a:lnTo>
                  <a:lnTo>
                    <a:pt x="212" y="346"/>
                  </a:lnTo>
                  <a:lnTo>
                    <a:pt x="212" y="346"/>
                  </a:lnTo>
                  <a:lnTo>
                    <a:pt x="212" y="346"/>
                  </a:lnTo>
                  <a:lnTo>
                    <a:pt x="396" y="346"/>
                  </a:lnTo>
                  <a:lnTo>
                    <a:pt x="433" y="344"/>
                  </a:lnTo>
                  <a:lnTo>
                    <a:pt x="467" y="336"/>
                  </a:lnTo>
                  <a:lnTo>
                    <a:pt x="497" y="326"/>
                  </a:lnTo>
                  <a:lnTo>
                    <a:pt x="523" y="313"/>
                  </a:lnTo>
                  <a:lnTo>
                    <a:pt x="546" y="295"/>
                  </a:lnTo>
                  <a:lnTo>
                    <a:pt x="564" y="276"/>
                  </a:lnTo>
                  <a:lnTo>
                    <a:pt x="580" y="256"/>
                  </a:lnTo>
                  <a:lnTo>
                    <a:pt x="590" y="233"/>
                  </a:lnTo>
                  <a:lnTo>
                    <a:pt x="596" y="210"/>
                  </a:lnTo>
                  <a:lnTo>
                    <a:pt x="599" y="187"/>
                  </a:lnTo>
                  <a:lnTo>
                    <a:pt x="598" y="165"/>
                  </a:lnTo>
                  <a:lnTo>
                    <a:pt x="592" y="145"/>
                  </a:lnTo>
                  <a:lnTo>
                    <a:pt x="583" y="124"/>
                  </a:lnTo>
                  <a:lnTo>
                    <a:pt x="571" y="105"/>
                  </a:lnTo>
                  <a:lnTo>
                    <a:pt x="557" y="87"/>
                  </a:lnTo>
                  <a:lnTo>
                    <a:pt x="538" y="71"/>
                  </a:lnTo>
                  <a:lnTo>
                    <a:pt x="516" y="58"/>
                  </a:lnTo>
                  <a:lnTo>
                    <a:pt x="491" y="48"/>
                  </a:lnTo>
                  <a:lnTo>
                    <a:pt x="462" y="42"/>
                  </a:lnTo>
                  <a:lnTo>
                    <a:pt x="431" y="39"/>
                  </a:lnTo>
                  <a:lnTo>
                    <a:pt x="268" y="39"/>
                  </a:lnTo>
                  <a:close/>
                  <a:moveTo>
                    <a:pt x="0" y="0"/>
                  </a:moveTo>
                  <a:lnTo>
                    <a:pt x="440" y="0"/>
                  </a:lnTo>
                  <a:lnTo>
                    <a:pt x="491" y="4"/>
                  </a:lnTo>
                  <a:lnTo>
                    <a:pt x="536" y="12"/>
                  </a:lnTo>
                  <a:lnTo>
                    <a:pt x="580" y="26"/>
                  </a:lnTo>
                  <a:lnTo>
                    <a:pt x="617" y="45"/>
                  </a:lnTo>
                  <a:lnTo>
                    <a:pt x="649" y="68"/>
                  </a:lnTo>
                  <a:lnTo>
                    <a:pt x="677" y="94"/>
                  </a:lnTo>
                  <a:lnTo>
                    <a:pt x="696" y="124"/>
                  </a:lnTo>
                  <a:lnTo>
                    <a:pt x="708" y="155"/>
                  </a:lnTo>
                  <a:lnTo>
                    <a:pt x="713" y="187"/>
                  </a:lnTo>
                  <a:lnTo>
                    <a:pt x="709" y="214"/>
                  </a:lnTo>
                  <a:lnTo>
                    <a:pt x="700" y="240"/>
                  </a:lnTo>
                  <a:lnTo>
                    <a:pt x="685" y="265"/>
                  </a:lnTo>
                  <a:lnTo>
                    <a:pt x="665" y="287"/>
                  </a:lnTo>
                  <a:lnTo>
                    <a:pt x="641" y="307"/>
                  </a:lnTo>
                  <a:lnTo>
                    <a:pt x="612" y="323"/>
                  </a:lnTo>
                  <a:lnTo>
                    <a:pt x="581" y="339"/>
                  </a:lnTo>
                  <a:lnTo>
                    <a:pt x="546" y="350"/>
                  </a:lnTo>
                  <a:lnTo>
                    <a:pt x="510" y="358"/>
                  </a:lnTo>
                  <a:lnTo>
                    <a:pt x="553" y="365"/>
                  </a:lnTo>
                  <a:lnTo>
                    <a:pt x="594" y="377"/>
                  </a:lnTo>
                  <a:lnTo>
                    <a:pt x="631" y="394"/>
                  </a:lnTo>
                  <a:lnTo>
                    <a:pt x="664" y="414"/>
                  </a:lnTo>
                  <a:lnTo>
                    <a:pt x="691" y="436"/>
                  </a:lnTo>
                  <a:lnTo>
                    <a:pt x="714" y="463"/>
                  </a:lnTo>
                  <a:lnTo>
                    <a:pt x="731" y="490"/>
                  </a:lnTo>
                  <a:lnTo>
                    <a:pt x="742" y="521"/>
                  </a:lnTo>
                  <a:lnTo>
                    <a:pt x="745" y="552"/>
                  </a:lnTo>
                  <a:lnTo>
                    <a:pt x="742" y="583"/>
                  </a:lnTo>
                  <a:lnTo>
                    <a:pt x="732" y="612"/>
                  </a:lnTo>
                  <a:lnTo>
                    <a:pt x="716" y="641"/>
                  </a:lnTo>
                  <a:lnTo>
                    <a:pt x="695" y="667"/>
                  </a:lnTo>
                  <a:lnTo>
                    <a:pt x="668" y="691"/>
                  </a:lnTo>
                  <a:lnTo>
                    <a:pt x="637" y="712"/>
                  </a:lnTo>
                  <a:lnTo>
                    <a:pt x="601" y="729"/>
                  </a:lnTo>
                  <a:lnTo>
                    <a:pt x="562" y="742"/>
                  </a:lnTo>
                  <a:lnTo>
                    <a:pt x="518" y="750"/>
                  </a:lnTo>
                  <a:lnTo>
                    <a:pt x="473" y="753"/>
                  </a:lnTo>
                  <a:lnTo>
                    <a:pt x="0" y="753"/>
                  </a:lnTo>
                  <a:lnTo>
                    <a:pt x="0" y="713"/>
                  </a:lnTo>
                  <a:lnTo>
                    <a:pt x="28" y="713"/>
                  </a:lnTo>
                  <a:lnTo>
                    <a:pt x="56" y="713"/>
                  </a:lnTo>
                  <a:lnTo>
                    <a:pt x="77" y="711"/>
                  </a:lnTo>
                  <a:lnTo>
                    <a:pt x="92" y="707"/>
                  </a:lnTo>
                  <a:lnTo>
                    <a:pt x="103" y="703"/>
                  </a:lnTo>
                  <a:lnTo>
                    <a:pt x="109" y="697"/>
                  </a:lnTo>
                  <a:lnTo>
                    <a:pt x="113" y="687"/>
                  </a:lnTo>
                  <a:lnTo>
                    <a:pt x="114" y="678"/>
                  </a:lnTo>
                  <a:lnTo>
                    <a:pt x="114" y="665"/>
                  </a:lnTo>
                  <a:lnTo>
                    <a:pt x="114" y="88"/>
                  </a:lnTo>
                  <a:lnTo>
                    <a:pt x="114" y="75"/>
                  </a:lnTo>
                  <a:lnTo>
                    <a:pt x="113" y="64"/>
                  </a:lnTo>
                  <a:lnTo>
                    <a:pt x="109" y="56"/>
                  </a:lnTo>
                  <a:lnTo>
                    <a:pt x="103" y="49"/>
                  </a:lnTo>
                  <a:lnTo>
                    <a:pt x="92" y="44"/>
                  </a:lnTo>
                  <a:lnTo>
                    <a:pt x="77" y="42"/>
                  </a:lnTo>
                  <a:lnTo>
                    <a:pt x="56"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260" y="2889"/>
              <a:ext cx="713" cy="753"/>
            </a:xfrm>
            <a:custGeom>
              <a:avLst/>
              <a:gdLst/>
              <a:ahLst/>
              <a:cxnLst>
                <a:cxn ang="0">
                  <a:pos x="250" y="39"/>
                </a:cxn>
                <a:cxn ang="0">
                  <a:pos x="227" y="45"/>
                </a:cxn>
                <a:cxn ang="0">
                  <a:pos x="219" y="58"/>
                </a:cxn>
                <a:cxn ang="0">
                  <a:pos x="218" y="81"/>
                </a:cxn>
                <a:cxn ang="0">
                  <a:pos x="396" y="376"/>
                </a:cxn>
                <a:cxn ang="0">
                  <a:pos x="465" y="370"/>
                </a:cxn>
                <a:cxn ang="0">
                  <a:pos x="515" y="353"/>
                </a:cxn>
                <a:cxn ang="0">
                  <a:pos x="551" y="329"/>
                </a:cxn>
                <a:cxn ang="0">
                  <a:pos x="574" y="302"/>
                </a:cxn>
                <a:cxn ang="0">
                  <a:pos x="586" y="271"/>
                </a:cxn>
                <a:cxn ang="0">
                  <a:pos x="592" y="243"/>
                </a:cxn>
                <a:cxn ang="0">
                  <a:pos x="593" y="216"/>
                </a:cxn>
                <a:cxn ang="0">
                  <a:pos x="593" y="191"/>
                </a:cxn>
                <a:cxn ang="0">
                  <a:pos x="591" y="161"/>
                </a:cxn>
                <a:cxn ang="0">
                  <a:pos x="581" y="130"/>
                </a:cxn>
                <a:cxn ang="0">
                  <a:pos x="564" y="99"/>
                </a:cxn>
                <a:cxn ang="0">
                  <a:pos x="536" y="73"/>
                </a:cxn>
                <a:cxn ang="0">
                  <a:pos x="492" y="52"/>
                </a:cxn>
                <a:cxn ang="0">
                  <a:pos x="432" y="40"/>
                </a:cxn>
                <a:cxn ang="0">
                  <a:pos x="396" y="39"/>
                </a:cxn>
                <a:cxn ang="0">
                  <a:pos x="0" y="0"/>
                </a:cxn>
                <a:cxn ang="0">
                  <a:pos x="472" y="2"/>
                </a:cxn>
                <a:cxn ang="0">
                  <a:pos x="558" y="24"/>
                </a:cxn>
                <a:cxn ang="0">
                  <a:pos x="630" y="63"/>
                </a:cxn>
                <a:cxn ang="0">
                  <a:pos x="682" y="114"/>
                </a:cxn>
                <a:cxn ang="0">
                  <a:pos x="708" y="174"/>
                </a:cxn>
                <a:cxn ang="0">
                  <a:pos x="708" y="239"/>
                </a:cxn>
                <a:cxn ang="0">
                  <a:pos x="681" y="300"/>
                </a:cxn>
                <a:cxn ang="0">
                  <a:pos x="629" y="351"/>
                </a:cxn>
                <a:cxn ang="0">
                  <a:pos x="557" y="389"/>
                </a:cxn>
                <a:cxn ang="0">
                  <a:pos x="471" y="409"/>
                </a:cxn>
                <a:cxn ang="0">
                  <a:pos x="220" y="411"/>
                </a:cxn>
                <a:cxn ang="0">
                  <a:pos x="220" y="678"/>
                </a:cxn>
                <a:cxn ang="0">
                  <a:pos x="226" y="697"/>
                </a:cxn>
                <a:cxn ang="0">
                  <a:pos x="243" y="707"/>
                </a:cxn>
                <a:cxn ang="0">
                  <a:pos x="280" y="713"/>
                </a:cxn>
                <a:cxn ang="0">
                  <a:pos x="336" y="713"/>
                </a:cxn>
                <a:cxn ang="0">
                  <a:pos x="300" y="751"/>
                </a:cxn>
                <a:cxn ang="0">
                  <a:pos x="228" y="749"/>
                </a:cxn>
                <a:cxn ang="0">
                  <a:pos x="168" y="748"/>
                </a:cxn>
                <a:cxn ang="0">
                  <a:pos x="108" y="749"/>
                </a:cxn>
                <a:cxn ang="0">
                  <a:pos x="35" y="751"/>
                </a:cxn>
                <a:cxn ang="0">
                  <a:pos x="0" y="713"/>
                </a:cxn>
                <a:cxn ang="0">
                  <a:pos x="56" y="713"/>
                </a:cxn>
                <a:cxn ang="0">
                  <a:pos x="93" y="707"/>
                </a:cxn>
                <a:cxn ang="0">
                  <a:pos x="111" y="697"/>
                </a:cxn>
                <a:cxn ang="0">
                  <a:pos x="116" y="678"/>
                </a:cxn>
                <a:cxn ang="0">
                  <a:pos x="116" y="88"/>
                </a:cxn>
                <a:cxn ang="0">
                  <a:pos x="114" y="64"/>
                </a:cxn>
                <a:cxn ang="0">
                  <a:pos x="104" y="49"/>
                </a:cxn>
                <a:cxn ang="0">
                  <a:pos x="77" y="42"/>
                </a:cxn>
                <a:cxn ang="0">
                  <a:pos x="27" y="39"/>
                </a:cxn>
                <a:cxn ang="0">
                  <a:pos x="0" y="0"/>
                </a:cxn>
              </a:cxnLst>
              <a:rect l="0" t="0" r="r" b="b"/>
              <a:pathLst>
                <a:path w="713" h="753">
                  <a:moveTo>
                    <a:pt x="269" y="39"/>
                  </a:moveTo>
                  <a:lnTo>
                    <a:pt x="250" y="39"/>
                  </a:lnTo>
                  <a:lnTo>
                    <a:pt x="237" y="42"/>
                  </a:lnTo>
                  <a:lnTo>
                    <a:pt x="227" y="45"/>
                  </a:lnTo>
                  <a:lnTo>
                    <a:pt x="221" y="51"/>
                  </a:lnTo>
                  <a:lnTo>
                    <a:pt x="219" y="58"/>
                  </a:lnTo>
                  <a:lnTo>
                    <a:pt x="218" y="69"/>
                  </a:lnTo>
                  <a:lnTo>
                    <a:pt x="218" y="81"/>
                  </a:lnTo>
                  <a:lnTo>
                    <a:pt x="218" y="376"/>
                  </a:lnTo>
                  <a:lnTo>
                    <a:pt x="396" y="376"/>
                  </a:lnTo>
                  <a:lnTo>
                    <a:pt x="432" y="373"/>
                  </a:lnTo>
                  <a:lnTo>
                    <a:pt x="465" y="370"/>
                  </a:lnTo>
                  <a:lnTo>
                    <a:pt x="492" y="363"/>
                  </a:lnTo>
                  <a:lnTo>
                    <a:pt x="515" y="353"/>
                  </a:lnTo>
                  <a:lnTo>
                    <a:pt x="536" y="342"/>
                  </a:lnTo>
                  <a:lnTo>
                    <a:pt x="551" y="329"/>
                  </a:lnTo>
                  <a:lnTo>
                    <a:pt x="563" y="316"/>
                  </a:lnTo>
                  <a:lnTo>
                    <a:pt x="574" y="302"/>
                  </a:lnTo>
                  <a:lnTo>
                    <a:pt x="581" y="287"/>
                  </a:lnTo>
                  <a:lnTo>
                    <a:pt x="586" y="271"/>
                  </a:lnTo>
                  <a:lnTo>
                    <a:pt x="590" y="257"/>
                  </a:lnTo>
                  <a:lnTo>
                    <a:pt x="592" y="243"/>
                  </a:lnTo>
                  <a:lnTo>
                    <a:pt x="593" y="230"/>
                  </a:lnTo>
                  <a:lnTo>
                    <a:pt x="593" y="216"/>
                  </a:lnTo>
                  <a:lnTo>
                    <a:pt x="593" y="206"/>
                  </a:lnTo>
                  <a:lnTo>
                    <a:pt x="593" y="191"/>
                  </a:lnTo>
                  <a:lnTo>
                    <a:pt x="592" y="177"/>
                  </a:lnTo>
                  <a:lnTo>
                    <a:pt x="591" y="161"/>
                  </a:lnTo>
                  <a:lnTo>
                    <a:pt x="587" y="145"/>
                  </a:lnTo>
                  <a:lnTo>
                    <a:pt x="581" y="130"/>
                  </a:lnTo>
                  <a:lnTo>
                    <a:pt x="574" y="114"/>
                  </a:lnTo>
                  <a:lnTo>
                    <a:pt x="564" y="99"/>
                  </a:lnTo>
                  <a:lnTo>
                    <a:pt x="551" y="84"/>
                  </a:lnTo>
                  <a:lnTo>
                    <a:pt x="536" y="73"/>
                  </a:lnTo>
                  <a:lnTo>
                    <a:pt x="516" y="61"/>
                  </a:lnTo>
                  <a:lnTo>
                    <a:pt x="492" y="52"/>
                  </a:lnTo>
                  <a:lnTo>
                    <a:pt x="465" y="45"/>
                  </a:lnTo>
                  <a:lnTo>
                    <a:pt x="432" y="40"/>
                  </a:lnTo>
                  <a:lnTo>
                    <a:pt x="396" y="39"/>
                  </a:lnTo>
                  <a:lnTo>
                    <a:pt x="396" y="39"/>
                  </a:lnTo>
                  <a:lnTo>
                    <a:pt x="269" y="39"/>
                  </a:lnTo>
                  <a:close/>
                  <a:moveTo>
                    <a:pt x="0" y="0"/>
                  </a:moveTo>
                  <a:lnTo>
                    <a:pt x="423" y="0"/>
                  </a:lnTo>
                  <a:lnTo>
                    <a:pt x="472" y="2"/>
                  </a:lnTo>
                  <a:lnTo>
                    <a:pt x="516" y="11"/>
                  </a:lnTo>
                  <a:lnTo>
                    <a:pt x="558" y="24"/>
                  </a:lnTo>
                  <a:lnTo>
                    <a:pt x="597" y="42"/>
                  </a:lnTo>
                  <a:lnTo>
                    <a:pt x="630" y="63"/>
                  </a:lnTo>
                  <a:lnTo>
                    <a:pt x="658" y="87"/>
                  </a:lnTo>
                  <a:lnTo>
                    <a:pt x="682" y="114"/>
                  </a:lnTo>
                  <a:lnTo>
                    <a:pt x="699" y="143"/>
                  </a:lnTo>
                  <a:lnTo>
                    <a:pt x="708" y="174"/>
                  </a:lnTo>
                  <a:lnTo>
                    <a:pt x="713" y="206"/>
                  </a:lnTo>
                  <a:lnTo>
                    <a:pt x="708" y="239"/>
                  </a:lnTo>
                  <a:lnTo>
                    <a:pt x="698" y="271"/>
                  </a:lnTo>
                  <a:lnTo>
                    <a:pt x="681" y="300"/>
                  </a:lnTo>
                  <a:lnTo>
                    <a:pt x="658" y="327"/>
                  </a:lnTo>
                  <a:lnTo>
                    <a:pt x="629" y="351"/>
                  </a:lnTo>
                  <a:lnTo>
                    <a:pt x="596" y="372"/>
                  </a:lnTo>
                  <a:lnTo>
                    <a:pt x="557" y="389"/>
                  </a:lnTo>
                  <a:lnTo>
                    <a:pt x="516" y="402"/>
                  </a:lnTo>
                  <a:lnTo>
                    <a:pt x="471" y="409"/>
                  </a:lnTo>
                  <a:lnTo>
                    <a:pt x="423" y="411"/>
                  </a:lnTo>
                  <a:lnTo>
                    <a:pt x="220" y="411"/>
                  </a:lnTo>
                  <a:lnTo>
                    <a:pt x="220" y="665"/>
                  </a:lnTo>
                  <a:lnTo>
                    <a:pt x="220" y="678"/>
                  </a:lnTo>
                  <a:lnTo>
                    <a:pt x="222" y="687"/>
                  </a:lnTo>
                  <a:lnTo>
                    <a:pt x="226" y="697"/>
                  </a:lnTo>
                  <a:lnTo>
                    <a:pt x="232" y="703"/>
                  </a:lnTo>
                  <a:lnTo>
                    <a:pt x="243" y="707"/>
                  </a:lnTo>
                  <a:lnTo>
                    <a:pt x="258" y="711"/>
                  </a:lnTo>
                  <a:lnTo>
                    <a:pt x="280" y="713"/>
                  </a:lnTo>
                  <a:lnTo>
                    <a:pt x="309" y="713"/>
                  </a:lnTo>
                  <a:lnTo>
                    <a:pt x="336" y="713"/>
                  </a:lnTo>
                  <a:lnTo>
                    <a:pt x="336" y="753"/>
                  </a:lnTo>
                  <a:lnTo>
                    <a:pt x="300" y="751"/>
                  </a:lnTo>
                  <a:lnTo>
                    <a:pt x="264" y="750"/>
                  </a:lnTo>
                  <a:lnTo>
                    <a:pt x="228" y="749"/>
                  </a:lnTo>
                  <a:lnTo>
                    <a:pt x="196" y="748"/>
                  </a:lnTo>
                  <a:lnTo>
                    <a:pt x="168" y="748"/>
                  </a:lnTo>
                  <a:lnTo>
                    <a:pt x="141" y="748"/>
                  </a:lnTo>
                  <a:lnTo>
                    <a:pt x="108" y="749"/>
                  </a:lnTo>
                  <a:lnTo>
                    <a:pt x="72" y="750"/>
                  </a:lnTo>
                  <a:lnTo>
                    <a:pt x="35" y="751"/>
                  </a:lnTo>
                  <a:lnTo>
                    <a:pt x="0" y="753"/>
                  </a:lnTo>
                  <a:lnTo>
                    <a:pt x="0" y="713"/>
                  </a:lnTo>
                  <a:lnTo>
                    <a:pt x="27" y="713"/>
                  </a:lnTo>
                  <a:lnTo>
                    <a:pt x="56" y="713"/>
                  </a:lnTo>
                  <a:lnTo>
                    <a:pt x="77" y="711"/>
                  </a:lnTo>
                  <a:lnTo>
                    <a:pt x="93" y="707"/>
                  </a:lnTo>
                  <a:lnTo>
                    <a:pt x="104" y="703"/>
                  </a:lnTo>
                  <a:lnTo>
                    <a:pt x="111" y="697"/>
                  </a:lnTo>
                  <a:lnTo>
                    <a:pt x="114" y="687"/>
                  </a:lnTo>
                  <a:lnTo>
                    <a:pt x="116" y="678"/>
                  </a:lnTo>
                  <a:lnTo>
                    <a:pt x="116" y="665"/>
                  </a:lnTo>
                  <a:lnTo>
                    <a:pt x="116" y="88"/>
                  </a:lnTo>
                  <a:lnTo>
                    <a:pt x="116" y="75"/>
                  </a:lnTo>
                  <a:lnTo>
                    <a:pt x="114" y="64"/>
                  </a:lnTo>
                  <a:lnTo>
                    <a:pt x="111" y="56"/>
                  </a:lnTo>
                  <a:lnTo>
                    <a:pt x="104" y="49"/>
                  </a:lnTo>
                  <a:lnTo>
                    <a:pt x="93" y="44"/>
                  </a:lnTo>
                  <a:lnTo>
                    <a:pt x="77" y="42"/>
                  </a:lnTo>
                  <a:lnTo>
                    <a:pt x="56" y="39"/>
                  </a:lnTo>
                  <a:lnTo>
                    <a:pt x="27"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129" y="2866"/>
              <a:ext cx="545" cy="798"/>
            </a:xfrm>
            <a:custGeom>
              <a:avLst/>
              <a:gdLst/>
              <a:ahLst/>
              <a:cxnLst>
                <a:cxn ang="0">
                  <a:pos x="511" y="8"/>
                </a:cxn>
                <a:cxn ang="0">
                  <a:pos x="513" y="244"/>
                </a:cxn>
                <a:cxn ang="0">
                  <a:pos x="509" y="269"/>
                </a:cxn>
                <a:cxn ang="0">
                  <a:pos x="484" y="272"/>
                </a:cxn>
                <a:cxn ang="0">
                  <a:pos x="473" y="251"/>
                </a:cxn>
                <a:cxn ang="0">
                  <a:pos x="448" y="162"/>
                </a:cxn>
                <a:cxn ang="0">
                  <a:pos x="396" y="90"/>
                </a:cxn>
                <a:cxn ang="0">
                  <a:pos x="315" y="44"/>
                </a:cxn>
                <a:cxn ang="0">
                  <a:pos x="204" y="39"/>
                </a:cxn>
                <a:cxn ang="0">
                  <a:pos x="118" y="79"/>
                </a:cxn>
                <a:cxn ang="0">
                  <a:pos x="73" y="150"/>
                </a:cxn>
                <a:cxn ang="0">
                  <a:pos x="76" y="211"/>
                </a:cxn>
                <a:cxn ang="0">
                  <a:pos x="106" y="264"/>
                </a:cxn>
                <a:cxn ang="0">
                  <a:pos x="169" y="306"/>
                </a:cxn>
                <a:cxn ang="0">
                  <a:pos x="365" y="354"/>
                </a:cxn>
                <a:cxn ang="0">
                  <a:pos x="461" y="399"/>
                </a:cxn>
                <a:cxn ang="0">
                  <a:pos x="523" y="476"/>
                </a:cxn>
                <a:cxn ang="0">
                  <a:pos x="545" y="572"/>
                </a:cxn>
                <a:cxn ang="0">
                  <a:pos x="525" y="664"/>
                </a:cxn>
                <a:cxn ang="0">
                  <a:pos x="468" y="740"/>
                </a:cxn>
                <a:cxn ang="0">
                  <a:pos x="378" y="787"/>
                </a:cxn>
                <a:cxn ang="0">
                  <a:pos x="271" y="797"/>
                </a:cxn>
                <a:cxn ang="0">
                  <a:pos x="171" y="778"/>
                </a:cxn>
                <a:cxn ang="0">
                  <a:pos x="75" y="722"/>
                </a:cxn>
                <a:cxn ang="0">
                  <a:pos x="49" y="761"/>
                </a:cxn>
                <a:cxn ang="0">
                  <a:pos x="29" y="790"/>
                </a:cxn>
                <a:cxn ang="0">
                  <a:pos x="22" y="797"/>
                </a:cxn>
                <a:cxn ang="0">
                  <a:pos x="7" y="796"/>
                </a:cxn>
                <a:cxn ang="0">
                  <a:pos x="0" y="768"/>
                </a:cxn>
                <a:cxn ang="0">
                  <a:pos x="3" y="532"/>
                </a:cxn>
                <a:cxn ang="0">
                  <a:pos x="28" y="527"/>
                </a:cxn>
                <a:cxn ang="0">
                  <a:pos x="37" y="550"/>
                </a:cxn>
                <a:cxn ang="0">
                  <a:pos x="64" y="647"/>
                </a:cxn>
                <a:cxn ang="0">
                  <a:pos x="120" y="709"/>
                </a:cxn>
                <a:cxn ang="0">
                  <a:pos x="196" y="745"/>
                </a:cxn>
                <a:cxn ang="0">
                  <a:pos x="277" y="758"/>
                </a:cxn>
                <a:cxn ang="0">
                  <a:pos x="367" y="748"/>
                </a:cxn>
                <a:cxn ang="0">
                  <a:pos x="438" y="699"/>
                </a:cxn>
                <a:cxn ang="0">
                  <a:pos x="473" y="628"/>
                </a:cxn>
                <a:cxn ang="0">
                  <a:pos x="466" y="550"/>
                </a:cxn>
                <a:cxn ang="0">
                  <a:pos x="426" y="491"/>
                </a:cxn>
                <a:cxn ang="0">
                  <a:pos x="390" y="466"/>
                </a:cxn>
                <a:cxn ang="0">
                  <a:pos x="333" y="449"/>
                </a:cxn>
                <a:cxn ang="0">
                  <a:pos x="233" y="426"/>
                </a:cxn>
                <a:cxn ang="0">
                  <a:pos x="150" y="406"/>
                </a:cxn>
                <a:cxn ang="0">
                  <a:pos x="97" y="381"/>
                </a:cxn>
                <a:cxn ang="0">
                  <a:pos x="49" y="337"/>
                </a:cxn>
                <a:cxn ang="0">
                  <a:pos x="10" y="268"/>
                </a:cxn>
                <a:cxn ang="0">
                  <a:pos x="4" y="179"/>
                </a:cxn>
                <a:cxn ang="0">
                  <a:pos x="45" y="88"/>
                </a:cxn>
                <a:cxn ang="0">
                  <a:pos x="126" y="25"/>
                </a:cxn>
                <a:cxn ang="0">
                  <a:pos x="241" y="0"/>
                </a:cxn>
                <a:cxn ang="0">
                  <a:pos x="297" y="5"/>
                </a:cxn>
                <a:cxn ang="0">
                  <a:pos x="381" y="34"/>
                </a:cxn>
                <a:cxn ang="0">
                  <a:pos x="479" y="16"/>
                </a:cxn>
                <a:cxn ang="0">
                  <a:pos x="492" y="2"/>
                </a:cxn>
              </a:cxnLst>
              <a:rect l="0" t="0" r="r" b="b"/>
              <a:pathLst>
                <a:path w="545" h="798">
                  <a:moveTo>
                    <a:pt x="498" y="0"/>
                  </a:moveTo>
                  <a:lnTo>
                    <a:pt x="507" y="3"/>
                  </a:lnTo>
                  <a:lnTo>
                    <a:pt x="511" y="8"/>
                  </a:lnTo>
                  <a:lnTo>
                    <a:pt x="513" y="16"/>
                  </a:lnTo>
                  <a:lnTo>
                    <a:pt x="513" y="28"/>
                  </a:lnTo>
                  <a:lnTo>
                    <a:pt x="513" y="244"/>
                  </a:lnTo>
                  <a:lnTo>
                    <a:pt x="513" y="255"/>
                  </a:lnTo>
                  <a:lnTo>
                    <a:pt x="511" y="263"/>
                  </a:lnTo>
                  <a:lnTo>
                    <a:pt x="509" y="269"/>
                  </a:lnTo>
                  <a:lnTo>
                    <a:pt x="503" y="273"/>
                  </a:lnTo>
                  <a:lnTo>
                    <a:pt x="493" y="273"/>
                  </a:lnTo>
                  <a:lnTo>
                    <a:pt x="484" y="272"/>
                  </a:lnTo>
                  <a:lnTo>
                    <a:pt x="478" y="268"/>
                  </a:lnTo>
                  <a:lnTo>
                    <a:pt x="475" y="262"/>
                  </a:lnTo>
                  <a:lnTo>
                    <a:pt x="473" y="251"/>
                  </a:lnTo>
                  <a:lnTo>
                    <a:pt x="468" y="220"/>
                  </a:lnTo>
                  <a:lnTo>
                    <a:pt x="459" y="191"/>
                  </a:lnTo>
                  <a:lnTo>
                    <a:pt x="448" y="162"/>
                  </a:lnTo>
                  <a:lnTo>
                    <a:pt x="435" y="135"/>
                  </a:lnTo>
                  <a:lnTo>
                    <a:pt x="417" y="111"/>
                  </a:lnTo>
                  <a:lnTo>
                    <a:pt x="396" y="90"/>
                  </a:lnTo>
                  <a:lnTo>
                    <a:pt x="373" y="71"/>
                  </a:lnTo>
                  <a:lnTo>
                    <a:pt x="346" y="56"/>
                  </a:lnTo>
                  <a:lnTo>
                    <a:pt x="315" y="44"/>
                  </a:lnTo>
                  <a:lnTo>
                    <a:pt x="280" y="37"/>
                  </a:lnTo>
                  <a:lnTo>
                    <a:pt x="241" y="35"/>
                  </a:lnTo>
                  <a:lnTo>
                    <a:pt x="204" y="39"/>
                  </a:lnTo>
                  <a:lnTo>
                    <a:pt x="172" y="47"/>
                  </a:lnTo>
                  <a:lnTo>
                    <a:pt x="142" y="61"/>
                  </a:lnTo>
                  <a:lnTo>
                    <a:pt x="118" y="79"/>
                  </a:lnTo>
                  <a:lnTo>
                    <a:pt x="97" y="100"/>
                  </a:lnTo>
                  <a:lnTo>
                    <a:pt x="83" y="124"/>
                  </a:lnTo>
                  <a:lnTo>
                    <a:pt x="73" y="150"/>
                  </a:lnTo>
                  <a:lnTo>
                    <a:pt x="70" y="178"/>
                  </a:lnTo>
                  <a:lnTo>
                    <a:pt x="71" y="194"/>
                  </a:lnTo>
                  <a:lnTo>
                    <a:pt x="76" y="211"/>
                  </a:lnTo>
                  <a:lnTo>
                    <a:pt x="82" y="229"/>
                  </a:lnTo>
                  <a:lnTo>
                    <a:pt x="91" y="247"/>
                  </a:lnTo>
                  <a:lnTo>
                    <a:pt x="106" y="264"/>
                  </a:lnTo>
                  <a:lnTo>
                    <a:pt x="123" y="280"/>
                  </a:lnTo>
                  <a:lnTo>
                    <a:pt x="143" y="294"/>
                  </a:lnTo>
                  <a:lnTo>
                    <a:pt x="169" y="306"/>
                  </a:lnTo>
                  <a:lnTo>
                    <a:pt x="198" y="314"/>
                  </a:lnTo>
                  <a:lnTo>
                    <a:pt x="198" y="314"/>
                  </a:lnTo>
                  <a:lnTo>
                    <a:pt x="365" y="354"/>
                  </a:lnTo>
                  <a:lnTo>
                    <a:pt x="400" y="364"/>
                  </a:lnTo>
                  <a:lnTo>
                    <a:pt x="432" y="380"/>
                  </a:lnTo>
                  <a:lnTo>
                    <a:pt x="461" y="399"/>
                  </a:lnTo>
                  <a:lnTo>
                    <a:pt x="486" y="423"/>
                  </a:lnTo>
                  <a:lnTo>
                    <a:pt x="507" y="447"/>
                  </a:lnTo>
                  <a:lnTo>
                    <a:pt x="523" y="476"/>
                  </a:lnTo>
                  <a:lnTo>
                    <a:pt x="535" y="507"/>
                  </a:lnTo>
                  <a:lnTo>
                    <a:pt x="543" y="539"/>
                  </a:lnTo>
                  <a:lnTo>
                    <a:pt x="545" y="572"/>
                  </a:lnTo>
                  <a:lnTo>
                    <a:pt x="543" y="603"/>
                  </a:lnTo>
                  <a:lnTo>
                    <a:pt x="537" y="634"/>
                  </a:lnTo>
                  <a:lnTo>
                    <a:pt x="525" y="664"/>
                  </a:lnTo>
                  <a:lnTo>
                    <a:pt x="510" y="691"/>
                  </a:lnTo>
                  <a:lnTo>
                    <a:pt x="491" y="716"/>
                  </a:lnTo>
                  <a:lnTo>
                    <a:pt x="468" y="740"/>
                  </a:lnTo>
                  <a:lnTo>
                    <a:pt x="442" y="759"/>
                  </a:lnTo>
                  <a:lnTo>
                    <a:pt x="412" y="776"/>
                  </a:lnTo>
                  <a:lnTo>
                    <a:pt x="378" y="787"/>
                  </a:lnTo>
                  <a:lnTo>
                    <a:pt x="342" y="796"/>
                  </a:lnTo>
                  <a:lnTo>
                    <a:pt x="303" y="798"/>
                  </a:lnTo>
                  <a:lnTo>
                    <a:pt x="271" y="797"/>
                  </a:lnTo>
                  <a:lnTo>
                    <a:pt x="238" y="793"/>
                  </a:lnTo>
                  <a:lnTo>
                    <a:pt x="204" y="787"/>
                  </a:lnTo>
                  <a:lnTo>
                    <a:pt x="171" y="778"/>
                  </a:lnTo>
                  <a:lnTo>
                    <a:pt x="138" y="764"/>
                  </a:lnTo>
                  <a:lnTo>
                    <a:pt x="106" y="746"/>
                  </a:lnTo>
                  <a:lnTo>
                    <a:pt x="75" y="722"/>
                  </a:lnTo>
                  <a:lnTo>
                    <a:pt x="67" y="733"/>
                  </a:lnTo>
                  <a:lnTo>
                    <a:pt x="59" y="746"/>
                  </a:lnTo>
                  <a:lnTo>
                    <a:pt x="49" y="761"/>
                  </a:lnTo>
                  <a:lnTo>
                    <a:pt x="40" y="774"/>
                  </a:lnTo>
                  <a:lnTo>
                    <a:pt x="33" y="785"/>
                  </a:lnTo>
                  <a:lnTo>
                    <a:pt x="29" y="790"/>
                  </a:lnTo>
                  <a:lnTo>
                    <a:pt x="27" y="793"/>
                  </a:lnTo>
                  <a:lnTo>
                    <a:pt x="24" y="796"/>
                  </a:lnTo>
                  <a:lnTo>
                    <a:pt x="22" y="797"/>
                  </a:lnTo>
                  <a:lnTo>
                    <a:pt x="19" y="798"/>
                  </a:lnTo>
                  <a:lnTo>
                    <a:pt x="16" y="798"/>
                  </a:lnTo>
                  <a:lnTo>
                    <a:pt x="7" y="796"/>
                  </a:lnTo>
                  <a:lnTo>
                    <a:pt x="3" y="791"/>
                  </a:lnTo>
                  <a:lnTo>
                    <a:pt x="1" y="782"/>
                  </a:lnTo>
                  <a:lnTo>
                    <a:pt x="0" y="768"/>
                  </a:lnTo>
                  <a:lnTo>
                    <a:pt x="0" y="556"/>
                  </a:lnTo>
                  <a:lnTo>
                    <a:pt x="1" y="541"/>
                  </a:lnTo>
                  <a:lnTo>
                    <a:pt x="3" y="532"/>
                  </a:lnTo>
                  <a:lnTo>
                    <a:pt x="9" y="527"/>
                  </a:lnTo>
                  <a:lnTo>
                    <a:pt x="18" y="526"/>
                  </a:lnTo>
                  <a:lnTo>
                    <a:pt x="28" y="527"/>
                  </a:lnTo>
                  <a:lnTo>
                    <a:pt x="34" y="532"/>
                  </a:lnTo>
                  <a:lnTo>
                    <a:pt x="36" y="539"/>
                  </a:lnTo>
                  <a:lnTo>
                    <a:pt x="37" y="550"/>
                  </a:lnTo>
                  <a:lnTo>
                    <a:pt x="42" y="587"/>
                  </a:lnTo>
                  <a:lnTo>
                    <a:pt x="51" y="619"/>
                  </a:lnTo>
                  <a:lnTo>
                    <a:pt x="64" y="647"/>
                  </a:lnTo>
                  <a:lnTo>
                    <a:pt x="79" y="671"/>
                  </a:lnTo>
                  <a:lnTo>
                    <a:pt x="99" y="692"/>
                  </a:lnTo>
                  <a:lnTo>
                    <a:pt x="120" y="709"/>
                  </a:lnTo>
                  <a:lnTo>
                    <a:pt x="144" y="723"/>
                  </a:lnTo>
                  <a:lnTo>
                    <a:pt x="169" y="735"/>
                  </a:lnTo>
                  <a:lnTo>
                    <a:pt x="196" y="745"/>
                  </a:lnTo>
                  <a:lnTo>
                    <a:pt x="223" y="751"/>
                  </a:lnTo>
                  <a:lnTo>
                    <a:pt x="250" y="755"/>
                  </a:lnTo>
                  <a:lnTo>
                    <a:pt x="277" y="758"/>
                  </a:lnTo>
                  <a:lnTo>
                    <a:pt x="303" y="759"/>
                  </a:lnTo>
                  <a:lnTo>
                    <a:pt x="336" y="755"/>
                  </a:lnTo>
                  <a:lnTo>
                    <a:pt x="367" y="748"/>
                  </a:lnTo>
                  <a:lnTo>
                    <a:pt x="395" y="735"/>
                  </a:lnTo>
                  <a:lnTo>
                    <a:pt x="419" y="719"/>
                  </a:lnTo>
                  <a:lnTo>
                    <a:pt x="438" y="699"/>
                  </a:lnTo>
                  <a:lnTo>
                    <a:pt x="455" y="677"/>
                  </a:lnTo>
                  <a:lnTo>
                    <a:pt x="466" y="653"/>
                  </a:lnTo>
                  <a:lnTo>
                    <a:pt x="473" y="628"/>
                  </a:lnTo>
                  <a:lnTo>
                    <a:pt x="475" y="602"/>
                  </a:lnTo>
                  <a:lnTo>
                    <a:pt x="473" y="573"/>
                  </a:lnTo>
                  <a:lnTo>
                    <a:pt x="466" y="550"/>
                  </a:lnTo>
                  <a:lnTo>
                    <a:pt x="455" y="528"/>
                  </a:lnTo>
                  <a:lnTo>
                    <a:pt x="441" y="508"/>
                  </a:lnTo>
                  <a:lnTo>
                    <a:pt x="426" y="491"/>
                  </a:lnTo>
                  <a:lnTo>
                    <a:pt x="414" y="482"/>
                  </a:lnTo>
                  <a:lnTo>
                    <a:pt x="403" y="474"/>
                  </a:lnTo>
                  <a:lnTo>
                    <a:pt x="390" y="466"/>
                  </a:lnTo>
                  <a:lnTo>
                    <a:pt x="375" y="461"/>
                  </a:lnTo>
                  <a:lnTo>
                    <a:pt x="355" y="455"/>
                  </a:lnTo>
                  <a:lnTo>
                    <a:pt x="333" y="449"/>
                  </a:lnTo>
                  <a:lnTo>
                    <a:pt x="305" y="443"/>
                  </a:lnTo>
                  <a:lnTo>
                    <a:pt x="270" y="434"/>
                  </a:lnTo>
                  <a:lnTo>
                    <a:pt x="233" y="426"/>
                  </a:lnTo>
                  <a:lnTo>
                    <a:pt x="201" y="419"/>
                  </a:lnTo>
                  <a:lnTo>
                    <a:pt x="174" y="412"/>
                  </a:lnTo>
                  <a:lnTo>
                    <a:pt x="150" y="406"/>
                  </a:lnTo>
                  <a:lnTo>
                    <a:pt x="131" y="399"/>
                  </a:lnTo>
                  <a:lnTo>
                    <a:pt x="113" y="390"/>
                  </a:lnTo>
                  <a:lnTo>
                    <a:pt x="97" y="381"/>
                  </a:lnTo>
                  <a:lnTo>
                    <a:pt x="82" y="370"/>
                  </a:lnTo>
                  <a:lnTo>
                    <a:pt x="67" y="356"/>
                  </a:lnTo>
                  <a:lnTo>
                    <a:pt x="49" y="337"/>
                  </a:lnTo>
                  <a:lnTo>
                    <a:pt x="33" y="317"/>
                  </a:lnTo>
                  <a:lnTo>
                    <a:pt x="19" y="293"/>
                  </a:lnTo>
                  <a:lnTo>
                    <a:pt x="10" y="268"/>
                  </a:lnTo>
                  <a:lnTo>
                    <a:pt x="3" y="242"/>
                  </a:lnTo>
                  <a:lnTo>
                    <a:pt x="0" y="212"/>
                  </a:lnTo>
                  <a:lnTo>
                    <a:pt x="4" y="179"/>
                  </a:lnTo>
                  <a:lnTo>
                    <a:pt x="12" y="147"/>
                  </a:lnTo>
                  <a:lnTo>
                    <a:pt x="25" y="117"/>
                  </a:lnTo>
                  <a:lnTo>
                    <a:pt x="45" y="88"/>
                  </a:lnTo>
                  <a:lnTo>
                    <a:pt x="67" y="65"/>
                  </a:lnTo>
                  <a:lnTo>
                    <a:pt x="95" y="43"/>
                  </a:lnTo>
                  <a:lnTo>
                    <a:pt x="126" y="25"/>
                  </a:lnTo>
                  <a:lnTo>
                    <a:pt x="162" y="12"/>
                  </a:lnTo>
                  <a:lnTo>
                    <a:pt x="199" y="4"/>
                  </a:lnTo>
                  <a:lnTo>
                    <a:pt x="241" y="0"/>
                  </a:lnTo>
                  <a:lnTo>
                    <a:pt x="255" y="2"/>
                  </a:lnTo>
                  <a:lnTo>
                    <a:pt x="274" y="3"/>
                  </a:lnTo>
                  <a:lnTo>
                    <a:pt x="297" y="5"/>
                  </a:lnTo>
                  <a:lnTo>
                    <a:pt x="323" y="11"/>
                  </a:lnTo>
                  <a:lnTo>
                    <a:pt x="352" y="21"/>
                  </a:lnTo>
                  <a:lnTo>
                    <a:pt x="381" y="34"/>
                  </a:lnTo>
                  <a:lnTo>
                    <a:pt x="411" y="53"/>
                  </a:lnTo>
                  <a:lnTo>
                    <a:pt x="439" y="77"/>
                  </a:lnTo>
                  <a:lnTo>
                    <a:pt x="479" y="16"/>
                  </a:lnTo>
                  <a:lnTo>
                    <a:pt x="484" y="8"/>
                  </a:lnTo>
                  <a:lnTo>
                    <a:pt x="487" y="4"/>
                  </a:lnTo>
                  <a:lnTo>
                    <a:pt x="492" y="2"/>
                  </a:lnTo>
                  <a:lnTo>
                    <a:pt x="4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339" y="4117"/>
              <a:ext cx="644" cy="721"/>
            </a:xfrm>
            <a:custGeom>
              <a:avLst/>
              <a:gdLst/>
              <a:ahLst/>
              <a:cxnLst>
                <a:cxn ang="0">
                  <a:pos x="294" y="10"/>
                </a:cxn>
                <a:cxn ang="0">
                  <a:pos x="362" y="57"/>
                </a:cxn>
                <a:cxn ang="0">
                  <a:pos x="409" y="128"/>
                </a:cxn>
                <a:cxn ang="0">
                  <a:pos x="438" y="208"/>
                </a:cxn>
                <a:cxn ang="0">
                  <a:pos x="455" y="281"/>
                </a:cxn>
                <a:cxn ang="0">
                  <a:pos x="461" y="331"/>
                </a:cxn>
                <a:cxn ang="0">
                  <a:pos x="488" y="263"/>
                </a:cxn>
                <a:cxn ang="0">
                  <a:pos x="535" y="162"/>
                </a:cxn>
                <a:cxn ang="0">
                  <a:pos x="577" y="77"/>
                </a:cxn>
                <a:cxn ang="0">
                  <a:pos x="605" y="23"/>
                </a:cxn>
                <a:cxn ang="0">
                  <a:pos x="617" y="11"/>
                </a:cxn>
                <a:cxn ang="0">
                  <a:pos x="626" y="10"/>
                </a:cxn>
                <a:cxn ang="0">
                  <a:pos x="632" y="10"/>
                </a:cxn>
                <a:cxn ang="0">
                  <a:pos x="639" y="13"/>
                </a:cxn>
                <a:cxn ang="0">
                  <a:pos x="644" y="22"/>
                </a:cxn>
                <a:cxn ang="0">
                  <a:pos x="638" y="37"/>
                </a:cxn>
                <a:cxn ang="0">
                  <a:pos x="585" y="138"/>
                </a:cxn>
                <a:cxn ang="0">
                  <a:pos x="554" y="205"/>
                </a:cxn>
                <a:cxn ang="0">
                  <a:pos x="531" y="257"/>
                </a:cxn>
                <a:cxn ang="0">
                  <a:pos x="500" y="332"/>
                </a:cxn>
                <a:cxn ang="0">
                  <a:pos x="471" y="408"/>
                </a:cxn>
                <a:cxn ang="0">
                  <a:pos x="458" y="460"/>
                </a:cxn>
                <a:cxn ang="0">
                  <a:pos x="437" y="575"/>
                </a:cxn>
                <a:cxn ang="0">
                  <a:pos x="414" y="665"/>
                </a:cxn>
                <a:cxn ang="0">
                  <a:pos x="393" y="710"/>
                </a:cxn>
                <a:cxn ang="0">
                  <a:pos x="380" y="721"/>
                </a:cxn>
                <a:cxn ang="0">
                  <a:pos x="361" y="712"/>
                </a:cxn>
                <a:cxn ang="0">
                  <a:pos x="357" y="680"/>
                </a:cxn>
                <a:cxn ang="0">
                  <a:pos x="373" y="609"/>
                </a:cxn>
                <a:cxn ang="0">
                  <a:pos x="398" y="516"/>
                </a:cxn>
                <a:cxn ang="0">
                  <a:pos x="419" y="449"/>
                </a:cxn>
                <a:cxn ang="0">
                  <a:pos x="422" y="419"/>
                </a:cxn>
                <a:cxn ang="0">
                  <a:pos x="423" y="354"/>
                </a:cxn>
                <a:cxn ang="0">
                  <a:pos x="416" y="278"/>
                </a:cxn>
                <a:cxn ang="0">
                  <a:pos x="395" y="202"/>
                </a:cxn>
                <a:cxn ang="0">
                  <a:pos x="354" y="138"/>
                </a:cxn>
                <a:cxn ang="0">
                  <a:pos x="284" y="96"/>
                </a:cxn>
                <a:cxn ang="0">
                  <a:pos x="192" y="90"/>
                </a:cxn>
                <a:cxn ang="0">
                  <a:pos x="111" y="115"/>
                </a:cxn>
                <a:cxn ang="0">
                  <a:pos x="51" y="168"/>
                </a:cxn>
                <a:cxn ang="0">
                  <a:pos x="32" y="207"/>
                </a:cxn>
                <a:cxn ang="0">
                  <a:pos x="15" y="211"/>
                </a:cxn>
                <a:cxn ang="0">
                  <a:pos x="2" y="205"/>
                </a:cxn>
                <a:cxn ang="0">
                  <a:pos x="3" y="183"/>
                </a:cxn>
                <a:cxn ang="0">
                  <a:pos x="26" y="131"/>
                </a:cxn>
                <a:cxn ang="0">
                  <a:pos x="81" y="63"/>
                </a:cxn>
                <a:cxn ang="0">
                  <a:pos x="146" y="20"/>
                </a:cxn>
                <a:cxn ang="0">
                  <a:pos x="235" y="0"/>
                </a:cxn>
              </a:cxnLst>
              <a:rect l="0" t="0" r="r" b="b"/>
              <a:pathLst>
                <a:path w="644" h="721">
                  <a:moveTo>
                    <a:pt x="235" y="0"/>
                  </a:moveTo>
                  <a:lnTo>
                    <a:pt x="266" y="2"/>
                  </a:lnTo>
                  <a:lnTo>
                    <a:pt x="294" y="10"/>
                  </a:lnTo>
                  <a:lnTo>
                    <a:pt x="319" y="23"/>
                  </a:lnTo>
                  <a:lnTo>
                    <a:pt x="342" y="38"/>
                  </a:lnTo>
                  <a:lnTo>
                    <a:pt x="362" y="57"/>
                  </a:lnTo>
                  <a:lnTo>
                    <a:pt x="379" y="79"/>
                  </a:lnTo>
                  <a:lnTo>
                    <a:pt x="395" y="102"/>
                  </a:lnTo>
                  <a:lnTo>
                    <a:pt x="409" y="128"/>
                  </a:lnTo>
                  <a:lnTo>
                    <a:pt x="420" y="155"/>
                  </a:lnTo>
                  <a:lnTo>
                    <a:pt x="431" y="182"/>
                  </a:lnTo>
                  <a:lnTo>
                    <a:pt x="438" y="208"/>
                  </a:lnTo>
                  <a:lnTo>
                    <a:pt x="445" y="234"/>
                  </a:lnTo>
                  <a:lnTo>
                    <a:pt x="450" y="258"/>
                  </a:lnTo>
                  <a:lnTo>
                    <a:pt x="455" y="281"/>
                  </a:lnTo>
                  <a:lnTo>
                    <a:pt x="457" y="301"/>
                  </a:lnTo>
                  <a:lnTo>
                    <a:pt x="459" y="318"/>
                  </a:lnTo>
                  <a:lnTo>
                    <a:pt x="461" y="331"/>
                  </a:lnTo>
                  <a:lnTo>
                    <a:pt x="461" y="331"/>
                  </a:lnTo>
                  <a:lnTo>
                    <a:pt x="474" y="297"/>
                  </a:lnTo>
                  <a:lnTo>
                    <a:pt x="488" y="263"/>
                  </a:lnTo>
                  <a:lnTo>
                    <a:pt x="504" y="228"/>
                  </a:lnTo>
                  <a:lnTo>
                    <a:pt x="519" y="194"/>
                  </a:lnTo>
                  <a:lnTo>
                    <a:pt x="535" y="162"/>
                  </a:lnTo>
                  <a:lnTo>
                    <a:pt x="549" y="131"/>
                  </a:lnTo>
                  <a:lnTo>
                    <a:pt x="564" y="102"/>
                  </a:lnTo>
                  <a:lnTo>
                    <a:pt x="577" y="77"/>
                  </a:lnTo>
                  <a:lnTo>
                    <a:pt x="588" y="55"/>
                  </a:lnTo>
                  <a:lnTo>
                    <a:pt x="597" y="37"/>
                  </a:lnTo>
                  <a:lnTo>
                    <a:pt x="605" y="23"/>
                  </a:lnTo>
                  <a:lnTo>
                    <a:pt x="609" y="14"/>
                  </a:lnTo>
                  <a:lnTo>
                    <a:pt x="613" y="12"/>
                  </a:lnTo>
                  <a:lnTo>
                    <a:pt x="617" y="11"/>
                  </a:lnTo>
                  <a:lnTo>
                    <a:pt x="620" y="10"/>
                  </a:lnTo>
                  <a:lnTo>
                    <a:pt x="624" y="10"/>
                  </a:lnTo>
                  <a:lnTo>
                    <a:pt x="626" y="10"/>
                  </a:lnTo>
                  <a:lnTo>
                    <a:pt x="627" y="10"/>
                  </a:lnTo>
                  <a:lnTo>
                    <a:pt x="630" y="10"/>
                  </a:lnTo>
                  <a:lnTo>
                    <a:pt x="632" y="10"/>
                  </a:lnTo>
                  <a:lnTo>
                    <a:pt x="635" y="11"/>
                  </a:lnTo>
                  <a:lnTo>
                    <a:pt x="637" y="12"/>
                  </a:lnTo>
                  <a:lnTo>
                    <a:pt x="639" y="13"/>
                  </a:lnTo>
                  <a:lnTo>
                    <a:pt x="642" y="16"/>
                  </a:lnTo>
                  <a:lnTo>
                    <a:pt x="643" y="18"/>
                  </a:lnTo>
                  <a:lnTo>
                    <a:pt x="644" y="22"/>
                  </a:lnTo>
                  <a:lnTo>
                    <a:pt x="643" y="26"/>
                  </a:lnTo>
                  <a:lnTo>
                    <a:pt x="641" y="32"/>
                  </a:lnTo>
                  <a:lnTo>
                    <a:pt x="638" y="37"/>
                  </a:lnTo>
                  <a:lnTo>
                    <a:pt x="618" y="75"/>
                  </a:lnTo>
                  <a:lnTo>
                    <a:pt x="600" y="108"/>
                  </a:lnTo>
                  <a:lnTo>
                    <a:pt x="585" y="138"/>
                  </a:lnTo>
                  <a:lnTo>
                    <a:pt x="573" y="164"/>
                  </a:lnTo>
                  <a:lnTo>
                    <a:pt x="563" y="186"/>
                  </a:lnTo>
                  <a:lnTo>
                    <a:pt x="554" y="205"/>
                  </a:lnTo>
                  <a:lnTo>
                    <a:pt x="547" y="220"/>
                  </a:lnTo>
                  <a:lnTo>
                    <a:pt x="540" y="237"/>
                  </a:lnTo>
                  <a:lnTo>
                    <a:pt x="531" y="257"/>
                  </a:lnTo>
                  <a:lnTo>
                    <a:pt x="522" y="281"/>
                  </a:lnTo>
                  <a:lnTo>
                    <a:pt x="511" y="306"/>
                  </a:lnTo>
                  <a:lnTo>
                    <a:pt x="500" y="332"/>
                  </a:lnTo>
                  <a:lnTo>
                    <a:pt x="489" y="358"/>
                  </a:lnTo>
                  <a:lnTo>
                    <a:pt x="480" y="384"/>
                  </a:lnTo>
                  <a:lnTo>
                    <a:pt x="471" y="408"/>
                  </a:lnTo>
                  <a:lnTo>
                    <a:pt x="465" y="429"/>
                  </a:lnTo>
                  <a:lnTo>
                    <a:pt x="461" y="447"/>
                  </a:lnTo>
                  <a:lnTo>
                    <a:pt x="458" y="460"/>
                  </a:lnTo>
                  <a:lnTo>
                    <a:pt x="452" y="501"/>
                  </a:lnTo>
                  <a:lnTo>
                    <a:pt x="445" y="539"/>
                  </a:lnTo>
                  <a:lnTo>
                    <a:pt x="437" y="575"/>
                  </a:lnTo>
                  <a:lnTo>
                    <a:pt x="428" y="609"/>
                  </a:lnTo>
                  <a:lnTo>
                    <a:pt x="420" y="640"/>
                  </a:lnTo>
                  <a:lnTo>
                    <a:pt x="414" y="665"/>
                  </a:lnTo>
                  <a:lnTo>
                    <a:pt x="407" y="685"/>
                  </a:lnTo>
                  <a:lnTo>
                    <a:pt x="399" y="700"/>
                  </a:lnTo>
                  <a:lnTo>
                    <a:pt x="393" y="710"/>
                  </a:lnTo>
                  <a:lnTo>
                    <a:pt x="389" y="716"/>
                  </a:lnTo>
                  <a:lnTo>
                    <a:pt x="384" y="719"/>
                  </a:lnTo>
                  <a:lnTo>
                    <a:pt x="380" y="721"/>
                  </a:lnTo>
                  <a:lnTo>
                    <a:pt x="377" y="721"/>
                  </a:lnTo>
                  <a:lnTo>
                    <a:pt x="367" y="718"/>
                  </a:lnTo>
                  <a:lnTo>
                    <a:pt x="361" y="712"/>
                  </a:lnTo>
                  <a:lnTo>
                    <a:pt x="357" y="703"/>
                  </a:lnTo>
                  <a:lnTo>
                    <a:pt x="356" y="693"/>
                  </a:lnTo>
                  <a:lnTo>
                    <a:pt x="357" y="680"/>
                  </a:lnTo>
                  <a:lnTo>
                    <a:pt x="361" y="660"/>
                  </a:lnTo>
                  <a:lnTo>
                    <a:pt x="367" y="636"/>
                  </a:lnTo>
                  <a:lnTo>
                    <a:pt x="373" y="609"/>
                  </a:lnTo>
                  <a:lnTo>
                    <a:pt x="381" y="579"/>
                  </a:lnTo>
                  <a:lnTo>
                    <a:pt x="390" y="547"/>
                  </a:lnTo>
                  <a:lnTo>
                    <a:pt x="398" y="516"/>
                  </a:lnTo>
                  <a:lnTo>
                    <a:pt x="408" y="485"/>
                  </a:lnTo>
                  <a:lnTo>
                    <a:pt x="416" y="455"/>
                  </a:lnTo>
                  <a:lnTo>
                    <a:pt x="419" y="449"/>
                  </a:lnTo>
                  <a:lnTo>
                    <a:pt x="420" y="442"/>
                  </a:lnTo>
                  <a:lnTo>
                    <a:pt x="421" y="433"/>
                  </a:lnTo>
                  <a:lnTo>
                    <a:pt x="422" y="419"/>
                  </a:lnTo>
                  <a:lnTo>
                    <a:pt x="423" y="401"/>
                  </a:lnTo>
                  <a:lnTo>
                    <a:pt x="423" y="377"/>
                  </a:lnTo>
                  <a:lnTo>
                    <a:pt x="423" y="354"/>
                  </a:lnTo>
                  <a:lnTo>
                    <a:pt x="422" y="329"/>
                  </a:lnTo>
                  <a:lnTo>
                    <a:pt x="420" y="304"/>
                  </a:lnTo>
                  <a:lnTo>
                    <a:pt x="416" y="278"/>
                  </a:lnTo>
                  <a:lnTo>
                    <a:pt x="411" y="252"/>
                  </a:lnTo>
                  <a:lnTo>
                    <a:pt x="404" y="227"/>
                  </a:lnTo>
                  <a:lnTo>
                    <a:pt x="395" y="202"/>
                  </a:lnTo>
                  <a:lnTo>
                    <a:pt x="384" y="178"/>
                  </a:lnTo>
                  <a:lnTo>
                    <a:pt x="369" y="157"/>
                  </a:lnTo>
                  <a:lnTo>
                    <a:pt x="354" y="138"/>
                  </a:lnTo>
                  <a:lnTo>
                    <a:pt x="333" y="121"/>
                  </a:lnTo>
                  <a:lnTo>
                    <a:pt x="311" y="107"/>
                  </a:lnTo>
                  <a:lnTo>
                    <a:pt x="284" y="96"/>
                  </a:lnTo>
                  <a:lnTo>
                    <a:pt x="254" y="90"/>
                  </a:lnTo>
                  <a:lnTo>
                    <a:pt x="221" y="88"/>
                  </a:lnTo>
                  <a:lnTo>
                    <a:pt x="192" y="90"/>
                  </a:lnTo>
                  <a:lnTo>
                    <a:pt x="164" y="95"/>
                  </a:lnTo>
                  <a:lnTo>
                    <a:pt x="137" y="104"/>
                  </a:lnTo>
                  <a:lnTo>
                    <a:pt x="111" y="115"/>
                  </a:lnTo>
                  <a:lnTo>
                    <a:pt x="89" y="131"/>
                  </a:lnTo>
                  <a:lnTo>
                    <a:pt x="68" y="148"/>
                  </a:lnTo>
                  <a:lnTo>
                    <a:pt x="51" y="168"/>
                  </a:lnTo>
                  <a:lnTo>
                    <a:pt x="39" y="192"/>
                  </a:lnTo>
                  <a:lnTo>
                    <a:pt x="36" y="201"/>
                  </a:lnTo>
                  <a:lnTo>
                    <a:pt x="32" y="207"/>
                  </a:lnTo>
                  <a:lnTo>
                    <a:pt x="27" y="211"/>
                  </a:lnTo>
                  <a:lnTo>
                    <a:pt x="20" y="211"/>
                  </a:lnTo>
                  <a:lnTo>
                    <a:pt x="15" y="211"/>
                  </a:lnTo>
                  <a:lnTo>
                    <a:pt x="11" y="209"/>
                  </a:lnTo>
                  <a:lnTo>
                    <a:pt x="6" y="208"/>
                  </a:lnTo>
                  <a:lnTo>
                    <a:pt x="2" y="205"/>
                  </a:lnTo>
                  <a:lnTo>
                    <a:pt x="0" y="199"/>
                  </a:lnTo>
                  <a:lnTo>
                    <a:pt x="1" y="194"/>
                  </a:lnTo>
                  <a:lnTo>
                    <a:pt x="3" y="183"/>
                  </a:lnTo>
                  <a:lnTo>
                    <a:pt x="8" y="169"/>
                  </a:lnTo>
                  <a:lnTo>
                    <a:pt x="15" y="151"/>
                  </a:lnTo>
                  <a:lnTo>
                    <a:pt x="26" y="131"/>
                  </a:lnTo>
                  <a:lnTo>
                    <a:pt x="41" y="108"/>
                  </a:lnTo>
                  <a:lnTo>
                    <a:pt x="59" y="86"/>
                  </a:lnTo>
                  <a:lnTo>
                    <a:pt x="81" y="63"/>
                  </a:lnTo>
                  <a:lnTo>
                    <a:pt x="99" y="49"/>
                  </a:lnTo>
                  <a:lnTo>
                    <a:pt x="121" y="33"/>
                  </a:lnTo>
                  <a:lnTo>
                    <a:pt x="146" y="20"/>
                  </a:lnTo>
                  <a:lnTo>
                    <a:pt x="174" y="10"/>
                  </a:lnTo>
                  <a:lnTo>
                    <a:pt x="204" y="2"/>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1371600" y="4267200"/>
            <a:ext cx="1219200" cy="707886"/>
          </a:xfrm>
          <a:prstGeom prst="rect">
            <a:avLst/>
          </a:prstGeom>
          <a:noFill/>
        </p:spPr>
        <p:txBody>
          <a:bodyPr wrap="square" rtlCol="0">
            <a:spAutoFit/>
          </a:bodyPr>
          <a:lstStyle/>
          <a:p>
            <a:r>
              <a:rPr lang="en-US" sz="4000" dirty="0" smtClean="0">
                <a:solidFill>
                  <a:srgbClr val="7030A0"/>
                </a:solidFill>
              </a:rPr>
              <a:t>On </a:t>
            </a:r>
            <a:endParaRPr lang="en-US" sz="4000" dirty="0">
              <a:solidFill>
                <a:srgbClr val="7030A0"/>
              </a:solidFill>
            </a:endParaRPr>
          </a:p>
        </p:txBody>
      </p:sp>
      <p:grpSp>
        <p:nvGrpSpPr>
          <p:cNvPr id="3" name="Group 4"/>
          <p:cNvGrpSpPr>
            <a:grpSpLocks noChangeAspect="1"/>
          </p:cNvGrpSpPr>
          <p:nvPr>
            <p:custDataLst>
              <p:tags r:id="rId3"/>
            </p:custDataLst>
          </p:nvPr>
        </p:nvGrpSpPr>
        <p:grpSpPr bwMode="auto">
          <a:xfrm>
            <a:off x="1752600" y="2362200"/>
            <a:ext cx="4809015" cy="571500"/>
            <a:chOff x="1045" y="1840"/>
            <a:chExt cx="13371" cy="1589"/>
          </a:xfrm>
          <a:solidFill>
            <a:srgbClr val="FF0000"/>
          </a:solidFill>
        </p:grpSpPr>
        <p:sp>
          <p:nvSpPr>
            <p:cNvPr id="4" name="Freeform 6"/>
            <p:cNvSpPr>
              <a:spLocks/>
            </p:cNvSpPr>
            <p:nvPr/>
          </p:nvSpPr>
          <p:spPr bwMode="auto">
            <a:xfrm>
              <a:off x="1045" y="1840"/>
              <a:ext cx="1056" cy="1109"/>
            </a:xfrm>
            <a:custGeom>
              <a:avLst/>
              <a:gdLst/>
              <a:ahLst/>
              <a:cxnLst>
                <a:cxn ang="0">
                  <a:pos x="1015" y="0"/>
                </a:cxn>
                <a:cxn ang="0">
                  <a:pos x="1044" y="0"/>
                </a:cxn>
                <a:cxn ang="0">
                  <a:pos x="1052" y="4"/>
                </a:cxn>
                <a:cxn ang="0">
                  <a:pos x="1052" y="25"/>
                </a:cxn>
                <a:cxn ang="0">
                  <a:pos x="1048" y="38"/>
                </a:cxn>
                <a:cxn ang="0">
                  <a:pos x="436" y="1050"/>
                </a:cxn>
                <a:cxn ang="0">
                  <a:pos x="604" y="1029"/>
                </a:cxn>
                <a:cxn ang="0">
                  <a:pos x="719" y="966"/>
                </a:cxn>
                <a:cxn ang="0">
                  <a:pos x="793" y="860"/>
                </a:cxn>
                <a:cxn ang="0">
                  <a:pos x="851" y="713"/>
                </a:cxn>
                <a:cxn ang="0">
                  <a:pos x="859" y="687"/>
                </a:cxn>
                <a:cxn ang="0">
                  <a:pos x="867" y="675"/>
                </a:cxn>
                <a:cxn ang="0">
                  <a:pos x="880" y="675"/>
                </a:cxn>
                <a:cxn ang="0">
                  <a:pos x="892" y="679"/>
                </a:cxn>
                <a:cxn ang="0">
                  <a:pos x="896" y="692"/>
                </a:cxn>
                <a:cxn ang="0">
                  <a:pos x="896" y="708"/>
                </a:cxn>
                <a:cxn ang="0">
                  <a:pos x="781" y="1075"/>
                </a:cxn>
                <a:cxn ang="0">
                  <a:pos x="773" y="1096"/>
                </a:cxn>
                <a:cxn ang="0">
                  <a:pos x="756" y="1105"/>
                </a:cxn>
                <a:cxn ang="0">
                  <a:pos x="732" y="1109"/>
                </a:cxn>
                <a:cxn ang="0">
                  <a:pos x="25" y="1109"/>
                </a:cxn>
                <a:cxn ang="0">
                  <a:pos x="4" y="1105"/>
                </a:cxn>
                <a:cxn ang="0">
                  <a:pos x="0" y="1092"/>
                </a:cxn>
                <a:cxn ang="0">
                  <a:pos x="0" y="1079"/>
                </a:cxn>
                <a:cxn ang="0">
                  <a:pos x="4" y="1067"/>
                </a:cxn>
                <a:cxn ang="0">
                  <a:pos x="892" y="47"/>
                </a:cxn>
                <a:cxn ang="0">
                  <a:pos x="551" y="51"/>
                </a:cxn>
                <a:cxn ang="0">
                  <a:pos x="419" y="93"/>
                </a:cxn>
                <a:cxn ang="0">
                  <a:pos x="329" y="169"/>
                </a:cxn>
                <a:cxn ang="0">
                  <a:pos x="267" y="278"/>
                </a:cxn>
                <a:cxn ang="0">
                  <a:pos x="243" y="350"/>
                </a:cxn>
                <a:cxn ang="0">
                  <a:pos x="234" y="363"/>
                </a:cxn>
                <a:cxn ang="0">
                  <a:pos x="218" y="363"/>
                </a:cxn>
                <a:cxn ang="0">
                  <a:pos x="206" y="354"/>
                </a:cxn>
                <a:cxn ang="0">
                  <a:pos x="206" y="346"/>
                </a:cxn>
                <a:cxn ang="0">
                  <a:pos x="206" y="342"/>
                </a:cxn>
                <a:cxn ang="0">
                  <a:pos x="210" y="329"/>
                </a:cxn>
                <a:cxn ang="0">
                  <a:pos x="296" y="30"/>
                </a:cxn>
                <a:cxn ang="0">
                  <a:pos x="304" y="9"/>
                </a:cxn>
                <a:cxn ang="0">
                  <a:pos x="316" y="0"/>
                </a:cxn>
                <a:cxn ang="0">
                  <a:pos x="345" y="0"/>
                </a:cxn>
              </a:cxnLst>
              <a:rect l="0" t="0" r="r" b="b"/>
              <a:pathLst>
                <a:path w="1056" h="1109">
                  <a:moveTo>
                    <a:pt x="345" y="0"/>
                  </a:moveTo>
                  <a:lnTo>
                    <a:pt x="1015" y="0"/>
                  </a:lnTo>
                  <a:lnTo>
                    <a:pt x="1032" y="0"/>
                  </a:lnTo>
                  <a:lnTo>
                    <a:pt x="1044" y="0"/>
                  </a:lnTo>
                  <a:lnTo>
                    <a:pt x="1048" y="0"/>
                  </a:lnTo>
                  <a:lnTo>
                    <a:pt x="1052" y="4"/>
                  </a:lnTo>
                  <a:lnTo>
                    <a:pt x="1056" y="13"/>
                  </a:lnTo>
                  <a:lnTo>
                    <a:pt x="1052" y="25"/>
                  </a:lnTo>
                  <a:lnTo>
                    <a:pt x="1048" y="38"/>
                  </a:lnTo>
                  <a:lnTo>
                    <a:pt x="1048" y="38"/>
                  </a:lnTo>
                  <a:lnTo>
                    <a:pt x="164" y="1050"/>
                  </a:lnTo>
                  <a:lnTo>
                    <a:pt x="436" y="1050"/>
                  </a:lnTo>
                  <a:lnTo>
                    <a:pt x="526" y="1046"/>
                  </a:lnTo>
                  <a:lnTo>
                    <a:pt x="604" y="1029"/>
                  </a:lnTo>
                  <a:lnTo>
                    <a:pt x="666" y="1003"/>
                  </a:lnTo>
                  <a:lnTo>
                    <a:pt x="719" y="966"/>
                  </a:lnTo>
                  <a:lnTo>
                    <a:pt x="760" y="919"/>
                  </a:lnTo>
                  <a:lnTo>
                    <a:pt x="793" y="860"/>
                  </a:lnTo>
                  <a:lnTo>
                    <a:pt x="822" y="793"/>
                  </a:lnTo>
                  <a:lnTo>
                    <a:pt x="851" y="713"/>
                  </a:lnTo>
                  <a:lnTo>
                    <a:pt x="855" y="700"/>
                  </a:lnTo>
                  <a:lnTo>
                    <a:pt x="859" y="687"/>
                  </a:lnTo>
                  <a:lnTo>
                    <a:pt x="863" y="683"/>
                  </a:lnTo>
                  <a:lnTo>
                    <a:pt x="867" y="675"/>
                  </a:lnTo>
                  <a:lnTo>
                    <a:pt x="871" y="675"/>
                  </a:lnTo>
                  <a:lnTo>
                    <a:pt x="880" y="675"/>
                  </a:lnTo>
                  <a:lnTo>
                    <a:pt x="888" y="675"/>
                  </a:lnTo>
                  <a:lnTo>
                    <a:pt x="892" y="679"/>
                  </a:lnTo>
                  <a:lnTo>
                    <a:pt x="896" y="683"/>
                  </a:lnTo>
                  <a:lnTo>
                    <a:pt x="896" y="692"/>
                  </a:lnTo>
                  <a:lnTo>
                    <a:pt x="896" y="700"/>
                  </a:lnTo>
                  <a:lnTo>
                    <a:pt x="896" y="708"/>
                  </a:lnTo>
                  <a:lnTo>
                    <a:pt x="892" y="717"/>
                  </a:lnTo>
                  <a:lnTo>
                    <a:pt x="781" y="1075"/>
                  </a:lnTo>
                  <a:lnTo>
                    <a:pt x="777" y="1088"/>
                  </a:lnTo>
                  <a:lnTo>
                    <a:pt x="773" y="1096"/>
                  </a:lnTo>
                  <a:lnTo>
                    <a:pt x="765" y="1105"/>
                  </a:lnTo>
                  <a:lnTo>
                    <a:pt x="756" y="1105"/>
                  </a:lnTo>
                  <a:lnTo>
                    <a:pt x="748" y="1109"/>
                  </a:lnTo>
                  <a:lnTo>
                    <a:pt x="732" y="1109"/>
                  </a:lnTo>
                  <a:lnTo>
                    <a:pt x="41" y="1109"/>
                  </a:lnTo>
                  <a:lnTo>
                    <a:pt x="25" y="1109"/>
                  </a:lnTo>
                  <a:lnTo>
                    <a:pt x="12" y="1109"/>
                  </a:lnTo>
                  <a:lnTo>
                    <a:pt x="4" y="1105"/>
                  </a:lnTo>
                  <a:lnTo>
                    <a:pt x="0" y="1100"/>
                  </a:lnTo>
                  <a:lnTo>
                    <a:pt x="0" y="1092"/>
                  </a:lnTo>
                  <a:lnTo>
                    <a:pt x="0" y="1088"/>
                  </a:lnTo>
                  <a:lnTo>
                    <a:pt x="0" y="1079"/>
                  </a:lnTo>
                  <a:lnTo>
                    <a:pt x="4" y="1071"/>
                  </a:lnTo>
                  <a:lnTo>
                    <a:pt x="4" y="1067"/>
                  </a:lnTo>
                  <a:lnTo>
                    <a:pt x="4" y="1062"/>
                  </a:lnTo>
                  <a:lnTo>
                    <a:pt x="892" y="47"/>
                  </a:lnTo>
                  <a:lnTo>
                    <a:pt x="637" y="47"/>
                  </a:lnTo>
                  <a:lnTo>
                    <a:pt x="551" y="51"/>
                  </a:lnTo>
                  <a:lnTo>
                    <a:pt x="477" y="68"/>
                  </a:lnTo>
                  <a:lnTo>
                    <a:pt x="419" y="93"/>
                  </a:lnTo>
                  <a:lnTo>
                    <a:pt x="370" y="122"/>
                  </a:lnTo>
                  <a:lnTo>
                    <a:pt x="329" y="169"/>
                  </a:lnTo>
                  <a:lnTo>
                    <a:pt x="296" y="219"/>
                  </a:lnTo>
                  <a:lnTo>
                    <a:pt x="267" y="278"/>
                  </a:lnTo>
                  <a:lnTo>
                    <a:pt x="243" y="346"/>
                  </a:lnTo>
                  <a:lnTo>
                    <a:pt x="243" y="350"/>
                  </a:lnTo>
                  <a:lnTo>
                    <a:pt x="238" y="359"/>
                  </a:lnTo>
                  <a:lnTo>
                    <a:pt x="234" y="363"/>
                  </a:lnTo>
                  <a:lnTo>
                    <a:pt x="226" y="363"/>
                  </a:lnTo>
                  <a:lnTo>
                    <a:pt x="218" y="363"/>
                  </a:lnTo>
                  <a:lnTo>
                    <a:pt x="210" y="359"/>
                  </a:lnTo>
                  <a:lnTo>
                    <a:pt x="206" y="354"/>
                  </a:lnTo>
                  <a:lnTo>
                    <a:pt x="206" y="350"/>
                  </a:lnTo>
                  <a:lnTo>
                    <a:pt x="206" y="346"/>
                  </a:lnTo>
                  <a:lnTo>
                    <a:pt x="206" y="346"/>
                  </a:lnTo>
                  <a:lnTo>
                    <a:pt x="206" y="342"/>
                  </a:lnTo>
                  <a:lnTo>
                    <a:pt x="206" y="337"/>
                  </a:lnTo>
                  <a:lnTo>
                    <a:pt x="210" y="329"/>
                  </a:lnTo>
                  <a:lnTo>
                    <a:pt x="210" y="325"/>
                  </a:lnTo>
                  <a:lnTo>
                    <a:pt x="296" y="30"/>
                  </a:lnTo>
                  <a:lnTo>
                    <a:pt x="300" y="17"/>
                  </a:lnTo>
                  <a:lnTo>
                    <a:pt x="304" y="9"/>
                  </a:lnTo>
                  <a:lnTo>
                    <a:pt x="312" y="0"/>
                  </a:lnTo>
                  <a:lnTo>
                    <a:pt x="316" y="0"/>
                  </a:lnTo>
                  <a:lnTo>
                    <a:pt x="329"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2081" y="2675"/>
              <a:ext cx="649" cy="754"/>
            </a:xfrm>
            <a:custGeom>
              <a:avLst/>
              <a:gdLst/>
              <a:ahLst/>
              <a:cxnLst>
                <a:cxn ang="0">
                  <a:pos x="296" y="12"/>
                </a:cxn>
                <a:cxn ang="0">
                  <a:pos x="378" y="76"/>
                </a:cxn>
                <a:cxn ang="0">
                  <a:pos x="427" y="177"/>
                </a:cxn>
                <a:cxn ang="0">
                  <a:pos x="456" y="278"/>
                </a:cxn>
                <a:cxn ang="0">
                  <a:pos x="464" y="346"/>
                </a:cxn>
                <a:cxn ang="0">
                  <a:pos x="489" y="286"/>
                </a:cxn>
                <a:cxn ang="0">
                  <a:pos x="542" y="164"/>
                </a:cxn>
                <a:cxn ang="0">
                  <a:pos x="588" y="67"/>
                </a:cxn>
                <a:cxn ang="0">
                  <a:pos x="612" y="17"/>
                </a:cxn>
                <a:cxn ang="0">
                  <a:pos x="629" y="12"/>
                </a:cxn>
                <a:cxn ang="0">
                  <a:pos x="633" y="12"/>
                </a:cxn>
                <a:cxn ang="0">
                  <a:pos x="645" y="17"/>
                </a:cxn>
                <a:cxn ang="0">
                  <a:pos x="649" y="25"/>
                </a:cxn>
                <a:cxn ang="0">
                  <a:pos x="645" y="42"/>
                </a:cxn>
                <a:cxn ang="0">
                  <a:pos x="583" y="160"/>
                </a:cxn>
                <a:cxn ang="0">
                  <a:pos x="551" y="232"/>
                </a:cxn>
                <a:cxn ang="0">
                  <a:pos x="518" y="312"/>
                </a:cxn>
                <a:cxn ang="0">
                  <a:pos x="481" y="413"/>
                </a:cxn>
                <a:cxn ang="0">
                  <a:pos x="460" y="485"/>
                </a:cxn>
                <a:cxn ang="0">
                  <a:pos x="431" y="636"/>
                </a:cxn>
                <a:cxn ang="0">
                  <a:pos x="411" y="716"/>
                </a:cxn>
                <a:cxn ang="0">
                  <a:pos x="399" y="742"/>
                </a:cxn>
                <a:cxn ang="0">
                  <a:pos x="386" y="754"/>
                </a:cxn>
                <a:cxn ang="0">
                  <a:pos x="378" y="754"/>
                </a:cxn>
                <a:cxn ang="0">
                  <a:pos x="366" y="746"/>
                </a:cxn>
                <a:cxn ang="0">
                  <a:pos x="362" y="733"/>
                </a:cxn>
                <a:cxn ang="0">
                  <a:pos x="366" y="695"/>
                </a:cxn>
                <a:cxn ang="0">
                  <a:pos x="386" y="594"/>
                </a:cxn>
                <a:cxn ang="0">
                  <a:pos x="419" y="476"/>
                </a:cxn>
                <a:cxn ang="0">
                  <a:pos x="427" y="438"/>
                </a:cxn>
                <a:cxn ang="0">
                  <a:pos x="427" y="350"/>
                </a:cxn>
                <a:cxn ang="0">
                  <a:pos x="411" y="249"/>
                </a:cxn>
                <a:cxn ang="0">
                  <a:pos x="366" y="160"/>
                </a:cxn>
                <a:cxn ang="0">
                  <a:pos x="283" y="101"/>
                </a:cxn>
                <a:cxn ang="0">
                  <a:pos x="164" y="101"/>
                </a:cxn>
                <a:cxn ang="0">
                  <a:pos x="70" y="156"/>
                </a:cxn>
                <a:cxn ang="0">
                  <a:pos x="37" y="211"/>
                </a:cxn>
                <a:cxn ang="0">
                  <a:pos x="29" y="223"/>
                </a:cxn>
                <a:cxn ang="0">
                  <a:pos x="16" y="223"/>
                </a:cxn>
                <a:cxn ang="0">
                  <a:pos x="8" y="219"/>
                </a:cxn>
                <a:cxn ang="0">
                  <a:pos x="0" y="211"/>
                </a:cxn>
                <a:cxn ang="0">
                  <a:pos x="16" y="160"/>
                </a:cxn>
                <a:cxn ang="0">
                  <a:pos x="82" y="67"/>
                </a:cxn>
                <a:cxn ang="0">
                  <a:pos x="177" y="12"/>
                </a:cxn>
              </a:cxnLst>
              <a:rect l="0" t="0" r="r" b="b"/>
              <a:pathLst>
                <a:path w="649" h="754">
                  <a:moveTo>
                    <a:pt x="238" y="0"/>
                  </a:moveTo>
                  <a:lnTo>
                    <a:pt x="296" y="12"/>
                  </a:lnTo>
                  <a:lnTo>
                    <a:pt x="341" y="38"/>
                  </a:lnTo>
                  <a:lnTo>
                    <a:pt x="378" y="76"/>
                  </a:lnTo>
                  <a:lnTo>
                    <a:pt x="407" y="122"/>
                  </a:lnTo>
                  <a:lnTo>
                    <a:pt x="427" y="177"/>
                  </a:lnTo>
                  <a:lnTo>
                    <a:pt x="444" y="227"/>
                  </a:lnTo>
                  <a:lnTo>
                    <a:pt x="456" y="278"/>
                  </a:lnTo>
                  <a:lnTo>
                    <a:pt x="460" y="316"/>
                  </a:lnTo>
                  <a:lnTo>
                    <a:pt x="464" y="346"/>
                  </a:lnTo>
                  <a:lnTo>
                    <a:pt x="464" y="346"/>
                  </a:lnTo>
                  <a:lnTo>
                    <a:pt x="489" y="286"/>
                  </a:lnTo>
                  <a:lnTo>
                    <a:pt x="514" y="223"/>
                  </a:lnTo>
                  <a:lnTo>
                    <a:pt x="542" y="164"/>
                  </a:lnTo>
                  <a:lnTo>
                    <a:pt x="567" y="114"/>
                  </a:lnTo>
                  <a:lnTo>
                    <a:pt x="588" y="67"/>
                  </a:lnTo>
                  <a:lnTo>
                    <a:pt x="604" y="38"/>
                  </a:lnTo>
                  <a:lnTo>
                    <a:pt x="612" y="17"/>
                  </a:lnTo>
                  <a:lnTo>
                    <a:pt x="620" y="12"/>
                  </a:lnTo>
                  <a:lnTo>
                    <a:pt x="629" y="12"/>
                  </a:lnTo>
                  <a:lnTo>
                    <a:pt x="633" y="12"/>
                  </a:lnTo>
                  <a:lnTo>
                    <a:pt x="633" y="12"/>
                  </a:lnTo>
                  <a:lnTo>
                    <a:pt x="637" y="12"/>
                  </a:lnTo>
                  <a:lnTo>
                    <a:pt x="645" y="17"/>
                  </a:lnTo>
                  <a:lnTo>
                    <a:pt x="649" y="17"/>
                  </a:lnTo>
                  <a:lnTo>
                    <a:pt x="649" y="25"/>
                  </a:lnTo>
                  <a:lnTo>
                    <a:pt x="649" y="34"/>
                  </a:lnTo>
                  <a:lnTo>
                    <a:pt x="645" y="42"/>
                  </a:lnTo>
                  <a:lnTo>
                    <a:pt x="608" y="105"/>
                  </a:lnTo>
                  <a:lnTo>
                    <a:pt x="583" y="160"/>
                  </a:lnTo>
                  <a:lnTo>
                    <a:pt x="567" y="202"/>
                  </a:lnTo>
                  <a:lnTo>
                    <a:pt x="551" y="232"/>
                  </a:lnTo>
                  <a:lnTo>
                    <a:pt x="538" y="265"/>
                  </a:lnTo>
                  <a:lnTo>
                    <a:pt x="518" y="312"/>
                  </a:lnTo>
                  <a:lnTo>
                    <a:pt x="501" y="362"/>
                  </a:lnTo>
                  <a:lnTo>
                    <a:pt x="481" y="413"/>
                  </a:lnTo>
                  <a:lnTo>
                    <a:pt x="468" y="455"/>
                  </a:lnTo>
                  <a:lnTo>
                    <a:pt x="460" y="485"/>
                  </a:lnTo>
                  <a:lnTo>
                    <a:pt x="448" y="565"/>
                  </a:lnTo>
                  <a:lnTo>
                    <a:pt x="431" y="636"/>
                  </a:lnTo>
                  <a:lnTo>
                    <a:pt x="419" y="695"/>
                  </a:lnTo>
                  <a:lnTo>
                    <a:pt x="411" y="716"/>
                  </a:lnTo>
                  <a:lnTo>
                    <a:pt x="403" y="733"/>
                  </a:lnTo>
                  <a:lnTo>
                    <a:pt x="399" y="742"/>
                  </a:lnTo>
                  <a:lnTo>
                    <a:pt x="390" y="750"/>
                  </a:lnTo>
                  <a:lnTo>
                    <a:pt x="386" y="754"/>
                  </a:lnTo>
                  <a:lnTo>
                    <a:pt x="382" y="754"/>
                  </a:lnTo>
                  <a:lnTo>
                    <a:pt x="378" y="754"/>
                  </a:lnTo>
                  <a:lnTo>
                    <a:pt x="374" y="750"/>
                  </a:lnTo>
                  <a:lnTo>
                    <a:pt x="366" y="746"/>
                  </a:lnTo>
                  <a:lnTo>
                    <a:pt x="362" y="742"/>
                  </a:lnTo>
                  <a:lnTo>
                    <a:pt x="362" y="733"/>
                  </a:lnTo>
                  <a:lnTo>
                    <a:pt x="362" y="725"/>
                  </a:lnTo>
                  <a:lnTo>
                    <a:pt x="366" y="695"/>
                  </a:lnTo>
                  <a:lnTo>
                    <a:pt x="374" y="649"/>
                  </a:lnTo>
                  <a:lnTo>
                    <a:pt x="386" y="594"/>
                  </a:lnTo>
                  <a:lnTo>
                    <a:pt x="403" y="535"/>
                  </a:lnTo>
                  <a:lnTo>
                    <a:pt x="419" y="476"/>
                  </a:lnTo>
                  <a:lnTo>
                    <a:pt x="423" y="464"/>
                  </a:lnTo>
                  <a:lnTo>
                    <a:pt x="427" y="438"/>
                  </a:lnTo>
                  <a:lnTo>
                    <a:pt x="427" y="396"/>
                  </a:lnTo>
                  <a:lnTo>
                    <a:pt x="427" y="350"/>
                  </a:lnTo>
                  <a:lnTo>
                    <a:pt x="419" y="299"/>
                  </a:lnTo>
                  <a:lnTo>
                    <a:pt x="411" y="249"/>
                  </a:lnTo>
                  <a:lnTo>
                    <a:pt x="394" y="202"/>
                  </a:lnTo>
                  <a:lnTo>
                    <a:pt x="366" y="160"/>
                  </a:lnTo>
                  <a:lnTo>
                    <a:pt x="333" y="126"/>
                  </a:lnTo>
                  <a:lnTo>
                    <a:pt x="283" y="101"/>
                  </a:lnTo>
                  <a:lnTo>
                    <a:pt x="222" y="93"/>
                  </a:lnTo>
                  <a:lnTo>
                    <a:pt x="164" y="101"/>
                  </a:lnTo>
                  <a:lnTo>
                    <a:pt x="115" y="122"/>
                  </a:lnTo>
                  <a:lnTo>
                    <a:pt x="70" y="156"/>
                  </a:lnTo>
                  <a:lnTo>
                    <a:pt x="41" y="202"/>
                  </a:lnTo>
                  <a:lnTo>
                    <a:pt x="37" y="211"/>
                  </a:lnTo>
                  <a:lnTo>
                    <a:pt x="33" y="219"/>
                  </a:lnTo>
                  <a:lnTo>
                    <a:pt x="29" y="223"/>
                  </a:lnTo>
                  <a:lnTo>
                    <a:pt x="20" y="223"/>
                  </a:lnTo>
                  <a:lnTo>
                    <a:pt x="16" y="223"/>
                  </a:lnTo>
                  <a:lnTo>
                    <a:pt x="12" y="219"/>
                  </a:lnTo>
                  <a:lnTo>
                    <a:pt x="8" y="219"/>
                  </a:lnTo>
                  <a:lnTo>
                    <a:pt x="4" y="215"/>
                  </a:lnTo>
                  <a:lnTo>
                    <a:pt x="0" y="211"/>
                  </a:lnTo>
                  <a:lnTo>
                    <a:pt x="4" y="194"/>
                  </a:lnTo>
                  <a:lnTo>
                    <a:pt x="16" y="160"/>
                  </a:lnTo>
                  <a:lnTo>
                    <a:pt x="41" y="114"/>
                  </a:lnTo>
                  <a:lnTo>
                    <a:pt x="82" y="67"/>
                  </a:lnTo>
                  <a:lnTo>
                    <a:pt x="123" y="38"/>
                  </a:lnTo>
                  <a:lnTo>
                    <a:pt x="177"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2825" y="2810"/>
              <a:ext cx="324" cy="531"/>
            </a:xfrm>
            <a:custGeom>
              <a:avLst/>
              <a:gdLst/>
              <a:ahLst/>
              <a:cxnLst>
                <a:cxn ang="0">
                  <a:pos x="172" y="0"/>
                </a:cxn>
                <a:cxn ang="0">
                  <a:pos x="185" y="0"/>
                </a:cxn>
                <a:cxn ang="0">
                  <a:pos x="193" y="0"/>
                </a:cxn>
                <a:cxn ang="0">
                  <a:pos x="197" y="4"/>
                </a:cxn>
                <a:cxn ang="0">
                  <a:pos x="201" y="12"/>
                </a:cxn>
                <a:cxn ang="0">
                  <a:pos x="201" y="21"/>
                </a:cxn>
                <a:cxn ang="0">
                  <a:pos x="201" y="463"/>
                </a:cxn>
                <a:cxn ang="0">
                  <a:pos x="201" y="476"/>
                </a:cxn>
                <a:cxn ang="0">
                  <a:pos x="205" y="485"/>
                </a:cxn>
                <a:cxn ang="0">
                  <a:pos x="218" y="489"/>
                </a:cxn>
                <a:cxn ang="0">
                  <a:pos x="242" y="493"/>
                </a:cxn>
                <a:cxn ang="0">
                  <a:pos x="283" y="493"/>
                </a:cxn>
                <a:cxn ang="0">
                  <a:pos x="324" y="493"/>
                </a:cxn>
                <a:cxn ang="0">
                  <a:pos x="324" y="531"/>
                </a:cxn>
                <a:cxn ang="0">
                  <a:pos x="271" y="531"/>
                </a:cxn>
                <a:cxn ang="0">
                  <a:pos x="218" y="527"/>
                </a:cxn>
                <a:cxn ang="0">
                  <a:pos x="164" y="527"/>
                </a:cxn>
                <a:cxn ang="0">
                  <a:pos x="111" y="527"/>
                </a:cxn>
                <a:cxn ang="0">
                  <a:pos x="57" y="531"/>
                </a:cxn>
                <a:cxn ang="0">
                  <a:pos x="8" y="531"/>
                </a:cxn>
                <a:cxn ang="0">
                  <a:pos x="8" y="493"/>
                </a:cxn>
                <a:cxn ang="0">
                  <a:pos x="45" y="493"/>
                </a:cxn>
                <a:cxn ang="0">
                  <a:pos x="86" y="493"/>
                </a:cxn>
                <a:cxn ang="0">
                  <a:pos x="111" y="489"/>
                </a:cxn>
                <a:cxn ang="0">
                  <a:pos x="123" y="485"/>
                </a:cxn>
                <a:cxn ang="0">
                  <a:pos x="127" y="476"/>
                </a:cxn>
                <a:cxn ang="0">
                  <a:pos x="127" y="463"/>
                </a:cxn>
                <a:cxn ang="0">
                  <a:pos x="127" y="63"/>
                </a:cxn>
                <a:cxn ang="0">
                  <a:pos x="82" y="76"/>
                </a:cxn>
                <a:cxn ang="0">
                  <a:pos x="41" y="80"/>
                </a:cxn>
                <a:cxn ang="0">
                  <a:pos x="12" y="84"/>
                </a:cxn>
                <a:cxn ang="0">
                  <a:pos x="0" y="84"/>
                </a:cxn>
                <a:cxn ang="0">
                  <a:pos x="0" y="50"/>
                </a:cxn>
                <a:cxn ang="0">
                  <a:pos x="12" y="50"/>
                </a:cxn>
                <a:cxn ang="0">
                  <a:pos x="37" y="50"/>
                </a:cxn>
                <a:cxn ang="0">
                  <a:pos x="78" y="42"/>
                </a:cxn>
                <a:cxn ang="0">
                  <a:pos x="127" y="29"/>
                </a:cxn>
                <a:cxn ang="0">
                  <a:pos x="172" y="0"/>
                </a:cxn>
              </a:cxnLst>
              <a:rect l="0" t="0" r="r" b="b"/>
              <a:pathLst>
                <a:path w="324" h="531">
                  <a:moveTo>
                    <a:pt x="172" y="0"/>
                  </a:moveTo>
                  <a:lnTo>
                    <a:pt x="185" y="0"/>
                  </a:lnTo>
                  <a:lnTo>
                    <a:pt x="193" y="0"/>
                  </a:lnTo>
                  <a:lnTo>
                    <a:pt x="197" y="4"/>
                  </a:lnTo>
                  <a:lnTo>
                    <a:pt x="201" y="12"/>
                  </a:lnTo>
                  <a:lnTo>
                    <a:pt x="201" y="21"/>
                  </a:lnTo>
                  <a:lnTo>
                    <a:pt x="201" y="463"/>
                  </a:lnTo>
                  <a:lnTo>
                    <a:pt x="201" y="476"/>
                  </a:lnTo>
                  <a:lnTo>
                    <a:pt x="205" y="485"/>
                  </a:lnTo>
                  <a:lnTo>
                    <a:pt x="218" y="489"/>
                  </a:lnTo>
                  <a:lnTo>
                    <a:pt x="242" y="493"/>
                  </a:lnTo>
                  <a:lnTo>
                    <a:pt x="283" y="493"/>
                  </a:lnTo>
                  <a:lnTo>
                    <a:pt x="324" y="493"/>
                  </a:lnTo>
                  <a:lnTo>
                    <a:pt x="324" y="531"/>
                  </a:lnTo>
                  <a:lnTo>
                    <a:pt x="271" y="531"/>
                  </a:lnTo>
                  <a:lnTo>
                    <a:pt x="218" y="527"/>
                  </a:lnTo>
                  <a:lnTo>
                    <a:pt x="164" y="527"/>
                  </a:lnTo>
                  <a:lnTo>
                    <a:pt x="111" y="527"/>
                  </a:lnTo>
                  <a:lnTo>
                    <a:pt x="57" y="531"/>
                  </a:lnTo>
                  <a:lnTo>
                    <a:pt x="8" y="531"/>
                  </a:lnTo>
                  <a:lnTo>
                    <a:pt x="8" y="493"/>
                  </a:lnTo>
                  <a:lnTo>
                    <a:pt x="45" y="493"/>
                  </a:lnTo>
                  <a:lnTo>
                    <a:pt x="86" y="493"/>
                  </a:lnTo>
                  <a:lnTo>
                    <a:pt x="111" y="489"/>
                  </a:lnTo>
                  <a:lnTo>
                    <a:pt x="123" y="485"/>
                  </a:lnTo>
                  <a:lnTo>
                    <a:pt x="127" y="476"/>
                  </a:lnTo>
                  <a:lnTo>
                    <a:pt x="127" y="463"/>
                  </a:lnTo>
                  <a:lnTo>
                    <a:pt x="127" y="63"/>
                  </a:lnTo>
                  <a:lnTo>
                    <a:pt x="82" y="76"/>
                  </a:lnTo>
                  <a:lnTo>
                    <a:pt x="41" y="80"/>
                  </a:lnTo>
                  <a:lnTo>
                    <a:pt x="12" y="84"/>
                  </a:lnTo>
                  <a:lnTo>
                    <a:pt x="0" y="84"/>
                  </a:lnTo>
                  <a:lnTo>
                    <a:pt x="0" y="50"/>
                  </a:lnTo>
                  <a:lnTo>
                    <a:pt x="12" y="50"/>
                  </a:lnTo>
                  <a:lnTo>
                    <a:pt x="37" y="50"/>
                  </a:lnTo>
                  <a:lnTo>
                    <a:pt x="78" y="42"/>
                  </a:lnTo>
                  <a:lnTo>
                    <a:pt x="127" y="29"/>
                  </a:lnTo>
                  <a:lnTo>
                    <a:pt x="1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3408" y="2468"/>
              <a:ext cx="823" cy="852"/>
            </a:xfrm>
            <a:custGeom>
              <a:avLst/>
              <a:gdLst/>
              <a:ahLst/>
              <a:cxnLst>
                <a:cxn ang="0">
                  <a:pos x="424" y="5"/>
                </a:cxn>
                <a:cxn ang="0">
                  <a:pos x="436" y="13"/>
                </a:cxn>
                <a:cxn ang="0">
                  <a:pos x="440" y="30"/>
                </a:cxn>
                <a:cxn ang="0">
                  <a:pos x="440" y="47"/>
                </a:cxn>
                <a:cxn ang="0">
                  <a:pos x="786" y="397"/>
                </a:cxn>
                <a:cxn ang="0">
                  <a:pos x="798" y="401"/>
                </a:cxn>
                <a:cxn ang="0">
                  <a:pos x="814" y="405"/>
                </a:cxn>
                <a:cxn ang="0">
                  <a:pos x="823" y="418"/>
                </a:cxn>
                <a:cxn ang="0">
                  <a:pos x="823" y="439"/>
                </a:cxn>
                <a:cxn ang="0">
                  <a:pos x="814" y="451"/>
                </a:cxn>
                <a:cxn ang="0">
                  <a:pos x="798" y="456"/>
                </a:cxn>
                <a:cxn ang="0">
                  <a:pos x="786" y="456"/>
                </a:cxn>
                <a:cxn ang="0">
                  <a:pos x="440" y="805"/>
                </a:cxn>
                <a:cxn ang="0">
                  <a:pos x="440" y="822"/>
                </a:cxn>
                <a:cxn ang="0">
                  <a:pos x="436" y="839"/>
                </a:cxn>
                <a:cxn ang="0">
                  <a:pos x="420" y="848"/>
                </a:cxn>
                <a:cxn ang="0">
                  <a:pos x="399" y="848"/>
                </a:cxn>
                <a:cxn ang="0">
                  <a:pos x="391" y="839"/>
                </a:cxn>
                <a:cxn ang="0">
                  <a:pos x="387" y="822"/>
                </a:cxn>
                <a:cxn ang="0">
                  <a:pos x="387" y="805"/>
                </a:cxn>
                <a:cxn ang="0">
                  <a:pos x="37" y="456"/>
                </a:cxn>
                <a:cxn ang="0">
                  <a:pos x="25" y="456"/>
                </a:cxn>
                <a:cxn ang="0">
                  <a:pos x="9" y="447"/>
                </a:cxn>
                <a:cxn ang="0">
                  <a:pos x="0" y="439"/>
                </a:cxn>
                <a:cxn ang="0">
                  <a:pos x="0" y="418"/>
                </a:cxn>
                <a:cxn ang="0">
                  <a:pos x="9" y="405"/>
                </a:cxn>
                <a:cxn ang="0">
                  <a:pos x="25" y="401"/>
                </a:cxn>
                <a:cxn ang="0">
                  <a:pos x="37" y="397"/>
                </a:cxn>
                <a:cxn ang="0">
                  <a:pos x="387" y="47"/>
                </a:cxn>
                <a:cxn ang="0">
                  <a:pos x="387" y="30"/>
                </a:cxn>
                <a:cxn ang="0">
                  <a:pos x="391" y="13"/>
                </a:cxn>
                <a:cxn ang="0">
                  <a:pos x="403" y="5"/>
                </a:cxn>
              </a:cxnLst>
              <a:rect l="0" t="0" r="r" b="b"/>
              <a:pathLst>
                <a:path w="823" h="852">
                  <a:moveTo>
                    <a:pt x="411" y="0"/>
                  </a:moveTo>
                  <a:lnTo>
                    <a:pt x="424" y="5"/>
                  </a:lnTo>
                  <a:lnTo>
                    <a:pt x="432" y="9"/>
                  </a:lnTo>
                  <a:lnTo>
                    <a:pt x="436" y="13"/>
                  </a:lnTo>
                  <a:lnTo>
                    <a:pt x="436" y="21"/>
                  </a:lnTo>
                  <a:lnTo>
                    <a:pt x="440" y="30"/>
                  </a:lnTo>
                  <a:lnTo>
                    <a:pt x="440" y="38"/>
                  </a:lnTo>
                  <a:lnTo>
                    <a:pt x="440" y="47"/>
                  </a:lnTo>
                  <a:lnTo>
                    <a:pt x="440" y="397"/>
                  </a:lnTo>
                  <a:lnTo>
                    <a:pt x="786" y="397"/>
                  </a:lnTo>
                  <a:lnTo>
                    <a:pt x="790" y="397"/>
                  </a:lnTo>
                  <a:lnTo>
                    <a:pt x="798" y="401"/>
                  </a:lnTo>
                  <a:lnTo>
                    <a:pt x="806" y="401"/>
                  </a:lnTo>
                  <a:lnTo>
                    <a:pt x="814" y="405"/>
                  </a:lnTo>
                  <a:lnTo>
                    <a:pt x="818" y="409"/>
                  </a:lnTo>
                  <a:lnTo>
                    <a:pt x="823" y="418"/>
                  </a:lnTo>
                  <a:lnTo>
                    <a:pt x="823" y="430"/>
                  </a:lnTo>
                  <a:lnTo>
                    <a:pt x="823" y="439"/>
                  </a:lnTo>
                  <a:lnTo>
                    <a:pt x="818" y="447"/>
                  </a:lnTo>
                  <a:lnTo>
                    <a:pt x="814" y="451"/>
                  </a:lnTo>
                  <a:lnTo>
                    <a:pt x="806" y="451"/>
                  </a:lnTo>
                  <a:lnTo>
                    <a:pt x="798" y="456"/>
                  </a:lnTo>
                  <a:lnTo>
                    <a:pt x="790" y="456"/>
                  </a:lnTo>
                  <a:lnTo>
                    <a:pt x="786" y="456"/>
                  </a:lnTo>
                  <a:lnTo>
                    <a:pt x="440" y="456"/>
                  </a:lnTo>
                  <a:lnTo>
                    <a:pt x="440" y="805"/>
                  </a:lnTo>
                  <a:lnTo>
                    <a:pt x="440" y="814"/>
                  </a:lnTo>
                  <a:lnTo>
                    <a:pt x="440" y="822"/>
                  </a:lnTo>
                  <a:lnTo>
                    <a:pt x="436" y="831"/>
                  </a:lnTo>
                  <a:lnTo>
                    <a:pt x="436" y="839"/>
                  </a:lnTo>
                  <a:lnTo>
                    <a:pt x="428" y="843"/>
                  </a:lnTo>
                  <a:lnTo>
                    <a:pt x="420" y="848"/>
                  </a:lnTo>
                  <a:lnTo>
                    <a:pt x="411" y="852"/>
                  </a:lnTo>
                  <a:lnTo>
                    <a:pt x="399" y="848"/>
                  </a:lnTo>
                  <a:lnTo>
                    <a:pt x="395" y="843"/>
                  </a:lnTo>
                  <a:lnTo>
                    <a:pt x="391" y="839"/>
                  </a:lnTo>
                  <a:lnTo>
                    <a:pt x="387" y="831"/>
                  </a:lnTo>
                  <a:lnTo>
                    <a:pt x="387" y="822"/>
                  </a:lnTo>
                  <a:lnTo>
                    <a:pt x="387" y="814"/>
                  </a:lnTo>
                  <a:lnTo>
                    <a:pt x="387" y="805"/>
                  </a:lnTo>
                  <a:lnTo>
                    <a:pt x="387" y="456"/>
                  </a:lnTo>
                  <a:lnTo>
                    <a:pt x="37" y="456"/>
                  </a:lnTo>
                  <a:lnTo>
                    <a:pt x="33" y="456"/>
                  </a:lnTo>
                  <a:lnTo>
                    <a:pt x="25" y="456"/>
                  </a:lnTo>
                  <a:lnTo>
                    <a:pt x="17" y="451"/>
                  </a:lnTo>
                  <a:lnTo>
                    <a:pt x="9" y="447"/>
                  </a:lnTo>
                  <a:lnTo>
                    <a:pt x="5" y="443"/>
                  </a:lnTo>
                  <a:lnTo>
                    <a:pt x="0" y="439"/>
                  </a:lnTo>
                  <a:lnTo>
                    <a:pt x="0" y="426"/>
                  </a:lnTo>
                  <a:lnTo>
                    <a:pt x="0" y="418"/>
                  </a:lnTo>
                  <a:lnTo>
                    <a:pt x="5" y="409"/>
                  </a:lnTo>
                  <a:lnTo>
                    <a:pt x="9" y="405"/>
                  </a:lnTo>
                  <a:lnTo>
                    <a:pt x="17" y="401"/>
                  </a:lnTo>
                  <a:lnTo>
                    <a:pt x="25" y="401"/>
                  </a:lnTo>
                  <a:lnTo>
                    <a:pt x="33" y="397"/>
                  </a:lnTo>
                  <a:lnTo>
                    <a:pt x="37" y="397"/>
                  </a:lnTo>
                  <a:lnTo>
                    <a:pt x="387" y="397"/>
                  </a:lnTo>
                  <a:lnTo>
                    <a:pt x="387" y="47"/>
                  </a:lnTo>
                  <a:lnTo>
                    <a:pt x="387" y="38"/>
                  </a:lnTo>
                  <a:lnTo>
                    <a:pt x="387" y="30"/>
                  </a:lnTo>
                  <a:lnTo>
                    <a:pt x="387" y="21"/>
                  </a:lnTo>
                  <a:lnTo>
                    <a:pt x="391" y="13"/>
                  </a:lnTo>
                  <a:lnTo>
                    <a:pt x="395" y="9"/>
                  </a:lnTo>
                  <a:lnTo>
                    <a:pt x="403" y="5"/>
                  </a:lnTo>
                  <a:lnTo>
                    <a:pt x="4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4341" y="2675"/>
              <a:ext cx="650" cy="754"/>
            </a:xfrm>
            <a:custGeom>
              <a:avLst/>
              <a:gdLst/>
              <a:ahLst/>
              <a:cxnLst>
                <a:cxn ang="0">
                  <a:pos x="292" y="12"/>
                </a:cxn>
                <a:cxn ang="0">
                  <a:pos x="375" y="76"/>
                </a:cxn>
                <a:cxn ang="0">
                  <a:pos x="428" y="177"/>
                </a:cxn>
                <a:cxn ang="0">
                  <a:pos x="453" y="278"/>
                </a:cxn>
                <a:cxn ang="0">
                  <a:pos x="465" y="346"/>
                </a:cxn>
                <a:cxn ang="0">
                  <a:pos x="490" y="286"/>
                </a:cxn>
                <a:cxn ang="0">
                  <a:pos x="539" y="164"/>
                </a:cxn>
                <a:cxn ang="0">
                  <a:pos x="588" y="67"/>
                </a:cxn>
                <a:cxn ang="0">
                  <a:pos x="613" y="17"/>
                </a:cxn>
                <a:cxn ang="0">
                  <a:pos x="625" y="12"/>
                </a:cxn>
                <a:cxn ang="0">
                  <a:pos x="633" y="12"/>
                </a:cxn>
                <a:cxn ang="0">
                  <a:pos x="642" y="17"/>
                </a:cxn>
                <a:cxn ang="0">
                  <a:pos x="650" y="25"/>
                </a:cxn>
                <a:cxn ang="0">
                  <a:pos x="642" y="42"/>
                </a:cxn>
                <a:cxn ang="0">
                  <a:pos x="584" y="160"/>
                </a:cxn>
                <a:cxn ang="0">
                  <a:pos x="551" y="232"/>
                </a:cxn>
                <a:cxn ang="0">
                  <a:pos x="518" y="312"/>
                </a:cxn>
                <a:cxn ang="0">
                  <a:pos x="481" y="413"/>
                </a:cxn>
                <a:cxn ang="0">
                  <a:pos x="461" y="485"/>
                </a:cxn>
                <a:cxn ang="0">
                  <a:pos x="432" y="636"/>
                </a:cxn>
                <a:cxn ang="0">
                  <a:pos x="407" y="716"/>
                </a:cxn>
                <a:cxn ang="0">
                  <a:pos x="395" y="742"/>
                </a:cxn>
                <a:cxn ang="0">
                  <a:pos x="387" y="754"/>
                </a:cxn>
                <a:cxn ang="0">
                  <a:pos x="379" y="754"/>
                </a:cxn>
                <a:cxn ang="0">
                  <a:pos x="366" y="746"/>
                </a:cxn>
                <a:cxn ang="0">
                  <a:pos x="358" y="733"/>
                </a:cxn>
                <a:cxn ang="0">
                  <a:pos x="362" y="695"/>
                </a:cxn>
                <a:cxn ang="0">
                  <a:pos x="387" y="594"/>
                </a:cxn>
                <a:cxn ang="0">
                  <a:pos x="420" y="476"/>
                </a:cxn>
                <a:cxn ang="0">
                  <a:pos x="424" y="438"/>
                </a:cxn>
                <a:cxn ang="0">
                  <a:pos x="424" y="350"/>
                </a:cxn>
                <a:cxn ang="0">
                  <a:pos x="407" y="249"/>
                </a:cxn>
                <a:cxn ang="0">
                  <a:pos x="366" y="160"/>
                </a:cxn>
                <a:cxn ang="0">
                  <a:pos x="284" y="101"/>
                </a:cxn>
                <a:cxn ang="0">
                  <a:pos x="165" y="101"/>
                </a:cxn>
                <a:cxn ang="0">
                  <a:pos x="66" y="156"/>
                </a:cxn>
                <a:cxn ang="0">
                  <a:pos x="37" y="211"/>
                </a:cxn>
                <a:cxn ang="0">
                  <a:pos x="29" y="223"/>
                </a:cxn>
                <a:cxn ang="0">
                  <a:pos x="17" y="223"/>
                </a:cxn>
                <a:cxn ang="0">
                  <a:pos x="5" y="219"/>
                </a:cxn>
                <a:cxn ang="0">
                  <a:pos x="0" y="211"/>
                </a:cxn>
                <a:cxn ang="0">
                  <a:pos x="17" y="160"/>
                </a:cxn>
                <a:cxn ang="0">
                  <a:pos x="83" y="67"/>
                </a:cxn>
                <a:cxn ang="0">
                  <a:pos x="173" y="12"/>
                </a:cxn>
              </a:cxnLst>
              <a:rect l="0" t="0" r="r" b="b"/>
              <a:pathLst>
                <a:path w="650" h="754">
                  <a:moveTo>
                    <a:pt x="235" y="0"/>
                  </a:moveTo>
                  <a:lnTo>
                    <a:pt x="292" y="12"/>
                  </a:lnTo>
                  <a:lnTo>
                    <a:pt x="338" y="38"/>
                  </a:lnTo>
                  <a:lnTo>
                    <a:pt x="375" y="76"/>
                  </a:lnTo>
                  <a:lnTo>
                    <a:pt x="407" y="122"/>
                  </a:lnTo>
                  <a:lnTo>
                    <a:pt x="428" y="177"/>
                  </a:lnTo>
                  <a:lnTo>
                    <a:pt x="444" y="227"/>
                  </a:lnTo>
                  <a:lnTo>
                    <a:pt x="453" y="278"/>
                  </a:lnTo>
                  <a:lnTo>
                    <a:pt x="461" y="316"/>
                  </a:lnTo>
                  <a:lnTo>
                    <a:pt x="465" y="346"/>
                  </a:lnTo>
                  <a:lnTo>
                    <a:pt x="465" y="346"/>
                  </a:lnTo>
                  <a:lnTo>
                    <a:pt x="490" y="286"/>
                  </a:lnTo>
                  <a:lnTo>
                    <a:pt x="514" y="223"/>
                  </a:lnTo>
                  <a:lnTo>
                    <a:pt x="539" y="164"/>
                  </a:lnTo>
                  <a:lnTo>
                    <a:pt x="564" y="114"/>
                  </a:lnTo>
                  <a:lnTo>
                    <a:pt x="588" y="67"/>
                  </a:lnTo>
                  <a:lnTo>
                    <a:pt x="605" y="38"/>
                  </a:lnTo>
                  <a:lnTo>
                    <a:pt x="613" y="17"/>
                  </a:lnTo>
                  <a:lnTo>
                    <a:pt x="621" y="12"/>
                  </a:lnTo>
                  <a:lnTo>
                    <a:pt x="625" y="12"/>
                  </a:lnTo>
                  <a:lnTo>
                    <a:pt x="629" y="12"/>
                  </a:lnTo>
                  <a:lnTo>
                    <a:pt x="633" y="12"/>
                  </a:lnTo>
                  <a:lnTo>
                    <a:pt x="638" y="12"/>
                  </a:lnTo>
                  <a:lnTo>
                    <a:pt x="642" y="17"/>
                  </a:lnTo>
                  <a:lnTo>
                    <a:pt x="646" y="17"/>
                  </a:lnTo>
                  <a:lnTo>
                    <a:pt x="650" y="25"/>
                  </a:lnTo>
                  <a:lnTo>
                    <a:pt x="646" y="34"/>
                  </a:lnTo>
                  <a:lnTo>
                    <a:pt x="642" y="42"/>
                  </a:lnTo>
                  <a:lnTo>
                    <a:pt x="609" y="105"/>
                  </a:lnTo>
                  <a:lnTo>
                    <a:pt x="584" y="160"/>
                  </a:lnTo>
                  <a:lnTo>
                    <a:pt x="564" y="202"/>
                  </a:lnTo>
                  <a:lnTo>
                    <a:pt x="551" y="232"/>
                  </a:lnTo>
                  <a:lnTo>
                    <a:pt x="535" y="265"/>
                  </a:lnTo>
                  <a:lnTo>
                    <a:pt x="518" y="312"/>
                  </a:lnTo>
                  <a:lnTo>
                    <a:pt x="498" y="362"/>
                  </a:lnTo>
                  <a:lnTo>
                    <a:pt x="481" y="413"/>
                  </a:lnTo>
                  <a:lnTo>
                    <a:pt x="465" y="455"/>
                  </a:lnTo>
                  <a:lnTo>
                    <a:pt x="461" y="485"/>
                  </a:lnTo>
                  <a:lnTo>
                    <a:pt x="449" y="565"/>
                  </a:lnTo>
                  <a:lnTo>
                    <a:pt x="432" y="636"/>
                  </a:lnTo>
                  <a:lnTo>
                    <a:pt x="416" y="695"/>
                  </a:lnTo>
                  <a:lnTo>
                    <a:pt x="407" y="716"/>
                  </a:lnTo>
                  <a:lnTo>
                    <a:pt x="403" y="733"/>
                  </a:lnTo>
                  <a:lnTo>
                    <a:pt x="395" y="742"/>
                  </a:lnTo>
                  <a:lnTo>
                    <a:pt x="391" y="750"/>
                  </a:lnTo>
                  <a:lnTo>
                    <a:pt x="387" y="754"/>
                  </a:lnTo>
                  <a:lnTo>
                    <a:pt x="383" y="754"/>
                  </a:lnTo>
                  <a:lnTo>
                    <a:pt x="379" y="754"/>
                  </a:lnTo>
                  <a:lnTo>
                    <a:pt x="370" y="750"/>
                  </a:lnTo>
                  <a:lnTo>
                    <a:pt x="366" y="746"/>
                  </a:lnTo>
                  <a:lnTo>
                    <a:pt x="362" y="742"/>
                  </a:lnTo>
                  <a:lnTo>
                    <a:pt x="358" y="733"/>
                  </a:lnTo>
                  <a:lnTo>
                    <a:pt x="358" y="725"/>
                  </a:lnTo>
                  <a:lnTo>
                    <a:pt x="362" y="695"/>
                  </a:lnTo>
                  <a:lnTo>
                    <a:pt x="375" y="649"/>
                  </a:lnTo>
                  <a:lnTo>
                    <a:pt x="387" y="594"/>
                  </a:lnTo>
                  <a:lnTo>
                    <a:pt x="403" y="535"/>
                  </a:lnTo>
                  <a:lnTo>
                    <a:pt x="420" y="476"/>
                  </a:lnTo>
                  <a:lnTo>
                    <a:pt x="424" y="464"/>
                  </a:lnTo>
                  <a:lnTo>
                    <a:pt x="424" y="438"/>
                  </a:lnTo>
                  <a:lnTo>
                    <a:pt x="428" y="396"/>
                  </a:lnTo>
                  <a:lnTo>
                    <a:pt x="424" y="350"/>
                  </a:lnTo>
                  <a:lnTo>
                    <a:pt x="420" y="299"/>
                  </a:lnTo>
                  <a:lnTo>
                    <a:pt x="407" y="249"/>
                  </a:lnTo>
                  <a:lnTo>
                    <a:pt x="391" y="202"/>
                  </a:lnTo>
                  <a:lnTo>
                    <a:pt x="366" y="160"/>
                  </a:lnTo>
                  <a:lnTo>
                    <a:pt x="329" y="126"/>
                  </a:lnTo>
                  <a:lnTo>
                    <a:pt x="284" y="101"/>
                  </a:lnTo>
                  <a:lnTo>
                    <a:pt x="222" y="93"/>
                  </a:lnTo>
                  <a:lnTo>
                    <a:pt x="165" y="101"/>
                  </a:lnTo>
                  <a:lnTo>
                    <a:pt x="111" y="122"/>
                  </a:lnTo>
                  <a:lnTo>
                    <a:pt x="66" y="156"/>
                  </a:lnTo>
                  <a:lnTo>
                    <a:pt x="42" y="202"/>
                  </a:lnTo>
                  <a:lnTo>
                    <a:pt x="37" y="211"/>
                  </a:lnTo>
                  <a:lnTo>
                    <a:pt x="33" y="219"/>
                  </a:lnTo>
                  <a:lnTo>
                    <a:pt x="29" y="223"/>
                  </a:lnTo>
                  <a:lnTo>
                    <a:pt x="21" y="223"/>
                  </a:lnTo>
                  <a:lnTo>
                    <a:pt x="17" y="223"/>
                  </a:lnTo>
                  <a:lnTo>
                    <a:pt x="9" y="219"/>
                  </a:lnTo>
                  <a:lnTo>
                    <a:pt x="5" y="219"/>
                  </a:lnTo>
                  <a:lnTo>
                    <a:pt x="0" y="215"/>
                  </a:lnTo>
                  <a:lnTo>
                    <a:pt x="0" y="211"/>
                  </a:lnTo>
                  <a:lnTo>
                    <a:pt x="5" y="194"/>
                  </a:lnTo>
                  <a:lnTo>
                    <a:pt x="17" y="160"/>
                  </a:lnTo>
                  <a:lnTo>
                    <a:pt x="42" y="114"/>
                  </a:lnTo>
                  <a:lnTo>
                    <a:pt x="83" y="67"/>
                  </a:lnTo>
                  <a:lnTo>
                    <a:pt x="124" y="38"/>
                  </a:lnTo>
                  <a:lnTo>
                    <a:pt x="173" y="12"/>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5044" y="2810"/>
              <a:ext cx="391" cy="531"/>
            </a:xfrm>
            <a:custGeom>
              <a:avLst/>
              <a:gdLst/>
              <a:ahLst/>
              <a:cxnLst>
                <a:cxn ang="0">
                  <a:pos x="239" y="4"/>
                </a:cxn>
                <a:cxn ang="0">
                  <a:pos x="329" y="38"/>
                </a:cxn>
                <a:cxn ang="0">
                  <a:pos x="383" y="109"/>
                </a:cxn>
                <a:cxn ang="0">
                  <a:pos x="383" y="202"/>
                </a:cxn>
                <a:cxn ang="0">
                  <a:pos x="333" y="278"/>
                </a:cxn>
                <a:cxn ang="0">
                  <a:pos x="255" y="337"/>
                </a:cxn>
                <a:cxn ang="0">
                  <a:pos x="152" y="413"/>
                </a:cxn>
                <a:cxn ang="0">
                  <a:pos x="251" y="455"/>
                </a:cxn>
                <a:cxn ang="0">
                  <a:pos x="296" y="455"/>
                </a:cxn>
                <a:cxn ang="0">
                  <a:pos x="333" y="451"/>
                </a:cxn>
                <a:cxn ang="0">
                  <a:pos x="354" y="400"/>
                </a:cxn>
                <a:cxn ang="0">
                  <a:pos x="391" y="379"/>
                </a:cxn>
                <a:cxn ang="0">
                  <a:pos x="362" y="531"/>
                </a:cxn>
                <a:cxn ang="0">
                  <a:pos x="0" y="506"/>
                </a:cxn>
                <a:cxn ang="0">
                  <a:pos x="4" y="501"/>
                </a:cxn>
                <a:cxn ang="0">
                  <a:pos x="9" y="493"/>
                </a:cxn>
                <a:cxn ang="0">
                  <a:pos x="243" y="291"/>
                </a:cxn>
                <a:cxn ang="0">
                  <a:pos x="300" y="206"/>
                </a:cxn>
                <a:cxn ang="0">
                  <a:pos x="300" y="114"/>
                </a:cxn>
                <a:cxn ang="0">
                  <a:pos x="251" y="55"/>
                </a:cxn>
                <a:cxn ang="0">
                  <a:pos x="169" y="33"/>
                </a:cxn>
                <a:cxn ang="0">
                  <a:pos x="78" y="63"/>
                </a:cxn>
                <a:cxn ang="0">
                  <a:pos x="62" y="97"/>
                </a:cxn>
                <a:cxn ang="0">
                  <a:pos x="83" y="114"/>
                </a:cxn>
                <a:cxn ang="0">
                  <a:pos x="91" y="139"/>
                </a:cxn>
                <a:cxn ang="0">
                  <a:pos x="87" y="168"/>
                </a:cxn>
                <a:cxn ang="0">
                  <a:pos x="66" y="181"/>
                </a:cxn>
                <a:cxn ang="0">
                  <a:pos x="46" y="189"/>
                </a:cxn>
                <a:cxn ang="0">
                  <a:pos x="33" y="185"/>
                </a:cxn>
                <a:cxn ang="0">
                  <a:pos x="17" y="177"/>
                </a:cxn>
                <a:cxn ang="0">
                  <a:pos x="4" y="156"/>
                </a:cxn>
                <a:cxn ang="0">
                  <a:pos x="13" y="92"/>
                </a:cxn>
                <a:cxn ang="0">
                  <a:pos x="74" y="25"/>
                </a:cxn>
                <a:cxn ang="0">
                  <a:pos x="185" y="0"/>
                </a:cxn>
              </a:cxnLst>
              <a:rect l="0" t="0" r="r" b="b"/>
              <a:pathLst>
                <a:path w="391" h="531">
                  <a:moveTo>
                    <a:pt x="185" y="0"/>
                  </a:moveTo>
                  <a:lnTo>
                    <a:pt x="239" y="4"/>
                  </a:lnTo>
                  <a:lnTo>
                    <a:pt x="288" y="17"/>
                  </a:lnTo>
                  <a:lnTo>
                    <a:pt x="329" y="38"/>
                  </a:lnTo>
                  <a:lnTo>
                    <a:pt x="362" y="71"/>
                  </a:lnTo>
                  <a:lnTo>
                    <a:pt x="383" y="109"/>
                  </a:lnTo>
                  <a:lnTo>
                    <a:pt x="391" y="156"/>
                  </a:lnTo>
                  <a:lnTo>
                    <a:pt x="383" y="202"/>
                  </a:lnTo>
                  <a:lnTo>
                    <a:pt x="362" y="244"/>
                  </a:lnTo>
                  <a:lnTo>
                    <a:pt x="333" y="278"/>
                  </a:lnTo>
                  <a:lnTo>
                    <a:pt x="296" y="307"/>
                  </a:lnTo>
                  <a:lnTo>
                    <a:pt x="255" y="337"/>
                  </a:lnTo>
                  <a:lnTo>
                    <a:pt x="206" y="375"/>
                  </a:lnTo>
                  <a:lnTo>
                    <a:pt x="152" y="413"/>
                  </a:lnTo>
                  <a:lnTo>
                    <a:pt x="99" y="455"/>
                  </a:lnTo>
                  <a:lnTo>
                    <a:pt x="251" y="455"/>
                  </a:lnTo>
                  <a:lnTo>
                    <a:pt x="268" y="455"/>
                  </a:lnTo>
                  <a:lnTo>
                    <a:pt x="296" y="455"/>
                  </a:lnTo>
                  <a:lnTo>
                    <a:pt x="321" y="451"/>
                  </a:lnTo>
                  <a:lnTo>
                    <a:pt x="333" y="451"/>
                  </a:lnTo>
                  <a:lnTo>
                    <a:pt x="346" y="430"/>
                  </a:lnTo>
                  <a:lnTo>
                    <a:pt x="354" y="400"/>
                  </a:lnTo>
                  <a:lnTo>
                    <a:pt x="358" y="379"/>
                  </a:lnTo>
                  <a:lnTo>
                    <a:pt x="391" y="379"/>
                  </a:lnTo>
                  <a:lnTo>
                    <a:pt x="391" y="379"/>
                  </a:lnTo>
                  <a:lnTo>
                    <a:pt x="362" y="531"/>
                  </a:lnTo>
                  <a:lnTo>
                    <a:pt x="0" y="531"/>
                  </a:lnTo>
                  <a:lnTo>
                    <a:pt x="0" y="506"/>
                  </a:lnTo>
                  <a:lnTo>
                    <a:pt x="4" y="501"/>
                  </a:lnTo>
                  <a:lnTo>
                    <a:pt x="4" y="501"/>
                  </a:lnTo>
                  <a:lnTo>
                    <a:pt x="4" y="497"/>
                  </a:lnTo>
                  <a:lnTo>
                    <a:pt x="9" y="493"/>
                  </a:lnTo>
                  <a:lnTo>
                    <a:pt x="202" y="329"/>
                  </a:lnTo>
                  <a:lnTo>
                    <a:pt x="243" y="291"/>
                  </a:lnTo>
                  <a:lnTo>
                    <a:pt x="276" y="248"/>
                  </a:lnTo>
                  <a:lnTo>
                    <a:pt x="300" y="206"/>
                  </a:lnTo>
                  <a:lnTo>
                    <a:pt x="305" y="156"/>
                  </a:lnTo>
                  <a:lnTo>
                    <a:pt x="300" y="114"/>
                  </a:lnTo>
                  <a:lnTo>
                    <a:pt x="280" y="80"/>
                  </a:lnTo>
                  <a:lnTo>
                    <a:pt x="251" y="55"/>
                  </a:lnTo>
                  <a:lnTo>
                    <a:pt x="210" y="38"/>
                  </a:lnTo>
                  <a:lnTo>
                    <a:pt x="169" y="33"/>
                  </a:lnTo>
                  <a:lnTo>
                    <a:pt x="120" y="42"/>
                  </a:lnTo>
                  <a:lnTo>
                    <a:pt x="78" y="63"/>
                  </a:lnTo>
                  <a:lnTo>
                    <a:pt x="46" y="92"/>
                  </a:lnTo>
                  <a:lnTo>
                    <a:pt x="62" y="97"/>
                  </a:lnTo>
                  <a:lnTo>
                    <a:pt x="74" y="101"/>
                  </a:lnTo>
                  <a:lnTo>
                    <a:pt x="83" y="114"/>
                  </a:lnTo>
                  <a:lnTo>
                    <a:pt x="91" y="122"/>
                  </a:lnTo>
                  <a:lnTo>
                    <a:pt x="91" y="139"/>
                  </a:lnTo>
                  <a:lnTo>
                    <a:pt x="91" y="156"/>
                  </a:lnTo>
                  <a:lnTo>
                    <a:pt x="87" y="168"/>
                  </a:lnTo>
                  <a:lnTo>
                    <a:pt x="78" y="177"/>
                  </a:lnTo>
                  <a:lnTo>
                    <a:pt x="66" y="181"/>
                  </a:lnTo>
                  <a:lnTo>
                    <a:pt x="58" y="185"/>
                  </a:lnTo>
                  <a:lnTo>
                    <a:pt x="46" y="189"/>
                  </a:lnTo>
                  <a:lnTo>
                    <a:pt x="41" y="185"/>
                  </a:lnTo>
                  <a:lnTo>
                    <a:pt x="33" y="185"/>
                  </a:lnTo>
                  <a:lnTo>
                    <a:pt x="25" y="181"/>
                  </a:lnTo>
                  <a:lnTo>
                    <a:pt x="17" y="177"/>
                  </a:lnTo>
                  <a:lnTo>
                    <a:pt x="9" y="168"/>
                  </a:lnTo>
                  <a:lnTo>
                    <a:pt x="4" y="156"/>
                  </a:lnTo>
                  <a:lnTo>
                    <a:pt x="0" y="139"/>
                  </a:lnTo>
                  <a:lnTo>
                    <a:pt x="13" y="92"/>
                  </a:lnTo>
                  <a:lnTo>
                    <a:pt x="37" y="55"/>
                  </a:lnTo>
                  <a:lnTo>
                    <a:pt x="74" y="25"/>
                  </a:lnTo>
                  <a:lnTo>
                    <a:pt x="124" y="4"/>
                  </a:lnTo>
                  <a:lnTo>
                    <a:pt x="1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EditPoints="1"/>
            </p:cNvSpPr>
            <p:nvPr/>
          </p:nvSpPr>
          <p:spPr bwMode="auto">
            <a:xfrm>
              <a:off x="6212" y="2350"/>
              <a:ext cx="1056" cy="380"/>
            </a:xfrm>
            <a:custGeom>
              <a:avLst/>
              <a:gdLst/>
              <a:ahLst/>
              <a:cxnLst>
                <a:cxn ang="0">
                  <a:pos x="53" y="316"/>
                </a:cxn>
                <a:cxn ang="0">
                  <a:pos x="998" y="316"/>
                </a:cxn>
                <a:cxn ang="0">
                  <a:pos x="1011" y="316"/>
                </a:cxn>
                <a:cxn ang="0">
                  <a:pos x="1023" y="316"/>
                </a:cxn>
                <a:cxn ang="0">
                  <a:pos x="1031" y="321"/>
                </a:cxn>
                <a:cxn ang="0">
                  <a:pos x="1040" y="325"/>
                </a:cxn>
                <a:cxn ang="0">
                  <a:pos x="1048" y="329"/>
                </a:cxn>
                <a:cxn ang="0">
                  <a:pos x="1052" y="337"/>
                </a:cxn>
                <a:cxn ang="0">
                  <a:pos x="1056" y="350"/>
                </a:cxn>
                <a:cxn ang="0">
                  <a:pos x="1052" y="363"/>
                </a:cxn>
                <a:cxn ang="0">
                  <a:pos x="1048" y="371"/>
                </a:cxn>
                <a:cxn ang="0">
                  <a:pos x="1044" y="375"/>
                </a:cxn>
                <a:cxn ang="0">
                  <a:pos x="1031" y="380"/>
                </a:cxn>
                <a:cxn ang="0">
                  <a:pos x="1023" y="380"/>
                </a:cxn>
                <a:cxn ang="0">
                  <a:pos x="1015" y="380"/>
                </a:cxn>
                <a:cxn ang="0">
                  <a:pos x="1003" y="380"/>
                </a:cxn>
                <a:cxn ang="0">
                  <a:pos x="53" y="380"/>
                </a:cxn>
                <a:cxn ang="0">
                  <a:pos x="45" y="380"/>
                </a:cxn>
                <a:cxn ang="0">
                  <a:pos x="33" y="380"/>
                </a:cxn>
                <a:cxn ang="0">
                  <a:pos x="24" y="380"/>
                </a:cxn>
                <a:cxn ang="0">
                  <a:pos x="16" y="375"/>
                </a:cxn>
                <a:cxn ang="0">
                  <a:pos x="8" y="371"/>
                </a:cxn>
                <a:cxn ang="0">
                  <a:pos x="4" y="363"/>
                </a:cxn>
                <a:cxn ang="0">
                  <a:pos x="0" y="350"/>
                </a:cxn>
                <a:cxn ang="0">
                  <a:pos x="4" y="337"/>
                </a:cxn>
                <a:cxn ang="0">
                  <a:pos x="8" y="329"/>
                </a:cxn>
                <a:cxn ang="0">
                  <a:pos x="16" y="325"/>
                </a:cxn>
                <a:cxn ang="0">
                  <a:pos x="24" y="321"/>
                </a:cxn>
                <a:cxn ang="0">
                  <a:pos x="33" y="316"/>
                </a:cxn>
                <a:cxn ang="0">
                  <a:pos x="45" y="316"/>
                </a:cxn>
                <a:cxn ang="0">
                  <a:pos x="53" y="316"/>
                </a:cxn>
                <a:cxn ang="0">
                  <a:pos x="53" y="0"/>
                </a:cxn>
                <a:cxn ang="0">
                  <a:pos x="1003" y="0"/>
                </a:cxn>
                <a:cxn ang="0">
                  <a:pos x="1015" y="0"/>
                </a:cxn>
                <a:cxn ang="0">
                  <a:pos x="1023" y="4"/>
                </a:cxn>
                <a:cxn ang="0">
                  <a:pos x="1031" y="4"/>
                </a:cxn>
                <a:cxn ang="0">
                  <a:pos x="1044" y="9"/>
                </a:cxn>
                <a:cxn ang="0">
                  <a:pos x="1048" y="13"/>
                </a:cxn>
                <a:cxn ang="0">
                  <a:pos x="1052" y="21"/>
                </a:cxn>
                <a:cxn ang="0">
                  <a:pos x="1056" y="34"/>
                </a:cxn>
                <a:cxn ang="0">
                  <a:pos x="1052" y="47"/>
                </a:cxn>
                <a:cxn ang="0">
                  <a:pos x="1048" y="55"/>
                </a:cxn>
                <a:cxn ang="0">
                  <a:pos x="1040" y="59"/>
                </a:cxn>
                <a:cxn ang="0">
                  <a:pos x="1031" y="63"/>
                </a:cxn>
                <a:cxn ang="0">
                  <a:pos x="1023" y="63"/>
                </a:cxn>
                <a:cxn ang="0">
                  <a:pos x="1011" y="68"/>
                </a:cxn>
                <a:cxn ang="0">
                  <a:pos x="998" y="68"/>
                </a:cxn>
                <a:cxn ang="0">
                  <a:pos x="53" y="68"/>
                </a:cxn>
                <a:cxn ang="0">
                  <a:pos x="45" y="68"/>
                </a:cxn>
                <a:cxn ang="0">
                  <a:pos x="33" y="63"/>
                </a:cxn>
                <a:cxn ang="0">
                  <a:pos x="24" y="63"/>
                </a:cxn>
                <a:cxn ang="0">
                  <a:pos x="16" y="59"/>
                </a:cxn>
                <a:cxn ang="0">
                  <a:pos x="8" y="55"/>
                </a:cxn>
                <a:cxn ang="0">
                  <a:pos x="4" y="47"/>
                </a:cxn>
                <a:cxn ang="0">
                  <a:pos x="0" y="34"/>
                </a:cxn>
                <a:cxn ang="0">
                  <a:pos x="4" y="21"/>
                </a:cxn>
                <a:cxn ang="0">
                  <a:pos x="8" y="13"/>
                </a:cxn>
                <a:cxn ang="0">
                  <a:pos x="16" y="9"/>
                </a:cxn>
                <a:cxn ang="0">
                  <a:pos x="24" y="4"/>
                </a:cxn>
                <a:cxn ang="0">
                  <a:pos x="33" y="4"/>
                </a:cxn>
                <a:cxn ang="0">
                  <a:pos x="45" y="0"/>
                </a:cxn>
                <a:cxn ang="0">
                  <a:pos x="53" y="0"/>
                </a:cxn>
              </a:cxnLst>
              <a:rect l="0" t="0" r="r" b="b"/>
              <a:pathLst>
                <a:path w="1056" h="380">
                  <a:moveTo>
                    <a:pt x="53" y="316"/>
                  </a:moveTo>
                  <a:lnTo>
                    <a:pt x="998" y="316"/>
                  </a:lnTo>
                  <a:lnTo>
                    <a:pt x="1011" y="316"/>
                  </a:lnTo>
                  <a:lnTo>
                    <a:pt x="1023" y="316"/>
                  </a:lnTo>
                  <a:lnTo>
                    <a:pt x="1031" y="321"/>
                  </a:lnTo>
                  <a:lnTo>
                    <a:pt x="1040" y="325"/>
                  </a:lnTo>
                  <a:lnTo>
                    <a:pt x="1048" y="329"/>
                  </a:lnTo>
                  <a:lnTo>
                    <a:pt x="1052" y="337"/>
                  </a:lnTo>
                  <a:lnTo>
                    <a:pt x="1056" y="350"/>
                  </a:lnTo>
                  <a:lnTo>
                    <a:pt x="1052" y="363"/>
                  </a:lnTo>
                  <a:lnTo>
                    <a:pt x="1048" y="371"/>
                  </a:lnTo>
                  <a:lnTo>
                    <a:pt x="1044" y="375"/>
                  </a:lnTo>
                  <a:lnTo>
                    <a:pt x="1031" y="380"/>
                  </a:lnTo>
                  <a:lnTo>
                    <a:pt x="1023" y="380"/>
                  </a:lnTo>
                  <a:lnTo>
                    <a:pt x="1015" y="380"/>
                  </a:lnTo>
                  <a:lnTo>
                    <a:pt x="1003" y="380"/>
                  </a:lnTo>
                  <a:lnTo>
                    <a:pt x="53" y="380"/>
                  </a:lnTo>
                  <a:lnTo>
                    <a:pt x="45" y="380"/>
                  </a:lnTo>
                  <a:lnTo>
                    <a:pt x="33" y="380"/>
                  </a:lnTo>
                  <a:lnTo>
                    <a:pt x="24" y="380"/>
                  </a:lnTo>
                  <a:lnTo>
                    <a:pt x="16" y="375"/>
                  </a:lnTo>
                  <a:lnTo>
                    <a:pt x="8" y="371"/>
                  </a:lnTo>
                  <a:lnTo>
                    <a:pt x="4" y="363"/>
                  </a:lnTo>
                  <a:lnTo>
                    <a:pt x="0" y="350"/>
                  </a:lnTo>
                  <a:lnTo>
                    <a:pt x="4" y="337"/>
                  </a:lnTo>
                  <a:lnTo>
                    <a:pt x="8" y="329"/>
                  </a:lnTo>
                  <a:lnTo>
                    <a:pt x="16" y="325"/>
                  </a:lnTo>
                  <a:lnTo>
                    <a:pt x="24" y="321"/>
                  </a:lnTo>
                  <a:lnTo>
                    <a:pt x="33" y="316"/>
                  </a:lnTo>
                  <a:lnTo>
                    <a:pt x="45" y="316"/>
                  </a:lnTo>
                  <a:lnTo>
                    <a:pt x="53" y="316"/>
                  </a:lnTo>
                  <a:close/>
                  <a:moveTo>
                    <a:pt x="53" y="0"/>
                  </a:moveTo>
                  <a:lnTo>
                    <a:pt x="1003" y="0"/>
                  </a:lnTo>
                  <a:lnTo>
                    <a:pt x="1015" y="0"/>
                  </a:lnTo>
                  <a:lnTo>
                    <a:pt x="1023" y="4"/>
                  </a:lnTo>
                  <a:lnTo>
                    <a:pt x="1031" y="4"/>
                  </a:lnTo>
                  <a:lnTo>
                    <a:pt x="1044" y="9"/>
                  </a:lnTo>
                  <a:lnTo>
                    <a:pt x="1048" y="13"/>
                  </a:lnTo>
                  <a:lnTo>
                    <a:pt x="1052" y="21"/>
                  </a:lnTo>
                  <a:lnTo>
                    <a:pt x="1056" y="34"/>
                  </a:lnTo>
                  <a:lnTo>
                    <a:pt x="1052" y="47"/>
                  </a:lnTo>
                  <a:lnTo>
                    <a:pt x="1048" y="55"/>
                  </a:lnTo>
                  <a:lnTo>
                    <a:pt x="1040" y="59"/>
                  </a:lnTo>
                  <a:lnTo>
                    <a:pt x="1031" y="63"/>
                  </a:lnTo>
                  <a:lnTo>
                    <a:pt x="1023" y="63"/>
                  </a:lnTo>
                  <a:lnTo>
                    <a:pt x="1011" y="68"/>
                  </a:lnTo>
                  <a:lnTo>
                    <a:pt x="998" y="68"/>
                  </a:lnTo>
                  <a:lnTo>
                    <a:pt x="53" y="68"/>
                  </a:lnTo>
                  <a:lnTo>
                    <a:pt x="45" y="68"/>
                  </a:lnTo>
                  <a:lnTo>
                    <a:pt x="33" y="63"/>
                  </a:lnTo>
                  <a:lnTo>
                    <a:pt x="24" y="63"/>
                  </a:lnTo>
                  <a:lnTo>
                    <a:pt x="16" y="59"/>
                  </a:lnTo>
                  <a:lnTo>
                    <a:pt x="8" y="55"/>
                  </a:lnTo>
                  <a:lnTo>
                    <a:pt x="4" y="47"/>
                  </a:lnTo>
                  <a:lnTo>
                    <a:pt x="0" y="34"/>
                  </a:lnTo>
                  <a:lnTo>
                    <a:pt x="4" y="21"/>
                  </a:lnTo>
                  <a:lnTo>
                    <a:pt x="8" y="13"/>
                  </a:lnTo>
                  <a:lnTo>
                    <a:pt x="16" y="9"/>
                  </a:lnTo>
                  <a:lnTo>
                    <a:pt x="24" y="4"/>
                  </a:lnTo>
                  <a:lnTo>
                    <a:pt x="33" y="4"/>
                  </a:lnTo>
                  <a:lnTo>
                    <a:pt x="45"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7880" y="1840"/>
              <a:ext cx="1057" cy="1109"/>
            </a:xfrm>
            <a:custGeom>
              <a:avLst/>
              <a:gdLst/>
              <a:ahLst/>
              <a:cxnLst>
                <a:cxn ang="0">
                  <a:pos x="1016" y="0"/>
                </a:cxn>
                <a:cxn ang="0">
                  <a:pos x="1045" y="0"/>
                </a:cxn>
                <a:cxn ang="0">
                  <a:pos x="1053" y="4"/>
                </a:cxn>
                <a:cxn ang="0">
                  <a:pos x="1053" y="25"/>
                </a:cxn>
                <a:cxn ang="0">
                  <a:pos x="1049" y="38"/>
                </a:cxn>
                <a:cxn ang="0">
                  <a:pos x="436" y="1050"/>
                </a:cxn>
                <a:cxn ang="0">
                  <a:pos x="605" y="1029"/>
                </a:cxn>
                <a:cxn ang="0">
                  <a:pos x="720" y="966"/>
                </a:cxn>
                <a:cxn ang="0">
                  <a:pos x="794" y="860"/>
                </a:cxn>
                <a:cxn ang="0">
                  <a:pos x="851" y="713"/>
                </a:cxn>
                <a:cxn ang="0">
                  <a:pos x="860" y="687"/>
                </a:cxn>
                <a:cxn ang="0">
                  <a:pos x="868" y="675"/>
                </a:cxn>
                <a:cxn ang="0">
                  <a:pos x="880" y="675"/>
                </a:cxn>
                <a:cxn ang="0">
                  <a:pos x="892" y="679"/>
                </a:cxn>
                <a:cxn ang="0">
                  <a:pos x="897" y="692"/>
                </a:cxn>
                <a:cxn ang="0">
                  <a:pos x="897" y="708"/>
                </a:cxn>
                <a:cxn ang="0">
                  <a:pos x="781" y="1075"/>
                </a:cxn>
                <a:cxn ang="0">
                  <a:pos x="773" y="1096"/>
                </a:cxn>
                <a:cxn ang="0">
                  <a:pos x="757" y="1105"/>
                </a:cxn>
                <a:cxn ang="0">
                  <a:pos x="732" y="1109"/>
                </a:cxn>
                <a:cxn ang="0">
                  <a:pos x="25" y="1109"/>
                </a:cxn>
                <a:cxn ang="0">
                  <a:pos x="5" y="1105"/>
                </a:cxn>
                <a:cxn ang="0">
                  <a:pos x="0" y="1092"/>
                </a:cxn>
                <a:cxn ang="0">
                  <a:pos x="0" y="1079"/>
                </a:cxn>
                <a:cxn ang="0">
                  <a:pos x="5" y="1067"/>
                </a:cxn>
                <a:cxn ang="0">
                  <a:pos x="892" y="47"/>
                </a:cxn>
                <a:cxn ang="0">
                  <a:pos x="551" y="51"/>
                </a:cxn>
                <a:cxn ang="0">
                  <a:pos x="420" y="93"/>
                </a:cxn>
                <a:cxn ang="0">
                  <a:pos x="329" y="169"/>
                </a:cxn>
                <a:cxn ang="0">
                  <a:pos x="268" y="278"/>
                </a:cxn>
                <a:cxn ang="0">
                  <a:pos x="243" y="350"/>
                </a:cxn>
                <a:cxn ang="0">
                  <a:pos x="235" y="363"/>
                </a:cxn>
                <a:cxn ang="0">
                  <a:pos x="218" y="363"/>
                </a:cxn>
                <a:cxn ang="0">
                  <a:pos x="206" y="354"/>
                </a:cxn>
                <a:cxn ang="0">
                  <a:pos x="206" y="346"/>
                </a:cxn>
                <a:cxn ang="0">
                  <a:pos x="206" y="342"/>
                </a:cxn>
                <a:cxn ang="0">
                  <a:pos x="210" y="329"/>
                </a:cxn>
                <a:cxn ang="0">
                  <a:pos x="296" y="30"/>
                </a:cxn>
                <a:cxn ang="0">
                  <a:pos x="305" y="9"/>
                </a:cxn>
                <a:cxn ang="0">
                  <a:pos x="317" y="0"/>
                </a:cxn>
                <a:cxn ang="0">
                  <a:pos x="346" y="0"/>
                </a:cxn>
              </a:cxnLst>
              <a:rect l="0" t="0" r="r" b="b"/>
              <a:pathLst>
                <a:path w="1057" h="1109">
                  <a:moveTo>
                    <a:pt x="346" y="0"/>
                  </a:moveTo>
                  <a:lnTo>
                    <a:pt x="1016" y="0"/>
                  </a:lnTo>
                  <a:lnTo>
                    <a:pt x="1032" y="0"/>
                  </a:lnTo>
                  <a:lnTo>
                    <a:pt x="1045" y="0"/>
                  </a:lnTo>
                  <a:lnTo>
                    <a:pt x="1049" y="0"/>
                  </a:lnTo>
                  <a:lnTo>
                    <a:pt x="1053" y="4"/>
                  </a:lnTo>
                  <a:lnTo>
                    <a:pt x="1057" y="13"/>
                  </a:lnTo>
                  <a:lnTo>
                    <a:pt x="1053" y="25"/>
                  </a:lnTo>
                  <a:lnTo>
                    <a:pt x="1049" y="38"/>
                  </a:lnTo>
                  <a:lnTo>
                    <a:pt x="1049" y="38"/>
                  </a:lnTo>
                  <a:lnTo>
                    <a:pt x="165" y="1050"/>
                  </a:lnTo>
                  <a:lnTo>
                    <a:pt x="436" y="1050"/>
                  </a:lnTo>
                  <a:lnTo>
                    <a:pt x="527" y="1046"/>
                  </a:lnTo>
                  <a:lnTo>
                    <a:pt x="605" y="1029"/>
                  </a:lnTo>
                  <a:lnTo>
                    <a:pt x="666" y="1003"/>
                  </a:lnTo>
                  <a:lnTo>
                    <a:pt x="720" y="966"/>
                  </a:lnTo>
                  <a:lnTo>
                    <a:pt x="761" y="919"/>
                  </a:lnTo>
                  <a:lnTo>
                    <a:pt x="794" y="860"/>
                  </a:lnTo>
                  <a:lnTo>
                    <a:pt x="823" y="793"/>
                  </a:lnTo>
                  <a:lnTo>
                    <a:pt x="851" y="713"/>
                  </a:lnTo>
                  <a:lnTo>
                    <a:pt x="855" y="700"/>
                  </a:lnTo>
                  <a:lnTo>
                    <a:pt x="860" y="687"/>
                  </a:lnTo>
                  <a:lnTo>
                    <a:pt x="864" y="683"/>
                  </a:lnTo>
                  <a:lnTo>
                    <a:pt x="868" y="675"/>
                  </a:lnTo>
                  <a:lnTo>
                    <a:pt x="872" y="675"/>
                  </a:lnTo>
                  <a:lnTo>
                    <a:pt x="880" y="675"/>
                  </a:lnTo>
                  <a:lnTo>
                    <a:pt x="888" y="675"/>
                  </a:lnTo>
                  <a:lnTo>
                    <a:pt x="892" y="679"/>
                  </a:lnTo>
                  <a:lnTo>
                    <a:pt x="897" y="683"/>
                  </a:lnTo>
                  <a:lnTo>
                    <a:pt x="897" y="692"/>
                  </a:lnTo>
                  <a:lnTo>
                    <a:pt x="897" y="700"/>
                  </a:lnTo>
                  <a:lnTo>
                    <a:pt x="897" y="708"/>
                  </a:lnTo>
                  <a:lnTo>
                    <a:pt x="892" y="717"/>
                  </a:lnTo>
                  <a:lnTo>
                    <a:pt x="781" y="1075"/>
                  </a:lnTo>
                  <a:lnTo>
                    <a:pt x="777" y="1088"/>
                  </a:lnTo>
                  <a:lnTo>
                    <a:pt x="773" y="1096"/>
                  </a:lnTo>
                  <a:lnTo>
                    <a:pt x="765" y="1105"/>
                  </a:lnTo>
                  <a:lnTo>
                    <a:pt x="757" y="1105"/>
                  </a:lnTo>
                  <a:lnTo>
                    <a:pt x="749" y="1109"/>
                  </a:lnTo>
                  <a:lnTo>
                    <a:pt x="732" y="1109"/>
                  </a:lnTo>
                  <a:lnTo>
                    <a:pt x="42" y="1109"/>
                  </a:lnTo>
                  <a:lnTo>
                    <a:pt x="25" y="1109"/>
                  </a:lnTo>
                  <a:lnTo>
                    <a:pt x="13" y="1109"/>
                  </a:lnTo>
                  <a:lnTo>
                    <a:pt x="5" y="1105"/>
                  </a:lnTo>
                  <a:lnTo>
                    <a:pt x="0" y="1100"/>
                  </a:lnTo>
                  <a:lnTo>
                    <a:pt x="0" y="1092"/>
                  </a:lnTo>
                  <a:lnTo>
                    <a:pt x="0" y="1088"/>
                  </a:lnTo>
                  <a:lnTo>
                    <a:pt x="0" y="1079"/>
                  </a:lnTo>
                  <a:lnTo>
                    <a:pt x="5" y="1071"/>
                  </a:lnTo>
                  <a:lnTo>
                    <a:pt x="5" y="1067"/>
                  </a:lnTo>
                  <a:lnTo>
                    <a:pt x="5" y="1062"/>
                  </a:lnTo>
                  <a:lnTo>
                    <a:pt x="892" y="47"/>
                  </a:lnTo>
                  <a:lnTo>
                    <a:pt x="638" y="47"/>
                  </a:lnTo>
                  <a:lnTo>
                    <a:pt x="551" y="51"/>
                  </a:lnTo>
                  <a:lnTo>
                    <a:pt x="477" y="68"/>
                  </a:lnTo>
                  <a:lnTo>
                    <a:pt x="420" y="93"/>
                  </a:lnTo>
                  <a:lnTo>
                    <a:pt x="370" y="122"/>
                  </a:lnTo>
                  <a:lnTo>
                    <a:pt x="329" y="169"/>
                  </a:lnTo>
                  <a:lnTo>
                    <a:pt x="296" y="219"/>
                  </a:lnTo>
                  <a:lnTo>
                    <a:pt x="268" y="278"/>
                  </a:lnTo>
                  <a:lnTo>
                    <a:pt x="247" y="346"/>
                  </a:lnTo>
                  <a:lnTo>
                    <a:pt x="243" y="350"/>
                  </a:lnTo>
                  <a:lnTo>
                    <a:pt x="239" y="359"/>
                  </a:lnTo>
                  <a:lnTo>
                    <a:pt x="235" y="363"/>
                  </a:lnTo>
                  <a:lnTo>
                    <a:pt x="227" y="363"/>
                  </a:lnTo>
                  <a:lnTo>
                    <a:pt x="218" y="363"/>
                  </a:lnTo>
                  <a:lnTo>
                    <a:pt x="210" y="359"/>
                  </a:lnTo>
                  <a:lnTo>
                    <a:pt x="206" y="354"/>
                  </a:lnTo>
                  <a:lnTo>
                    <a:pt x="206" y="350"/>
                  </a:lnTo>
                  <a:lnTo>
                    <a:pt x="206" y="346"/>
                  </a:lnTo>
                  <a:lnTo>
                    <a:pt x="206" y="346"/>
                  </a:lnTo>
                  <a:lnTo>
                    <a:pt x="206" y="342"/>
                  </a:lnTo>
                  <a:lnTo>
                    <a:pt x="206" y="337"/>
                  </a:lnTo>
                  <a:lnTo>
                    <a:pt x="210" y="329"/>
                  </a:lnTo>
                  <a:lnTo>
                    <a:pt x="210" y="325"/>
                  </a:lnTo>
                  <a:lnTo>
                    <a:pt x="296" y="30"/>
                  </a:lnTo>
                  <a:lnTo>
                    <a:pt x="301" y="17"/>
                  </a:lnTo>
                  <a:lnTo>
                    <a:pt x="305" y="9"/>
                  </a:lnTo>
                  <a:lnTo>
                    <a:pt x="313" y="0"/>
                  </a:lnTo>
                  <a:lnTo>
                    <a:pt x="317" y="0"/>
                  </a:lnTo>
                  <a:lnTo>
                    <a:pt x="329" y="0"/>
                  </a:lnTo>
                  <a:lnTo>
                    <a:pt x="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8916" y="2675"/>
              <a:ext cx="650" cy="754"/>
            </a:xfrm>
            <a:custGeom>
              <a:avLst/>
              <a:gdLst/>
              <a:ahLst/>
              <a:cxnLst>
                <a:cxn ang="0">
                  <a:pos x="296" y="12"/>
                </a:cxn>
                <a:cxn ang="0">
                  <a:pos x="378" y="76"/>
                </a:cxn>
                <a:cxn ang="0">
                  <a:pos x="428" y="177"/>
                </a:cxn>
                <a:cxn ang="0">
                  <a:pos x="457" y="278"/>
                </a:cxn>
                <a:cxn ang="0">
                  <a:pos x="465" y="346"/>
                </a:cxn>
                <a:cxn ang="0">
                  <a:pos x="489" y="286"/>
                </a:cxn>
                <a:cxn ang="0">
                  <a:pos x="543" y="164"/>
                </a:cxn>
                <a:cxn ang="0">
                  <a:pos x="588" y="67"/>
                </a:cxn>
                <a:cxn ang="0">
                  <a:pos x="617" y="17"/>
                </a:cxn>
                <a:cxn ang="0">
                  <a:pos x="629" y="12"/>
                </a:cxn>
                <a:cxn ang="0">
                  <a:pos x="637" y="12"/>
                </a:cxn>
                <a:cxn ang="0">
                  <a:pos x="646" y="17"/>
                </a:cxn>
                <a:cxn ang="0">
                  <a:pos x="650" y="25"/>
                </a:cxn>
                <a:cxn ang="0">
                  <a:pos x="646" y="42"/>
                </a:cxn>
                <a:cxn ang="0">
                  <a:pos x="584" y="160"/>
                </a:cxn>
                <a:cxn ang="0">
                  <a:pos x="551" y="232"/>
                </a:cxn>
                <a:cxn ang="0">
                  <a:pos x="522" y="312"/>
                </a:cxn>
                <a:cxn ang="0">
                  <a:pos x="481" y="413"/>
                </a:cxn>
                <a:cxn ang="0">
                  <a:pos x="465" y="485"/>
                </a:cxn>
                <a:cxn ang="0">
                  <a:pos x="432" y="636"/>
                </a:cxn>
                <a:cxn ang="0">
                  <a:pos x="411" y="716"/>
                </a:cxn>
                <a:cxn ang="0">
                  <a:pos x="399" y="742"/>
                </a:cxn>
                <a:cxn ang="0">
                  <a:pos x="387" y="754"/>
                </a:cxn>
                <a:cxn ang="0">
                  <a:pos x="383" y="754"/>
                </a:cxn>
                <a:cxn ang="0">
                  <a:pos x="366" y="746"/>
                </a:cxn>
                <a:cxn ang="0">
                  <a:pos x="362" y="733"/>
                </a:cxn>
                <a:cxn ang="0">
                  <a:pos x="366" y="695"/>
                </a:cxn>
                <a:cxn ang="0">
                  <a:pos x="391" y="594"/>
                </a:cxn>
                <a:cxn ang="0">
                  <a:pos x="420" y="476"/>
                </a:cxn>
                <a:cxn ang="0">
                  <a:pos x="428" y="438"/>
                </a:cxn>
                <a:cxn ang="0">
                  <a:pos x="428" y="350"/>
                </a:cxn>
                <a:cxn ang="0">
                  <a:pos x="411" y="249"/>
                </a:cxn>
                <a:cxn ang="0">
                  <a:pos x="370" y="160"/>
                </a:cxn>
                <a:cxn ang="0">
                  <a:pos x="284" y="101"/>
                </a:cxn>
                <a:cxn ang="0">
                  <a:pos x="169" y="101"/>
                </a:cxn>
                <a:cxn ang="0">
                  <a:pos x="70" y="156"/>
                </a:cxn>
                <a:cxn ang="0">
                  <a:pos x="37" y="211"/>
                </a:cxn>
                <a:cxn ang="0">
                  <a:pos x="29" y="223"/>
                </a:cxn>
                <a:cxn ang="0">
                  <a:pos x="17" y="223"/>
                </a:cxn>
                <a:cxn ang="0">
                  <a:pos x="9" y="219"/>
                </a:cxn>
                <a:cxn ang="0">
                  <a:pos x="0" y="211"/>
                </a:cxn>
                <a:cxn ang="0">
                  <a:pos x="17" y="160"/>
                </a:cxn>
                <a:cxn ang="0">
                  <a:pos x="82" y="67"/>
                </a:cxn>
                <a:cxn ang="0">
                  <a:pos x="177" y="12"/>
                </a:cxn>
              </a:cxnLst>
              <a:rect l="0" t="0" r="r" b="b"/>
              <a:pathLst>
                <a:path w="650" h="754">
                  <a:moveTo>
                    <a:pt x="239" y="0"/>
                  </a:moveTo>
                  <a:lnTo>
                    <a:pt x="296" y="12"/>
                  </a:lnTo>
                  <a:lnTo>
                    <a:pt x="341" y="38"/>
                  </a:lnTo>
                  <a:lnTo>
                    <a:pt x="378" y="76"/>
                  </a:lnTo>
                  <a:lnTo>
                    <a:pt x="407" y="122"/>
                  </a:lnTo>
                  <a:lnTo>
                    <a:pt x="428" y="177"/>
                  </a:lnTo>
                  <a:lnTo>
                    <a:pt x="444" y="227"/>
                  </a:lnTo>
                  <a:lnTo>
                    <a:pt x="457" y="278"/>
                  </a:lnTo>
                  <a:lnTo>
                    <a:pt x="465" y="316"/>
                  </a:lnTo>
                  <a:lnTo>
                    <a:pt x="465" y="346"/>
                  </a:lnTo>
                  <a:lnTo>
                    <a:pt x="465" y="346"/>
                  </a:lnTo>
                  <a:lnTo>
                    <a:pt x="489" y="286"/>
                  </a:lnTo>
                  <a:lnTo>
                    <a:pt x="514" y="223"/>
                  </a:lnTo>
                  <a:lnTo>
                    <a:pt x="543" y="164"/>
                  </a:lnTo>
                  <a:lnTo>
                    <a:pt x="568" y="114"/>
                  </a:lnTo>
                  <a:lnTo>
                    <a:pt x="588" y="67"/>
                  </a:lnTo>
                  <a:lnTo>
                    <a:pt x="605" y="38"/>
                  </a:lnTo>
                  <a:lnTo>
                    <a:pt x="617" y="17"/>
                  </a:lnTo>
                  <a:lnTo>
                    <a:pt x="621" y="12"/>
                  </a:lnTo>
                  <a:lnTo>
                    <a:pt x="629" y="12"/>
                  </a:lnTo>
                  <a:lnTo>
                    <a:pt x="633" y="12"/>
                  </a:lnTo>
                  <a:lnTo>
                    <a:pt x="637" y="12"/>
                  </a:lnTo>
                  <a:lnTo>
                    <a:pt x="641" y="12"/>
                  </a:lnTo>
                  <a:lnTo>
                    <a:pt x="646" y="17"/>
                  </a:lnTo>
                  <a:lnTo>
                    <a:pt x="650" y="17"/>
                  </a:lnTo>
                  <a:lnTo>
                    <a:pt x="650" y="25"/>
                  </a:lnTo>
                  <a:lnTo>
                    <a:pt x="650" y="34"/>
                  </a:lnTo>
                  <a:lnTo>
                    <a:pt x="646" y="42"/>
                  </a:lnTo>
                  <a:lnTo>
                    <a:pt x="613" y="105"/>
                  </a:lnTo>
                  <a:lnTo>
                    <a:pt x="584" y="160"/>
                  </a:lnTo>
                  <a:lnTo>
                    <a:pt x="568" y="202"/>
                  </a:lnTo>
                  <a:lnTo>
                    <a:pt x="551" y="232"/>
                  </a:lnTo>
                  <a:lnTo>
                    <a:pt x="539" y="265"/>
                  </a:lnTo>
                  <a:lnTo>
                    <a:pt x="522" y="312"/>
                  </a:lnTo>
                  <a:lnTo>
                    <a:pt x="502" y="362"/>
                  </a:lnTo>
                  <a:lnTo>
                    <a:pt x="481" y="413"/>
                  </a:lnTo>
                  <a:lnTo>
                    <a:pt x="469" y="455"/>
                  </a:lnTo>
                  <a:lnTo>
                    <a:pt x="465" y="485"/>
                  </a:lnTo>
                  <a:lnTo>
                    <a:pt x="448" y="565"/>
                  </a:lnTo>
                  <a:lnTo>
                    <a:pt x="432" y="636"/>
                  </a:lnTo>
                  <a:lnTo>
                    <a:pt x="420" y="695"/>
                  </a:lnTo>
                  <a:lnTo>
                    <a:pt x="411" y="716"/>
                  </a:lnTo>
                  <a:lnTo>
                    <a:pt x="403" y="733"/>
                  </a:lnTo>
                  <a:lnTo>
                    <a:pt x="399" y="742"/>
                  </a:lnTo>
                  <a:lnTo>
                    <a:pt x="395" y="750"/>
                  </a:lnTo>
                  <a:lnTo>
                    <a:pt x="387" y="754"/>
                  </a:lnTo>
                  <a:lnTo>
                    <a:pt x="383" y="754"/>
                  </a:lnTo>
                  <a:lnTo>
                    <a:pt x="383" y="754"/>
                  </a:lnTo>
                  <a:lnTo>
                    <a:pt x="374" y="750"/>
                  </a:lnTo>
                  <a:lnTo>
                    <a:pt x="366" y="746"/>
                  </a:lnTo>
                  <a:lnTo>
                    <a:pt x="362" y="742"/>
                  </a:lnTo>
                  <a:lnTo>
                    <a:pt x="362" y="733"/>
                  </a:lnTo>
                  <a:lnTo>
                    <a:pt x="362" y="725"/>
                  </a:lnTo>
                  <a:lnTo>
                    <a:pt x="366" y="695"/>
                  </a:lnTo>
                  <a:lnTo>
                    <a:pt x="374" y="649"/>
                  </a:lnTo>
                  <a:lnTo>
                    <a:pt x="391" y="594"/>
                  </a:lnTo>
                  <a:lnTo>
                    <a:pt x="403" y="535"/>
                  </a:lnTo>
                  <a:lnTo>
                    <a:pt x="420" y="476"/>
                  </a:lnTo>
                  <a:lnTo>
                    <a:pt x="424" y="464"/>
                  </a:lnTo>
                  <a:lnTo>
                    <a:pt x="428" y="438"/>
                  </a:lnTo>
                  <a:lnTo>
                    <a:pt x="428" y="396"/>
                  </a:lnTo>
                  <a:lnTo>
                    <a:pt x="428" y="350"/>
                  </a:lnTo>
                  <a:lnTo>
                    <a:pt x="424" y="299"/>
                  </a:lnTo>
                  <a:lnTo>
                    <a:pt x="411" y="249"/>
                  </a:lnTo>
                  <a:lnTo>
                    <a:pt x="395" y="202"/>
                  </a:lnTo>
                  <a:lnTo>
                    <a:pt x="370" y="160"/>
                  </a:lnTo>
                  <a:lnTo>
                    <a:pt x="333" y="126"/>
                  </a:lnTo>
                  <a:lnTo>
                    <a:pt x="284" y="101"/>
                  </a:lnTo>
                  <a:lnTo>
                    <a:pt x="222" y="93"/>
                  </a:lnTo>
                  <a:lnTo>
                    <a:pt x="169" y="101"/>
                  </a:lnTo>
                  <a:lnTo>
                    <a:pt x="115" y="122"/>
                  </a:lnTo>
                  <a:lnTo>
                    <a:pt x="70" y="156"/>
                  </a:lnTo>
                  <a:lnTo>
                    <a:pt x="41" y="202"/>
                  </a:lnTo>
                  <a:lnTo>
                    <a:pt x="37" y="211"/>
                  </a:lnTo>
                  <a:lnTo>
                    <a:pt x="33" y="219"/>
                  </a:lnTo>
                  <a:lnTo>
                    <a:pt x="29" y="223"/>
                  </a:lnTo>
                  <a:lnTo>
                    <a:pt x="21" y="223"/>
                  </a:lnTo>
                  <a:lnTo>
                    <a:pt x="17" y="223"/>
                  </a:lnTo>
                  <a:lnTo>
                    <a:pt x="13" y="219"/>
                  </a:lnTo>
                  <a:lnTo>
                    <a:pt x="9" y="219"/>
                  </a:lnTo>
                  <a:lnTo>
                    <a:pt x="4" y="215"/>
                  </a:lnTo>
                  <a:lnTo>
                    <a:pt x="0" y="211"/>
                  </a:lnTo>
                  <a:lnTo>
                    <a:pt x="4" y="194"/>
                  </a:lnTo>
                  <a:lnTo>
                    <a:pt x="17" y="160"/>
                  </a:lnTo>
                  <a:lnTo>
                    <a:pt x="41" y="114"/>
                  </a:lnTo>
                  <a:lnTo>
                    <a:pt x="82" y="67"/>
                  </a:lnTo>
                  <a:lnTo>
                    <a:pt x="124" y="38"/>
                  </a:lnTo>
                  <a:lnTo>
                    <a:pt x="177" y="12"/>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9664" y="2810"/>
              <a:ext cx="321" cy="531"/>
            </a:xfrm>
            <a:custGeom>
              <a:avLst/>
              <a:gdLst/>
              <a:ahLst/>
              <a:cxnLst>
                <a:cxn ang="0">
                  <a:pos x="169" y="0"/>
                </a:cxn>
                <a:cxn ang="0">
                  <a:pos x="181" y="0"/>
                </a:cxn>
                <a:cxn ang="0">
                  <a:pos x="189" y="0"/>
                </a:cxn>
                <a:cxn ang="0">
                  <a:pos x="198" y="4"/>
                </a:cxn>
                <a:cxn ang="0">
                  <a:pos x="198" y="12"/>
                </a:cxn>
                <a:cxn ang="0">
                  <a:pos x="198" y="21"/>
                </a:cxn>
                <a:cxn ang="0">
                  <a:pos x="198" y="463"/>
                </a:cxn>
                <a:cxn ang="0">
                  <a:pos x="198" y="476"/>
                </a:cxn>
                <a:cxn ang="0">
                  <a:pos x="202" y="485"/>
                </a:cxn>
                <a:cxn ang="0">
                  <a:pos x="214" y="489"/>
                </a:cxn>
                <a:cxn ang="0">
                  <a:pos x="239" y="493"/>
                </a:cxn>
                <a:cxn ang="0">
                  <a:pos x="280" y="493"/>
                </a:cxn>
                <a:cxn ang="0">
                  <a:pos x="321" y="493"/>
                </a:cxn>
                <a:cxn ang="0">
                  <a:pos x="321" y="531"/>
                </a:cxn>
                <a:cxn ang="0">
                  <a:pos x="272" y="531"/>
                </a:cxn>
                <a:cxn ang="0">
                  <a:pos x="214" y="527"/>
                </a:cxn>
                <a:cxn ang="0">
                  <a:pos x="161" y="527"/>
                </a:cxn>
                <a:cxn ang="0">
                  <a:pos x="111" y="527"/>
                </a:cxn>
                <a:cxn ang="0">
                  <a:pos x="54" y="531"/>
                </a:cxn>
                <a:cxn ang="0">
                  <a:pos x="4" y="531"/>
                </a:cxn>
                <a:cxn ang="0">
                  <a:pos x="4" y="493"/>
                </a:cxn>
                <a:cxn ang="0">
                  <a:pos x="46" y="493"/>
                </a:cxn>
                <a:cxn ang="0">
                  <a:pos x="83" y="493"/>
                </a:cxn>
                <a:cxn ang="0">
                  <a:pos x="107" y="489"/>
                </a:cxn>
                <a:cxn ang="0">
                  <a:pos x="120" y="485"/>
                </a:cxn>
                <a:cxn ang="0">
                  <a:pos x="124" y="476"/>
                </a:cxn>
                <a:cxn ang="0">
                  <a:pos x="128" y="463"/>
                </a:cxn>
                <a:cxn ang="0">
                  <a:pos x="128" y="63"/>
                </a:cxn>
                <a:cxn ang="0">
                  <a:pos x="78" y="76"/>
                </a:cxn>
                <a:cxn ang="0">
                  <a:pos x="37" y="80"/>
                </a:cxn>
                <a:cxn ang="0">
                  <a:pos x="13" y="84"/>
                </a:cxn>
                <a:cxn ang="0">
                  <a:pos x="0" y="84"/>
                </a:cxn>
                <a:cxn ang="0">
                  <a:pos x="0" y="50"/>
                </a:cxn>
                <a:cxn ang="0">
                  <a:pos x="13" y="50"/>
                </a:cxn>
                <a:cxn ang="0">
                  <a:pos x="33" y="50"/>
                </a:cxn>
                <a:cxn ang="0">
                  <a:pos x="74" y="42"/>
                </a:cxn>
                <a:cxn ang="0">
                  <a:pos x="124" y="29"/>
                </a:cxn>
                <a:cxn ang="0">
                  <a:pos x="169" y="0"/>
                </a:cxn>
              </a:cxnLst>
              <a:rect l="0" t="0" r="r" b="b"/>
              <a:pathLst>
                <a:path w="321" h="531">
                  <a:moveTo>
                    <a:pt x="169" y="0"/>
                  </a:moveTo>
                  <a:lnTo>
                    <a:pt x="181" y="0"/>
                  </a:lnTo>
                  <a:lnTo>
                    <a:pt x="189" y="0"/>
                  </a:lnTo>
                  <a:lnTo>
                    <a:pt x="198" y="4"/>
                  </a:lnTo>
                  <a:lnTo>
                    <a:pt x="198" y="12"/>
                  </a:lnTo>
                  <a:lnTo>
                    <a:pt x="198" y="21"/>
                  </a:lnTo>
                  <a:lnTo>
                    <a:pt x="198" y="463"/>
                  </a:lnTo>
                  <a:lnTo>
                    <a:pt x="198" y="476"/>
                  </a:lnTo>
                  <a:lnTo>
                    <a:pt x="202" y="485"/>
                  </a:lnTo>
                  <a:lnTo>
                    <a:pt x="214" y="489"/>
                  </a:lnTo>
                  <a:lnTo>
                    <a:pt x="239" y="493"/>
                  </a:lnTo>
                  <a:lnTo>
                    <a:pt x="280" y="493"/>
                  </a:lnTo>
                  <a:lnTo>
                    <a:pt x="321" y="493"/>
                  </a:lnTo>
                  <a:lnTo>
                    <a:pt x="321" y="531"/>
                  </a:lnTo>
                  <a:lnTo>
                    <a:pt x="272" y="531"/>
                  </a:lnTo>
                  <a:lnTo>
                    <a:pt x="214" y="527"/>
                  </a:lnTo>
                  <a:lnTo>
                    <a:pt x="161" y="527"/>
                  </a:lnTo>
                  <a:lnTo>
                    <a:pt x="111" y="527"/>
                  </a:lnTo>
                  <a:lnTo>
                    <a:pt x="54" y="531"/>
                  </a:lnTo>
                  <a:lnTo>
                    <a:pt x="4" y="531"/>
                  </a:lnTo>
                  <a:lnTo>
                    <a:pt x="4" y="493"/>
                  </a:lnTo>
                  <a:lnTo>
                    <a:pt x="46" y="493"/>
                  </a:lnTo>
                  <a:lnTo>
                    <a:pt x="83" y="493"/>
                  </a:lnTo>
                  <a:lnTo>
                    <a:pt x="107" y="489"/>
                  </a:lnTo>
                  <a:lnTo>
                    <a:pt x="120" y="485"/>
                  </a:lnTo>
                  <a:lnTo>
                    <a:pt x="124" y="476"/>
                  </a:lnTo>
                  <a:lnTo>
                    <a:pt x="128" y="463"/>
                  </a:lnTo>
                  <a:lnTo>
                    <a:pt x="128" y="63"/>
                  </a:lnTo>
                  <a:lnTo>
                    <a:pt x="78" y="76"/>
                  </a:lnTo>
                  <a:lnTo>
                    <a:pt x="37" y="80"/>
                  </a:lnTo>
                  <a:lnTo>
                    <a:pt x="13" y="84"/>
                  </a:lnTo>
                  <a:lnTo>
                    <a:pt x="0" y="84"/>
                  </a:lnTo>
                  <a:lnTo>
                    <a:pt x="0" y="50"/>
                  </a:lnTo>
                  <a:lnTo>
                    <a:pt x="13" y="50"/>
                  </a:lnTo>
                  <a:lnTo>
                    <a:pt x="33" y="50"/>
                  </a:lnTo>
                  <a:lnTo>
                    <a:pt x="74" y="42"/>
                  </a:lnTo>
                  <a:lnTo>
                    <a:pt x="124" y="29"/>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10692" y="2000"/>
              <a:ext cx="1056" cy="1084"/>
            </a:xfrm>
            <a:custGeom>
              <a:avLst/>
              <a:gdLst/>
              <a:ahLst/>
              <a:cxnLst>
                <a:cxn ang="0">
                  <a:pos x="543" y="0"/>
                </a:cxn>
                <a:cxn ang="0">
                  <a:pos x="555" y="13"/>
                </a:cxn>
                <a:cxn ang="0">
                  <a:pos x="559" y="34"/>
                </a:cxn>
                <a:cxn ang="0">
                  <a:pos x="559" y="51"/>
                </a:cxn>
                <a:cxn ang="0">
                  <a:pos x="1003" y="506"/>
                </a:cxn>
                <a:cxn ang="0">
                  <a:pos x="1023" y="510"/>
                </a:cxn>
                <a:cxn ang="0">
                  <a:pos x="1044" y="515"/>
                </a:cxn>
                <a:cxn ang="0">
                  <a:pos x="1056" y="527"/>
                </a:cxn>
                <a:cxn ang="0">
                  <a:pos x="1056" y="553"/>
                </a:cxn>
                <a:cxn ang="0">
                  <a:pos x="1044" y="569"/>
                </a:cxn>
                <a:cxn ang="0">
                  <a:pos x="1023" y="574"/>
                </a:cxn>
                <a:cxn ang="0">
                  <a:pos x="1003" y="574"/>
                </a:cxn>
                <a:cxn ang="0">
                  <a:pos x="559" y="1029"/>
                </a:cxn>
                <a:cxn ang="0">
                  <a:pos x="559" y="1050"/>
                </a:cxn>
                <a:cxn ang="0">
                  <a:pos x="555" y="1071"/>
                </a:cxn>
                <a:cxn ang="0">
                  <a:pos x="543" y="1084"/>
                </a:cxn>
                <a:cxn ang="0">
                  <a:pos x="518" y="1084"/>
                </a:cxn>
                <a:cxn ang="0">
                  <a:pos x="506" y="1071"/>
                </a:cxn>
                <a:cxn ang="0">
                  <a:pos x="497" y="1050"/>
                </a:cxn>
                <a:cxn ang="0">
                  <a:pos x="497" y="1029"/>
                </a:cxn>
                <a:cxn ang="0">
                  <a:pos x="53" y="574"/>
                </a:cxn>
                <a:cxn ang="0">
                  <a:pos x="33" y="574"/>
                </a:cxn>
                <a:cxn ang="0">
                  <a:pos x="16" y="569"/>
                </a:cxn>
                <a:cxn ang="0">
                  <a:pos x="4" y="553"/>
                </a:cxn>
                <a:cxn ang="0">
                  <a:pos x="4" y="527"/>
                </a:cxn>
                <a:cxn ang="0">
                  <a:pos x="16" y="515"/>
                </a:cxn>
                <a:cxn ang="0">
                  <a:pos x="33" y="510"/>
                </a:cxn>
                <a:cxn ang="0">
                  <a:pos x="53" y="506"/>
                </a:cxn>
                <a:cxn ang="0">
                  <a:pos x="497" y="51"/>
                </a:cxn>
                <a:cxn ang="0">
                  <a:pos x="497" y="34"/>
                </a:cxn>
                <a:cxn ang="0">
                  <a:pos x="506" y="13"/>
                </a:cxn>
                <a:cxn ang="0">
                  <a:pos x="518" y="0"/>
                </a:cxn>
              </a:cxnLst>
              <a:rect l="0" t="0" r="r" b="b"/>
              <a:pathLst>
                <a:path w="1056" h="1084">
                  <a:moveTo>
                    <a:pt x="530" y="0"/>
                  </a:moveTo>
                  <a:lnTo>
                    <a:pt x="543" y="0"/>
                  </a:lnTo>
                  <a:lnTo>
                    <a:pt x="551" y="5"/>
                  </a:lnTo>
                  <a:lnTo>
                    <a:pt x="555" y="13"/>
                  </a:lnTo>
                  <a:lnTo>
                    <a:pt x="559" y="21"/>
                  </a:lnTo>
                  <a:lnTo>
                    <a:pt x="559" y="34"/>
                  </a:lnTo>
                  <a:lnTo>
                    <a:pt x="559" y="43"/>
                  </a:lnTo>
                  <a:lnTo>
                    <a:pt x="559" y="51"/>
                  </a:lnTo>
                  <a:lnTo>
                    <a:pt x="559" y="506"/>
                  </a:lnTo>
                  <a:lnTo>
                    <a:pt x="1003" y="506"/>
                  </a:lnTo>
                  <a:lnTo>
                    <a:pt x="1015" y="506"/>
                  </a:lnTo>
                  <a:lnTo>
                    <a:pt x="1023" y="510"/>
                  </a:lnTo>
                  <a:lnTo>
                    <a:pt x="1036" y="510"/>
                  </a:lnTo>
                  <a:lnTo>
                    <a:pt x="1044" y="515"/>
                  </a:lnTo>
                  <a:lnTo>
                    <a:pt x="1048" y="519"/>
                  </a:lnTo>
                  <a:lnTo>
                    <a:pt x="1056" y="527"/>
                  </a:lnTo>
                  <a:lnTo>
                    <a:pt x="1056" y="540"/>
                  </a:lnTo>
                  <a:lnTo>
                    <a:pt x="1056" y="553"/>
                  </a:lnTo>
                  <a:lnTo>
                    <a:pt x="1048" y="561"/>
                  </a:lnTo>
                  <a:lnTo>
                    <a:pt x="1044" y="569"/>
                  </a:lnTo>
                  <a:lnTo>
                    <a:pt x="1036" y="574"/>
                  </a:lnTo>
                  <a:lnTo>
                    <a:pt x="1023" y="574"/>
                  </a:lnTo>
                  <a:lnTo>
                    <a:pt x="1015" y="574"/>
                  </a:lnTo>
                  <a:lnTo>
                    <a:pt x="1003" y="574"/>
                  </a:lnTo>
                  <a:lnTo>
                    <a:pt x="559" y="574"/>
                  </a:lnTo>
                  <a:lnTo>
                    <a:pt x="559" y="1029"/>
                  </a:lnTo>
                  <a:lnTo>
                    <a:pt x="559" y="1042"/>
                  </a:lnTo>
                  <a:lnTo>
                    <a:pt x="559" y="1050"/>
                  </a:lnTo>
                  <a:lnTo>
                    <a:pt x="559" y="1063"/>
                  </a:lnTo>
                  <a:lnTo>
                    <a:pt x="555" y="1071"/>
                  </a:lnTo>
                  <a:lnTo>
                    <a:pt x="551" y="1075"/>
                  </a:lnTo>
                  <a:lnTo>
                    <a:pt x="543" y="1084"/>
                  </a:lnTo>
                  <a:lnTo>
                    <a:pt x="530" y="1084"/>
                  </a:lnTo>
                  <a:lnTo>
                    <a:pt x="518" y="1084"/>
                  </a:lnTo>
                  <a:lnTo>
                    <a:pt x="510" y="1075"/>
                  </a:lnTo>
                  <a:lnTo>
                    <a:pt x="506" y="1071"/>
                  </a:lnTo>
                  <a:lnTo>
                    <a:pt x="501" y="1063"/>
                  </a:lnTo>
                  <a:lnTo>
                    <a:pt x="497" y="1050"/>
                  </a:lnTo>
                  <a:lnTo>
                    <a:pt x="497" y="1042"/>
                  </a:lnTo>
                  <a:lnTo>
                    <a:pt x="497" y="1029"/>
                  </a:lnTo>
                  <a:lnTo>
                    <a:pt x="497" y="574"/>
                  </a:lnTo>
                  <a:lnTo>
                    <a:pt x="53" y="574"/>
                  </a:lnTo>
                  <a:lnTo>
                    <a:pt x="45" y="574"/>
                  </a:lnTo>
                  <a:lnTo>
                    <a:pt x="33" y="574"/>
                  </a:lnTo>
                  <a:lnTo>
                    <a:pt x="25" y="574"/>
                  </a:lnTo>
                  <a:lnTo>
                    <a:pt x="16" y="569"/>
                  </a:lnTo>
                  <a:lnTo>
                    <a:pt x="8" y="561"/>
                  </a:lnTo>
                  <a:lnTo>
                    <a:pt x="4" y="553"/>
                  </a:lnTo>
                  <a:lnTo>
                    <a:pt x="0" y="540"/>
                  </a:lnTo>
                  <a:lnTo>
                    <a:pt x="4" y="527"/>
                  </a:lnTo>
                  <a:lnTo>
                    <a:pt x="8" y="519"/>
                  </a:lnTo>
                  <a:lnTo>
                    <a:pt x="16" y="515"/>
                  </a:lnTo>
                  <a:lnTo>
                    <a:pt x="25" y="510"/>
                  </a:lnTo>
                  <a:lnTo>
                    <a:pt x="33" y="510"/>
                  </a:lnTo>
                  <a:lnTo>
                    <a:pt x="45" y="506"/>
                  </a:lnTo>
                  <a:lnTo>
                    <a:pt x="53" y="506"/>
                  </a:lnTo>
                  <a:lnTo>
                    <a:pt x="497" y="506"/>
                  </a:lnTo>
                  <a:lnTo>
                    <a:pt x="497" y="51"/>
                  </a:lnTo>
                  <a:lnTo>
                    <a:pt x="497" y="43"/>
                  </a:lnTo>
                  <a:lnTo>
                    <a:pt x="497" y="34"/>
                  </a:lnTo>
                  <a:lnTo>
                    <a:pt x="501" y="21"/>
                  </a:lnTo>
                  <a:lnTo>
                    <a:pt x="506" y="13"/>
                  </a:lnTo>
                  <a:lnTo>
                    <a:pt x="510" y="5"/>
                  </a:lnTo>
                  <a:lnTo>
                    <a:pt x="518" y="0"/>
                  </a:lnTo>
                  <a:lnTo>
                    <a:pt x="5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12287" y="1840"/>
              <a:ext cx="1052" cy="1109"/>
            </a:xfrm>
            <a:custGeom>
              <a:avLst/>
              <a:gdLst/>
              <a:ahLst/>
              <a:cxnLst>
                <a:cxn ang="0">
                  <a:pos x="1015" y="0"/>
                </a:cxn>
                <a:cxn ang="0">
                  <a:pos x="1040" y="0"/>
                </a:cxn>
                <a:cxn ang="0">
                  <a:pos x="1052" y="4"/>
                </a:cxn>
                <a:cxn ang="0">
                  <a:pos x="1052" y="25"/>
                </a:cxn>
                <a:cxn ang="0">
                  <a:pos x="1048" y="38"/>
                </a:cxn>
                <a:cxn ang="0">
                  <a:pos x="431" y="1050"/>
                </a:cxn>
                <a:cxn ang="0">
                  <a:pos x="604" y="1029"/>
                </a:cxn>
                <a:cxn ang="0">
                  <a:pos x="715" y="966"/>
                </a:cxn>
                <a:cxn ang="0">
                  <a:pos x="793" y="860"/>
                </a:cxn>
                <a:cxn ang="0">
                  <a:pos x="846" y="713"/>
                </a:cxn>
                <a:cxn ang="0">
                  <a:pos x="859" y="687"/>
                </a:cxn>
                <a:cxn ang="0">
                  <a:pos x="867" y="675"/>
                </a:cxn>
                <a:cxn ang="0">
                  <a:pos x="875" y="675"/>
                </a:cxn>
                <a:cxn ang="0">
                  <a:pos x="892" y="679"/>
                </a:cxn>
                <a:cxn ang="0">
                  <a:pos x="896" y="692"/>
                </a:cxn>
                <a:cxn ang="0">
                  <a:pos x="892" y="708"/>
                </a:cxn>
                <a:cxn ang="0">
                  <a:pos x="781" y="1075"/>
                </a:cxn>
                <a:cxn ang="0">
                  <a:pos x="768" y="1096"/>
                </a:cxn>
                <a:cxn ang="0">
                  <a:pos x="756" y="1105"/>
                </a:cxn>
                <a:cxn ang="0">
                  <a:pos x="727" y="1109"/>
                </a:cxn>
                <a:cxn ang="0">
                  <a:pos x="24" y="1109"/>
                </a:cxn>
                <a:cxn ang="0">
                  <a:pos x="4" y="1105"/>
                </a:cxn>
                <a:cxn ang="0">
                  <a:pos x="0" y="1092"/>
                </a:cxn>
                <a:cxn ang="0">
                  <a:pos x="0" y="1079"/>
                </a:cxn>
                <a:cxn ang="0">
                  <a:pos x="4" y="1067"/>
                </a:cxn>
                <a:cxn ang="0">
                  <a:pos x="892" y="47"/>
                </a:cxn>
                <a:cxn ang="0">
                  <a:pos x="546" y="51"/>
                </a:cxn>
                <a:cxn ang="0">
                  <a:pos x="415" y="93"/>
                </a:cxn>
                <a:cxn ang="0">
                  <a:pos x="329" y="169"/>
                </a:cxn>
                <a:cxn ang="0">
                  <a:pos x="267" y="278"/>
                </a:cxn>
                <a:cxn ang="0">
                  <a:pos x="242" y="350"/>
                </a:cxn>
                <a:cxn ang="0">
                  <a:pos x="230" y="363"/>
                </a:cxn>
                <a:cxn ang="0">
                  <a:pos x="214" y="363"/>
                </a:cxn>
                <a:cxn ang="0">
                  <a:pos x="205" y="354"/>
                </a:cxn>
                <a:cxn ang="0">
                  <a:pos x="201" y="346"/>
                </a:cxn>
                <a:cxn ang="0">
                  <a:pos x="205" y="342"/>
                </a:cxn>
                <a:cxn ang="0">
                  <a:pos x="205" y="329"/>
                </a:cxn>
                <a:cxn ang="0">
                  <a:pos x="296" y="30"/>
                </a:cxn>
                <a:cxn ang="0">
                  <a:pos x="304" y="9"/>
                </a:cxn>
                <a:cxn ang="0">
                  <a:pos x="316" y="0"/>
                </a:cxn>
                <a:cxn ang="0">
                  <a:pos x="345" y="0"/>
                </a:cxn>
              </a:cxnLst>
              <a:rect l="0" t="0" r="r" b="b"/>
              <a:pathLst>
                <a:path w="1052" h="1109">
                  <a:moveTo>
                    <a:pt x="345" y="0"/>
                  </a:moveTo>
                  <a:lnTo>
                    <a:pt x="1015" y="0"/>
                  </a:lnTo>
                  <a:lnTo>
                    <a:pt x="1031" y="0"/>
                  </a:lnTo>
                  <a:lnTo>
                    <a:pt x="1040" y="0"/>
                  </a:lnTo>
                  <a:lnTo>
                    <a:pt x="1048" y="0"/>
                  </a:lnTo>
                  <a:lnTo>
                    <a:pt x="1052" y="4"/>
                  </a:lnTo>
                  <a:lnTo>
                    <a:pt x="1052" y="13"/>
                  </a:lnTo>
                  <a:lnTo>
                    <a:pt x="1052" y="25"/>
                  </a:lnTo>
                  <a:lnTo>
                    <a:pt x="1048" y="38"/>
                  </a:lnTo>
                  <a:lnTo>
                    <a:pt x="1048" y="38"/>
                  </a:lnTo>
                  <a:lnTo>
                    <a:pt x="164" y="1050"/>
                  </a:lnTo>
                  <a:lnTo>
                    <a:pt x="431" y="1050"/>
                  </a:lnTo>
                  <a:lnTo>
                    <a:pt x="526" y="1046"/>
                  </a:lnTo>
                  <a:lnTo>
                    <a:pt x="604" y="1029"/>
                  </a:lnTo>
                  <a:lnTo>
                    <a:pt x="666" y="1003"/>
                  </a:lnTo>
                  <a:lnTo>
                    <a:pt x="715" y="966"/>
                  </a:lnTo>
                  <a:lnTo>
                    <a:pt x="756" y="919"/>
                  </a:lnTo>
                  <a:lnTo>
                    <a:pt x="793" y="860"/>
                  </a:lnTo>
                  <a:lnTo>
                    <a:pt x="822" y="793"/>
                  </a:lnTo>
                  <a:lnTo>
                    <a:pt x="846" y="713"/>
                  </a:lnTo>
                  <a:lnTo>
                    <a:pt x="855" y="700"/>
                  </a:lnTo>
                  <a:lnTo>
                    <a:pt x="859" y="687"/>
                  </a:lnTo>
                  <a:lnTo>
                    <a:pt x="863" y="683"/>
                  </a:lnTo>
                  <a:lnTo>
                    <a:pt x="867" y="675"/>
                  </a:lnTo>
                  <a:lnTo>
                    <a:pt x="871" y="675"/>
                  </a:lnTo>
                  <a:lnTo>
                    <a:pt x="875" y="675"/>
                  </a:lnTo>
                  <a:lnTo>
                    <a:pt x="883" y="675"/>
                  </a:lnTo>
                  <a:lnTo>
                    <a:pt x="892" y="679"/>
                  </a:lnTo>
                  <a:lnTo>
                    <a:pt x="896" y="683"/>
                  </a:lnTo>
                  <a:lnTo>
                    <a:pt x="896" y="692"/>
                  </a:lnTo>
                  <a:lnTo>
                    <a:pt x="896" y="700"/>
                  </a:lnTo>
                  <a:lnTo>
                    <a:pt x="892" y="708"/>
                  </a:lnTo>
                  <a:lnTo>
                    <a:pt x="892" y="717"/>
                  </a:lnTo>
                  <a:lnTo>
                    <a:pt x="781" y="1075"/>
                  </a:lnTo>
                  <a:lnTo>
                    <a:pt x="773" y="1088"/>
                  </a:lnTo>
                  <a:lnTo>
                    <a:pt x="768" y="1096"/>
                  </a:lnTo>
                  <a:lnTo>
                    <a:pt x="764" y="1105"/>
                  </a:lnTo>
                  <a:lnTo>
                    <a:pt x="756" y="1105"/>
                  </a:lnTo>
                  <a:lnTo>
                    <a:pt x="744" y="1109"/>
                  </a:lnTo>
                  <a:lnTo>
                    <a:pt x="727" y="1109"/>
                  </a:lnTo>
                  <a:lnTo>
                    <a:pt x="37" y="1109"/>
                  </a:lnTo>
                  <a:lnTo>
                    <a:pt x="24" y="1109"/>
                  </a:lnTo>
                  <a:lnTo>
                    <a:pt x="12" y="1109"/>
                  </a:lnTo>
                  <a:lnTo>
                    <a:pt x="4" y="1105"/>
                  </a:lnTo>
                  <a:lnTo>
                    <a:pt x="0" y="1100"/>
                  </a:lnTo>
                  <a:lnTo>
                    <a:pt x="0" y="1092"/>
                  </a:lnTo>
                  <a:lnTo>
                    <a:pt x="0" y="1088"/>
                  </a:lnTo>
                  <a:lnTo>
                    <a:pt x="0" y="1079"/>
                  </a:lnTo>
                  <a:lnTo>
                    <a:pt x="0" y="1071"/>
                  </a:lnTo>
                  <a:lnTo>
                    <a:pt x="4" y="1067"/>
                  </a:lnTo>
                  <a:lnTo>
                    <a:pt x="4" y="1062"/>
                  </a:lnTo>
                  <a:lnTo>
                    <a:pt x="892" y="47"/>
                  </a:lnTo>
                  <a:lnTo>
                    <a:pt x="633" y="47"/>
                  </a:lnTo>
                  <a:lnTo>
                    <a:pt x="546" y="51"/>
                  </a:lnTo>
                  <a:lnTo>
                    <a:pt x="477" y="68"/>
                  </a:lnTo>
                  <a:lnTo>
                    <a:pt x="415" y="93"/>
                  </a:lnTo>
                  <a:lnTo>
                    <a:pt x="366" y="122"/>
                  </a:lnTo>
                  <a:lnTo>
                    <a:pt x="329" y="169"/>
                  </a:lnTo>
                  <a:lnTo>
                    <a:pt x="296" y="219"/>
                  </a:lnTo>
                  <a:lnTo>
                    <a:pt x="267" y="278"/>
                  </a:lnTo>
                  <a:lnTo>
                    <a:pt x="242" y="346"/>
                  </a:lnTo>
                  <a:lnTo>
                    <a:pt x="242" y="350"/>
                  </a:lnTo>
                  <a:lnTo>
                    <a:pt x="238" y="359"/>
                  </a:lnTo>
                  <a:lnTo>
                    <a:pt x="230" y="363"/>
                  </a:lnTo>
                  <a:lnTo>
                    <a:pt x="222" y="363"/>
                  </a:lnTo>
                  <a:lnTo>
                    <a:pt x="214" y="363"/>
                  </a:lnTo>
                  <a:lnTo>
                    <a:pt x="209" y="359"/>
                  </a:lnTo>
                  <a:lnTo>
                    <a:pt x="205" y="354"/>
                  </a:lnTo>
                  <a:lnTo>
                    <a:pt x="205" y="350"/>
                  </a:lnTo>
                  <a:lnTo>
                    <a:pt x="201" y="346"/>
                  </a:lnTo>
                  <a:lnTo>
                    <a:pt x="201" y="346"/>
                  </a:lnTo>
                  <a:lnTo>
                    <a:pt x="205" y="342"/>
                  </a:lnTo>
                  <a:lnTo>
                    <a:pt x="205" y="337"/>
                  </a:lnTo>
                  <a:lnTo>
                    <a:pt x="205" y="329"/>
                  </a:lnTo>
                  <a:lnTo>
                    <a:pt x="209" y="325"/>
                  </a:lnTo>
                  <a:lnTo>
                    <a:pt x="296" y="30"/>
                  </a:lnTo>
                  <a:lnTo>
                    <a:pt x="300" y="17"/>
                  </a:lnTo>
                  <a:lnTo>
                    <a:pt x="304" y="9"/>
                  </a:lnTo>
                  <a:lnTo>
                    <a:pt x="308" y="0"/>
                  </a:lnTo>
                  <a:lnTo>
                    <a:pt x="316" y="0"/>
                  </a:lnTo>
                  <a:lnTo>
                    <a:pt x="329"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13323" y="2675"/>
              <a:ext cx="649" cy="754"/>
            </a:xfrm>
            <a:custGeom>
              <a:avLst/>
              <a:gdLst/>
              <a:ahLst/>
              <a:cxnLst>
                <a:cxn ang="0">
                  <a:pos x="291" y="12"/>
                </a:cxn>
                <a:cxn ang="0">
                  <a:pos x="378" y="76"/>
                </a:cxn>
                <a:cxn ang="0">
                  <a:pos x="427" y="177"/>
                </a:cxn>
                <a:cxn ang="0">
                  <a:pos x="456" y="278"/>
                </a:cxn>
                <a:cxn ang="0">
                  <a:pos x="464" y="346"/>
                </a:cxn>
                <a:cxn ang="0">
                  <a:pos x="489" y="286"/>
                </a:cxn>
                <a:cxn ang="0">
                  <a:pos x="542" y="164"/>
                </a:cxn>
                <a:cxn ang="0">
                  <a:pos x="587" y="67"/>
                </a:cxn>
                <a:cxn ang="0">
                  <a:pos x="612" y="17"/>
                </a:cxn>
                <a:cxn ang="0">
                  <a:pos x="624" y="12"/>
                </a:cxn>
                <a:cxn ang="0">
                  <a:pos x="633" y="12"/>
                </a:cxn>
                <a:cxn ang="0">
                  <a:pos x="641" y="17"/>
                </a:cxn>
                <a:cxn ang="0">
                  <a:pos x="649" y="25"/>
                </a:cxn>
                <a:cxn ang="0">
                  <a:pos x="645" y="42"/>
                </a:cxn>
                <a:cxn ang="0">
                  <a:pos x="583" y="160"/>
                </a:cxn>
                <a:cxn ang="0">
                  <a:pos x="550" y="232"/>
                </a:cxn>
                <a:cxn ang="0">
                  <a:pos x="517" y="312"/>
                </a:cxn>
                <a:cxn ang="0">
                  <a:pos x="480" y="413"/>
                </a:cxn>
                <a:cxn ang="0">
                  <a:pos x="460" y="485"/>
                </a:cxn>
                <a:cxn ang="0">
                  <a:pos x="431" y="636"/>
                </a:cxn>
                <a:cxn ang="0">
                  <a:pos x="411" y="716"/>
                </a:cxn>
                <a:cxn ang="0">
                  <a:pos x="398" y="742"/>
                </a:cxn>
                <a:cxn ang="0">
                  <a:pos x="386" y="754"/>
                </a:cxn>
                <a:cxn ang="0">
                  <a:pos x="378" y="754"/>
                </a:cxn>
                <a:cxn ang="0">
                  <a:pos x="365" y="746"/>
                </a:cxn>
                <a:cxn ang="0">
                  <a:pos x="357" y="733"/>
                </a:cxn>
                <a:cxn ang="0">
                  <a:pos x="361" y="695"/>
                </a:cxn>
                <a:cxn ang="0">
                  <a:pos x="386" y="594"/>
                </a:cxn>
                <a:cxn ang="0">
                  <a:pos x="419" y="476"/>
                </a:cxn>
                <a:cxn ang="0">
                  <a:pos x="427" y="438"/>
                </a:cxn>
                <a:cxn ang="0">
                  <a:pos x="423" y="350"/>
                </a:cxn>
                <a:cxn ang="0">
                  <a:pos x="411" y="249"/>
                </a:cxn>
                <a:cxn ang="0">
                  <a:pos x="365" y="160"/>
                </a:cxn>
                <a:cxn ang="0">
                  <a:pos x="283" y="101"/>
                </a:cxn>
                <a:cxn ang="0">
                  <a:pos x="164" y="101"/>
                </a:cxn>
                <a:cxn ang="0">
                  <a:pos x="69" y="156"/>
                </a:cxn>
                <a:cxn ang="0">
                  <a:pos x="37" y="211"/>
                </a:cxn>
                <a:cxn ang="0">
                  <a:pos x="28" y="223"/>
                </a:cxn>
                <a:cxn ang="0">
                  <a:pos x="16" y="223"/>
                </a:cxn>
                <a:cxn ang="0">
                  <a:pos x="4" y="219"/>
                </a:cxn>
                <a:cxn ang="0">
                  <a:pos x="0" y="211"/>
                </a:cxn>
                <a:cxn ang="0">
                  <a:pos x="16" y="160"/>
                </a:cxn>
                <a:cxn ang="0">
                  <a:pos x="82" y="67"/>
                </a:cxn>
                <a:cxn ang="0">
                  <a:pos x="176" y="12"/>
                </a:cxn>
              </a:cxnLst>
              <a:rect l="0" t="0" r="r" b="b"/>
              <a:pathLst>
                <a:path w="649" h="754">
                  <a:moveTo>
                    <a:pt x="238" y="0"/>
                  </a:moveTo>
                  <a:lnTo>
                    <a:pt x="291" y="12"/>
                  </a:lnTo>
                  <a:lnTo>
                    <a:pt x="341" y="38"/>
                  </a:lnTo>
                  <a:lnTo>
                    <a:pt x="378" y="76"/>
                  </a:lnTo>
                  <a:lnTo>
                    <a:pt x="406" y="122"/>
                  </a:lnTo>
                  <a:lnTo>
                    <a:pt x="427" y="177"/>
                  </a:lnTo>
                  <a:lnTo>
                    <a:pt x="443" y="227"/>
                  </a:lnTo>
                  <a:lnTo>
                    <a:pt x="456" y="278"/>
                  </a:lnTo>
                  <a:lnTo>
                    <a:pt x="460" y="316"/>
                  </a:lnTo>
                  <a:lnTo>
                    <a:pt x="464" y="346"/>
                  </a:lnTo>
                  <a:lnTo>
                    <a:pt x="464" y="346"/>
                  </a:lnTo>
                  <a:lnTo>
                    <a:pt x="489" y="286"/>
                  </a:lnTo>
                  <a:lnTo>
                    <a:pt x="513" y="223"/>
                  </a:lnTo>
                  <a:lnTo>
                    <a:pt x="542" y="164"/>
                  </a:lnTo>
                  <a:lnTo>
                    <a:pt x="567" y="114"/>
                  </a:lnTo>
                  <a:lnTo>
                    <a:pt x="587" y="67"/>
                  </a:lnTo>
                  <a:lnTo>
                    <a:pt x="604" y="38"/>
                  </a:lnTo>
                  <a:lnTo>
                    <a:pt x="612" y="17"/>
                  </a:lnTo>
                  <a:lnTo>
                    <a:pt x="620" y="12"/>
                  </a:lnTo>
                  <a:lnTo>
                    <a:pt x="624" y="12"/>
                  </a:lnTo>
                  <a:lnTo>
                    <a:pt x="628" y="12"/>
                  </a:lnTo>
                  <a:lnTo>
                    <a:pt x="633" y="12"/>
                  </a:lnTo>
                  <a:lnTo>
                    <a:pt x="637" y="12"/>
                  </a:lnTo>
                  <a:lnTo>
                    <a:pt x="641" y="17"/>
                  </a:lnTo>
                  <a:lnTo>
                    <a:pt x="645" y="17"/>
                  </a:lnTo>
                  <a:lnTo>
                    <a:pt x="649" y="25"/>
                  </a:lnTo>
                  <a:lnTo>
                    <a:pt x="645" y="34"/>
                  </a:lnTo>
                  <a:lnTo>
                    <a:pt x="645" y="42"/>
                  </a:lnTo>
                  <a:lnTo>
                    <a:pt x="608" y="105"/>
                  </a:lnTo>
                  <a:lnTo>
                    <a:pt x="583" y="160"/>
                  </a:lnTo>
                  <a:lnTo>
                    <a:pt x="563" y="202"/>
                  </a:lnTo>
                  <a:lnTo>
                    <a:pt x="550" y="232"/>
                  </a:lnTo>
                  <a:lnTo>
                    <a:pt x="538" y="265"/>
                  </a:lnTo>
                  <a:lnTo>
                    <a:pt x="517" y="312"/>
                  </a:lnTo>
                  <a:lnTo>
                    <a:pt x="497" y="362"/>
                  </a:lnTo>
                  <a:lnTo>
                    <a:pt x="480" y="413"/>
                  </a:lnTo>
                  <a:lnTo>
                    <a:pt x="468" y="455"/>
                  </a:lnTo>
                  <a:lnTo>
                    <a:pt x="460" y="485"/>
                  </a:lnTo>
                  <a:lnTo>
                    <a:pt x="448" y="565"/>
                  </a:lnTo>
                  <a:lnTo>
                    <a:pt x="431" y="636"/>
                  </a:lnTo>
                  <a:lnTo>
                    <a:pt x="415" y="695"/>
                  </a:lnTo>
                  <a:lnTo>
                    <a:pt x="411" y="716"/>
                  </a:lnTo>
                  <a:lnTo>
                    <a:pt x="402" y="733"/>
                  </a:lnTo>
                  <a:lnTo>
                    <a:pt x="398" y="742"/>
                  </a:lnTo>
                  <a:lnTo>
                    <a:pt x="390" y="750"/>
                  </a:lnTo>
                  <a:lnTo>
                    <a:pt x="386" y="754"/>
                  </a:lnTo>
                  <a:lnTo>
                    <a:pt x="382" y="754"/>
                  </a:lnTo>
                  <a:lnTo>
                    <a:pt x="378" y="754"/>
                  </a:lnTo>
                  <a:lnTo>
                    <a:pt x="369" y="750"/>
                  </a:lnTo>
                  <a:lnTo>
                    <a:pt x="365" y="746"/>
                  </a:lnTo>
                  <a:lnTo>
                    <a:pt x="361" y="742"/>
                  </a:lnTo>
                  <a:lnTo>
                    <a:pt x="357" y="733"/>
                  </a:lnTo>
                  <a:lnTo>
                    <a:pt x="357" y="725"/>
                  </a:lnTo>
                  <a:lnTo>
                    <a:pt x="361" y="695"/>
                  </a:lnTo>
                  <a:lnTo>
                    <a:pt x="374" y="649"/>
                  </a:lnTo>
                  <a:lnTo>
                    <a:pt x="386" y="594"/>
                  </a:lnTo>
                  <a:lnTo>
                    <a:pt x="402" y="535"/>
                  </a:lnTo>
                  <a:lnTo>
                    <a:pt x="419" y="476"/>
                  </a:lnTo>
                  <a:lnTo>
                    <a:pt x="423" y="464"/>
                  </a:lnTo>
                  <a:lnTo>
                    <a:pt x="427" y="438"/>
                  </a:lnTo>
                  <a:lnTo>
                    <a:pt x="427" y="396"/>
                  </a:lnTo>
                  <a:lnTo>
                    <a:pt x="423" y="350"/>
                  </a:lnTo>
                  <a:lnTo>
                    <a:pt x="419" y="299"/>
                  </a:lnTo>
                  <a:lnTo>
                    <a:pt x="411" y="249"/>
                  </a:lnTo>
                  <a:lnTo>
                    <a:pt x="390" y="202"/>
                  </a:lnTo>
                  <a:lnTo>
                    <a:pt x="365" y="160"/>
                  </a:lnTo>
                  <a:lnTo>
                    <a:pt x="328" y="126"/>
                  </a:lnTo>
                  <a:lnTo>
                    <a:pt x="283" y="101"/>
                  </a:lnTo>
                  <a:lnTo>
                    <a:pt x="222" y="93"/>
                  </a:lnTo>
                  <a:lnTo>
                    <a:pt x="164" y="101"/>
                  </a:lnTo>
                  <a:lnTo>
                    <a:pt x="111" y="122"/>
                  </a:lnTo>
                  <a:lnTo>
                    <a:pt x="69" y="156"/>
                  </a:lnTo>
                  <a:lnTo>
                    <a:pt x="41" y="202"/>
                  </a:lnTo>
                  <a:lnTo>
                    <a:pt x="37" y="211"/>
                  </a:lnTo>
                  <a:lnTo>
                    <a:pt x="32" y="219"/>
                  </a:lnTo>
                  <a:lnTo>
                    <a:pt x="28" y="223"/>
                  </a:lnTo>
                  <a:lnTo>
                    <a:pt x="20" y="223"/>
                  </a:lnTo>
                  <a:lnTo>
                    <a:pt x="16" y="223"/>
                  </a:lnTo>
                  <a:lnTo>
                    <a:pt x="12" y="219"/>
                  </a:lnTo>
                  <a:lnTo>
                    <a:pt x="4" y="219"/>
                  </a:lnTo>
                  <a:lnTo>
                    <a:pt x="0" y="215"/>
                  </a:lnTo>
                  <a:lnTo>
                    <a:pt x="0" y="211"/>
                  </a:lnTo>
                  <a:lnTo>
                    <a:pt x="4" y="194"/>
                  </a:lnTo>
                  <a:lnTo>
                    <a:pt x="16" y="160"/>
                  </a:lnTo>
                  <a:lnTo>
                    <a:pt x="41" y="114"/>
                  </a:lnTo>
                  <a:lnTo>
                    <a:pt x="82" y="67"/>
                  </a:lnTo>
                  <a:lnTo>
                    <a:pt x="123" y="38"/>
                  </a:lnTo>
                  <a:lnTo>
                    <a:pt x="176"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14030" y="2810"/>
              <a:ext cx="386" cy="531"/>
            </a:xfrm>
            <a:custGeom>
              <a:avLst/>
              <a:gdLst/>
              <a:ahLst/>
              <a:cxnLst>
                <a:cxn ang="0">
                  <a:pos x="234" y="4"/>
                </a:cxn>
                <a:cxn ang="0">
                  <a:pos x="324" y="38"/>
                </a:cxn>
                <a:cxn ang="0">
                  <a:pos x="378" y="109"/>
                </a:cxn>
                <a:cxn ang="0">
                  <a:pos x="378" y="202"/>
                </a:cxn>
                <a:cxn ang="0">
                  <a:pos x="328" y="278"/>
                </a:cxn>
                <a:cxn ang="0">
                  <a:pos x="250" y="337"/>
                </a:cxn>
                <a:cxn ang="0">
                  <a:pos x="148" y="413"/>
                </a:cxn>
                <a:cxn ang="0">
                  <a:pos x="246" y="455"/>
                </a:cxn>
                <a:cxn ang="0">
                  <a:pos x="291" y="455"/>
                </a:cxn>
                <a:cxn ang="0">
                  <a:pos x="328" y="451"/>
                </a:cxn>
                <a:cxn ang="0">
                  <a:pos x="349" y="400"/>
                </a:cxn>
                <a:cxn ang="0">
                  <a:pos x="386" y="379"/>
                </a:cxn>
                <a:cxn ang="0">
                  <a:pos x="357" y="531"/>
                </a:cxn>
                <a:cxn ang="0">
                  <a:pos x="0" y="506"/>
                </a:cxn>
                <a:cxn ang="0">
                  <a:pos x="0" y="501"/>
                </a:cxn>
                <a:cxn ang="0">
                  <a:pos x="4" y="493"/>
                </a:cxn>
                <a:cxn ang="0">
                  <a:pos x="238" y="291"/>
                </a:cxn>
                <a:cxn ang="0">
                  <a:pos x="295" y="206"/>
                </a:cxn>
                <a:cxn ang="0">
                  <a:pos x="295" y="114"/>
                </a:cxn>
                <a:cxn ang="0">
                  <a:pos x="246" y="55"/>
                </a:cxn>
                <a:cxn ang="0">
                  <a:pos x="164" y="33"/>
                </a:cxn>
                <a:cxn ang="0">
                  <a:pos x="74" y="63"/>
                </a:cxn>
                <a:cxn ang="0">
                  <a:pos x="57" y="97"/>
                </a:cxn>
                <a:cxn ang="0">
                  <a:pos x="78" y="114"/>
                </a:cxn>
                <a:cxn ang="0">
                  <a:pos x="86" y="139"/>
                </a:cxn>
                <a:cxn ang="0">
                  <a:pos x="82" y="168"/>
                </a:cxn>
                <a:cxn ang="0">
                  <a:pos x="61" y="181"/>
                </a:cxn>
                <a:cxn ang="0">
                  <a:pos x="41" y="189"/>
                </a:cxn>
                <a:cxn ang="0">
                  <a:pos x="28" y="185"/>
                </a:cxn>
                <a:cxn ang="0">
                  <a:pos x="12" y="177"/>
                </a:cxn>
                <a:cxn ang="0">
                  <a:pos x="0" y="156"/>
                </a:cxn>
                <a:cxn ang="0">
                  <a:pos x="8" y="92"/>
                </a:cxn>
                <a:cxn ang="0">
                  <a:pos x="69" y="25"/>
                </a:cxn>
                <a:cxn ang="0">
                  <a:pos x="180" y="0"/>
                </a:cxn>
              </a:cxnLst>
              <a:rect l="0" t="0" r="r" b="b"/>
              <a:pathLst>
                <a:path w="386" h="531">
                  <a:moveTo>
                    <a:pt x="180" y="0"/>
                  </a:moveTo>
                  <a:lnTo>
                    <a:pt x="234" y="4"/>
                  </a:lnTo>
                  <a:lnTo>
                    <a:pt x="283" y="17"/>
                  </a:lnTo>
                  <a:lnTo>
                    <a:pt x="324" y="38"/>
                  </a:lnTo>
                  <a:lnTo>
                    <a:pt x="357" y="71"/>
                  </a:lnTo>
                  <a:lnTo>
                    <a:pt x="378" y="109"/>
                  </a:lnTo>
                  <a:lnTo>
                    <a:pt x="386" y="156"/>
                  </a:lnTo>
                  <a:lnTo>
                    <a:pt x="378" y="202"/>
                  </a:lnTo>
                  <a:lnTo>
                    <a:pt x="357" y="244"/>
                  </a:lnTo>
                  <a:lnTo>
                    <a:pt x="328" y="278"/>
                  </a:lnTo>
                  <a:lnTo>
                    <a:pt x="291" y="307"/>
                  </a:lnTo>
                  <a:lnTo>
                    <a:pt x="250" y="337"/>
                  </a:lnTo>
                  <a:lnTo>
                    <a:pt x="201" y="375"/>
                  </a:lnTo>
                  <a:lnTo>
                    <a:pt x="148" y="413"/>
                  </a:lnTo>
                  <a:lnTo>
                    <a:pt x="94" y="455"/>
                  </a:lnTo>
                  <a:lnTo>
                    <a:pt x="246" y="455"/>
                  </a:lnTo>
                  <a:lnTo>
                    <a:pt x="263" y="455"/>
                  </a:lnTo>
                  <a:lnTo>
                    <a:pt x="291" y="455"/>
                  </a:lnTo>
                  <a:lnTo>
                    <a:pt x="316" y="451"/>
                  </a:lnTo>
                  <a:lnTo>
                    <a:pt x="328" y="451"/>
                  </a:lnTo>
                  <a:lnTo>
                    <a:pt x="341" y="430"/>
                  </a:lnTo>
                  <a:lnTo>
                    <a:pt x="349" y="400"/>
                  </a:lnTo>
                  <a:lnTo>
                    <a:pt x="353" y="379"/>
                  </a:lnTo>
                  <a:lnTo>
                    <a:pt x="386" y="379"/>
                  </a:lnTo>
                  <a:lnTo>
                    <a:pt x="386" y="379"/>
                  </a:lnTo>
                  <a:lnTo>
                    <a:pt x="357" y="531"/>
                  </a:lnTo>
                  <a:lnTo>
                    <a:pt x="0" y="531"/>
                  </a:lnTo>
                  <a:lnTo>
                    <a:pt x="0" y="506"/>
                  </a:lnTo>
                  <a:lnTo>
                    <a:pt x="0" y="501"/>
                  </a:lnTo>
                  <a:lnTo>
                    <a:pt x="0" y="501"/>
                  </a:lnTo>
                  <a:lnTo>
                    <a:pt x="0" y="497"/>
                  </a:lnTo>
                  <a:lnTo>
                    <a:pt x="4" y="493"/>
                  </a:lnTo>
                  <a:lnTo>
                    <a:pt x="197" y="329"/>
                  </a:lnTo>
                  <a:lnTo>
                    <a:pt x="238" y="291"/>
                  </a:lnTo>
                  <a:lnTo>
                    <a:pt x="271" y="248"/>
                  </a:lnTo>
                  <a:lnTo>
                    <a:pt x="295" y="206"/>
                  </a:lnTo>
                  <a:lnTo>
                    <a:pt x="304" y="156"/>
                  </a:lnTo>
                  <a:lnTo>
                    <a:pt x="295" y="114"/>
                  </a:lnTo>
                  <a:lnTo>
                    <a:pt x="275" y="80"/>
                  </a:lnTo>
                  <a:lnTo>
                    <a:pt x="246" y="55"/>
                  </a:lnTo>
                  <a:lnTo>
                    <a:pt x="205" y="38"/>
                  </a:lnTo>
                  <a:lnTo>
                    <a:pt x="164" y="33"/>
                  </a:lnTo>
                  <a:lnTo>
                    <a:pt x="115" y="42"/>
                  </a:lnTo>
                  <a:lnTo>
                    <a:pt x="74" y="63"/>
                  </a:lnTo>
                  <a:lnTo>
                    <a:pt x="41" y="92"/>
                  </a:lnTo>
                  <a:lnTo>
                    <a:pt x="57" y="97"/>
                  </a:lnTo>
                  <a:lnTo>
                    <a:pt x="69" y="101"/>
                  </a:lnTo>
                  <a:lnTo>
                    <a:pt x="78" y="114"/>
                  </a:lnTo>
                  <a:lnTo>
                    <a:pt x="86" y="122"/>
                  </a:lnTo>
                  <a:lnTo>
                    <a:pt x="86" y="139"/>
                  </a:lnTo>
                  <a:lnTo>
                    <a:pt x="86" y="156"/>
                  </a:lnTo>
                  <a:lnTo>
                    <a:pt x="82" y="168"/>
                  </a:lnTo>
                  <a:lnTo>
                    <a:pt x="74" y="177"/>
                  </a:lnTo>
                  <a:lnTo>
                    <a:pt x="61" y="181"/>
                  </a:lnTo>
                  <a:lnTo>
                    <a:pt x="53" y="185"/>
                  </a:lnTo>
                  <a:lnTo>
                    <a:pt x="41" y="189"/>
                  </a:lnTo>
                  <a:lnTo>
                    <a:pt x="37" y="185"/>
                  </a:lnTo>
                  <a:lnTo>
                    <a:pt x="28" y="185"/>
                  </a:lnTo>
                  <a:lnTo>
                    <a:pt x="20" y="181"/>
                  </a:lnTo>
                  <a:lnTo>
                    <a:pt x="12" y="177"/>
                  </a:lnTo>
                  <a:lnTo>
                    <a:pt x="4" y="168"/>
                  </a:lnTo>
                  <a:lnTo>
                    <a:pt x="0" y="156"/>
                  </a:lnTo>
                  <a:lnTo>
                    <a:pt x="0" y="139"/>
                  </a:lnTo>
                  <a:lnTo>
                    <a:pt x="8" y="92"/>
                  </a:lnTo>
                  <a:lnTo>
                    <a:pt x="32" y="55"/>
                  </a:lnTo>
                  <a:lnTo>
                    <a:pt x="69" y="25"/>
                  </a:lnTo>
                  <a:lnTo>
                    <a:pt x="119" y="4"/>
                  </a:lnTo>
                  <a:lnTo>
                    <a:pt x="1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44" name="TextBox 43"/>
              <p:cNvSpPr txBox="1"/>
              <p:nvPr/>
            </p:nvSpPr>
            <p:spPr>
              <a:xfrm>
                <a:off x="0" y="5486400"/>
                <a:ext cx="9343663" cy="646331"/>
              </a:xfrm>
              <a:prstGeom prst="rect">
                <a:avLst/>
              </a:prstGeom>
              <a:noFill/>
            </p:spPr>
            <p:txBody>
              <a:bodyPr wrap="square" rtlCol="0">
                <a:spAutoFit/>
              </a:bodyPr>
              <a:lstStyle/>
              <a:p>
                <a:r>
                  <a:rPr lang="en-US" sz="3600" dirty="0" smtClean="0">
                    <a:solidFill>
                      <a:srgbClr val="0000FF"/>
                    </a:solidFill>
                  </a:rPr>
                  <a:t>So the mass of BPS particles depends on u </a:t>
                </a:r>
                <a14:m>
                  <m:oMath xmlns:m="http://schemas.openxmlformats.org/officeDocument/2006/math">
                    <m:r>
                      <a:rPr lang="en-US" sz="3600" i="1" dirty="0">
                        <a:solidFill>
                          <a:srgbClr val="0000FF"/>
                        </a:solidFill>
                        <a:latin typeface="Cambria Math" charset="0"/>
                        <a:sym typeface="Mathematica1" panose="05000502060100000001" pitchFamily="2" charset="2"/>
                      </a:rPr>
                      <m:t>∈</m:t>
                    </m:r>
                  </m:oMath>
                </a14:m>
                <a:r>
                  <a:rPr lang="en-US" sz="3600" dirty="0" smtClean="0">
                    <a:solidFill>
                      <a:srgbClr val="0000FF"/>
                    </a:solidFill>
                  </a:rPr>
                  <a:t> </a:t>
                </a:r>
                <a:r>
                  <a:rPr lang="en-US" sz="3600" dirty="0" smtClean="0">
                    <a:solidFill>
                      <a:srgbClr val="0000FF"/>
                    </a:solidFill>
                    <a:latin typeface="Monotype Corsiva" pitchFamily="66" charset="0"/>
                  </a:rPr>
                  <a:t>B</a:t>
                </a:r>
                <a:r>
                  <a:rPr lang="en-US" sz="3600" dirty="0" smtClean="0">
                    <a:solidFill>
                      <a:srgbClr val="0000FF"/>
                    </a:solidFill>
                  </a:rPr>
                  <a:t>.    </a:t>
                </a:r>
                <a:endParaRPr lang="en-US" sz="3600" baseline="-25000" dirty="0">
                  <a:solidFill>
                    <a:srgbClr val="0000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0" y="5486400"/>
                <a:ext cx="9343663" cy="646331"/>
              </a:xfrm>
              <a:prstGeom prst="rect">
                <a:avLst/>
              </a:prstGeom>
              <a:blipFill rotWithShape="1">
                <a:blip r:embed="rId8"/>
                <a:stretch>
                  <a:fillRect l="-1957" t="-16981" r="-1305" b="-3679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Coulomb Force Between </a:t>
            </a:r>
            <a:r>
              <a:rPr lang="en-US" dirty="0" err="1" smtClean="0"/>
              <a:t>Dyons</a:t>
            </a:r>
            <a:endParaRPr lang="en-US" dirty="0"/>
          </a:p>
        </p:txBody>
      </p:sp>
      <p:pic>
        <p:nvPicPr>
          <p:cNvPr id="53" name="Picture 52"/>
          <p:cNvPicPr>
            <a:picLocks noChangeAspect="1"/>
          </p:cNvPicPr>
          <p:nvPr/>
        </p:nvPicPr>
        <p:blipFill>
          <a:blip r:embed="rId6"/>
          <a:stretch>
            <a:fillRect/>
          </a:stretch>
        </p:blipFill>
        <p:spPr>
          <a:xfrm>
            <a:off x="2133600" y="1676400"/>
            <a:ext cx="523875" cy="530923"/>
          </a:xfrm>
          <a:prstGeom prst="rect">
            <a:avLst/>
          </a:prstGeom>
        </p:spPr>
      </p:pic>
      <p:pic>
        <p:nvPicPr>
          <p:cNvPr id="54" name="Picture 53"/>
          <p:cNvPicPr>
            <a:picLocks noChangeAspect="1"/>
          </p:cNvPicPr>
          <p:nvPr/>
        </p:nvPicPr>
        <p:blipFill>
          <a:blip r:embed="rId7"/>
          <a:stretch>
            <a:fillRect/>
          </a:stretch>
        </p:blipFill>
        <p:spPr>
          <a:xfrm>
            <a:off x="6172200" y="1524000"/>
            <a:ext cx="1095375" cy="820474"/>
          </a:xfrm>
          <a:prstGeom prst="rect">
            <a:avLst/>
          </a:prstGeom>
        </p:spPr>
      </p:pic>
      <p:pic>
        <p:nvPicPr>
          <p:cNvPr id="55" name="Picture 5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90600" y="1752600"/>
            <a:ext cx="634365" cy="502920"/>
          </a:xfrm>
          <a:prstGeom prst="rect">
            <a:avLst/>
          </a:prstGeom>
        </p:spPr>
      </p:pic>
      <p:pic>
        <p:nvPicPr>
          <p:cNvPr id="56" name="Picture 55"/>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67600" y="1752600"/>
            <a:ext cx="651510" cy="502920"/>
          </a:xfrm>
          <a:prstGeom prst="rect">
            <a:avLst/>
          </a:prstGeom>
        </p:spPr>
      </p:pic>
      <mc:AlternateContent xmlns:mc="http://schemas.openxmlformats.org/markup-compatibility/2006" xmlns:a14="http://schemas.microsoft.com/office/drawing/2010/main">
        <mc:Choice Requires="a14">
          <p:sp>
            <p:nvSpPr>
              <p:cNvPr id="62" name="TextBox 61"/>
              <p:cNvSpPr txBox="1"/>
              <p:nvPr/>
            </p:nvSpPr>
            <p:spPr>
              <a:xfrm>
                <a:off x="528570" y="2722872"/>
                <a:ext cx="9343663" cy="802656"/>
              </a:xfrm>
              <a:prstGeom prst="rect">
                <a:avLst/>
              </a:prstGeom>
              <a:noFill/>
            </p:spPr>
            <p:txBody>
              <a:bodyPr wrap="square" rtlCol="0">
                <a:spAutoFit/>
              </a:bodyPr>
              <a:lstStyle/>
              <a:p>
                <a14:m>
                  <m:oMath xmlns:m="http://schemas.openxmlformats.org/officeDocument/2006/math">
                    <m:acc>
                      <m:accPr>
                        <m:chr m:val="⃗"/>
                        <m:ctrlPr>
                          <a:rPr lang="en-US" sz="4000" b="0" i="1" smtClean="0">
                            <a:solidFill>
                              <a:srgbClr val="0000FF"/>
                            </a:solidFill>
                            <a:latin typeface="Cambria Math"/>
                          </a:rPr>
                        </m:ctrlPr>
                      </m:accPr>
                      <m:e>
                        <m:r>
                          <a:rPr lang="en-US" sz="4000" b="0" i="1" smtClean="0">
                            <a:solidFill>
                              <a:srgbClr val="0000FF"/>
                            </a:solidFill>
                            <a:latin typeface="Cambria Math"/>
                          </a:rPr>
                          <m:t>𝐹</m:t>
                        </m:r>
                        <m:r>
                          <a:rPr lang="en-US" sz="4000" b="0" i="1" smtClean="0">
                            <a:solidFill>
                              <a:srgbClr val="0000FF"/>
                            </a:solidFill>
                            <a:latin typeface="Cambria Math"/>
                          </a:rPr>
                          <m:t>(</m:t>
                        </m:r>
                        <m:r>
                          <a:rPr lang="en-US" sz="4000" b="0" i="1" smtClean="0">
                            <a:solidFill>
                              <a:srgbClr val="0000FF"/>
                            </a:solidFill>
                            <a:latin typeface="Cambria Math"/>
                          </a:rPr>
                          <m:t>𝑢</m:t>
                        </m:r>
                        <m:r>
                          <a:rPr lang="en-US" sz="4000" b="0" i="1" smtClean="0">
                            <a:solidFill>
                              <a:srgbClr val="0000FF"/>
                            </a:solidFill>
                            <a:latin typeface="Cambria Math"/>
                          </a:rPr>
                          <m:t>)</m:t>
                        </m:r>
                      </m:e>
                    </m:acc>
                    <m:r>
                      <a:rPr lang="en-US" sz="4000" b="0" i="1" dirty="0" smtClean="0">
                        <a:solidFill>
                          <a:srgbClr val="0000FF"/>
                        </a:solidFill>
                        <a:latin typeface="Cambria Math"/>
                      </a:rPr>
                      <m:t> </m:t>
                    </m:r>
                    <m:r>
                      <a:rPr lang="en-US" sz="4000" b="0" i="0" dirty="0" smtClean="0">
                        <a:solidFill>
                          <a:srgbClr val="0000FF"/>
                        </a:solidFill>
                        <a:latin typeface="Cambria Math"/>
                      </a:rPr>
                      <m:t> </m:t>
                    </m:r>
                  </m:oMath>
                </a14:m>
                <a:r>
                  <a:rPr lang="en-US" sz="4000" dirty="0" smtClean="0">
                    <a:solidFill>
                      <a:srgbClr val="0000FF"/>
                    </a:solidFill>
                  </a:rPr>
                  <a:t> is a nontrivial function of u </a:t>
                </a:r>
                <a14:m>
                  <m:oMath xmlns:m="http://schemas.openxmlformats.org/officeDocument/2006/math">
                    <m:r>
                      <a:rPr lang="en-US" sz="4000" i="1" dirty="0">
                        <a:solidFill>
                          <a:srgbClr val="0000FF"/>
                        </a:solidFill>
                        <a:latin typeface="Cambria Math" charset="0"/>
                        <a:sym typeface="Mathematica1" panose="05000502060100000001" pitchFamily="2" charset="2"/>
                      </a:rPr>
                      <m:t>∈</m:t>
                    </m:r>
                  </m:oMath>
                </a14:m>
                <a:r>
                  <a:rPr lang="en-US" sz="4000" dirty="0" smtClean="0">
                    <a:solidFill>
                      <a:srgbClr val="0000FF"/>
                    </a:solidFill>
                  </a:rPr>
                  <a:t> </a:t>
                </a:r>
                <a:r>
                  <a:rPr lang="en-US" sz="4000" dirty="0" smtClean="0">
                    <a:solidFill>
                      <a:srgbClr val="0000FF"/>
                    </a:solidFill>
                    <a:latin typeface="Monotype Corsiva" pitchFamily="66" charset="0"/>
                  </a:rPr>
                  <a:t>B</a:t>
                </a:r>
                <a:r>
                  <a:rPr lang="en-US" sz="4000" dirty="0" smtClean="0">
                    <a:solidFill>
                      <a:srgbClr val="0000FF"/>
                    </a:solidFill>
                  </a:rPr>
                  <a:t>    </a:t>
                </a:r>
                <a:endParaRPr lang="en-US" sz="4000" baseline="-25000"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28570" y="2722872"/>
                <a:ext cx="9343663" cy="802656"/>
              </a:xfrm>
              <a:prstGeom prst="rect">
                <a:avLst/>
              </a:prstGeom>
              <a:blipFill rotWithShape="1">
                <a:blip r:embed="rId10"/>
                <a:stretch>
                  <a:fillRect t="-4580" b="-33588"/>
                </a:stretch>
              </a:blipFill>
            </p:spPr>
            <p:txBody>
              <a:bodyPr/>
              <a:lstStyle/>
              <a:p>
                <a:r>
                  <a:rPr lang="en-US">
                    <a:noFill/>
                  </a:rPr>
                  <a:t> </a:t>
                </a:r>
              </a:p>
            </p:txBody>
          </p:sp>
        </mc:Fallback>
      </mc:AlternateContent>
      <p:cxnSp>
        <p:nvCxnSpPr>
          <p:cNvPr id="38" name="Straight Arrow Connector 37"/>
          <p:cNvCxnSpPr/>
          <p:nvPr/>
        </p:nvCxnSpPr>
        <p:spPr>
          <a:xfrm>
            <a:off x="3276600" y="1905000"/>
            <a:ext cx="2438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4114800" y="1143000"/>
            <a:ext cx="466725" cy="609600"/>
          </a:xfrm>
          <a:prstGeom prst="rect">
            <a:avLst/>
          </a:prstGeom>
        </p:spPr>
      </p:pic>
      <p:sp>
        <p:nvSpPr>
          <p:cNvPr id="71" name="Rectangle 70"/>
          <p:cNvSpPr/>
          <p:nvPr/>
        </p:nvSpPr>
        <p:spPr>
          <a:xfrm>
            <a:off x="762000" y="5257800"/>
            <a:ext cx="6629400" cy="16098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762000" y="5257800"/>
                <a:ext cx="7324811" cy="1372683"/>
              </a:xfrm>
              <a:prstGeom prst="rect">
                <a:avLst/>
              </a:prstGeom>
              <a:noFill/>
            </p:spPr>
            <p:txBody>
              <a:bodyPr wrap="square" rtlCol="0">
                <a:spAutoFit/>
              </a:bodyPr>
              <a:lstStyle/>
              <a:p>
                <a:r>
                  <a:rPr lang="en-US" sz="4000" dirty="0" smtClean="0">
                    <a:solidFill>
                      <a:srgbClr val="FFFF00"/>
                    </a:solidFill>
                  </a:rPr>
                  <a:t>Computing </a:t>
                </a:r>
                <a14:m>
                  <m:oMath xmlns:m="http://schemas.openxmlformats.org/officeDocument/2006/math">
                    <m:sSub>
                      <m:sSubPr>
                        <m:ctrlPr>
                          <a:rPr lang="en-US" sz="4000" b="0" i="1" smtClean="0">
                            <a:solidFill>
                              <a:srgbClr val="FFFF00"/>
                            </a:solidFill>
                            <a:latin typeface="Cambria Math"/>
                          </a:rPr>
                        </m:ctrlPr>
                      </m:sSubPr>
                      <m:e>
                        <m:r>
                          <a:rPr lang="en-US" sz="4000" b="0" i="1" smtClean="0">
                            <a:solidFill>
                              <a:srgbClr val="FFFF00"/>
                            </a:solidFill>
                            <a:latin typeface="Cambria Math"/>
                          </a:rPr>
                          <m:t>𝑍</m:t>
                        </m:r>
                      </m:e>
                      <m:sub>
                        <m:r>
                          <a:rPr lang="en-US" sz="4000" b="0" i="1" smtClean="0">
                            <a:solidFill>
                              <a:srgbClr val="FFFF00"/>
                            </a:solidFill>
                            <a:latin typeface="Cambria Math"/>
                          </a:rPr>
                          <m:t>𝛾</m:t>
                        </m:r>
                      </m:sub>
                    </m:sSub>
                    <m:d>
                      <m:dPr>
                        <m:ctrlPr>
                          <a:rPr lang="en-US" sz="4000" b="0" i="1" smtClean="0">
                            <a:solidFill>
                              <a:srgbClr val="FFFF00"/>
                            </a:solidFill>
                            <a:latin typeface="Cambria Math"/>
                          </a:rPr>
                        </m:ctrlPr>
                      </m:dPr>
                      <m:e>
                        <m:r>
                          <a:rPr lang="en-US" sz="4000" b="0" i="1" smtClean="0">
                            <a:solidFill>
                              <a:srgbClr val="FFFF00"/>
                            </a:solidFill>
                            <a:latin typeface="Cambria Math"/>
                          </a:rPr>
                          <m:t>𝑢</m:t>
                        </m:r>
                      </m:e>
                    </m:d>
                    <m:r>
                      <a:rPr lang="en-US" sz="4000" b="0" i="1" smtClean="0">
                        <a:solidFill>
                          <a:srgbClr val="FFFF00"/>
                        </a:solidFill>
                        <a:latin typeface="Cambria Math"/>
                      </a:rPr>
                      <m:t> </m:t>
                    </m:r>
                    <m:r>
                      <a:rPr lang="en-US" sz="4000" b="0" i="1" smtClean="0">
                        <a:solidFill>
                          <a:srgbClr val="FFFF00"/>
                        </a:solidFill>
                        <a:latin typeface="Cambria Math"/>
                      </a:rPr>
                      <m:t>𝑎𝑙𝑙𝑜𝑤𝑠</m:t>
                    </m:r>
                    <m:r>
                      <a:rPr lang="en-US" sz="4000" b="0" i="1" smtClean="0">
                        <a:solidFill>
                          <a:srgbClr val="FFFF00"/>
                        </a:solidFill>
                        <a:latin typeface="Cambria Math"/>
                      </a:rPr>
                      <m:t> </m:t>
                    </m:r>
                    <m:r>
                      <a:rPr lang="en-US" sz="4000" b="0" i="1" smtClean="0">
                        <a:solidFill>
                          <a:srgbClr val="FFFF00"/>
                        </a:solidFill>
                        <a:latin typeface="Cambria Math"/>
                      </a:rPr>
                      <m:t>𝑢𝑠</m:t>
                    </m:r>
                    <m:r>
                      <a:rPr lang="en-US" sz="4000" b="0" i="1" smtClean="0">
                        <a:solidFill>
                          <a:srgbClr val="FFFF00"/>
                        </a:solidFill>
                        <a:latin typeface="Cambria Math"/>
                      </a:rPr>
                      <m:t> </m:t>
                    </m:r>
                    <m:r>
                      <a:rPr lang="en-US" sz="4000" b="0" i="1" smtClean="0">
                        <a:solidFill>
                          <a:srgbClr val="FFFF00"/>
                        </a:solidFill>
                        <a:latin typeface="Cambria Math"/>
                      </a:rPr>
                      <m:t>𝑡𝑜</m:t>
                    </m:r>
                    <m:r>
                      <a:rPr lang="en-US" sz="4000" b="0" i="1" smtClean="0">
                        <a:solidFill>
                          <a:srgbClr val="FFFF00"/>
                        </a:solidFill>
                        <a:latin typeface="Cambria Math"/>
                      </a:rPr>
                      <m:t> </m:t>
                    </m:r>
                  </m:oMath>
                </a14:m>
                <a:endParaRPr lang="en-US" sz="4000" b="0" dirty="0" smtClean="0">
                  <a:solidFill>
                    <a:srgbClr val="FFFF00"/>
                  </a:solidFill>
                </a:endParaRPr>
              </a:p>
              <a:p>
                <a:r>
                  <a:rPr lang="en-US" sz="4000" dirty="0" smtClean="0">
                    <a:solidFill>
                      <a:srgbClr val="FFFF00"/>
                    </a:solidFill>
                    <a:sym typeface="Mathematica1"/>
                  </a:rPr>
                  <a:t>   </a:t>
                </a:r>
                <a:r>
                  <a:rPr lang="en-US" sz="4000" i="1" dirty="0" smtClean="0">
                    <a:solidFill>
                      <a:srgbClr val="FFFF00"/>
                    </a:solidFill>
                    <a:sym typeface="Mathematica1"/>
                  </a:rPr>
                  <a:t>determine the entire </a:t>
                </a:r>
                <a:r>
                  <a:rPr lang="en-US" sz="4000" dirty="0" smtClean="0">
                    <a:solidFill>
                      <a:srgbClr val="FFFF00"/>
                    </a:solidFill>
                    <a:sym typeface="Mathematica1"/>
                  </a:rPr>
                  <a:t>LEET! </a:t>
                </a:r>
                <a:endParaRPr lang="en-US" sz="4000" dirty="0">
                  <a:solidFill>
                    <a:srgbClr val="FFFF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62000" y="5257800"/>
                <a:ext cx="7324811" cy="1372683"/>
              </a:xfrm>
              <a:prstGeom prst="rect">
                <a:avLst/>
              </a:prstGeom>
              <a:blipFill rotWithShape="1">
                <a:blip r:embed="rId12"/>
                <a:stretch>
                  <a:fillRect l="-2912" t="-755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28570" y="3745606"/>
                <a:ext cx="9343663" cy="1386533"/>
              </a:xfrm>
              <a:prstGeom prst="rect">
                <a:avLst/>
              </a:prstGeom>
              <a:noFill/>
            </p:spPr>
            <p:txBody>
              <a:bodyPr wrap="square" rtlCol="0">
                <a:spAutoFit/>
              </a:bodyPr>
              <a:lstStyle/>
              <a:p>
                <a:r>
                  <a:rPr lang="en-US" sz="4800" b="1" i="1" u="sng" dirty="0" smtClean="0">
                    <a:solidFill>
                      <a:srgbClr val="FF0000"/>
                    </a:solidFill>
                  </a:rPr>
                  <a:t>It can be computed from </a:t>
                </a:r>
                <a14:m>
                  <m:oMath xmlns:m="http://schemas.openxmlformats.org/officeDocument/2006/math">
                    <m:sSub>
                      <m:sSubPr>
                        <m:ctrlPr>
                          <a:rPr lang="en-US" sz="4800" b="1" i="1" u="sng" dirty="0" smtClean="0">
                            <a:solidFill>
                              <a:srgbClr val="FF0000"/>
                            </a:solidFill>
                            <a:latin typeface="Cambria Math"/>
                          </a:rPr>
                        </m:ctrlPr>
                      </m:sSubPr>
                      <m:e>
                        <m:r>
                          <a:rPr lang="en-US" sz="4800" b="1" i="1" u="sng" dirty="0" smtClean="0">
                            <a:solidFill>
                              <a:srgbClr val="FF0000"/>
                            </a:solidFill>
                            <a:latin typeface="Cambria Math" charset="0"/>
                          </a:rPr>
                          <m:t>𝒁</m:t>
                        </m:r>
                      </m:e>
                      <m:sub>
                        <m:r>
                          <m:rPr>
                            <m:sty m:val="p"/>
                          </m:rPr>
                          <a:rPr lang="en-US" sz="4800" b="1" i="1" u="sng" dirty="0" smtClean="0">
                            <a:solidFill>
                              <a:srgbClr val="FF0000"/>
                            </a:solidFill>
                            <a:latin typeface="Cambria Math" charset="0"/>
                          </a:rPr>
                          <m:t>γ</m:t>
                        </m:r>
                      </m:sub>
                    </m:sSub>
                  </m:oMath>
                </a14:m>
                <a:r>
                  <a:rPr lang="en-US" sz="4800" b="1" i="1" u="sng" dirty="0" smtClean="0">
                    <a:solidFill>
                      <a:srgbClr val="FF0000"/>
                    </a:solidFill>
                  </a:rPr>
                  <a:t>(u)</a:t>
                </a:r>
              </a:p>
              <a:p>
                <a:endParaRPr lang="en-US" sz="4800" b="1" i="1" u="sng" baseline="-25000"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28570" y="3745606"/>
                <a:ext cx="9343663" cy="1386533"/>
              </a:xfrm>
              <a:prstGeom prst="rect">
                <a:avLst/>
              </a:prstGeom>
              <a:blipFill rotWithShape="1">
                <a:blip r:embed="rId13"/>
                <a:stretch>
                  <a:fillRect l="-3003" t="-921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1" grpId="0" animBg="1"/>
      <p:bldP spid="72" grpId="0"/>
      <p:bldP spid="7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42</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BPS States: Monopoles &amp; </a:t>
            </a:r>
            <a:r>
              <a:rPr lang="en-US" sz="2800" dirty="0" err="1" smtClean="0">
                <a:solidFill>
                  <a:srgbClr val="FF0000"/>
                </a:solidFill>
                <a:latin typeface="Brush Script MT" panose="03060802040406070304" pitchFamily="66" charset="0"/>
              </a:rPr>
              <a:t>Dyons</a:t>
            </a:r>
            <a:r>
              <a:rPr lang="en-US" sz="2800" dirty="0" smtClean="0">
                <a:solidFill>
                  <a:srgbClr val="FF0000"/>
                </a:solidFill>
                <a:latin typeface="Brush Script MT" panose="03060802040406070304" pitchFamily="66" charset="0"/>
              </a:rPr>
              <a:t>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2458472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76400"/>
            <a:ext cx="8305607" cy="2862322"/>
          </a:xfrm>
          <a:prstGeom prst="rect">
            <a:avLst/>
          </a:prstGeom>
          <a:noFill/>
        </p:spPr>
        <p:txBody>
          <a:bodyPr wrap="none" rtlCol="0">
            <a:spAutoFit/>
          </a:bodyPr>
          <a:lstStyle/>
          <a:p>
            <a:r>
              <a:rPr lang="en-US" sz="6000" dirty="0" smtClean="0">
                <a:solidFill>
                  <a:srgbClr val="C00000"/>
                </a:solidFill>
              </a:rPr>
              <a:t>So far, everything I’ve said</a:t>
            </a:r>
          </a:p>
          <a:p>
            <a:r>
              <a:rPr lang="en-US" sz="6000" dirty="0" smtClean="0">
                <a:solidFill>
                  <a:srgbClr val="C00000"/>
                </a:solidFill>
              </a:rPr>
              <a:t>      follows easily from</a:t>
            </a:r>
          </a:p>
          <a:p>
            <a:r>
              <a:rPr lang="en-US" sz="6000" dirty="0">
                <a:solidFill>
                  <a:srgbClr val="C00000"/>
                </a:solidFill>
              </a:rPr>
              <a:t>  </a:t>
            </a:r>
            <a:r>
              <a:rPr lang="en-US" sz="6000" dirty="0" smtClean="0">
                <a:solidFill>
                  <a:srgbClr val="C00000"/>
                </a:solidFill>
              </a:rPr>
              <a:t>     general principles </a:t>
            </a:r>
            <a:endParaRPr lang="en-US" sz="6000" dirty="0">
              <a:solidFill>
                <a:srgbClr val="C00000"/>
              </a:solidFill>
            </a:endParaRPr>
          </a:p>
        </p:txBody>
      </p:sp>
    </p:spTree>
    <p:extLst>
      <p:ext uri="{BB962C8B-B14F-4D97-AF65-F5344CB8AC3E}">
        <p14:creationId xmlns:p14="http://schemas.microsoft.com/office/powerpoint/2010/main" val="967252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lstStyle/>
          <a:p>
            <a:r>
              <a:rPr lang="en-US" dirty="0" smtClean="0"/>
              <a:t>General d=4, </a:t>
            </a:r>
            <a:r>
              <a:rPr lang="en-US" dirty="0" smtClean="0">
                <a:latin typeface="Monotype Corsiva" pitchFamily="66" charset="0"/>
              </a:rPr>
              <a:t>N</a:t>
            </a:r>
            <a:r>
              <a:rPr lang="en-US" dirty="0" smtClean="0"/>
              <a:t>=2 Theories</a:t>
            </a:r>
            <a:endParaRPr lang="en-US" dirty="0"/>
          </a:p>
        </p:txBody>
      </p:sp>
      <p:sp>
        <p:nvSpPr>
          <p:cNvPr id="7" name="Rectangle 6"/>
          <p:cNvSpPr/>
          <p:nvPr/>
        </p:nvSpPr>
        <p:spPr>
          <a:xfrm>
            <a:off x="0" y="1371600"/>
            <a:ext cx="9144000" cy="646331"/>
          </a:xfrm>
          <a:prstGeom prst="rect">
            <a:avLst/>
          </a:prstGeom>
        </p:spPr>
        <p:txBody>
          <a:bodyPr wrap="square">
            <a:spAutoFit/>
          </a:bodyPr>
          <a:lstStyle/>
          <a:p>
            <a:pPr marL="514350" indent="-514350"/>
            <a:r>
              <a:rPr lang="en-US" sz="3600" dirty="0" smtClean="0">
                <a:solidFill>
                  <a:srgbClr val="FF0000"/>
                </a:solidFill>
              </a:rPr>
              <a:t>1.  A moduli space </a:t>
            </a:r>
            <a:r>
              <a:rPr lang="en-US" sz="3600" dirty="0" smtClean="0">
                <a:solidFill>
                  <a:srgbClr val="FF0000"/>
                </a:solidFill>
                <a:latin typeface="Monotype Corsiva" pitchFamily="66" charset="0"/>
              </a:rPr>
              <a:t>B</a:t>
            </a:r>
            <a:r>
              <a:rPr lang="en-US" sz="3600" dirty="0" smtClean="0">
                <a:solidFill>
                  <a:srgbClr val="FF0000"/>
                </a:solidFill>
              </a:rPr>
              <a:t> of quantum </a:t>
            </a:r>
            <a:r>
              <a:rPr lang="en-US" sz="3600" dirty="0" err="1" smtClean="0">
                <a:solidFill>
                  <a:srgbClr val="FF0000"/>
                </a:solidFill>
              </a:rPr>
              <a:t>vacua</a:t>
            </a:r>
            <a:r>
              <a:rPr lang="en-US" sz="3600" dirty="0" smtClean="0">
                <a:solidFill>
                  <a:srgbClr val="FF0000"/>
                </a:solidFill>
              </a:rPr>
              <a:t>.</a:t>
            </a:r>
          </a:p>
        </p:txBody>
      </p:sp>
      <mc:AlternateContent xmlns:mc="http://schemas.openxmlformats.org/markup-compatibility/2006" xmlns:a14="http://schemas.microsoft.com/office/drawing/2010/main">
        <mc:Choice Requires="a14">
          <p:sp>
            <p:nvSpPr>
              <p:cNvPr id="8" name="Rectangle 7"/>
              <p:cNvSpPr/>
              <p:nvPr/>
            </p:nvSpPr>
            <p:spPr>
              <a:xfrm>
                <a:off x="0" y="5558307"/>
                <a:ext cx="9144000" cy="1244571"/>
              </a:xfrm>
              <a:prstGeom prst="rect">
                <a:avLst/>
              </a:prstGeom>
            </p:spPr>
            <p:txBody>
              <a:bodyPr wrap="square">
                <a:spAutoFit/>
              </a:bodyPr>
              <a:lstStyle/>
              <a:p>
                <a:r>
                  <a:rPr lang="en-US" sz="3600" dirty="0" smtClean="0">
                    <a:solidFill>
                      <a:srgbClr val="002060"/>
                    </a:solidFill>
                  </a:rPr>
                  <a:t>4.  There is a BPS subsector with masses given exactly by |</a:t>
                </a:r>
                <a14:m>
                  <m:oMath xmlns:m="http://schemas.openxmlformats.org/officeDocument/2006/math">
                    <m:sSub>
                      <m:sSubPr>
                        <m:ctrlPr>
                          <a:rPr lang="en-US" sz="3600" b="0" i="1" smtClean="0">
                            <a:solidFill>
                              <a:srgbClr val="002060"/>
                            </a:solidFill>
                            <a:latin typeface="Cambria Math"/>
                          </a:rPr>
                        </m:ctrlPr>
                      </m:sSubPr>
                      <m:e>
                        <m:r>
                          <a:rPr lang="en-US" sz="3600" b="0" i="1" smtClean="0">
                            <a:solidFill>
                              <a:srgbClr val="002060"/>
                            </a:solidFill>
                            <a:latin typeface="Cambria Math"/>
                          </a:rPr>
                          <m:t>𝑍</m:t>
                        </m:r>
                      </m:e>
                      <m:sub>
                        <m:r>
                          <a:rPr lang="en-US" sz="3600" b="0" i="1" smtClean="0">
                            <a:solidFill>
                              <a:srgbClr val="002060"/>
                            </a:solidFill>
                            <a:latin typeface="Cambria Math"/>
                          </a:rPr>
                          <m:t>𝛾</m:t>
                        </m:r>
                      </m:sub>
                    </m:sSub>
                    <m:r>
                      <a:rPr lang="en-US" sz="3600" b="0" i="1" smtClean="0">
                        <a:solidFill>
                          <a:srgbClr val="002060"/>
                        </a:solidFill>
                        <a:latin typeface="Cambria Math"/>
                      </a:rPr>
                      <m:t>(</m:t>
                    </m:r>
                    <m:r>
                      <a:rPr lang="en-US" sz="3600" b="0" i="1" smtClean="0">
                        <a:solidFill>
                          <a:srgbClr val="002060"/>
                        </a:solidFill>
                        <a:latin typeface="Cambria Math"/>
                      </a:rPr>
                      <m:t>𝑢</m:t>
                    </m:r>
                    <m:r>
                      <a:rPr lang="en-US" sz="3600" b="0" i="1" smtClean="0">
                        <a:solidFill>
                          <a:srgbClr val="002060"/>
                        </a:solidFill>
                        <a:latin typeface="Cambria Math"/>
                      </a:rPr>
                      <m:t>)</m:t>
                    </m:r>
                  </m:oMath>
                </a14:m>
                <a:r>
                  <a:rPr lang="en-US" sz="3600" dirty="0" smtClean="0">
                    <a:solidFill>
                      <a:srgbClr val="002060"/>
                    </a:solidFill>
                  </a:rPr>
                  <a:t>|. </a:t>
                </a:r>
                <a:endParaRPr lang="en-US" sz="3600" dirty="0">
                  <a:solidFill>
                    <a:srgbClr val="00206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0" y="5558307"/>
                <a:ext cx="9144000" cy="1244571"/>
              </a:xfrm>
              <a:prstGeom prst="rect">
                <a:avLst/>
              </a:prstGeom>
              <a:blipFill rotWithShape="1">
                <a:blip r:embed="rId3"/>
                <a:stretch>
                  <a:fillRect l="-2000" t="-7353" b="-14706"/>
                </a:stretch>
              </a:blipFill>
            </p:spPr>
            <p:txBody>
              <a:bodyPr/>
              <a:lstStyle/>
              <a:p>
                <a:r>
                  <a:rPr lang="en-US">
                    <a:noFill/>
                  </a:rPr>
                  <a:t> </a:t>
                </a:r>
              </a:p>
            </p:txBody>
          </p:sp>
        </mc:Fallback>
      </mc:AlternateContent>
      <p:sp>
        <p:nvSpPr>
          <p:cNvPr id="6" name="Rectangle 5"/>
          <p:cNvSpPr/>
          <p:nvPr/>
        </p:nvSpPr>
        <p:spPr>
          <a:xfrm>
            <a:off x="-12879" y="2507088"/>
            <a:ext cx="9144000" cy="1200329"/>
          </a:xfrm>
          <a:prstGeom prst="rect">
            <a:avLst/>
          </a:prstGeom>
        </p:spPr>
        <p:txBody>
          <a:bodyPr wrap="square">
            <a:spAutoFit/>
          </a:bodyPr>
          <a:lstStyle/>
          <a:p>
            <a:pPr marL="514350" indent="-514350"/>
            <a:r>
              <a:rPr lang="en-US" sz="3600" dirty="0" smtClean="0">
                <a:solidFill>
                  <a:srgbClr val="0000FF"/>
                </a:solidFill>
              </a:rPr>
              <a:t>2.  Low energy dynamics described by an effective </a:t>
            </a:r>
            <a:r>
              <a:rPr lang="en-US" sz="3600" dirty="0" smtClean="0">
                <a:solidFill>
                  <a:srgbClr val="0000FF"/>
                </a:solidFill>
                <a:latin typeface="Monotype Corsiva" pitchFamily="66" charset="0"/>
              </a:rPr>
              <a:t>N</a:t>
            </a:r>
            <a:r>
              <a:rPr lang="en-US" sz="3600" dirty="0" smtClean="0">
                <a:solidFill>
                  <a:srgbClr val="0000FF"/>
                </a:solidFill>
              </a:rPr>
              <a:t>=2 abelian gauge theory. </a:t>
            </a:r>
          </a:p>
        </p:txBody>
      </p:sp>
      <mc:AlternateContent xmlns:mc="http://schemas.openxmlformats.org/markup-compatibility/2006" xmlns:a14="http://schemas.microsoft.com/office/drawing/2010/main">
        <mc:Choice Requires="a14">
          <p:sp>
            <p:nvSpPr>
              <p:cNvPr id="9" name="Rectangle 8"/>
              <p:cNvSpPr/>
              <p:nvPr/>
            </p:nvSpPr>
            <p:spPr>
              <a:xfrm>
                <a:off x="-76200" y="4038600"/>
                <a:ext cx="9144000" cy="1200329"/>
              </a:xfrm>
              <a:prstGeom prst="rect">
                <a:avLst/>
              </a:prstGeom>
            </p:spPr>
            <p:txBody>
              <a:bodyPr wrap="square">
                <a:spAutoFit/>
              </a:bodyPr>
              <a:lstStyle/>
              <a:p>
                <a:r>
                  <a:rPr lang="en-US" sz="3600" dirty="0" smtClean="0">
                    <a:solidFill>
                      <a:srgbClr val="7030A0"/>
                    </a:solidFill>
                  </a:rPr>
                  <a:t>3.  The Hilbert space is graded by a lattice of      electric + magnetic charges, </a:t>
                </a:r>
                <a14:m>
                  <m:oMath xmlns:m="http://schemas.openxmlformats.org/officeDocument/2006/math">
                    <m:r>
                      <a:rPr lang="en-US" sz="3600" b="0" i="1" smtClean="0">
                        <a:solidFill>
                          <a:srgbClr val="7030A0"/>
                        </a:solidFill>
                        <a:latin typeface="Cambria Math"/>
                      </a:rPr>
                      <m:t>𝛾</m:t>
                    </m:r>
                    <m:r>
                      <a:rPr lang="en-US" sz="3600" b="0" i="1" smtClean="0">
                        <a:solidFill>
                          <a:srgbClr val="7030A0"/>
                        </a:solidFill>
                        <a:latin typeface="Cambria Math"/>
                      </a:rPr>
                      <m:t>∈</m:t>
                    </m:r>
                    <m:r>
                      <m:rPr>
                        <m:sty m:val="p"/>
                      </m:rPr>
                      <a:rPr lang="en-US" sz="3600" b="0" i="0" smtClean="0">
                        <a:solidFill>
                          <a:srgbClr val="7030A0"/>
                        </a:solidFill>
                        <a:latin typeface="Cambria Math"/>
                      </a:rPr>
                      <m:t>Γ</m:t>
                    </m:r>
                    <m:r>
                      <a:rPr lang="en-US" sz="3600" b="0" i="1" smtClean="0">
                        <a:solidFill>
                          <a:srgbClr val="7030A0"/>
                        </a:solidFill>
                        <a:latin typeface="Cambria Math"/>
                      </a:rPr>
                      <m:t> .</m:t>
                    </m:r>
                  </m:oMath>
                </a14:m>
                <a:endParaRPr lang="en-US" sz="3600" dirty="0" smtClean="0">
                  <a:solidFill>
                    <a:srgbClr val="7030A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6200" y="4038600"/>
                <a:ext cx="9144000" cy="1200329"/>
              </a:xfrm>
              <a:prstGeom prst="rect">
                <a:avLst/>
              </a:prstGeom>
              <a:blipFill rotWithShape="1">
                <a:blip r:embed="rId4"/>
                <a:stretch>
                  <a:fillRect l="-1999" t="-7653" b="-183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2209800"/>
                <a:ext cx="8839200" cy="2935997"/>
              </a:xfrm>
              <a:prstGeom prst="rect">
                <a:avLst/>
              </a:prstGeom>
              <a:noFill/>
            </p:spPr>
            <p:txBody>
              <a:bodyPr wrap="square" rtlCol="0">
                <a:spAutoFit/>
              </a:bodyPr>
              <a:lstStyle/>
              <a:p>
                <a:r>
                  <a:rPr lang="en-US" sz="6000" dirty="0" smtClean="0">
                    <a:solidFill>
                      <a:srgbClr val="0000FF"/>
                    </a:solidFill>
                  </a:rPr>
                  <a:t>   But how do we compute </a:t>
                </a:r>
                <a14:m>
                  <m:oMath xmlns:m="http://schemas.openxmlformats.org/officeDocument/2006/math">
                    <m:sSub>
                      <m:sSubPr>
                        <m:ctrlPr>
                          <a:rPr lang="en-US" sz="6000" b="0" i="1" smtClean="0">
                            <a:solidFill>
                              <a:srgbClr val="0000FF"/>
                            </a:solidFill>
                            <a:latin typeface="Cambria Math"/>
                          </a:rPr>
                        </m:ctrlPr>
                      </m:sSubPr>
                      <m:e>
                        <m:r>
                          <a:rPr lang="en-US" sz="6000" b="0" i="1" smtClean="0">
                            <a:solidFill>
                              <a:srgbClr val="0000FF"/>
                            </a:solidFill>
                            <a:latin typeface="Cambria Math"/>
                          </a:rPr>
                          <m:t>                    </m:t>
                        </m:r>
                        <m:r>
                          <a:rPr lang="en-US" sz="6000" b="0" i="1" smtClean="0">
                            <a:solidFill>
                              <a:srgbClr val="0000FF"/>
                            </a:solidFill>
                            <a:latin typeface="Cambria Math"/>
                          </a:rPr>
                          <m:t>𝑍</m:t>
                        </m:r>
                      </m:e>
                      <m:sub>
                        <m:r>
                          <a:rPr lang="en-US" sz="6000" b="0" i="1" smtClean="0">
                            <a:solidFill>
                              <a:srgbClr val="0000FF"/>
                            </a:solidFill>
                            <a:latin typeface="Cambria Math"/>
                          </a:rPr>
                          <m:t>𝛾</m:t>
                        </m:r>
                      </m:sub>
                    </m:sSub>
                    <m:d>
                      <m:dPr>
                        <m:ctrlPr>
                          <a:rPr lang="en-US" sz="6000" b="0" i="1" smtClean="0">
                            <a:solidFill>
                              <a:srgbClr val="0000FF"/>
                            </a:solidFill>
                            <a:latin typeface="Cambria Math"/>
                          </a:rPr>
                        </m:ctrlPr>
                      </m:dPr>
                      <m:e>
                        <m:r>
                          <a:rPr lang="en-US" sz="6000" b="0" i="1" smtClean="0">
                            <a:solidFill>
                              <a:srgbClr val="0000FF"/>
                            </a:solidFill>
                            <a:latin typeface="Cambria Math"/>
                          </a:rPr>
                          <m:t>𝑢</m:t>
                        </m:r>
                      </m:e>
                    </m:d>
                    <m:r>
                      <a:rPr lang="en-US" sz="6000" b="0" i="1" smtClean="0">
                        <a:solidFill>
                          <a:srgbClr val="0000FF"/>
                        </a:solidFill>
                        <a:latin typeface="Cambria Math"/>
                      </a:rPr>
                      <m:t> </m:t>
                    </m:r>
                  </m:oMath>
                </a14:m>
                <a:endParaRPr lang="en-US" sz="6000" dirty="0" smtClean="0">
                  <a:solidFill>
                    <a:srgbClr val="0000FF"/>
                  </a:solidFill>
                  <a:sym typeface="Mathematica1"/>
                </a:endParaRPr>
              </a:p>
              <a:p>
                <a:r>
                  <a:rPr lang="en-US" sz="6000" dirty="0">
                    <a:solidFill>
                      <a:srgbClr val="0000FF"/>
                    </a:solidFill>
                    <a:sym typeface="Mathematica1"/>
                  </a:rPr>
                  <a:t> </a:t>
                </a:r>
                <a:r>
                  <a:rPr lang="en-US" sz="6000" dirty="0" smtClean="0">
                    <a:solidFill>
                      <a:srgbClr val="0000FF"/>
                    </a:solidFill>
                    <a:sym typeface="Mathematica1"/>
                  </a:rPr>
                  <a:t>   as a function of </a:t>
                </a:r>
                <a14:m>
                  <m:oMath xmlns:m="http://schemas.openxmlformats.org/officeDocument/2006/math">
                    <m:r>
                      <a:rPr lang="en-US" sz="6000" b="0" i="1" smtClean="0">
                        <a:solidFill>
                          <a:srgbClr val="0000FF"/>
                        </a:solidFill>
                        <a:latin typeface="Cambria Math"/>
                        <a:sym typeface="Mathematica1"/>
                      </a:rPr>
                      <m:t>𝛾</m:t>
                    </m:r>
                  </m:oMath>
                </a14:m>
                <a:r>
                  <a:rPr lang="en-US" sz="6000" dirty="0" smtClean="0">
                    <a:solidFill>
                      <a:srgbClr val="0000FF"/>
                    </a:solidFill>
                    <a:sym typeface="Mathematica1"/>
                  </a:rPr>
                  <a:t> and </a:t>
                </a:r>
                <a14:m>
                  <m:oMath xmlns:m="http://schemas.openxmlformats.org/officeDocument/2006/math">
                    <m:r>
                      <a:rPr lang="en-US" sz="6000" b="0" i="1" smtClean="0">
                        <a:solidFill>
                          <a:srgbClr val="0000FF"/>
                        </a:solidFill>
                        <a:latin typeface="Cambria Math"/>
                        <a:sym typeface="Mathematica1"/>
                      </a:rPr>
                      <m:t>𝑢</m:t>
                    </m:r>
                  </m:oMath>
                </a14:m>
                <a:r>
                  <a:rPr lang="en-US" sz="6000" dirty="0" smtClean="0">
                    <a:solidFill>
                      <a:srgbClr val="0000FF"/>
                    </a:solidFill>
                    <a:sym typeface="Mathematica1"/>
                  </a:rPr>
                  <a:t> ? </a:t>
                </a:r>
                <a:r>
                  <a:rPr lang="en-US" sz="6000" dirty="0" smtClean="0">
                    <a:solidFill>
                      <a:srgbClr val="0000FF"/>
                    </a:solidFill>
                  </a:rPr>
                  <a:t> </a:t>
                </a:r>
                <a:endParaRPr lang="en-US" sz="6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2209800"/>
                <a:ext cx="8839200" cy="2935997"/>
              </a:xfrm>
              <a:prstGeom prst="rect">
                <a:avLst/>
              </a:prstGeom>
              <a:blipFill rotWithShape="1">
                <a:blip r:embed="rId2"/>
                <a:stretch>
                  <a:fillRect t="-6237" r="-4828" b="-1309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Seiberg</a:t>
            </a:r>
            <a:r>
              <a:rPr lang="en-US" dirty="0" smtClean="0"/>
              <a:t>-Witten Paper</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15118" y="2272223"/>
                <a:ext cx="9144000" cy="2177712"/>
              </a:xfrm>
              <a:prstGeom prst="rect">
                <a:avLst/>
              </a:prstGeom>
              <a:noFill/>
            </p:spPr>
            <p:txBody>
              <a:bodyPr wrap="square" rtlCol="0">
                <a:spAutoFit/>
              </a:bodyPr>
              <a:lstStyle/>
              <a:p>
                <a:r>
                  <a:rPr lang="en-US" sz="4400" dirty="0" smtClean="0">
                    <a:solidFill>
                      <a:srgbClr val="7030A0"/>
                    </a:solidFill>
                  </a:rPr>
                  <a:t> </a:t>
                </a:r>
                <a14:m>
                  <m:oMath xmlns:m="http://schemas.openxmlformats.org/officeDocument/2006/math">
                    <m:sSub>
                      <m:sSubPr>
                        <m:ctrlPr>
                          <a:rPr lang="en-US" sz="4400" b="0" i="1" dirty="0" smtClean="0">
                            <a:solidFill>
                              <a:srgbClr val="7030A0"/>
                            </a:solidFill>
                            <a:latin typeface="Cambria Math"/>
                            <a:sym typeface="Mathematica1"/>
                          </a:rPr>
                        </m:ctrlPr>
                      </m:sSubPr>
                      <m:e>
                        <m:r>
                          <a:rPr lang="en-US" sz="4400" b="0" i="1" dirty="0" smtClean="0">
                            <a:solidFill>
                              <a:srgbClr val="7030A0"/>
                            </a:solidFill>
                            <a:latin typeface="Cambria Math"/>
                            <a:sym typeface="Mathematica1"/>
                          </a:rPr>
                          <m:t>𝑍</m:t>
                        </m:r>
                      </m:e>
                      <m:sub>
                        <m:r>
                          <a:rPr lang="en-US" sz="4400" b="0" i="1" dirty="0" smtClean="0">
                            <a:solidFill>
                              <a:srgbClr val="7030A0"/>
                            </a:solidFill>
                            <a:latin typeface="Cambria Math"/>
                            <a:sym typeface="Mathematica1"/>
                          </a:rPr>
                          <m:t>𝛾</m:t>
                        </m:r>
                      </m:sub>
                    </m:sSub>
                    <m:r>
                      <a:rPr lang="en-US" sz="4400" b="0" i="1" dirty="0" smtClean="0">
                        <a:solidFill>
                          <a:srgbClr val="7030A0"/>
                        </a:solidFill>
                        <a:latin typeface="Cambria Math"/>
                        <a:sym typeface="Mathematica1"/>
                      </a:rPr>
                      <m:t>(</m:t>
                    </m:r>
                    <m:r>
                      <a:rPr lang="en-US" sz="4400" b="0" i="1" dirty="0" smtClean="0">
                        <a:solidFill>
                          <a:srgbClr val="7030A0"/>
                        </a:solidFill>
                        <a:latin typeface="Cambria Math"/>
                        <a:sym typeface="Mathematica1"/>
                      </a:rPr>
                      <m:t>𝑢</m:t>
                    </m:r>
                    <m:r>
                      <a:rPr lang="en-US" sz="4400" b="0" i="1" dirty="0" smtClean="0">
                        <a:solidFill>
                          <a:srgbClr val="7030A0"/>
                        </a:solidFill>
                        <a:latin typeface="Cambria Math"/>
                        <a:sym typeface="Mathematica1"/>
                      </a:rPr>
                      <m:t>)</m:t>
                    </m:r>
                  </m:oMath>
                </a14:m>
                <a:r>
                  <a:rPr lang="en-US" sz="4400" dirty="0" smtClean="0">
                    <a:solidFill>
                      <a:srgbClr val="7030A0"/>
                    </a:solidFill>
                  </a:rPr>
                  <a:t> </a:t>
                </a:r>
                <a:r>
                  <a:rPr lang="en-US" sz="4400" dirty="0" smtClean="0">
                    <a:solidFill>
                      <a:srgbClr val="7030A0"/>
                    </a:solidFill>
                    <a:latin typeface="French Script MT" panose="03020402040607040605" pitchFamily="66" charset="0"/>
                  </a:rPr>
                  <a:t>can be computed in terms of the </a:t>
                </a:r>
                <a:r>
                  <a:rPr lang="en-US" sz="4400" b="1" i="1" u="sng" dirty="0" smtClean="0">
                    <a:solidFill>
                      <a:srgbClr val="7030A0"/>
                    </a:solidFill>
                    <a:latin typeface="French Script MT" panose="03020402040607040605" pitchFamily="66" charset="0"/>
                  </a:rPr>
                  <a:t>periods</a:t>
                </a:r>
                <a:r>
                  <a:rPr lang="en-US" sz="4400" dirty="0" smtClean="0">
                    <a:solidFill>
                      <a:srgbClr val="7030A0"/>
                    </a:solidFill>
                    <a:latin typeface="French Script MT" panose="03020402040607040605" pitchFamily="66" charset="0"/>
                  </a:rPr>
                  <a:t> of a </a:t>
                </a:r>
                <a:r>
                  <a:rPr lang="en-US" sz="4400" dirty="0" err="1" smtClean="0">
                    <a:solidFill>
                      <a:srgbClr val="7030A0"/>
                    </a:solidFill>
                    <a:latin typeface="French Script MT" panose="03020402040607040605" pitchFamily="66" charset="0"/>
                  </a:rPr>
                  <a:t>meromorphic</a:t>
                </a:r>
                <a:r>
                  <a:rPr lang="en-US" sz="4400" dirty="0" smtClean="0">
                    <a:solidFill>
                      <a:srgbClr val="7030A0"/>
                    </a:solidFill>
                    <a:latin typeface="French Script MT" panose="03020402040607040605" pitchFamily="66" charset="0"/>
                  </a:rPr>
                  <a:t> differential form </a:t>
                </a:r>
                <a14:m>
                  <m:oMath xmlns:m="http://schemas.openxmlformats.org/officeDocument/2006/math">
                    <m:r>
                      <a:rPr lang="en-US" sz="4400" b="0" i="1" dirty="0" smtClean="0">
                        <a:solidFill>
                          <a:srgbClr val="7030A0"/>
                        </a:solidFill>
                        <a:latin typeface="Cambria Math"/>
                        <a:sym typeface="Mathematica1"/>
                      </a:rPr>
                      <m:t>𝜆</m:t>
                    </m:r>
                  </m:oMath>
                </a14:m>
                <a:r>
                  <a:rPr lang="en-US" sz="4400" dirty="0" smtClean="0">
                    <a:solidFill>
                      <a:srgbClr val="7030A0"/>
                    </a:solidFill>
                    <a:latin typeface="French Script MT" panose="03020402040607040605" pitchFamily="66" charset="0"/>
                    <a:sym typeface="Mathematica1"/>
                  </a:rPr>
                  <a:t>  on a Riemann surface </a:t>
                </a:r>
                <a14:m>
                  <m:oMath xmlns:m="http://schemas.openxmlformats.org/officeDocument/2006/math">
                    <m:r>
                      <m:rPr>
                        <m:sty m:val="p"/>
                      </m:rPr>
                      <a:rPr lang="en-US" sz="4400" b="0" i="0" smtClean="0">
                        <a:solidFill>
                          <a:srgbClr val="7030A0"/>
                        </a:solidFill>
                        <a:latin typeface="Cambria Math"/>
                        <a:sym typeface="Mathematica1"/>
                      </a:rPr>
                      <m:t>Σ</m:t>
                    </m:r>
                  </m:oMath>
                </a14:m>
                <a:r>
                  <a:rPr lang="en-US" sz="4400" dirty="0" smtClean="0">
                    <a:solidFill>
                      <a:srgbClr val="7030A0"/>
                    </a:solidFill>
                    <a:latin typeface="French Script MT" panose="03020402040607040605" pitchFamily="66" charset="0"/>
                    <a:sym typeface="Mathematica1"/>
                  </a:rPr>
                  <a:t>  both of which depend on u</a:t>
                </a:r>
                <a:r>
                  <a:rPr lang="en-US" sz="4400" dirty="0" smtClean="0">
                    <a:solidFill>
                      <a:srgbClr val="7030A0"/>
                    </a:solidFill>
                    <a:sym typeface="Mathematica1"/>
                  </a:rPr>
                  <a:t>. </a:t>
                </a:r>
                <a:endParaRPr lang="en-US" sz="4400" dirty="0">
                  <a:solidFill>
                    <a:srgbClr val="7030A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5118" y="2272223"/>
                <a:ext cx="9144000" cy="2177712"/>
              </a:xfrm>
              <a:prstGeom prst="rect">
                <a:avLst/>
              </a:prstGeom>
              <a:blipFill rotWithShape="1">
                <a:blip r:embed="rId6"/>
                <a:stretch>
                  <a:fillRect l="-2733" t="-3922" r="-2333" b="-12885"/>
                </a:stretch>
              </a:blipFill>
            </p:spPr>
            <p:txBody>
              <a:bodyPr/>
              <a:lstStyle/>
              <a:p>
                <a:r>
                  <a:rPr lang="en-US">
                    <a:noFill/>
                  </a:rPr>
                  <a:t> </a:t>
                </a:r>
              </a:p>
            </p:txBody>
          </p:sp>
        </mc:Fallback>
      </mc:AlternateContent>
      <p:sp>
        <p:nvSpPr>
          <p:cNvPr id="5" name="Line 5"/>
          <p:cNvSpPr>
            <a:spLocks noChangeShapeType="1"/>
          </p:cNvSpPr>
          <p:nvPr/>
        </p:nvSpPr>
        <p:spPr bwMode="auto">
          <a:xfrm>
            <a:off x="2438400" y="6744182"/>
            <a:ext cx="2555748" cy="0"/>
          </a:xfrm>
          <a:prstGeom prst="line">
            <a:avLst/>
          </a:prstGeom>
          <a:noFill/>
          <a:ln w="9525">
            <a:solidFill>
              <a:schemeClr val="tx1"/>
            </a:solidFill>
            <a:round/>
            <a:headEnd/>
            <a:tailEnd/>
          </a:ln>
          <a:effectLst/>
        </p:spPr>
        <p:txBody>
          <a:bodyPr/>
          <a:lstStyle/>
          <a:p>
            <a:endParaRPr lang="en-US"/>
          </a:p>
        </p:txBody>
      </p:sp>
      <p:sp>
        <p:nvSpPr>
          <p:cNvPr id="8" name="Line 8"/>
          <p:cNvSpPr>
            <a:spLocks noChangeShapeType="1"/>
          </p:cNvSpPr>
          <p:nvPr/>
        </p:nvSpPr>
        <p:spPr bwMode="auto">
          <a:xfrm flipH="1">
            <a:off x="2438400" y="6286982"/>
            <a:ext cx="720852" cy="457200"/>
          </a:xfrm>
          <a:prstGeom prst="line">
            <a:avLst/>
          </a:prstGeom>
          <a:noFill/>
          <a:ln w="9525">
            <a:solidFill>
              <a:schemeClr val="tx1"/>
            </a:solidFill>
            <a:round/>
            <a:headEnd/>
            <a:tailEnd/>
          </a:ln>
          <a:effectLst/>
        </p:spPr>
        <p:txBody>
          <a:bodyPr/>
          <a:lstStyle/>
          <a:p>
            <a:endParaRPr lang="en-US"/>
          </a:p>
        </p:txBody>
      </p:sp>
      <p:sp>
        <p:nvSpPr>
          <p:cNvPr id="9" name="Line 9"/>
          <p:cNvSpPr>
            <a:spLocks noChangeShapeType="1"/>
          </p:cNvSpPr>
          <p:nvPr/>
        </p:nvSpPr>
        <p:spPr bwMode="auto">
          <a:xfrm>
            <a:off x="3159252" y="6286982"/>
            <a:ext cx="2555748" cy="0"/>
          </a:xfrm>
          <a:prstGeom prst="line">
            <a:avLst/>
          </a:prstGeom>
          <a:noFill/>
          <a:ln w="9525">
            <a:solidFill>
              <a:schemeClr val="tx1"/>
            </a:solidFill>
            <a:round/>
            <a:headEnd/>
            <a:tailEnd/>
          </a:ln>
          <a:effectLst/>
        </p:spPr>
        <p:txBody>
          <a:bodyPr/>
          <a:lstStyle/>
          <a:p>
            <a:endParaRPr lang="en-US"/>
          </a:p>
        </p:txBody>
      </p:sp>
      <p:sp>
        <p:nvSpPr>
          <p:cNvPr id="10" name="Line 10"/>
          <p:cNvSpPr>
            <a:spLocks noChangeShapeType="1"/>
          </p:cNvSpPr>
          <p:nvPr/>
        </p:nvSpPr>
        <p:spPr bwMode="auto">
          <a:xfrm flipH="1">
            <a:off x="4994148" y="6286982"/>
            <a:ext cx="720852" cy="457200"/>
          </a:xfrm>
          <a:prstGeom prst="line">
            <a:avLst/>
          </a:prstGeom>
          <a:noFill/>
          <a:ln w="9525">
            <a:solidFill>
              <a:schemeClr val="tx1"/>
            </a:solidFill>
            <a:round/>
            <a:headEnd/>
            <a:tailEnd/>
          </a:ln>
          <a:effectLst/>
        </p:spPr>
        <p:txBody>
          <a:bodyPr/>
          <a:lstStyle/>
          <a:p>
            <a:endParaRPr lang="en-US"/>
          </a:p>
        </p:txBody>
      </p:sp>
      <p:sp>
        <p:nvSpPr>
          <p:cNvPr id="11" name="Line 11"/>
          <p:cNvSpPr>
            <a:spLocks noChangeShapeType="1"/>
          </p:cNvSpPr>
          <p:nvPr/>
        </p:nvSpPr>
        <p:spPr bwMode="auto">
          <a:xfrm>
            <a:off x="4142232" y="5905982"/>
            <a:ext cx="0" cy="533400"/>
          </a:xfrm>
          <a:prstGeom prst="line">
            <a:avLst/>
          </a:prstGeom>
          <a:noFill/>
          <a:ln w="12700">
            <a:solidFill>
              <a:schemeClr val="tx1"/>
            </a:solidFill>
            <a:prstDash val="dash"/>
            <a:round/>
            <a:headEnd/>
            <a:tailEnd/>
          </a:ln>
          <a:effectLst/>
        </p:spPr>
        <p:txBody>
          <a:bodyPr/>
          <a:lstStyle/>
          <a:p>
            <a:endParaRPr lang="en-US"/>
          </a:p>
        </p:txBody>
      </p:sp>
      <p:grpSp>
        <p:nvGrpSpPr>
          <p:cNvPr id="29" name="Group 28"/>
          <p:cNvGrpSpPr/>
          <p:nvPr/>
        </p:nvGrpSpPr>
        <p:grpSpPr>
          <a:xfrm>
            <a:off x="3429000" y="4305782"/>
            <a:ext cx="1126331" cy="1524000"/>
            <a:chOff x="3332893" y="4038600"/>
            <a:chExt cx="1126331" cy="1524000"/>
          </a:xfrm>
        </p:grpSpPr>
        <p:sp>
          <p:nvSpPr>
            <p:cNvPr id="7" name="Oval 7"/>
            <p:cNvSpPr>
              <a:spLocks noChangeArrowheads="1"/>
            </p:cNvSpPr>
            <p:nvPr/>
          </p:nvSpPr>
          <p:spPr bwMode="auto">
            <a:xfrm>
              <a:off x="3672840" y="4038600"/>
              <a:ext cx="786384" cy="1524000"/>
            </a:xfrm>
            <a:prstGeom prst="ellipse">
              <a:avLst/>
            </a:prstGeom>
            <a:noFill/>
            <a:ln w="28575">
              <a:solidFill>
                <a:schemeClr val="tx1"/>
              </a:solidFill>
              <a:round/>
              <a:headEnd/>
              <a:tailEnd/>
            </a:ln>
            <a:effectLst/>
          </p:spPr>
          <p:txBody>
            <a:bodyPr wrap="none" anchor="ctr"/>
            <a:lstStyle/>
            <a:p>
              <a:endParaRPr lang="en-US"/>
            </a:p>
          </p:txBody>
        </p:sp>
        <p:sp>
          <p:nvSpPr>
            <p:cNvPr id="12" name="Arc 12"/>
            <p:cNvSpPr>
              <a:spLocks/>
            </p:cNvSpPr>
            <p:nvPr/>
          </p:nvSpPr>
          <p:spPr bwMode="auto">
            <a:xfrm rot="1067433">
              <a:off x="3332893" y="4283075"/>
              <a:ext cx="786384" cy="828675"/>
            </a:xfrm>
            <a:custGeom>
              <a:avLst/>
              <a:gdLst>
                <a:gd name="G0" fmla="+- 0 0 0"/>
                <a:gd name="G1" fmla="+- 14702 0 0"/>
                <a:gd name="G2" fmla="+- 21600 0 0"/>
                <a:gd name="T0" fmla="*/ 15825 w 21600"/>
                <a:gd name="T1" fmla="*/ 0 h 14702"/>
                <a:gd name="T2" fmla="*/ 21600 w 21600"/>
                <a:gd name="T3" fmla="*/ 14702 h 14702"/>
                <a:gd name="T4" fmla="*/ 0 w 21600"/>
                <a:gd name="T5" fmla="*/ 14702 h 14702"/>
              </a:gdLst>
              <a:ahLst/>
              <a:cxnLst>
                <a:cxn ang="0">
                  <a:pos x="T0" y="T1"/>
                </a:cxn>
                <a:cxn ang="0">
                  <a:pos x="T2" y="T3"/>
                </a:cxn>
                <a:cxn ang="0">
                  <a:pos x="T4" y="T5"/>
                </a:cxn>
              </a:cxnLst>
              <a:rect l="0" t="0" r="r" b="b"/>
              <a:pathLst>
                <a:path w="21600" h="14702" fill="none" extrusionOk="0">
                  <a:moveTo>
                    <a:pt x="15824" y="0"/>
                  </a:moveTo>
                  <a:cubicBezTo>
                    <a:pt x="19536" y="3995"/>
                    <a:pt x="21600" y="9248"/>
                    <a:pt x="21600" y="14702"/>
                  </a:cubicBezTo>
                </a:path>
                <a:path w="21600" h="14702" stroke="0" extrusionOk="0">
                  <a:moveTo>
                    <a:pt x="15824" y="0"/>
                  </a:moveTo>
                  <a:cubicBezTo>
                    <a:pt x="19536" y="3995"/>
                    <a:pt x="21600" y="9248"/>
                    <a:pt x="21600" y="14702"/>
                  </a:cubicBezTo>
                  <a:lnTo>
                    <a:pt x="0" y="14702"/>
                  </a:lnTo>
                  <a:close/>
                </a:path>
              </a:pathLst>
            </a:custGeom>
            <a:noFill/>
            <a:ln w="9525">
              <a:solidFill>
                <a:schemeClr val="tx1"/>
              </a:solidFill>
              <a:round/>
              <a:headEnd/>
              <a:tailEnd/>
            </a:ln>
            <a:effectLst/>
          </p:spPr>
          <p:txBody>
            <a:bodyPr wrap="none" anchor="ctr"/>
            <a:lstStyle/>
            <a:p>
              <a:endParaRPr lang="en-US"/>
            </a:p>
          </p:txBody>
        </p:sp>
        <p:sp>
          <p:nvSpPr>
            <p:cNvPr id="13" name="Arc 13"/>
            <p:cNvSpPr>
              <a:spLocks/>
            </p:cNvSpPr>
            <p:nvPr/>
          </p:nvSpPr>
          <p:spPr bwMode="auto">
            <a:xfrm rot="19055235" flipH="1">
              <a:off x="3934968" y="4495800"/>
              <a:ext cx="400018" cy="914400"/>
            </a:xfrm>
            <a:custGeom>
              <a:avLst/>
              <a:gdLst>
                <a:gd name="G0" fmla="+- 0 0 0"/>
                <a:gd name="G1" fmla="+- 21600 0 0"/>
                <a:gd name="G2" fmla="+- 21600 0 0"/>
                <a:gd name="T0" fmla="*/ 0 w 19428"/>
                <a:gd name="T1" fmla="*/ 0 h 21600"/>
                <a:gd name="T2" fmla="*/ 19428 w 19428"/>
                <a:gd name="T3" fmla="*/ 12160 h 21600"/>
                <a:gd name="T4" fmla="*/ 0 w 19428"/>
                <a:gd name="T5" fmla="*/ 21600 h 21600"/>
              </a:gdLst>
              <a:ahLst/>
              <a:cxnLst>
                <a:cxn ang="0">
                  <a:pos x="T0" y="T1"/>
                </a:cxn>
                <a:cxn ang="0">
                  <a:pos x="T2" y="T3"/>
                </a:cxn>
                <a:cxn ang="0">
                  <a:pos x="T4" y="T5"/>
                </a:cxn>
              </a:cxnLst>
              <a:rect l="0" t="0" r="r" b="b"/>
              <a:pathLst>
                <a:path w="19428" h="21600" fill="none" extrusionOk="0">
                  <a:moveTo>
                    <a:pt x="-1" y="0"/>
                  </a:moveTo>
                  <a:cubicBezTo>
                    <a:pt x="8269" y="0"/>
                    <a:pt x="15813" y="4721"/>
                    <a:pt x="19427" y="12160"/>
                  </a:cubicBezTo>
                </a:path>
                <a:path w="19428" h="21600" stroke="0" extrusionOk="0">
                  <a:moveTo>
                    <a:pt x="-1" y="0"/>
                  </a:moveTo>
                  <a:cubicBezTo>
                    <a:pt x="8269" y="0"/>
                    <a:pt x="15813" y="4721"/>
                    <a:pt x="19427" y="12160"/>
                  </a:cubicBezTo>
                  <a:lnTo>
                    <a:pt x="0" y="21600"/>
                  </a:lnTo>
                  <a:close/>
                </a:path>
              </a:pathLst>
            </a:custGeom>
            <a:noFill/>
            <a:ln w="9525">
              <a:solidFill>
                <a:schemeClr val="tx1"/>
              </a:solidFill>
              <a:round/>
              <a:headEnd/>
              <a:tailEnd/>
            </a:ln>
            <a:effectLst/>
          </p:spPr>
          <p:txBody>
            <a:bodyPr wrap="none" anchor="ctr"/>
            <a:lstStyle/>
            <a:p>
              <a:endParaRPr lang="en-US"/>
            </a:p>
          </p:txBody>
        </p:sp>
      </p:grpSp>
      <p:cxnSp>
        <p:nvCxnSpPr>
          <p:cNvPr id="16" name="Straight Arrow Connector 15"/>
          <p:cNvCxnSpPr/>
          <p:nvPr/>
        </p:nvCxnSpPr>
        <p:spPr>
          <a:xfrm flipH="1">
            <a:off x="4343400" y="5524982"/>
            <a:ext cx="16764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28" name="Group 4"/>
          <p:cNvGrpSpPr>
            <a:grpSpLocks noChangeAspect="1"/>
          </p:cNvGrpSpPr>
          <p:nvPr>
            <p:custDataLst>
              <p:tags r:id="rId1"/>
            </p:custDataLst>
          </p:nvPr>
        </p:nvGrpSpPr>
        <p:grpSpPr bwMode="auto">
          <a:xfrm>
            <a:off x="533400" y="4686782"/>
            <a:ext cx="678162" cy="495300"/>
            <a:chOff x="327" y="2601"/>
            <a:chExt cx="1769" cy="1292"/>
          </a:xfrm>
        </p:grpSpPr>
        <p:sp>
          <p:nvSpPr>
            <p:cNvPr id="1030" name="Freeform 6"/>
            <p:cNvSpPr>
              <a:spLocks/>
            </p:cNvSpPr>
            <p:nvPr/>
          </p:nvSpPr>
          <p:spPr bwMode="auto">
            <a:xfrm>
              <a:off x="327" y="2601"/>
              <a:ext cx="967" cy="1058"/>
            </a:xfrm>
            <a:custGeom>
              <a:avLst/>
              <a:gdLst/>
              <a:ahLst/>
              <a:cxnLst>
                <a:cxn ang="0">
                  <a:pos x="1849" y="0"/>
                </a:cxn>
                <a:cxn ang="0">
                  <a:pos x="1859" y="698"/>
                </a:cxn>
                <a:cxn ang="0">
                  <a:pos x="1833" y="548"/>
                </a:cxn>
                <a:cxn ang="0">
                  <a:pos x="1797" y="423"/>
                </a:cxn>
                <a:cxn ang="0">
                  <a:pos x="1749" y="322"/>
                </a:cxn>
                <a:cxn ang="0">
                  <a:pos x="1688" y="243"/>
                </a:cxn>
                <a:cxn ang="0">
                  <a:pos x="1610" y="184"/>
                </a:cxn>
                <a:cxn ang="0">
                  <a:pos x="1515" y="141"/>
                </a:cxn>
                <a:cxn ang="0">
                  <a:pos x="1399" y="113"/>
                </a:cxn>
                <a:cxn ang="0">
                  <a:pos x="1259" y="98"/>
                </a:cxn>
                <a:cxn ang="0">
                  <a:pos x="1095" y="93"/>
                </a:cxn>
                <a:cxn ang="0">
                  <a:pos x="1009" y="1014"/>
                </a:cxn>
                <a:cxn ang="0">
                  <a:pos x="1026" y="1034"/>
                </a:cxn>
                <a:cxn ang="0">
                  <a:pos x="1034" y="1059"/>
                </a:cxn>
                <a:cxn ang="0">
                  <a:pos x="1033" y="1066"/>
                </a:cxn>
                <a:cxn ang="0">
                  <a:pos x="1026" y="1080"/>
                </a:cxn>
                <a:cxn ang="0">
                  <a:pos x="1004" y="1108"/>
                </a:cxn>
                <a:cxn ang="0">
                  <a:pos x="205" y="1986"/>
                </a:cxn>
                <a:cxn ang="0">
                  <a:pos x="1158" y="1985"/>
                </a:cxn>
                <a:cxn ang="0">
                  <a:pos x="1290" y="1979"/>
                </a:cxn>
                <a:cxn ang="0">
                  <a:pos x="1408" y="1964"/>
                </a:cxn>
                <a:cxn ang="0">
                  <a:pos x="1510" y="1939"/>
                </a:cxn>
                <a:cxn ang="0">
                  <a:pos x="1598" y="1903"/>
                </a:cxn>
                <a:cxn ang="0">
                  <a:pos x="1672" y="1852"/>
                </a:cxn>
                <a:cxn ang="0">
                  <a:pos x="1734" y="1784"/>
                </a:cxn>
                <a:cxn ang="0">
                  <a:pos x="1784" y="1697"/>
                </a:cxn>
                <a:cxn ang="0">
                  <a:pos x="1821" y="1590"/>
                </a:cxn>
                <a:cxn ang="0">
                  <a:pos x="1849" y="1459"/>
                </a:cxn>
                <a:cxn ang="0">
                  <a:pos x="1934" y="1385"/>
                </a:cxn>
                <a:cxn ang="0">
                  <a:pos x="79" y="2117"/>
                </a:cxn>
                <a:cxn ang="0">
                  <a:pos x="44" y="2116"/>
                </a:cxn>
                <a:cxn ang="0">
                  <a:pos x="16" y="2110"/>
                </a:cxn>
                <a:cxn ang="0">
                  <a:pos x="1" y="2096"/>
                </a:cxn>
                <a:cxn ang="0">
                  <a:pos x="0" y="2079"/>
                </a:cxn>
                <a:cxn ang="0">
                  <a:pos x="2" y="2070"/>
                </a:cxn>
                <a:cxn ang="0">
                  <a:pos x="13" y="2057"/>
                </a:cxn>
                <a:cxn ang="0">
                  <a:pos x="35" y="2033"/>
                </a:cxn>
                <a:cxn ang="0">
                  <a:pos x="0" y="69"/>
                </a:cxn>
                <a:cxn ang="0">
                  <a:pos x="2" y="25"/>
                </a:cxn>
                <a:cxn ang="0">
                  <a:pos x="16" y="6"/>
                </a:cxn>
                <a:cxn ang="0">
                  <a:pos x="51" y="1"/>
                </a:cxn>
              </a:cxnLst>
              <a:rect l="0" t="0" r="r" b="b"/>
              <a:pathLst>
                <a:path w="1934" h="2117">
                  <a:moveTo>
                    <a:pt x="79" y="0"/>
                  </a:moveTo>
                  <a:lnTo>
                    <a:pt x="1849" y="0"/>
                  </a:lnTo>
                  <a:lnTo>
                    <a:pt x="1934" y="698"/>
                  </a:lnTo>
                  <a:lnTo>
                    <a:pt x="1859" y="698"/>
                  </a:lnTo>
                  <a:lnTo>
                    <a:pt x="1847" y="620"/>
                  </a:lnTo>
                  <a:lnTo>
                    <a:pt x="1833" y="548"/>
                  </a:lnTo>
                  <a:lnTo>
                    <a:pt x="1815" y="482"/>
                  </a:lnTo>
                  <a:lnTo>
                    <a:pt x="1797" y="423"/>
                  </a:lnTo>
                  <a:lnTo>
                    <a:pt x="1775" y="370"/>
                  </a:lnTo>
                  <a:lnTo>
                    <a:pt x="1749" y="322"/>
                  </a:lnTo>
                  <a:lnTo>
                    <a:pt x="1720" y="280"/>
                  </a:lnTo>
                  <a:lnTo>
                    <a:pt x="1688" y="243"/>
                  </a:lnTo>
                  <a:lnTo>
                    <a:pt x="1651" y="211"/>
                  </a:lnTo>
                  <a:lnTo>
                    <a:pt x="1610" y="184"/>
                  </a:lnTo>
                  <a:lnTo>
                    <a:pt x="1565" y="160"/>
                  </a:lnTo>
                  <a:lnTo>
                    <a:pt x="1515" y="141"/>
                  </a:lnTo>
                  <a:lnTo>
                    <a:pt x="1459" y="125"/>
                  </a:lnTo>
                  <a:lnTo>
                    <a:pt x="1399" y="113"/>
                  </a:lnTo>
                  <a:lnTo>
                    <a:pt x="1332" y="105"/>
                  </a:lnTo>
                  <a:lnTo>
                    <a:pt x="1259" y="98"/>
                  </a:lnTo>
                  <a:lnTo>
                    <a:pt x="1180" y="94"/>
                  </a:lnTo>
                  <a:lnTo>
                    <a:pt x="1095" y="93"/>
                  </a:lnTo>
                  <a:lnTo>
                    <a:pt x="360" y="93"/>
                  </a:lnTo>
                  <a:lnTo>
                    <a:pt x="1009" y="1014"/>
                  </a:lnTo>
                  <a:lnTo>
                    <a:pt x="1018" y="1024"/>
                  </a:lnTo>
                  <a:lnTo>
                    <a:pt x="1026" y="1034"/>
                  </a:lnTo>
                  <a:lnTo>
                    <a:pt x="1032" y="1045"/>
                  </a:lnTo>
                  <a:lnTo>
                    <a:pt x="1034" y="1059"/>
                  </a:lnTo>
                  <a:lnTo>
                    <a:pt x="1034" y="1062"/>
                  </a:lnTo>
                  <a:lnTo>
                    <a:pt x="1033" y="1066"/>
                  </a:lnTo>
                  <a:lnTo>
                    <a:pt x="1031" y="1072"/>
                  </a:lnTo>
                  <a:lnTo>
                    <a:pt x="1026" y="1080"/>
                  </a:lnTo>
                  <a:lnTo>
                    <a:pt x="1017" y="1093"/>
                  </a:lnTo>
                  <a:lnTo>
                    <a:pt x="1004" y="1108"/>
                  </a:lnTo>
                  <a:lnTo>
                    <a:pt x="1004" y="1108"/>
                  </a:lnTo>
                  <a:lnTo>
                    <a:pt x="205" y="1986"/>
                  </a:lnTo>
                  <a:lnTo>
                    <a:pt x="1084" y="1986"/>
                  </a:lnTo>
                  <a:lnTo>
                    <a:pt x="1158" y="1985"/>
                  </a:lnTo>
                  <a:lnTo>
                    <a:pt x="1226" y="1982"/>
                  </a:lnTo>
                  <a:lnTo>
                    <a:pt x="1290" y="1979"/>
                  </a:lnTo>
                  <a:lnTo>
                    <a:pt x="1351" y="1972"/>
                  </a:lnTo>
                  <a:lnTo>
                    <a:pt x="1408" y="1964"/>
                  </a:lnTo>
                  <a:lnTo>
                    <a:pt x="1461" y="1953"/>
                  </a:lnTo>
                  <a:lnTo>
                    <a:pt x="1510" y="1939"/>
                  </a:lnTo>
                  <a:lnTo>
                    <a:pt x="1556" y="1923"/>
                  </a:lnTo>
                  <a:lnTo>
                    <a:pt x="1598" y="1903"/>
                  </a:lnTo>
                  <a:lnTo>
                    <a:pt x="1637" y="1879"/>
                  </a:lnTo>
                  <a:lnTo>
                    <a:pt x="1672" y="1852"/>
                  </a:lnTo>
                  <a:lnTo>
                    <a:pt x="1705" y="1820"/>
                  </a:lnTo>
                  <a:lnTo>
                    <a:pt x="1734" y="1784"/>
                  </a:lnTo>
                  <a:lnTo>
                    <a:pt x="1761" y="1743"/>
                  </a:lnTo>
                  <a:lnTo>
                    <a:pt x="1784" y="1697"/>
                  </a:lnTo>
                  <a:lnTo>
                    <a:pt x="1804" y="1646"/>
                  </a:lnTo>
                  <a:lnTo>
                    <a:pt x="1821" y="1590"/>
                  </a:lnTo>
                  <a:lnTo>
                    <a:pt x="1837" y="1527"/>
                  </a:lnTo>
                  <a:lnTo>
                    <a:pt x="1849" y="1459"/>
                  </a:lnTo>
                  <a:lnTo>
                    <a:pt x="1859" y="1385"/>
                  </a:lnTo>
                  <a:lnTo>
                    <a:pt x="1934" y="1385"/>
                  </a:lnTo>
                  <a:lnTo>
                    <a:pt x="1849" y="2117"/>
                  </a:lnTo>
                  <a:lnTo>
                    <a:pt x="79" y="2117"/>
                  </a:lnTo>
                  <a:lnTo>
                    <a:pt x="60" y="2116"/>
                  </a:lnTo>
                  <a:lnTo>
                    <a:pt x="44" y="2116"/>
                  </a:lnTo>
                  <a:lnTo>
                    <a:pt x="29" y="2114"/>
                  </a:lnTo>
                  <a:lnTo>
                    <a:pt x="16" y="2110"/>
                  </a:lnTo>
                  <a:lnTo>
                    <a:pt x="7" y="2105"/>
                  </a:lnTo>
                  <a:lnTo>
                    <a:pt x="1" y="2096"/>
                  </a:lnTo>
                  <a:lnTo>
                    <a:pt x="0" y="2082"/>
                  </a:lnTo>
                  <a:lnTo>
                    <a:pt x="0" y="2079"/>
                  </a:lnTo>
                  <a:lnTo>
                    <a:pt x="0" y="2074"/>
                  </a:lnTo>
                  <a:lnTo>
                    <a:pt x="2" y="2070"/>
                  </a:lnTo>
                  <a:lnTo>
                    <a:pt x="6" y="2064"/>
                  </a:lnTo>
                  <a:lnTo>
                    <a:pt x="13" y="2057"/>
                  </a:lnTo>
                  <a:lnTo>
                    <a:pt x="22" y="2047"/>
                  </a:lnTo>
                  <a:lnTo>
                    <a:pt x="35" y="2033"/>
                  </a:lnTo>
                  <a:lnTo>
                    <a:pt x="790" y="1195"/>
                  </a:lnTo>
                  <a:lnTo>
                    <a:pt x="0" y="69"/>
                  </a:lnTo>
                  <a:lnTo>
                    <a:pt x="0" y="43"/>
                  </a:lnTo>
                  <a:lnTo>
                    <a:pt x="2" y="25"/>
                  </a:lnTo>
                  <a:lnTo>
                    <a:pt x="7" y="14"/>
                  </a:lnTo>
                  <a:lnTo>
                    <a:pt x="16" y="6"/>
                  </a:lnTo>
                  <a:lnTo>
                    <a:pt x="31" y="2"/>
                  </a:lnTo>
                  <a:lnTo>
                    <a:pt x="51" y="1"/>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441" y="3400"/>
              <a:ext cx="655" cy="493"/>
            </a:xfrm>
            <a:custGeom>
              <a:avLst/>
              <a:gdLst/>
              <a:ahLst/>
              <a:cxnLst>
                <a:cxn ang="0">
                  <a:pos x="426" y="18"/>
                </a:cxn>
                <a:cxn ang="0">
                  <a:pos x="517" y="95"/>
                </a:cxn>
                <a:cxn ang="0">
                  <a:pos x="538" y="211"/>
                </a:cxn>
                <a:cxn ang="0">
                  <a:pos x="487" y="357"/>
                </a:cxn>
                <a:cxn ang="0">
                  <a:pos x="408" y="589"/>
                </a:cxn>
                <a:cxn ang="0">
                  <a:pos x="385" y="756"/>
                </a:cxn>
                <a:cxn ang="0">
                  <a:pos x="392" y="816"/>
                </a:cxn>
                <a:cxn ang="0">
                  <a:pos x="426" y="883"/>
                </a:cxn>
                <a:cxn ang="0">
                  <a:pos x="510" y="925"/>
                </a:cxn>
                <a:cxn ang="0">
                  <a:pos x="644" y="903"/>
                </a:cxn>
                <a:cxn ang="0">
                  <a:pos x="746" y="827"/>
                </a:cxn>
                <a:cxn ang="0">
                  <a:pos x="810" y="741"/>
                </a:cxn>
                <a:cxn ang="0">
                  <a:pos x="827" y="690"/>
                </a:cxn>
                <a:cxn ang="0">
                  <a:pos x="850" y="609"/>
                </a:cxn>
                <a:cxn ang="0">
                  <a:pos x="984" y="94"/>
                </a:cxn>
                <a:cxn ang="0">
                  <a:pos x="1024" y="35"/>
                </a:cxn>
                <a:cxn ang="0">
                  <a:pos x="1100" y="21"/>
                </a:cxn>
                <a:cxn ang="0">
                  <a:pos x="1152" y="67"/>
                </a:cxn>
                <a:cxn ang="0">
                  <a:pos x="1149" y="126"/>
                </a:cxn>
                <a:cxn ang="0">
                  <a:pos x="1129" y="212"/>
                </a:cxn>
                <a:cxn ang="0">
                  <a:pos x="1059" y="475"/>
                </a:cxn>
                <a:cxn ang="0">
                  <a:pos x="1025" y="611"/>
                </a:cxn>
                <a:cxn ang="0">
                  <a:pos x="994" y="738"/>
                </a:cxn>
                <a:cxn ang="0">
                  <a:pos x="986" y="841"/>
                </a:cxn>
                <a:cxn ang="0">
                  <a:pos x="1010" y="908"/>
                </a:cxn>
                <a:cxn ang="0">
                  <a:pos x="1084" y="923"/>
                </a:cxn>
                <a:cxn ang="0">
                  <a:pos x="1157" y="860"/>
                </a:cxn>
                <a:cxn ang="0">
                  <a:pos x="1205" y="750"/>
                </a:cxn>
                <a:cxn ang="0">
                  <a:pos x="1234" y="653"/>
                </a:cxn>
                <a:cxn ang="0">
                  <a:pos x="1259" y="625"/>
                </a:cxn>
                <a:cxn ang="0">
                  <a:pos x="1291" y="626"/>
                </a:cxn>
                <a:cxn ang="0">
                  <a:pos x="1311" y="653"/>
                </a:cxn>
                <a:cxn ang="0">
                  <a:pos x="1297" y="707"/>
                </a:cxn>
                <a:cxn ang="0">
                  <a:pos x="1258" y="817"/>
                </a:cxn>
                <a:cxn ang="0">
                  <a:pos x="1180" y="934"/>
                </a:cxn>
                <a:cxn ang="0">
                  <a:pos x="1050" y="985"/>
                </a:cxn>
                <a:cxn ang="0">
                  <a:pos x="999" y="980"/>
                </a:cxn>
                <a:cxn ang="0">
                  <a:pos x="915" y="952"/>
                </a:cxn>
                <a:cxn ang="0">
                  <a:pos x="838" y="874"/>
                </a:cxn>
                <a:cxn ang="0">
                  <a:pos x="754" y="904"/>
                </a:cxn>
                <a:cxn ang="0">
                  <a:pos x="641" y="967"/>
                </a:cxn>
                <a:cxn ang="0">
                  <a:pos x="496" y="984"/>
                </a:cxn>
                <a:cxn ang="0">
                  <a:pos x="360" y="953"/>
                </a:cxn>
                <a:cxn ang="0">
                  <a:pos x="255" y="867"/>
                </a:cxn>
                <a:cxn ang="0">
                  <a:pos x="218" y="763"/>
                </a:cxn>
                <a:cxn ang="0">
                  <a:pos x="216" y="695"/>
                </a:cxn>
                <a:cxn ang="0">
                  <a:pos x="219" y="643"/>
                </a:cxn>
                <a:cxn ang="0">
                  <a:pos x="237" y="562"/>
                </a:cxn>
                <a:cxn ang="0">
                  <a:pos x="280" y="429"/>
                </a:cxn>
                <a:cxn ang="0">
                  <a:pos x="352" y="246"/>
                </a:cxn>
                <a:cxn ang="0">
                  <a:pos x="374" y="112"/>
                </a:cxn>
                <a:cxn ang="0">
                  <a:pos x="338" y="60"/>
                </a:cxn>
                <a:cxn ang="0">
                  <a:pos x="241" y="83"/>
                </a:cxn>
                <a:cxn ang="0">
                  <a:pos x="140" y="189"/>
                </a:cxn>
                <a:cxn ang="0">
                  <a:pos x="77" y="339"/>
                </a:cxn>
                <a:cxn ang="0">
                  <a:pos x="40" y="361"/>
                </a:cxn>
                <a:cxn ang="0">
                  <a:pos x="13" y="355"/>
                </a:cxn>
                <a:cxn ang="0">
                  <a:pos x="1" y="323"/>
                </a:cxn>
                <a:cxn ang="0">
                  <a:pos x="27" y="247"/>
                </a:cxn>
                <a:cxn ang="0">
                  <a:pos x="89" y="139"/>
                </a:cxn>
                <a:cxn ang="0">
                  <a:pos x="189" y="42"/>
                </a:cxn>
                <a:cxn ang="0">
                  <a:pos x="330" y="0"/>
                </a:cxn>
              </a:cxnLst>
              <a:rect l="0" t="0" r="r" b="b"/>
              <a:pathLst>
                <a:path w="1311" h="985">
                  <a:moveTo>
                    <a:pt x="330" y="0"/>
                  </a:moveTo>
                  <a:lnTo>
                    <a:pt x="365" y="2"/>
                  </a:lnTo>
                  <a:lnTo>
                    <a:pt x="396" y="8"/>
                  </a:lnTo>
                  <a:lnTo>
                    <a:pt x="426" y="18"/>
                  </a:lnTo>
                  <a:lnTo>
                    <a:pt x="454" y="33"/>
                  </a:lnTo>
                  <a:lnTo>
                    <a:pt x="479" y="51"/>
                  </a:lnTo>
                  <a:lnTo>
                    <a:pt x="500" y="71"/>
                  </a:lnTo>
                  <a:lnTo>
                    <a:pt x="517" y="95"/>
                  </a:lnTo>
                  <a:lnTo>
                    <a:pt x="530" y="122"/>
                  </a:lnTo>
                  <a:lnTo>
                    <a:pt x="538" y="153"/>
                  </a:lnTo>
                  <a:lnTo>
                    <a:pt x="540" y="185"/>
                  </a:lnTo>
                  <a:lnTo>
                    <a:pt x="538" y="211"/>
                  </a:lnTo>
                  <a:lnTo>
                    <a:pt x="533" y="238"/>
                  </a:lnTo>
                  <a:lnTo>
                    <a:pt x="524" y="267"/>
                  </a:lnTo>
                  <a:lnTo>
                    <a:pt x="510" y="297"/>
                  </a:lnTo>
                  <a:lnTo>
                    <a:pt x="487" y="357"/>
                  </a:lnTo>
                  <a:lnTo>
                    <a:pt x="463" y="416"/>
                  </a:lnTo>
                  <a:lnTo>
                    <a:pt x="443" y="475"/>
                  </a:lnTo>
                  <a:lnTo>
                    <a:pt x="424" y="532"/>
                  </a:lnTo>
                  <a:lnTo>
                    <a:pt x="408" y="589"/>
                  </a:lnTo>
                  <a:lnTo>
                    <a:pt x="396" y="643"/>
                  </a:lnTo>
                  <a:lnTo>
                    <a:pt x="388" y="695"/>
                  </a:lnTo>
                  <a:lnTo>
                    <a:pt x="385" y="745"/>
                  </a:lnTo>
                  <a:lnTo>
                    <a:pt x="385" y="756"/>
                  </a:lnTo>
                  <a:lnTo>
                    <a:pt x="385" y="768"/>
                  </a:lnTo>
                  <a:lnTo>
                    <a:pt x="387" y="783"/>
                  </a:lnTo>
                  <a:lnTo>
                    <a:pt x="389" y="799"/>
                  </a:lnTo>
                  <a:lnTo>
                    <a:pt x="392" y="816"/>
                  </a:lnTo>
                  <a:lnTo>
                    <a:pt x="397" y="833"/>
                  </a:lnTo>
                  <a:lnTo>
                    <a:pt x="404" y="851"/>
                  </a:lnTo>
                  <a:lnTo>
                    <a:pt x="415" y="868"/>
                  </a:lnTo>
                  <a:lnTo>
                    <a:pt x="426" y="883"/>
                  </a:lnTo>
                  <a:lnTo>
                    <a:pt x="441" y="897"/>
                  </a:lnTo>
                  <a:lnTo>
                    <a:pt x="460" y="909"/>
                  </a:lnTo>
                  <a:lnTo>
                    <a:pt x="483" y="918"/>
                  </a:lnTo>
                  <a:lnTo>
                    <a:pt x="510" y="925"/>
                  </a:lnTo>
                  <a:lnTo>
                    <a:pt x="540" y="926"/>
                  </a:lnTo>
                  <a:lnTo>
                    <a:pt x="577" y="923"/>
                  </a:lnTo>
                  <a:lnTo>
                    <a:pt x="611" y="915"/>
                  </a:lnTo>
                  <a:lnTo>
                    <a:pt x="644" y="903"/>
                  </a:lnTo>
                  <a:lnTo>
                    <a:pt x="673" y="887"/>
                  </a:lnTo>
                  <a:lnTo>
                    <a:pt x="700" y="869"/>
                  </a:lnTo>
                  <a:lnTo>
                    <a:pt x="724" y="849"/>
                  </a:lnTo>
                  <a:lnTo>
                    <a:pt x="746" y="827"/>
                  </a:lnTo>
                  <a:lnTo>
                    <a:pt x="766" y="804"/>
                  </a:lnTo>
                  <a:lnTo>
                    <a:pt x="783" y="782"/>
                  </a:lnTo>
                  <a:lnTo>
                    <a:pt x="799" y="760"/>
                  </a:lnTo>
                  <a:lnTo>
                    <a:pt x="810" y="741"/>
                  </a:lnTo>
                  <a:lnTo>
                    <a:pt x="813" y="735"/>
                  </a:lnTo>
                  <a:lnTo>
                    <a:pt x="816" y="725"/>
                  </a:lnTo>
                  <a:lnTo>
                    <a:pt x="821" y="709"/>
                  </a:lnTo>
                  <a:lnTo>
                    <a:pt x="827" y="690"/>
                  </a:lnTo>
                  <a:lnTo>
                    <a:pt x="832" y="669"/>
                  </a:lnTo>
                  <a:lnTo>
                    <a:pt x="838" y="648"/>
                  </a:lnTo>
                  <a:lnTo>
                    <a:pt x="844" y="627"/>
                  </a:lnTo>
                  <a:lnTo>
                    <a:pt x="850" y="609"/>
                  </a:lnTo>
                  <a:lnTo>
                    <a:pt x="965" y="155"/>
                  </a:lnTo>
                  <a:lnTo>
                    <a:pt x="971" y="134"/>
                  </a:lnTo>
                  <a:lnTo>
                    <a:pt x="978" y="113"/>
                  </a:lnTo>
                  <a:lnTo>
                    <a:pt x="984" y="94"/>
                  </a:lnTo>
                  <a:lnTo>
                    <a:pt x="992" y="76"/>
                  </a:lnTo>
                  <a:lnTo>
                    <a:pt x="1000" y="60"/>
                  </a:lnTo>
                  <a:lnTo>
                    <a:pt x="1012" y="46"/>
                  </a:lnTo>
                  <a:lnTo>
                    <a:pt x="1024" y="35"/>
                  </a:lnTo>
                  <a:lnTo>
                    <a:pt x="1039" y="27"/>
                  </a:lnTo>
                  <a:lnTo>
                    <a:pt x="1058" y="21"/>
                  </a:lnTo>
                  <a:lnTo>
                    <a:pt x="1080" y="19"/>
                  </a:lnTo>
                  <a:lnTo>
                    <a:pt x="1100" y="21"/>
                  </a:lnTo>
                  <a:lnTo>
                    <a:pt x="1117" y="27"/>
                  </a:lnTo>
                  <a:lnTo>
                    <a:pt x="1133" y="37"/>
                  </a:lnTo>
                  <a:lnTo>
                    <a:pt x="1144" y="51"/>
                  </a:lnTo>
                  <a:lnTo>
                    <a:pt x="1152" y="67"/>
                  </a:lnTo>
                  <a:lnTo>
                    <a:pt x="1155" y="87"/>
                  </a:lnTo>
                  <a:lnTo>
                    <a:pt x="1155" y="95"/>
                  </a:lnTo>
                  <a:lnTo>
                    <a:pt x="1152" y="109"/>
                  </a:lnTo>
                  <a:lnTo>
                    <a:pt x="1149" y="126"/>
                  </a:lnTo>
                  <a:lnTo>
                    <a:pt x="1144" y="145"/>
                  </a:lnTo>
                  <a:lnTo>
                    <a:pt x="1138" y="167"/>
                  </a:lnTo>
                  <a:lnTo>
                    <a:pt x="1134" y="189"/>
                  </a:lnTo>
                  <a:lnTo>
                    <a:pt x="1129" y="212"/>
                  </a:lnTo>
                  <a:lnTo>
                    <a:pt x="1124" y="234"/>
                  </a:lnTo>
                  <a:lnTo>
                    <a:pt x="1120" y="253"/>
                  </a:lnTo>
                  <a:lnTo>
                    <a:pt x="1065" y="448"/>
                  </a:lnTo>
                  <a:lnTo>
                    <a:pt x="1059" y="475"/>
                  </a:lnTo>
                  <a:lnTo>
                    <a:pt x="1052" y="507"/>
                  </a:lnTo>
                  <a:lnTo>
                    <a:pt x="1044" y="542"/>
                  </a:lnTo>
                  <a:lnTo>
                    <a:pt x="1035" y="577"/>
                  </a:lnTo>
                  <a:lnTo>
                    <a:pt x="1025" y="611"/>
                  </a:lnTo>
                  <a:lnTo>
                    <a:pt x="1015" y="643"/>
                  </a:lnTo>
                  <a:lnTo>
                    <a:pt x="1008" y="674"/>
                  </a:lnTo>
                  <a:lnTo>
                    <a:pt x="1001" y="706"/>
                  </a:lnTo>
                  <a:lnTo>
                    <a:pt x="994" y="738"/>
                  </a:lnTo>
                  <a:lnTo>
                    <a:pt x="989" y="769"/>
                  </a:lnTo>
                  <a:lnTo>
                    <a:pt x="986" y="796"/>
                  </a:lnTo>
                  <a:lnTo>
                    <a:pt x="985" y="819"/>
                  </a:lnTo>
                  <a:lnTo>
                    <a:pt x="986" y="841"/>
                  </a:lnTo>
                  <a:lnTo>
                    <a:pt x="988" y="860"/>
                  </a:lnTo>
                  <a:lnTo>
                    <a:pt x="993" y="878"/>
                  </a:lnTo>
                  <a:lnTo>
                    <a:pt x="1000" y="894"/>
                  </a:lnTo>
                  <a:lnTo>
                    <a:pt x="1010" y="908"/>
                  </a:lnTo>
                  <a:lnTo>
                    <a:pt x="1023" y="918"/>
                  </a:lnTo>
                  <a:lnTo>
                    <a:pt x="1039" y="923"/>
                  </a:lnTo>
                  <a:lnTo>
                    <a:pt x="1060" y="926"/>
                  </a:lnTo>
                  <a:lnTo>
                    <a:pt x="1084" y="923"/>
                  </a:lnTo>
                  <a:lnTo>
                    <a:pt x="1105" y="914"/>
                  </a:lnTo>
                  <a:lnTo>
                    <a:pt x="1124" y="900"/>
                  </a:lnTo>
                  <a:lnTo>
                    <a:pt x="1142" y="881"/>
                  </a:lnTo>
                  <a:lnTo>
                    <a:pt x="1157" y="860"/>
                  </a:lnTo>
                  <a:lnTo>
                    <a:pt x="1171" y="835"/>
                  </a:lnTo>
                  <a:lnTo>
                    <a:pt x="1184" y="808"/>
                  </a:lnTo>
                  <a:lnTo>
                    <a:pt x="1195" y="779"/>
                  </a:lnTo>
                  <a:lnTo>
                    <a:pt x="1205" y="750"/>
                  </a:lnTo>
                  <a:lnTo>
                    <a:pt x="1213" y="720"/>
                  </a:lnTo>
                  <a:lnTo>
                    <a:pt x="1220" y="692"/>
                  </a:lnTo>
                  <a:lnTo>
                    <a:pt x="1228" y="670"/>
                  </a:lnTo>
                  <a:lnTo>
                    <a:pt x="1234" y="653"/>
                  </a:lnTo>
                  <a:lnTo>
                    <a:pt x="1238" y="641"/>
                  </a:lnTo>
                  <a:lnTo>
                    <a:pt x="1244" y="632"/>
                  </a:lnTo>
                  <a:lnTo>
                    <a:pt x="1251" y="627"/>
                  </a:lnTo>
                  <a:lnTo>
                    <a:pt x="1259" y="625"/>
                  </a:lnTo>
                  <a:lnTo>
                    <a:pt x="1270" y="624"/>
                  </a:lnTo>
                  <a:lnTo>
                    <a:pt x="1276" y="624"/>
                  </a:lnTo>
                  <a:lnTo>
                    <a:pt x="1283" y="624"/>
                  </a:lnTo>
                  <a:lnTo>
                    <a:pt x="1291" y="626"/>
                  </a:lnTo>
                  <a:lnTo>
                    <a:pt x="1298" y="630"/>
                  </a:lnTo>
                  <a:lnTo>
                    <a:pt x="1304" y="634"/>
                  </a:lnTo>
                  <a:lnTo>
                    <a:pt x="1308" y="642"/>
                  </a:lnTo>
                  <a:lnTo>
                    <a:pt x="1311" y="653"/>
                  </a:lnTo>
                  <a:lnTo>
                    <a:pt x="1309" y="658"/>
                  </a:lnTo>
                  <a:lnTo>
                    <a:pt x="1307" y="669"/>
                  </a:lnTo>
                  <a:lnTo>
                    <a:pt x="1302" y="686"/>
                  </a:lnTo>
                  <a:lnTo>
                    <a:pt x="1297" y="707"/>
                  </a:lnTo>
                  <a:lnTo>
                    <a:pt x="1288" y="732"/>
                  </a:lnTo>
                  <a:lnTo>
                    <a:pt x="1280" y="759"/>
                  </a:lnTo>
                  <a:lnTo>
                    <a:pt x="1270" y="787"/>
                  </a:lnTo>
                  <a:lnTo>
                    <a:pt x="1258" y="817"/>
                  </a:lnTo>
                  <a:lnTo>
                    <a:pt x="1244" y="845"/>
                  </a:lnTo>
                  <a:lnTo>
                    <a:pt x="1230" y="872"/>
                  </a:lnTo>
                  <a:lnTo>
                    <a:pt x="1207" y="906"/>
                  </a:lnTo>
                  <a:lnTo>
                    <a:pt x="1180" y="934"/>
                  </a:lnTo>
                  <a:lnTo>
                    <a:pt x="1151" y="956"/>
                  </a:lnTo>
                  <a:lnTo>
                    <a:pt x="1120" y="972"/>
                  </a:lnTo>
                  <a:lnTo>
                    <a:pt x="1086" y="981"/>
                  </a:lnTo>
                  <a:lnTo>
                    <a:pt x="1050" y="985"/>
                  </a:lnTo>
                  <a:lnTo>
                    <a:pt x="1042" y="985"/>
                  </a:lnTo>
                  <a:lnTo>
                    <a:pt x="1030" y="985"/>
                  </a:lnTo>
                  <a:lnTo>
                    <a:pt x="1016" y="984"/>
                  </a:lnTo>
                  <a:lnTo>
                    <a:pt x="999" y="980"/>
                  </a:lnTo>
                  <a:lnTo>
                    <a:pt x="979" y="977"/>
                  </a:lnTo>
                  <a:lnTo>
                    <a:pt x="958" y="971"/>
                  </a:lnTo>
                  <a:lnTo>
                    <a:pt x="936" y="963"/>
                  </a:lnTo>
                  <a:lnTo>
                    <a:pt x="915" y="952"/>
                  </a:lnTo>
                  <a:lnTo>
                    <a:pt x="893" y="938"/>
                  </a:lnTo>
                  <a:lnTo>
                    <a:pt x="873" y="920"/>
                  </a:lnTo>
                  <a:lnTo>
                    <a:pt x="854" y="900"/>
                  </a:lnTo>
                  <a:lnTo>
                    <a:pt x="838" y="874"/>
                  </a:lnTo>
                  <a:lnTo>
                    <a:pt x="825" y="843"/>
                  </a:lnTo>
                  <a:lnTo>
                    <a:pt x="802" y="864"/>
                  </a:lnTo>
                  <a:lnTo>
                    <a:pt x="779" y="884"/>
                  </a:lnTo>
                  <a:lnTo>
                    <a:pt x="754" y="904"/>
                  </a:lnTo>
                  <a:lnTo>
                    <a:pt x="730" y="922"/>
                  </a:lnTo>
                  <a:lnTo>
                    <a:pt x="702" y="939"/>
                  </a:lnTo>
                  <a:lnTo>
                    <a:pt x="673" y="954"/>
                  </a:lnTo>
                  <a:lnTo>
                    <a:pt x="641" y="967"/>
                  </a:lnTo>
                  <a:lnTo>
                    <a:pt x="608" y="977"/>
                  </a:lnTo>
                  <a:lnTo>
                    <a:pt x="571" y="982"/>
                  </a:lnTo>
                  <a:lnTo>
                    <a:pt x="530" y="985"/>
                  </a:lnTo>
                  <a:lnTo>
                    <a:pt x="496" y="984"/>
                  </a:lnTo>
                  <a:lnTo>
                    <a:pt x="461" y="980"/>
                  </a:lnTo>
                  <a:lnTo>
                    <a:pt x="426" y="974"/>
                  </a:lnTo>
                  <a:lnTo>
                    <a:pt x="392" y="965"/>
                  </a:lnTo>
                  <a:lnTo>
                    <a:pt x="360" y="953"/>
                  </a:lnTo>
                  <a:lnTo>
                    <a:pt x="330" y="937"/>
                  </a:lnTo>
                  <a:lnTo>
                    <a:pt x="301" y="917"/>
                  </a:lnTo>
                  <a:lnTo>
                    <a:pt x="275" y="893"/>
                  </a:lnTo>
                  <a:lnTo>
                    <a:pt x="255" y="867"/>
                  </a:lnTo>
                  <a:lnTo>
                    <a:pt x="240" y="841"/>
                  </a:lnTo>
                  <a:lnTo>
                    <a:pt x="230" y="813"/>
                  </a:lnTo>
                  <a:lnTo>
                    <a:pt x="223" y="787"/>
                  </a:lnTo>
                  <a:lnTo>
                    <a:pt x="218" y="763"/>
                  </a:lnTo>
                  <a:lnTo>
                    <a:pt x="217" y="741"/>
                  </a:lnTo>
                  <a:lnTo>
                    <a:pt x="216" y="721"/>
                  </a:lnTo>
                  <a:lnTo>
                    <a:pt x="216" y="707"/>
                  </a:lnTo>
                  <a:lnTo>
                    <a:pt x="216" y="695"/>
                  </a:lnTo>
                  <a:lnTo>
                    <a:pt x="216" y="684"/>
                  </a:lnTo>
                  <a:lnTo>
                    <a:pt x="216" y="672"/>
                  </a:lnTo>
                  <a:lnTo>
                    <a:pt x="217" y="658"/>
                  </a:lnTo>
                  <a:lnTo>
                    <a:pt x="219" y="643"/>
                  </a:lnTo>
                  <a:lnTo>
                    <a:pt x="221" y="626"/>
                  </a:lnTo>
                  <a:lnTo>
                    <a:pt x="225" y="608"/>
                  </a:lnTo>
                  <a:lnTo>
                    <a:pt x="231" y="586"/>
                  </a:lnTo>
                  <a:lnTo>
                    <a:pt x="237" y="562"/>
                  </a:lnTo>
                  <a:lnTo>
                    <a:pt x="245" y="534"/>
                  </a:lnTo>
                  <a:lnTo>
                    <a:pt x="254" y="504"/>
                  </a:lnTo>
                  <a:lnTo>
                    <a:pt x="266" y="468"/>
                  </a:lnTo>
                  <a:lnTo>
                    <a:pt x="280" y="429"/>
                  </a:lnTo>
                  <a:lnTo>
                    <a:pt x="296" y="386"/>
                  </a:lnTo>
                  <a:lnTo>
                    <a:pt x="315" y="337"/>
                  </a:lnTo>
                  <a:lnTo>
                    <a:pt x="335" y="282"/>
                  </a:lnTo>
                  <a:lnTo>
                    <a:pt x="352" y="246"/>
                  </a:lnTo>
                  <a:lnTo>
                    <a:pt x="365" y="210"/>
                  </a:lnTo>
                  <a:lnTo>
                    <a:pt x="373" y="172"/>
                  </a:lnTo>
                  <a:lnTo>
                    <a:pt x="375" y="136"/>
                  </a:lnTo>
                  <a:lnTo>
                    <a:pt x="374" y="112"/>
                  </a:lnTo>
                  <a:lnTo>
                    <a:pt x="370" y="92"/>
                  </a:lnTo>
                  <a:lnTo>
                    <a:pt x="362" y="77"/>
                  </a:lnTo>
                  <a:lnTo>
                    <a:pt x="352" y="67"/>
                  </a:lnTo>
                  <a:lnTo>
                    <a:pt x="338" y="60"/>
                  </a:lnTo>
                  <a:lnTo>
                    <a:pt x="320" y="59"/>
                  </a:lnTo>
                  <a:lnTo>
                    <a:pt x="295" y="61"/>
                  </a:lnTo>
                  <a:lnTo>
                    <a:pt x="268" y="69"/>
                  </a:lnTo>
                  <a:lnTo>
                    <a:pt x="241" y="83"/>
                  </a:lnTo>
                  <a:lnTo>
                    <a:pt x="214" y="101"/>
                  </a:lnTo>
                  <a:lnTo>
                    <a:pt x="189" y="125"/>
                  </a:lnTo>
                  <a:lnTo>
                    <a:pt x="164" y="154"/>
                  </a:lnTo>
                  <a:lnTo>
                    <a:pt x="140" y="189"/>
                  </a:lnTo>
                  <a:lnTo>
                    <a:pt x="118" y="229"/>
                  </a:lnTo>
                  <a:lnTo>
                    <a:pt x="98" y="276"/>
                  </a:lnTo>
                  <a:lnTo>
                    <a:pt x="81" y="327"/>
                  </a:lnTo>
                  <a:lnTo>
                    <a:pt x="77" y="339"/>
                  </a:lnTo>
                  <a:lnTo>
                    <a:pt x="72" y="349"/>
                  </a:lnTo>
                  <a:lnTo>
                    <a:pt x="65" y="356"/>
                  </a:lnTo>
                  <a:lnTo>
                    <a:pt x="55" y="360"/>
                  </a:lnTo>
                  <a:lnTo>
                    <a:pt x="40" y="361"/>
                  </a:lnTo>
                  <a:lnTo>
                    <a:pt x="35" y="361"/>
                  </a:lnTo>
                  <a:lnTo>
                    <a:pt x="28" y="360"/>
                  </a:lnTo>
                  <a:lnTo>
                    <a:pt x="20" y="358"/>
                  </a:lnTo>
                  <a:lnTo>
                    <a:pt x="13" y="355"/>
                  </a:lnTo>
                  <a:lnTo>
                    <a:pt x="6" y="350"/>
                  </a:lnTo>
                  <a:lnTo>
                    <a:pt x="1" y="343"/>
                  </a:lnTo>
                  <a:lnTo>
                    <a:pt x="0" y="331"/>
                  </a:lnTo>
                  <a:lnTo>
                    <a:pt x="1" y="323"/>
                  </a:lnTo>
                  <a:lnTo>
                    <a:pt x="5" y="310"/>
                  </a:lnTo>
                  <a:lnTo>
                    <a:pt x="10" y="291"/>
                  </a:lnTo>
                  <a:lnTo>
                    <a:pt x="18" y="271"/>
                  </a:lnTo>
                  <a:lnTo>
                    <a:pt x="27" y="247"/>
                  </a:lnTo>
                  <a:lnTo>
                    <a:pt x="39" y="221"/>
                  </a:lnTo>
                  <a:lnTo>
                    <a:pt x="53" y="195"/>
                  </a:lnTo>
                  <a:lnTo>
                    <a:pt x="70" y="167"/>
                  </a:lnTo>
                  <a:lnTo>
                    <a:pt x="89" y="139"/>
                  </a:lnTo>
                  <a:lnTo>
                    <a:pt x="110" y="112"/>
                  </a:lnTo>
                  <a:lnTo>
                    <a:pt x="134" y="86"/>
                  </a:lnTo>
                  <a:lnTo>
                    <a:pt x="160" y="62"/>
                  </a:lnTo>
                  <a:lnTo>
                    <a:pt x="189" y="42"/>
                  </a:lnTo>
                  <a:lnTo>
                    <a:pt x="220" y="25"/>
                  </a:lnTo>
                  <a:lnTo>
                    <a:pt x="254" y="11"/>
                  </a:lnTo>
                  <a:lnTo>
                    <a:pt x="291" y="2"/>
                  </a:lnTo>
                  <a:lnTo>
                    <a:pt x="3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4" name="Straight Arrow Connector 23"/>
          <p:cNvCxnSpPr/>
          <p:nvPr/>
        </p:nvCxnSpPr>
        <p:spPr>
          <a:xfrm>
            <a:off x="1524000" y="4991582"/>
            <a:ext cx="2057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Freeform 6"/>
          <p:cNvSpPr>
            <a:spLocks noChangeAspect="1"/>
          </p:cNvSpPr>
          <p:nvPr>
            <p:custDataLst>
              <p:tags r:id="rId2"/>
            </p:custDataLst>
          </p:nvPr>
        </p:nvSpPr>
        <p:spPr bwMode="auto">
          <a:xfrm>
            <a:off x="1828800" y="6363182"/>
            <a:ext cx="411401" cy="457200"/>
          </a:xfrm>
          <a:custGeom>
            <a:avLst/>
            <a:gdLst/>
            <a:ahLst/>
            <a:cxnLst>
              <a:cxn ang="0">
                <a:pos x="2915" y="101"/>
              </a:cxn>
              <a:cxn ang="0">
                <a:pos x="3121" y="422"/>
              </a:cxn>
              <a:cxn ang="0">
                <a:pos x="2991" y="854"/>
              </a:cxn>
              <a:cxn ang="0">
                <a:pos x="2605" y="1204"/>
              </a:cxn>
              <a:cxn ang="0">
                <a:pos x="2158" y="1441"/>
              </a:cxn>
              <a:cxn ang="0">
                <a:pos x="2684" y="1670"/>
              </a:cxn>
              <a:cxn ang="0">
                <a:pos x="2926" y="2084"/>
              </a:cxn>
              <a:cxn ang="0">
                <a:pos x="2849" y="2610"/>
              </a:cxn>
              <a:cxn ang="0">
                <a:pos x="2482" y="3040"/>
              </a:cxn>
              <a:cxn ang="0">
                <a:pos x="1949" y="3331"/>
              </a:cxn>
              <a:cxn ang="0">
                <a:pos x="1375" y="3465"/>
              </a:cxn>
              <a:cxn ang="0">
                <a:pos x="883" y="3423"/>
              </a:cxn>
              <a:cxn ang="0">
                <a:pos x="597" y="3266"/>
              </a:cxn>
              <a:cxn ang="0">
                <a:pos x="496" y="3147"/>
              </a:cxn>
              <a:cxn ang="0">
                <a:pos x="604" y="3018"/>
              </a:cxn>
              <a:cxn ang="0">
                <a:pos x="833" y="2913"/>
              </a:cxn>
              <a:cxn ang="0">
                <a:pos x="935" y="2956"/>
              </a:cxn>
              <a:cxn ang="0">
                <a:pos x="1136" y="3113"/>
              </a:cxn>
              <a:cxn ang="0">
                <a:pos x="1546" y="3211"/>
              </a:cxn>
              <a:cxn ang="0">
                <a:pos x="1959" y="3152"/>
              </a:cxn>
              <a:cxn ang="0">
                <a:pos x="2310" y="2953"/>
              </a:cxn>
              <a:cxn ang="0">
                <a:pos x="2502" y="2576"/>
              </a:cxn>
              <a:cxn ang="0">
                <a:pos x="2427" y="2092"/>
              </a:cxn>
              <a:cxn ang="0">
                <a:pos x="2069" y="1779"/>
              </a:cxn>
              <a:cxn ang="0">
                <a:pos x="1583" y="1688"/>
              </a:cxn>
              <a:cxn ang="0">
                <a:pos x="1387" y="1709"/>
              </a:cxn>
              <a:cxn ang="0">
                <a:pos x="1330" y="1673"/>
              </a:cxn>
              <a:cxn ang="0">
                <a:pos x="1490" y="1519"/>
              </a:cxn>
              <a:cxn ang="0">
                <a:pos x="1716" y="1429"/>
              </a:cxn>
              <a:cxn ang="0">
                <a:pos x="2148" y="1276"/>
              </a:cxn>
              <a:cxn ang="0">
                <a:pos x="2528" y="1061"/>
              </a:cxn>
              <a:cxn ang="0">
                <a:pos x="2703" y="740"/>
              </a:cxn>
              <a:cxn ang="0">
                <a:pos x="2591" y="410"/>
              </a:cxn>
              <a:cxn ang="0">
                <a:pos x="2261" y="265"/>
              </a:cxn>
              <a:cxn ang="0">
                <a:pos x="1801" y="374"/>
              </a:cxn>
              <a:cxn ang="0">
                <a:pos x="1388" y="827"/>
              </a:cxn>
              <a:cxn ang="0">
                <a:pos x="1001" y="1624"/>
              </a:cxn>
              <a:cxn ang="0">
                <a:pos x="782" y="2351"/>
              </a:cxn>
              <a:cxn ang="0">
                <a:pos x="569" y="2948"/>
              </a:cxn>
              <a:cxn ang="0">
                <a:pos x="418" y="3256"/>
              </a:cxn>
              <a:cxn ang="0">
                <a:pos x="173" y="3442"/>
              </a:cxn>
              <a:cxn ang="0">
                <a:pos x="25" y="3471"/>
              </a:cxn>
              <a:cxn ang="0">
                <a:pos x="3" y="3427"/>
              </a:cxn>
              <a:cxn ang="0">
                <a:pos x="158" y="3107"/>
              </a:cxn>
              <a:cxn ang="0">
                <a:pos x="342" y="2616"/>
              </a:cxn>
              <a:cxn ang="0">
                <a:pos x="513" y="1939"/>
              </a:cxn>
              <a:cxn ang="0">
                <a:pos x="688" y="1095"/>
              </a:cxn>
              <a:cxn ang="0">
                <a:pos x="778" y="346"/>
              </a:cxn>
              <a:cxn ang="0">
                <a:pos x="549" y="440"/>
              </a:cxn>
              <a:cxn ang="0">
                <a:pos x="474" y="423"/>
              </a:cxn>
              <a:cxn ang="0">
                <a:pos x="615" y="262"/>
              </a:cxn>
              <a:cxn ang="0">
                <a:pos x="951" y="95"/>
              </a:cxn>
              <a:cxn ang="0">
                <a:pos x="1172" y="10"/>
              </a:cxn>
              <a:cxn ang="0">
                <a:pos x="1245" y="59"/>
              </a:cxn>
              <a:cxn ang="0">
                <a:pos x="1136" y="757"/>
              </a:cxn>
              <a:cxn ang="0">
                <a:pos x="1753" y="228"/>
              </a:cxn>
              <a:cxn ang="0">
                <a:pos x="2266" y="29"/>
              </a:cxn>
            </a:cxnLst>
            <a:rect l="0" t="0" r="r" b="b"/>
            <a:pathLst>
              <a:path w="3125" h="3473">
                <a:moveTo>
                  <a:pt x="2529" y="0"/>
                </a:moveTo>
                <a:lnTo>
                  <a:pt x="2605" y="3"/>
                </a:lnTo>
                <a:lnTo>
                  <a:pt x="2676" y="12"/>
                </a:lnTo>
                <a:lnTo>
                  <a:pt x="2744" y="27"/>
                </a:lnTo>
                <a:lnTo>
                  <a:pt x="2806" y="46"/>
                </a:lnTo>
                <a:lnTo>
                  <a:pt x="2864" y="71"/>
                </a:lnTo>
                <a:lnTo>
                  <a:pt x="2915" y="101"/>
                </a:lnTo>
                <a:lnTo>
                  <a:pt x="2963" y="135"/>
                </a:lnTo>
                <a:lnTo>
                  <a:pt x="3004" y="175"/>
                </a:lnTo>
                <a:lnTo>
                  <a:pt x="3041" y="217"/>
                </a:lnTo>
                <a:lnTo>
                  <a:pt x="3071" y="264"/>
                </a:lnTo>
                <a:lnTo>
                  <a:pt x="3094" y="313"/>
                </a:lnTo>
                <a:lnTo>
                  <a:pt x="3111" y="366"/>
                </a:lnTo>
                <a:lnTo>
                  <a:pt x="3121" y="422"/>
                </a:lnTo>
                <a:lnTo>
                  <a:pt x="3125" y="480"/>
                </a:lnTo>
                <a:lnTo>
                  <a:pt x="3121" y="547"/>
                </a:lnTo>
                <a:lnTo>
                  <a:pt x="3108" y="612"/>
                </a:lnTo>
                <a:lnTo>
                  <a:pt x="3088" y="675"/>
                </a:lnTo>
                <a:lnTo>
                  <a:pt x="3063" y="736"/>
                </a:lnTo>
                <a:lnTo>
                  <a:pt x="3029" y="797"/>
                </a:lnTo>
                <a:lnTo>
                  <a:pt x="2991" y="854"/>
                </a:lnTo>
                <a:lnTo>
                  <a:pt x="2946" y="911"/>
                </a:lnTo>
                <a:lnTo>
                  <a:pt x="2898" y="966"/>
                </a:lnTo>
                <a:lnTo>
                  <a:pt x="2845" y="1017"/>
                </a:lnTo>
                <a:lnTo>
                  <a:pt x="2790" y="1068"/>
                </a:lnTo>
                <a:lnTo>
                  <a:pt x="2730" y="1115"/>
                </a:lnTo>
                <a:lnTo>
                  <a:pt x="2668" y="1161"/>
                </a:lnTo>
                <a:lnTo>
                  <a:pt x="2605" y="1204"/>
                </a:lnTo>
                <a:lnTo>
                  <a:pt x="2540" y="1246"/>
                </a:lnTo>
                <a:lnTo>
                  <a:pt x="2475" y="1284"/>
                </a:lnTo>
                <a:lnTo>
                  <a:pt x="2410" y="1320"/>
                </a:lnTo>
                <a:lnTo>
                  <a:pt x="2344" y="1355"/>
                </a:lnTo>
                <a:lnTo>
                  <a:pt x="2281" y="1386"/>
                </a:lnTo>
                <a:lnTo>
                  <a:pt x="2219" y="1415"/>
                </a:lnTo>
                <a:lnTo>
                  <a:pt x="2158" y="1441"/>
                </a:lnTo>
                <a:lnTo>
                  <a:pt x="2250" y="1459"/>
                </a:lnTo>
                <a:lnTo>
                  <a:pt x="2336" y="1484"/>
                </a:lnTo>
                <a:lnTo>
                  <a:pt x="2417" y="1513"/>
                </a:lnTo>
                <a:lnTo>
                  <a:pt x="2491" y="1546"/>
                </a:lnTo>
                <a:lnTo>
                  <a:pt x="2562" y="1584"/>
                </a:lnTo>
                <a:lnTo>
                  <a:pt x="2626" y="1624"/>
                </a:lnTo>
                <a:lnTo>
                  <a:pt x="2684" y="1670"/>
                </a:lnTo>
                <a:lnTo>
                  <a:pt x="2737" y="1719"/>
                </a:lnTo>
                <a:lnTo>
                  <a:pt x="2783" y="1772"/>
                </a:lnTo>
                <a:lnTo>
                  <a:pt x="2825" y="1829"/>
                </a:lnTo>
                <a:lnTo>
                  <a:pt x="2859" y="1887"/>
                </a:lnTo>
                <a:lnTo>
                  <a:pt x="2887" y="1950"/>
                </a:lnTo>
                <a:lnTo>
                  <a:pt x="2910" y="2016"/>
                </a:lnTo>
                <a:lnTo>
                  <a:pt x="2926" y="2084"/>
                </a:lnTo>
                <a:lnTo>
                  <a:pt x="2936" y="2155"/>
                </a:lnTo>
                <a:lnTo>
                  <a:pt x="2938" y="2228"/>
                </a:lnTo>
                <a:lnTo>
                  <a:pt x="2936" y="2309"/>
                </a:lnTo>
                <a:lnTo>
                  <a:pt x="2923" y="2388"/>
                </a:lnTo>
                <a:lnTo>
                  <a:pt x="2906" y="2464"/>
                </a:lnTo>
                <a:lnTo>
                  <a:pt x="2880" y="2538"/>
                </a:lnTo>
                <a:lnTo>
                  <a:pt x="2849" y="2610"/>
                </a:lnTo>
                <a:lnTo>
                  <a:pt x="2811" y="2678"/>
                </a:lnTo>
                <a:lnTo>
                  <a:pt x="2768" y="2745"/>
                </a:lnTo>
                <a:lnTo>
                  <a:pt x="2721" y="2809"/>
                </a:lnTo>
                <a:lnTo>
                  <a:pt x="2667" y="2871"/>
                </a:lnTo>
                <a:lnTo>
                  <a:pt x="2610" y="2930"/>
                </a:lnTo>
                <a:lnTo>
                  <a:pt x="2548" y="2986"/>
                </a:lnTo>
                <a:lnTo>
                  <a:pt x="2482" y="3040"/>
                </a:lnTo>
                <a:lnTo>
                  <a:pt x="2413" y="3090"/>
                </a:lnTo>
                <a:lnTo>
                  <a:pt x="2342" y="3138"/>
                </a:lnTo>
                <a:lnTo>
                  <a:pt x="2267" y="3183"/>
                </a:lnTo>
                <a:lnTo>
                  <a:pt x="2190" y="3224"/>
                </a:lnTo>
                <a:lnTo>
                  <a:pt x="2111" y="3262"/>
                </a:lnTo>
                <a:lnTo>
                  <a:pt x="2031" y="3299"/>
                </a:lnTo>
                <a:lnTo>
                  <a:pt x="1949" y="3331"/>
                </a:lnTo>
                <a:lnTo>
                  <a:pt x="1866" y="3361"/>
                </a:lnTo>
                <a:lnTo>
                  <a:pt x="1784" y="3387"/>
                </a:lnTo>
                <a:lnTo>
                  <a:pt x="1700" y="3409"/>
                </a:lnTo>
                <a:lnTo>
                  <a:pt x="1618" y="3429"/>
                </a:lnTo>
                <a:lnTo>
                  <a:pt x="1535" y="3444"/>
                </a:lnTo>
                <a:lnTo>
                  <a:pt x="1454" y="3458"/>
                </a:lnTo>
                <a:lnTo>
                  <a:pt x="1375" y="3465"/>
                </a:lnTo>
                <a:lnTo>
                  <a:pt x="1298" y="3472"/>
                </a:lnTo>
                <a:lnTo>
                  <a:pt x="1222" y="3473"/>
                </a:lnTo>
                <a:lnTo>
                  <a:pt x="1144" y="3471"/>
                </a:lnTo>
                <a:lnTo>
                  <a:pt x="1071" y="3464"/>
                </a:lnTo>
                <a:lnTo>
                  <a:pt x="1004" y="3454"/>
                </a:lnTo>
                <a:lnTo>
                  <a:pt x="941" y="3441"/>
                </a:lnTo>
                <a:lnTo>
                  <a:pt x="883" y="3423"/>
                </a:lnTo>
                <a:lnTo>
                  <a:pt x="829" y="3405"/>
                </a:lnTo>
                <a:lnTo>
                  <a:pt x="779" y="3384"/>
                </a:lnTo>
                <a:lnTo>
                  <a:pt x="735" y="3362"/>
                </a:lnTo>
                <a:lnTo>
                  <a:pt x="694" y="3338"/>
                </a:lnTo>
                <a:lnTo>
                  <a:pt x="658" y="3313"/>
                </a:lnTo>
                <a:lnTo>
                  <a:pt x="625" y="3290"/>
                </a:lnTo>
                <a:lnTo>
                  <a:pt x="597" y="3266"/>
                </a:lnTo>
                <a:lnTo>
                  <a:pt x="571" y="3243"/>
                </a:lnTo>
                <a:lnTo>
                  <a:pt x="551" y="3222"/>
                </a:lnTo>
                <a:lnTo>
                  <a:pt x="534" y="3201"/>
                </a:lnTo>
                <a:lnTo>
                  <a:pt x="519" y="3184"/>
                </a:lnTo>
                <a:lnTo>
                  <a:pt x="508" y="3168"/>
                </a:lnTo>
                <a:lnTo>
                  <a:pt x="501" y="3156"/>
                </a:lnTo>
                <a:lnTo>
                  <a:pt x="496" y="3147"/>
                </a:lnTo>
                <a:lnTo>
                  <a:pt x="495" y="3143"/>
                </a:lnTo>
                <a:lnTo>
                  <a:pt x="499" y="3125"/>
                </a:lnTo>
                <a:lnTo>
                  <a:pt x="509" y="3104"/>
                </a:lnTo>
                <a:lnTo>
                  <a:pt x="526" y="3083"/>
                </a:lnTo>
                <a:lnTo>
                  <a:pt x="549" y="3061"/>
                </a:lnTo>
                <a:lnTo>
                  <a:pt x="574" y="3039"/>
                </a:lnTo>
                <a:lnTo>
                  <a:pt x="604" y="3018"/>
                </a:lnTo>
                <a:lnTo>
                  <a:pt x="636" y="2997"/>
                </a:lnTo>
                <a:lnTo>
                  <a:pt x="670" y="2977"/>
                </a:lnTo>
                <a:lnTo>
                  <a:pt x="704" y="2959"/>
                </a:lnTo>
                <a:lnTo>
                  <a:pt x="739" y="2943"/>
                </a:lnTo>
                <a:lnTo>
                  <a:pt x="773" y="2930"/>
                </a:lnTo>
                <a:lnTo>
                  <a:pt x="804" y="2919"/>
                </a:lnTo>
                <a:lnTo>
                  <a:pt x="833" y="2913"/>
                </a:lnTo>
                <a:lnTo>
                  <a:pt x="858" y="2911"/>
                </a:lnTo>
                <a:lnTo>
                  <a:pt x="878" y="2911"/>
                </a:lnTo>
                <a:lnTo>
                  <a:pt x="893" y="2915"/>
                </a:lnTo>
                <a:lnTo>
                  <a:pt x="902" y="2921"/>
                </a:lnTo>
                <a:lnTo>
                  <a:pt x="912" y="2929"/>
                </a:lnTo>
                <a:lnTo>
                  <a:pt x="920" y="2940"/>
                </a:lnTo>
                <a:lnTo>
                  <a:pt x="935" y="2956"/>
                </a:lnTo>
                <a:lnTo>
                  <a:pt x="952" y="2974"/>
                </a:lnTo>
                <a:lnTo>
                  <a:pt x="972" y="2995"/>
                </a:lnTo>
                <a:lnTo>
                  <a:pt x="997" y="3018"/>
                </a:lnTo>
                <a:lnTo>
                  <a:pt x="1026" y="3041"/>
                </a:lnTo>
                <a:lnTo>
                  <a:pt x="1059" y="3065"/>
                </a:lnTo>
                <a:lnTo>
                  <a:pt x="1095" y="3090"/>
                </a:lnTo>
                <a:lnTo>
                  <a:pt x="1136" y="3113"/>
                </a:lnTo>
                <a:lnTo>
                  <a:pt x="1180" y="3135"/>
                </a:lnTo>
                <a:lnTo>
                  <a:pt x="1229" y="3156"/>
                </a:lnTo>
                <a:lnTo>
                  <a:pt x="1283" y="3175"/>
                </a:lnTo>
                <a:lnTo>
                  <a:pt x="1342" y="3189"/>
                </a:lnTo>
                <a:lnTo>
                  <a:pt x="1406" y="3201"/>
                </a:lnTo>
                <a:lnTo>
                  <a:pt x="1473" y="3209"/>
                </a:lnTo>
                <a:lnTo>
                  <a:pt x="1546" y="3211"/>
                </a:lnTo>
                <a:lnTo>
                  <a:pt x="1606" y="3210"/>
                </a:lnTo>
                <a:lnTo>
                  <a:pt x="1665" y="3206"/>
                </a:lnTo>
                <a:lnTo>
                  <a:pt x="1725" y="3201"/>
                </a:lnTo>
                <a:lnTo>
                  <a:pt x="1784" y="3193"/>
                </a:lnTo>
                <a:lnTo>
                  <a:pt x="1843" y="3183"/>
                </a:lnTo>
                <a:lnTo>
                  <a:pt x="1901" y="3169"/>
                </a:lnTo>
                <a:lnTo>
                  <a:pt x="1959" y="3152"/>
                </a:lnTo>
                <a:lnTo>
                  <a:pt x="2015" y="3134"/>
                </a:lnTo>
                <a:lnTo>
                  <a:pt x="2070" y="3112"/>
                </a:lnTo>
                <a:lnTo>
                  <a:pt x="2123" y="3087"/>
                </a:lnTo>
                <a:lnTo>
                  <a:pt x="2174" y="3058"/>
                </a:lnTo>
                <a:lnTo>
                  <a:pt x="2223" y="3027"/>
                </a:lnTo>
                <a:lnTo>
                  <a:pt x="2269" y="2993"/>
                </a:lnTo>
                <a:lnTo>
                  <a:pt x="2310" y="2953"/>
                </a:lnTo>
                <a:lnTo>
                  <a:pt x="2350" y="2911"/>
                </a:lnTo>
                <a:lnTo>
                  <a:pt x="2386" y="2866"/>
                </a:lnTo>
                <a:lnTo>
                  <a:pt x="2418" y="2816"/>
                </a:lnTo>
                <a:lnTo>
                  <a:pt x="2447" y="2762"/>
                </a:lnTo>
                <a:lnTo>
                  <a:pt x="2470" y="2705"/>
                </a:lnTo>
                <a:lnTo>
                  <a:pt x="2489" y="2643"/>
                </a:lnTo>
                <a:lnTo>
                  <a:pt x="2502" y="2576"/>
                </a:lnTo>
                <a:lnTo>
                  <a:pt x="2510" y="2506"/>
                </a:lnTo>
                <a:lnTo>
                  <a:pt x="2514" y="2431"/>
                </a:lnTo>
                <a:lnTo>
                  <a:pt x="2510" y="2356"/>
                </a:lnTo>
                <a:lnTo>
                  <a:pt x="2499" y="2284"/>
                </a:lnTo>
                <a:lnTo>
                  <a:pt x="2482" y="2217"/>
                </a:lnTo>
                <a:lnTo>
                  <a:pt x="2458" y="2152"/>
                </a:lnTo>
                <a:lnTo>
                  <a:pt x="2427" y="2092"/>
                </a:lnTo>
                <a:lnTo>
                  <a:pt x="2391" y="2034"/>
                </a:lnTo>
                <a:lnTo>
                  <a:pt x="2350" y="1982"/>
                </a:lnTo>
                <a:lnTo>
                  <a:pt x="2302" y="1933"/>
                </a:lnTo>
                <a:lnTo>
                  <a:pt x="2251" y="1887"/>
                </a:lnTo>
                <a:lnTo>
                  <a:pt x="2194" y="1847"/>
                </a:lnTo>
                <a:lnTo>
                  <a:pt x="2134" y="1810"/>
                </a:lnTo>
                <a:lnTo>
                  <a:pt x="2069" y="1779"/>
                </a:lnTo>
                <a:lnTo>
                  <a:pt x="2001" y="1751"/>
                </a:lnTo>
                <a:lnTo>
                  <a:pt x="1930" y="1729"/>
                </a:lnTo>
                <a:lnTo>
                  <a:pt x="1854" y="1711"/>
                </a:lnTo>
                <a:lnTo>
                  <a:pt x="1777" y="1699"/>
                </a:lnTo>
                <a:lnTo>
                  <a:pt x="1697" y="1691"/>
                </a:lnTo>
                <a:lnTo>
                  <a:pt x="1616" y="1688"/>
                </a:lnTo>
                <a:lnTo>
                  <a:pt x="1583" y="1688"/>
                </a:lnTo>
                <a:lnTo>
                  <a:pt x="1548" y="1691"/>
                </a:lnTo>
                <a:lnTo>
                  <a:pt x="1514" y="1694"/>
                </a:lnTo>
                <a:lnTo>
                  <a:pt x="1483" y="1698"/>
                </a:lnTo>
                <a:lnTo>
                  <a:pt x="1453" y="1702"/>
                </a:lnTo>
                <a:lnTo>
                  <a:pt x="1426" y="1705"/>
                </a:lnTo>
                <a:lnTo>
                  <a:pt x="1405" y="1708"/>
                </a:lnTo>
                <a:lnTo>
                  <a:pt x="1387" y="1709"/>
                </a:lnTo>
                <a:lnTo>
                  <a:pt x="1376" y="1711"/>
                </a:lnTo>
                <a:lnTo>
                  <a:pt x="1368" y="1709"/>
                </a:lnTo>
                <a:lnTo>
                  <a:pt x="1357" y="1708"/>
                </a:lnTo>
                <a:lnTo>
                  <a:pt x="1348" y="1703"/>
                </a:lnTo>
                <a:lnTo>
                  <a:pt x="1338" y="1696"/>
                </a:lnTo>
                <a:lnTo>
                  <a:pt x="1333" y="1686"/>
                </a:lnTo>
                <a:lnTo>
                  <a:pt x="1330" y="1673"/>
                </a:lnTo>
                <a:lnTo>
                  <a:pt x="1334" y="1649"/>
                </a:lnTo>
                <a:lnTo>
                  <a:pt x="1346" y="1626"/>
                </a:lnTo>
                <a:lnTo>
                  <a:pt x="1365" y="1602"/>
                </a:lnTo>
                <a:lnTo>
                  <a:pt x="1391" y="1580"/>
                </a:lnTo>
                <a:lnTo>
                  <a:pt x="1421" y="1559"/>
                </a:lnTo>
                <a:lnTo>
                  <a:pt x="1454" y="1538"/>
                </a:lnTo>
                <a:lnTo>
                  <a:pt x="1490" y="1519"/>
                </a:lnTo>
                <a:lnTo>
                  <a:pt x="1526" y="1501"/>
                </a:lnTo>
                <a:lnTo>
                  <a:pt x="1564" y="1484"/>
                </a:lnTo>
                <a:lnTo>
                  <a:pt x="1600" y="1470"/>
                </a:lnTo>
                <a:lnTo>
                  <a:pt x="1635" y="1457"/>
                </a:lnTo>
                <a:lnTo>
                  <a:pt x="1666" y="1445"/>
                </a:lnTo>
                <a:lnTo>
                  <a:pt x="1695" y="1437"/>
                </a:lnTo>
                <a:lnTo>
                  <a:pt x="1716" y="1429"/>
                </a:lnTo>
                <a:lnTo>
                  <a:pt x="1733" y="1425"/>
                </a:lnTo>
                <a:lnTo>
                  <a:pt x="1806" y="1400"/>
                </a:lnTo>
                <a:lnTo>
                  <a:pt x="1877" y="1377"/>
                </a:lnTo>
                <a:lnTo>
                  <a:pt x="1947" y="1352"/>
                </a:lnTo>
                <a:lnTo>
                  <a:pt x="2016" y="1327"/>
                </a:lnTo>
                <a:lnTo>
                  <a:pt x="2084" y="1302"/>
                </a:lnTo>
                <a:lnTo>
                  <a:pt x="2148" y="1276"/>
                </a:lnTo>
                <a:lnTo>
                  <a:pt x="2212" y="1250"/>
                </a:lnTo>
                <a:lnTo>
                  <a:pt x="2273" y="1222"/>
                </a:lnTo>
                <a:lnTo>
                  <a:pt x="2331" y="1193"/>
                </a:lnTo>
                <a:lnTo>
                  <a:pt x="2385" y="1162"/>
                </a:lnTo>
                <a:lnTo>
                  <a:pt x="2436" y="1131"/>
                </a:lnTo>
                <a:lnTo>
                  <a:pt x="2485" y="1097"/>
                </a:lnTo>
                <a:lnTo>
                  <a:pt x="2528" y="1061"/>
                </a:lnTo>
                <a:lnTo>
                  <a:pt x="2567" y="1023"/>
                </a:lnTo>
                <a:lnTo>
                  <a:pt x="2603" y="984"/>
                </a:lnTo>
                <a:lnTo>
                  <a:pt x="2633" y="941"/>
                </a:lnTo>
                <a:lnTo>
                  <a:pt x="2659" y="895"/>
                </a:lnTo>
                <a:lnTo>
                  <a:pt x="2679" y="846"/>
                </a:lnTo>
                <a:lnTo>
                  <a:pt x="2694" y="795"/>
                </a:lnTo>
                <a:lnTo>
                  <a:pt x="2703" y="740"/>
                </a:lnTo>
                <a:lnTo>
                  <a:pt x="2707" y="683"/>
                </a:lnTo>
                <a:lnTo>
                  <a:pt x="2703" y="629"/>
                </a:lnTo>
                <a:lnTo>
                  <a:pt x="2693" y="579"/>
                </a:lnTo>
                <a:lnTo>
                  <a:pt x="2676" y="532"/>
                </a:lnTo>
                <a:lnTo>
                  <a:pt x="2653" y="488"/>
                </a:lnTo>
                <a:lnTo>
                  <a:pt x="2625" y="447"/>
                </a:lnTo>
                <a:lnTo>
                  <a:pt x="2591" y="410"/>
                </a:lnTo>
                <a:lnTo>
                  <a:pt x="2553" y="378"/>
                </a:lnTo>
                <a:lnTo>
                  <a:pt x="2513" y="348"/>
                </a:lnTo>
                <a:lnTo>
                  <a:pt x="2467" y="323"/>
                </a:lnTo>
                <a:lnTo>
                  <a:pt x="2418" y="302"/>
                </a:lnTo>
                <a:lnTo>
                  <a:pt x="2369" y="285"/>
                </a:lnTo>
                <a:lnTo>
                  <a:pt x="2315" y="273"/>
                </a:lnTo>
                <a:lnTo>
                  <a:pt x="2261" y="265"/>
                </a:lnTo>
                <a:lnTo>
                  <a:pt x="2204" y="262"/>
                </a:lnTo>
                <a:lnTo>
                  <a:pt x="2130" y="265"/>
                </a:lnTo>
                <a:lnTo>
                  <a:pt x="2058" y="274"/>
                </a:lnTo>
                <a:lnTo>
                  <a:pt x="1989" y="290"/>
                </a:lnTo>
                <a:lnTo>
                  <a:pt x="1924" y="311"/>
                </a:lnTo>
                <a:lnTo>
                  <a:pt x="1861" y="338"/>
                </a:lnTo>
                <a:lnTo>
                  <a:pt x="1801" y="374"/>
                </a:lnTo>
                <a:lnTo>
                  <a:pt x="1742" y="414"/>
                </a:lnTo>
                <a:lnTo>
                  <a:pt x="1685" y="461"/>
                </a:lnTo>
                <a:lnTo>
                  <a:pt x="1629" y="515"/>
                </a:lnTo>
                <a:lnTo>
                  <a:pt x="1573" y="577"/>
                </a:lnTo>
                <a:lnTo>
                  <a:pt x="1518" y="645"/>
                </a:lnTo>
                <a:lnTo>
                  <a:pt x="1461" y="721"/>
                </a:lnTo>
                <a:lnTo>
                  <a:pt x="1388" y="827"/>
                </a:lnTo>
                <a:lnTo>
                  <a:pt x="1319" y="937"/>
                </a:lnTo>
                <a:lnTo>
                  <a:pt x="1256" y="1049"/>
                </a:lnTo>
                <a:lnTo>
                  <a:pt x="1197" y="1163"/>
                </a:lnTo>
                <a:lnTo>
                  <a:pt x="1141" y="1279"/>
                </a:lnTo>
                <a:lnTo>
                  <a:pt x="1090" y="1395"/>
                </a:lnTo>
                <a:lnTo>
                  <a:pt x="1044" y="1510"/>
                </a:lnTo>
                <a:lnTo>
                  <a:pt x="1001" y="1624"/>
                </a:lnTo>
                <a:lnTo>
                  <a:pt x="962" y="1737"/>
                </a:lnTo>
                <a:lnTo>
                  <a:pt x="925" y="1846"/>
                </a:lnTo>
                <a:lnTo>
                  <a:pt x="893" y="1953"/>
                </a:lnTo>
                <a:lnTo>
                  <a:pt x="863" y="2055"/>
                </a:lnTo>
                <a:lnTo>
                  <a:pt x="836" y="2152"/>
                </a:lnTo>
                <a:lnTo>
                  <a:pt x="812" y="2244"/>
                </a:lnTo>
                <a:lnTo>
                  <a:pt x="782" y="2351"/>
                </a:lnTo>
                <a:lnTo>
                  <a:pt x="751" y="2454"/>
                </a:lnTo>
                <a:lnTo>
                  <a:pt x="720" y="2551"/>
                </a:lnTo>
                <a:lnTo>
                  <a:pt x="689" y="2642"/>
                </a:lnTo>
                <a:lnTo>
                  <a:pt x="658" y="2727"/>
                </a:lnTo>
                <a:lnTo>
                  <a:pt x="627" y="2807"/>
                </a:lnTo>
                <a:lnTo>
                  <a:pt x="597" y="2881"/>
                </a:lnTo>
                <a:lnTo>
                  <a:pt x="569" y="2948"/>
                </a:lnTo>
                <a:lnTo>
                  <a:pt x="540" y="3011"/>
                </a:lnTo>
                <a:lnTo>
                  <a:pt x="515" y="3067"/>
                </a:lnTo>
                <a:lnTo>
                  <a:pt x="490" y="3117"/>
                </a:lnTo>
                <a:lnTo>
                  <a:pt x="468" y="3160"/>
                </a:lnTo>
                <a:lnTo>
                  <a:pt x="449" y="3198"/>
                </a:lnTo>
                <a:lnTo>
                  <a:pt x="431" y="3230"/>
                </a:lnTo>
                <a:lnTo>
                  <a:pt x="418" y="3256"/>
                </a:lnTo>
                <a:lnTo>
                  <a:pt x="391" y="3291"/>
                </a:lnTo>
                <a:lnTo>
                  <a:pt x="361" y="3324"/>
                </a:lnTo>
                <a:lnTo>
                  <a:pt x="326" y="3354"/>
                </a:lnTo>
                <a:lnTo>
                  <a:pt x="289" y="3382"/>
                </a:lnTo>
                <a:lnTo>
                  <a:pt x="251" y="3405"/>
                </a:lnTo>
                <a:lnTo>
                  <a:pt x="212" y="3425"/>
                </a:lnTo>
                <a:lnTo>
                  <a:pt x="173" y="3442"/>
                </a:lnTo>
                <a:lnTo>
                  <a:pt x="137" y="3455"/>
                </a:lnTo>
                <a:lnTo>
                  <a:pt x="103" y="3465"/>
                </a:lnTo>
                <a:lnTo>
                  <a:pt x="72" y="3471"/>
                </a:lnTo>
                <a:lnTo>
                  <a:pt x="46" y="3473"/>
                </a:lnTo>
                <a:lnTo>
                  <a:pt x="41" y="3473"/>
                </a:lnTo>
                <a:lnTo>
                  <a:pt x="34" y="3472"/>
                </a:lnTo>
                <a:lnTo>
                  <a:pt x="25" y="3471"/>
                </a:lnTo>
                <a:lnTo>
                  <a:pt x="15" y="3468"/>
                </a:lnTo>
                <a:lnTo>
                  <a:pt x="7" y="3463"/>
                </a:lnTo>
                <a:lnTo>
                  <a:pt x="2" y="3455"/>
                </a:lnTo>
                <a:lnTo>
                  <a:pt x="0" y="3443"/>
                </a:lnTo>
                <a:lnTo>
                  <a:pt x="0" y="3439"/>
                </a:lnTo>
                <a:lnTo>
                  <a:pt x="0" y="3434"/>
                </a:lnTo>
                <a:lnTo>
                  <a:pt x="3" y="3427"/>
                </a:lnTo>
                <a:lnTo>
                  <a:pt x="7" y="3417"/>
                </a:lnTo>
                <a:lnTo>
                  <a:pt x="13" y="3403"/>
                </a:lnTo>
                <a:lnTo>
                  <a:pt x="22" y="3383"/>
                </a:lnTo>
                <a:lnTo>
                  <a:pt x="60" y="3311"/>
                </a:lnTo>
                <a:lnTo>
                  <a:pt x="94" y="3241"/>
                </a:lnTo>
                <a:lnTo>
                  <a:pt x="127" y="3173"/>
                </a:lnTo>
                <a:lnTo>
                  <a:pt x="158" y="3107"/>
                </a:lnTo>
                <a:lnTo>
                  <a:pt x="187" y="3040"/>
                </a:lnTo>
                <a:lnTo>
                  <a:pt x="215" y="2973"/>
                </a:lnTo>
                <a:lnTo>
                  <a:pt x="242" y="2905"/>
                </a:lnTo>
                <a:lnTo>
                  <a:pt x="268" y="2836"/>
                </a:lnTo>
                <a:lnTo>
                  <a:pt x="293" y="2765"/>
                </a:lnTo>
                <a:lnTo>
                  <a:pt x="318" y="2691"/>
                </a:lnTo>
                <a:lnTo>
                  <a:pt x="342" y="2616"/>
                </a:lnTo>
                <a:lnTo>
                  <a:pt x="365" y="2534"/>
                </a:lnTo>
                <a:lnTo>
                  <a:pt x="389" y="2451"/>
                </a:lnTo>
                <a:lnTo>
                  <a:pt x="412" y="2360"/>
                </a:lnTo>
                <a:lnTo>
                  <a:pt x="436" y="2265"/>
                </a:lnTo>
                <a:lnTo>
                  <a:pt x="462" y="2164"/>
                </a:lnTo>
                <a:lnTo>
                  <a:pt x="486" y="2055"/>
                </a:lnTo>
                <a:lnTo>
                  <a:pt x="513" y="1939"/>
                </a:lnTo>
                <a:lnTo>
                  <a:pt x="540" y="1815"/>
                </a:lnTo>
                <a:lnTo>
                  <a:pt x="565" y="1709"/>
                </a:lnTo>
                <a:lnTo>
                  <a:pt x="589" y="1597"/>
                </a:lnTo>
                <a:lnTo>
                  <a:pt x="613" y="1478"/>
                </a:lnTo>
                <a:lnTo>
                  <a:pt x="639" y="1353"/>
                </a:lnTo>
                <a:lnTo>
                  <a:pt x="663" y="1226"/>
                </a:lnTo>
                <a:lnTo>
                  <a:pt x="688" y="1095"/>
                </a:lnTo>
                <a:lnTo>
                  <a:pt x="712" y="963"/>
                </a:lnTo>
                <a:lnTo>
                  <a:pt x="735" y="832"/>
                </a:lnTo>
                <a:lnTo>
                  <a:pt x="756" y="701"/>
                </a:lnTo>
                <a:lnTo>
                  <a:pt x="777" y="574"/>
                </a:lnTo>
                <a:lnTo>
                  <a:pt x="796" y="450"/>
                </a:lnTo>
                <a:lnTo>
                  <a:pt x="812" y="330"/>
                </a:lnTo>
                <a:lnTo>
                  <a:pt x="778" y="346"/>
                </a:lnTo>
                <a:lnTo>
                  <a:pt x="742" y="362"/>
                </a:lnTo>
                <a:lnTo>
                  <a:pt x="706" y="379"/>
                </a:lnTo>
                <a:lnTo>
                  <a:pt x="671" y="396"/>
                </a:lnTo>
                <a:lnTo>
                  <a:pt x="638" y="410"/>
                </a:lnTo>
                <a:lnTo>
                  <a:pt x="605" y="423"/>
                </a:lnTo>
                <a:lnTo>
                  <a:pt x="576" y="434"/>
                </a:lnTo>
                <a:lnTo>
                  <a:pt x="549" y="440"/>
                </a:lnTo>
                <a:lnTo>
                  <a:pt x="526" y="443"/>
                </a:lnTo>
                <a:lnTo>
                  <a:pt x="517" y="443"/>
                </a:lnTo>
                <a:lnTo>
                  <a:pt x="508" y="442"/>
                </a:lnTo>
                <a:lnTo>
                  <a:pt x="497" y="440"/>
                </a:lnTo>
                <a:lnTo>
                  <a:pt x="488" y="437"/>
                </a:lnTo>
                <a:lnTo>
                  <a:pt x="480" y="431"/>
                </a:lnTo>
                <a:lnTo>
                  <a:pt x="474" y="423"/>
                </a:lnTo>
                <a:lnTo>
                  <a:pt x="472" y="412"/>
                </a:lnTo>
                <a:lnTo>
                  <a:pt x="476" y="388"/>
                </a:lnTo>
                <a:lnTo>
                  <a:pt x="489" y="363"/>
                </a:lnTo>
                <a:lnTo>
                  <a:pt x="511" y="338"/>
                </a:lnTo>
                <a:lnTo>
                  <a:pt x="539" y="313"/>
                </a:lnTo>
                <a:lnTo>
                  <a:pt x="574" y="289"/>
                </a:lnTo>
                <a:lnTo>
                  <a:pt x="615" y="262"/>
                </a:lnTo>
                <a:lnTo>
                  <a:pt x="661" y="236"/>
                </a:lnTo>
                <a:lnTo>
                  <a:pt x="712" y="210"/>
                </a:lnTo>
                <a:lnTo>
                  <a:pt x="769" y="184"/>
                </a:lnTo>
                <a:lnTo>
                  <a:pt x="827" y="156"/>
                </a:lnTo>
                <a:lnTo>
                  <a:pt x="889" y="128"/>
                </a:lnTo>
                <a:lnTo>
                  <a:pt x="918" y="112"/>
                </a:lnTo>
                <a:lnTo>
                  <a:pt x="951" y="95"/>
                </a:lnTo>
                <a:lnTo>
                  <a:pt x="985" y="78"/>
                </a:lnTo>
                <a:lnTo>
                  <a:pt x="1020" y="62"/>
                </a:lnTo>
                <a:lnTo>
                  <a:pt x="1055" y="48"/>
                </a:lnTo>
                <a:lnTo>
                  <a:pt x="1087" y="35"/>
                </a:lnTo>
                <a:lnTo>
                  <a:pt x="1120" y="24"/>
                </a:lnTo>
                <a:lnTo>
                  <a:pt x="1148" y="15"/>
                </a:lnTo>
                <a:lnTo>
                  <a:pt x="1172" y="10"/>
                </a:lnTo>
                <a:lnTo>
                  <a:pt x="1191" y="7"/>
                </a:lnTo>
                <a:lnTo>
                  <a:pt x="1211" y="10"/>
                </a:lnTo>
                <a:lnTo>
                  <a:pt x="1226" y="15"/>
                </a:lnTo>
                <a:lnTo>
                  <a:pt x="1237" y="24"/>
                </a:lnTo>
                <a:lnTo>
                  <a:pt x="1242" y="36"/>
                </a:lnTo>
                <a:lnTo>
                  <a:pt x="1245" y="52"/>
                </a:lnTo>
                <a:lnTo>
                  <a:pt x="1245" y="59"/>
                </a:lnTo>
                <a:lnTo>
                  <a:pt x="1244" y="67"/>
                </a:lnTo>
                <a:lnTo>
                  <a:pt x="1242" y="76"/>
                </a:lnTo>
                <a:lnTo>
                  <a:pt x="1240" y="88"/>
                </a:lnTo>
                <a:lnTo>
                  <a:pt x="1236" y="105"/>
                </a:lnTo>
                <a:lnTo>
                  <a:pt x="1229" y="128"/>
                </a:lnTo>
                <a:lnTo>
                  <a:pt x="1229" y="128"/>
                </a:lnTo>
                <a:lnTo>
                  <a:pt x="1136" y="757"/>
                </a:lnTo>
                <a:lnTo>
                  <a:pt x="1226" y="655"/>
                </a:lnTo>
                <a:lnTo>
                  <a:pt x="1315" y="564"/>
                </a:lnTo>
                <a:lnTo>
                  <a:pt x="1405" y="480"/>
                </a:lnTo>
                <a:lnTo>
                  <a:pt x="1494" y="405"/>
                </a:lnTo>
                <a:lnTo>
                  <a:pt x="1581" y="338"/>
                </a:lnTo>
                <a:lnTo>
                  <a:pt x="1668" y="279"/>
                </a:lnTo>
                <a:lnTo>
                  <a:pt x="1753" y="228"/>
                </a:lnTo>
                <a:lnTo>
                  <a:pt x="1835" y="183"/>
                </a:lnTo>
                <a:lnTo>
                  <a:pt x="1915" y="145"/>
                </a:lnTo>
                <a:lnTo>
                  <a:pt x="1992" y="112"/>
                </a:lnTo>
                <a:lnTo>
                  <a:pt x="2066" y="84"/>
                </a:lnTo>
                <a:lnTo>
                  <a:pt x="2136" y="62"/>
                </a:lnTo>
                <a:lnTo>
                  <a:pt x="2204" y="44"/>
                </a:lnTo>
                <a:lnTo>
                  <a:pt x="2266" y="29"/>
                </a:lnTo>
                <a:lnTo>
                  <a:pt x="2324" y="18"/>
                </a:lnTo>
                <a:lnTo>
                  <a:pt x="2377" y="10"/>
                </a:lnTo>
                <a:lnTo>
                  <a:pt x="2424" y="4"/>
                </a:lnTo>
                <a:lnTo>
                  <a:pt x="2464" y="2"/>
                </a:lnTo>
                <a:lnTo>
                  <a:pt x="2499" y="0"/>
                </a:lnTo>
                <a:lnTo>
                  <a:pt x="25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14" name="Group 70"/>
          <p:cNvGrpSpPr>
            <a:grpSpLocks noChangeAspect="1"/>
          </p:cNvGrpSpPr>
          <p:nvPr>
            <p:custDataLst>
              <p:tags r:id="rId3"/>
            </p:custDataLst>
          </p:nvPr>
        </p:nvGrpSpPr>
        <p:grpSpPr bwMode="auto">
          <a:xfrm>
            <a:off x="6172200" y="5067782"/>
            <a:ext cx="2311709" cy="533400"/>
            <a:chOff x="3610" y="2669"/>
            <a:chExt cx="7463" cy="1722"/>
          </a:xfrm>
        </p:grpSpPr>
        <p:sp>
          <p:nvSpPr>
            <p:cNvPr id="6216" name="Freeform 72"/>
            <p:cNvSpPr>
              <a:spLocks/>
            </p:cNvSpPr>
            <p:nvPr/>
          </p:nvSpPr>
          <p:spPr bwMode="auto">
            <a:xfrm>
              <a:off x="3610" y="3290"/>
              <a:ext cx="819" cy="719"/>
            </a:xfrm>
            <a:custGeom>
              <a:avLst/>
              <a:gdLst/>
              <a:ahLst/>
              <a:cxnLst>
                <a:cxn ang="0">
                  <a:pos x="281" y="19"/>
                </a:cxn>
                <a:cxn ang="0">
                  <a:pos x="337" y="96"/>
                </a:cxn>
                <a:cxn ang="0">
                  <a:pos x="337" y="175"/>
                </a:cxn>
                <a:cxn ang="0">
                  <a:pos x="291" y="298"/>
                </a:cxn>
                <a:cxn ang="0">
                  <a:pos x="235" y="498"/>
                </a:cxn>
                <a:cxn ang="0">
                  <a:pos x="235" y="605"/>
                </a:cxn>
                <a:cxn ang="0">
                  <a:pos x="272" y="670"/>
                </a:cxn>
                <a:cxn ang="0">
                  <a:pos x="367" y="680"/>
                </a:cxn>
                <a:cxn ang="0">
                  <a:pos x="460" y="622"/>
                </a:cxn>
                <a:cxn ang="0">
                  <a:pos x="507" y="559"/>
                </a:cxn>
                <a:cxn ang="0">
                  <a:pos x="528" y="470"/>
                </a:cxn>
                <a:cxn ang="0">
                  <a:pos x="572" y="293"/>
                </a:cxn>
                <a:cxn ang="0">
                  <a:pos x="616" y="117"/>
                </a:cxn>
                <a:cxn ang="0">
                  <a:pos x="647" y="35"/>
                </a:cxn>
                <a:cxn ang="0">
                  <a:pos x="684" y="19"/>
                </a:cxn>
                <a:cxn ang="0">
                  <a:pos x="723" y="28"/>
                </a:cxn>
                <a:cxn ang="0">
                  <a:pos x="735" y="72"/>
                </a:cxn>
                <a:cxn ang="0">
                  <a:pos x="719" y="142"/>
                </a:cxn>
                <a:cxn ang="0">
                  <a:pos x="702" y="207"/>
                </a:cxn>
                <a:cxn ang="0">
                  <a:pos x="684" y="275"/>
                </a:cxn>
                <a:cxn ang="0">
                  <a:pos x="623" y="519"/>
                </a:cxn>
                <a:cxn ang="0">
                  <a:pos x="609" y="612"/>
                </a:cxn>
                <a:cxn ang="0">
                  <a:pos x="635" y="682"/>
                </a:cxn>
                <a:cxn ang="0">
                  <a:pos x="707" y="661"/>
                </a:cxn>
                <a:cxn ang="0">
                  <a:pos x="756" y="566"/>
                </a:cxn>
                <a:cxn ang="0">
                  <a:pos x="779" y="477"/>
                </a:cxn>
                <a:cxn ang="0">
                  <a:pos x="789" y="463"/>
                </a:cxn>
                <a:cxn ang="0">
                  <a:pos x="803" y="461"/>
                </a:cxn>
                <a:cxn ang="0">
                  <a:pos x="814" y="463"/>
                </a:cxn>
                <a:cxn ang="0">
                  <a:pos x="819" y="475"/>
                </a:cxn>
                <a:cxn ang="0">
                  <a:pos x="809" y="519"/>
                </a:cxn>
                <a:cxn ang="0">
                  <a:pos x="784" y="605"/>
                </a:cxn>
                <a:cxn ang="0">
                  <a:pos x="735" y="684"/>
                </a:cxn>
                <a:cxn ang="0">
                  <a:pos x="656" y="719"/>
                </a:cxn>
                <a:cxn ang="0">
                  <a:pos x="549" y="680"/>
                </a:cxn>
                <a:cxn ang="0">
                  <a:pos x="512" y="612"/>
                </a:cxn>
                <a:cxn ang="0">
                  <a:pos x="458" y="670"/>
                </a:cxn>
                <a:cxn ang="0">
                  <a:pos x="365" y="717"/>
                </a:cxn>
                <a:cxn ang="0">
                  <a:pos x="263" y="715"/>
                </a:cxn>
                <a:cxn ang="0">
                  <a:pos x="181" y="670"/>
                </a:cxn>
                <a:cxn ang="0">
                  <a:pos x="132" y="577"/>
                </a:cxn>
                <a:cxn ang="0">
                  <a:pos x="137" y="445"/>
                </a:cxn>
                <a:cxn ang="0">
                  <a:pos x="193" y="270"/>
                </a:cxn>
                <a:cxn ang="0">
                  <a:pos x="237" y="147"/>
                </a:cxn>
                <a:cxn ang="0">
                  <a:pos x="244" y="63"/>
                </a:cxn>
                <a:cxn ang="0">
                  <a:pos x="216" y="35"/>
                </a:cxn>
                <a:cxn ang="0">
                  <a:pos x="146" y="56"/>
                </a:cxn>
                <a:cxn ang="0">
                  <a:pos x="67" y="170"/>
                </a:cxn>
                <a:cxn ang="0">
                  <a:pos x="39" y="252"/>
                </a:cxn>
                <a:cxn ang="0">
                  <a:pos x="25" y="259"/>
                </a:cxn>
                <a:cxn ang="0">
                  <a:pos x="14" y="259"/>
                </a:cxn>
                <a:cxn ang="0">
                  <a:pos x="4" y="254"/>
                </a:cxn>
                <a:cxn ang="0">
                  <a:pos x="2" y="235"/>
                </a:cxn>
                <a:cxn ang="0">
                  <a:pos x="25" y="165"/>
                </a:cxn>
                <a:cxn ang="0">
                  <a:pos x="81" y="70"/>
                </a:cxn>
                <a:cxn ang="0">
                  <a:pos x="172" y="5"/>
                </a:cxn>
              </a:cxnLst>
              <a:rect l="0" t="0" r="r" b="b"/>
              <a:pathLst>
                <a:path w="819" h="719">
                  <a:moveTo>
                    <a:pt x="211" y="0"/>
                  </a:moveTo>
                  <a:lnTo>
                    <a:pt x="249" y="5"/>
                  </a:lnTo>
                  <a:lnTo>
                    <a:pt x="281" y="19"/>
                  </a:lnTo>
                  <a:lnTo>
                    <a:pt x="307" y="40"/>
                  </a:lnTo>
                  <a:lnTo>
                    <a:pt x="325" y="65"/>
                  </a:lnTo>
                  <a:lnTo>
                    <a:pt x="337" y="96"/>
                  </a:lnTo>
                  <a:lnTo>
                    <a:pt x="342" y="131"/>
                  </a:lnTo>
                  <a:lnTo>
                    <a:pt x="342" y="151"/>
                  </a:lnTo>
                  <a:lnTo>
                    <a:pt x="337" y="175"/>
                  </a:lnTo>
                  <a:lnTo>
                    <a:pt x="328" y="198"/>
                  </a:lnTo>
                  <a:lnTo>
                    <a:pt x="314" y="231"/>
                  </a:lnTo>
                  <a:lnTo>
                    <a:pt x="291" y="298"/>
                  </a:lnTo>
                  <a:lnTo>
                    <a:pt x="267" y="366"/>
                  </a:lnTo>
                  <a:lnTo>
                    <a:pt x="246" y="433"/>
                  </a:lnTo>
                  <a:lnTo>
                    <a:pt x="235" y="498"/>
                  </a:lnTo>
                  <a:lnTo>
                    <a:pt x="230" y="554"/>
                  </a:lnTo>
                  <a:lnTo>
                    <a:pt x="230" y="580"/>
                  </a:lnTo>
                  <a:lnTo>
                    <a:pt x="235" y="605"/>
                  </a:lnTo>
                  <a:lnTo>
                    <a:pt x="242" y="631"/>
                  </a:lnTo>
                  <a:lnTo>
                    <a:pt x="253" y="652"/>
                  </a:lnTo>
                  <a:lnTo>
                    <a:pt x="272" y="670"/>
                  </a:lnTo>
                  <a:lnTo>
                    <a:pt x="295" y="682"/>
                  </a:lnTo>
                  <a:lnTo>
                    <a:pt x="328" y="684"/>
                  </a:lnTo>
                  <a:lnTo>
                    <a:pt x="367" y="680"/>
                  </a:lnTo>
                  <a:lnTo>
                    <a:pt x="405" y="666"/>
                  </a:lnTo>
                  <a:lnTo>
                    <a:pt x="435" y="645"/>
                  </a:lnTo>
                  <a:lnTo>
                    <a:pt x="460" y="622"/>
                  </a:lnTo>
                  <a:lnTo>
                    <a:pt x="481" y="596"/>
                  </a:lnTo>
                  <a:lnTo>
                    <a:pt x="495" y="575"/>
                  </a:lnTo>
                  <a:lnTo>
                    <a:pt x="507" y="559"/>
                  </a:lnTo>
                  <a:lnTo>
                    <a:pt x="509" y="552"/>
                  </a:lnTo>
                  <a:lnTo>
                    <a:pt x="516" y="517"/>
                  </a:lnTo>
                  <a:lnTo>
                    <a:pt x="528" y="470"/>
                  </a:lnTo>
                  <a:lnTo>
                    <a:pt x="542" y="417"/>
                  </a:lnTo>
                  <a:lnTo>
                    <a:pt x="556" y="356"/>
                  </a:lnTo>
                  <a:lnTo>
                    <a:pt x="572" y="293"/>
                  </a:lnTo>
                  <a:lnTo>
                    <a:pt x="588" y="231"/>
                  </a:lnTo>
                  <a:lnTo>
                    <a:pt x="602" y="170"/>
                  </a:lnTo>
                  <a:lnTo>
                    <a:pt x="616" y="117"/>
                  </a:lnTo>
                  <a:lnTo>
                    <a:pt x="628" y="72"/>
                  </a:lnTo>
                  <a:lnTo>
                    <a:pt x="635" y="51"/>
                  </a:lnTo>
                  <a:lnTo>
                    <a:pt x="647" y="35"/>
                  </a:lnTo>
                  <a:lnTo>
                    <a:pt x="661" y="26"/>
                  </a:lnTo>
                  <a:lnTo>
                    <a:pt x="672" y="21"/>
                  </a:lnTo>
                  <a:lnTo>
                    <a:pt x="684" y="19"/>
                  </a:lnTo>
                  <a:lnTo>
                    <a:pt x="691" y="19"/>
                  </a:lnTo>
                  <a:lnTo>
                    <a:pt x="707" y="21"/>
                  </a:lnTo>
                  <a:lnTo>
                    <a:pt x="723" y="28"/>
                  </a:lnTo>
                  <a:lnTo>
                    <a:pt x="733" y="42"/>
                  </a:lnTo>
                  <a:lnTo>
                    <a:pt x="737" y="61"/>
                  </a:lnTo>
                  <a:lnTo>
                    <a:pt x="735" y="72"/>
                  </a:lnTo>
                  <a:lnTo>
                    <a:pt x="730" y="91"/>
                  </a:lnTo>
                  <a:lnTo>
                    <a:pt x="723" y="117"/>
                  </a:lnTo>
                  <a:lnTo>
                    <a:pt x="719" y="142"/>
                  </a:lnTo>
                  <a:lnTo>
                    <a:pt x="712" y="168"/>
                  </a:lnTo>
                  <a:lnTo>
                    <a:pt x="707" y="184"/>
                  </a:lnTo>
                  <a:lnTo>
                    <a:pt x="702" y="207"/>
                  </a:lnTo>
                  <a:lnTo>
                    <a:pt x="695" y="233"/>
                  </a:lnTo>
                  <a:lnTo>
                    <a:pt x="688" y="256"/>
                  </a:lnTo>
                  <a:lnTo>
                    <a:pt x="684" y="275"/>
                  </a:lnTo>
                  <a:lnTo>
                    <a:pt x="640" y="447"/>
                  </a:lnTo>
                  <a:lnTo>
                    <a:pt x="633" y="482"/>
                  </a:lnTo>
                  <a:lnTo>
                    <a:pt x="623" y="519"/>
                  </a:lnTo>
                  <a:lnTo>
                    <a:pt x="616" y="556"/>
                  </a:lnTo>
                  <a:lnTo>
                    <a:pt x="612" y="587"/>
                  </a:lnTo>
                  <a:lnTo>
                    <a:pt x="609" y="612"/>
                  </a:lnTo>
                  <a:lnTo>
                    <a:pt x="612" y="647"/>
                  </a:lnTo>
                  <a:lnTo>
                    <a:pt x="621" y="668"/>
                  </a:lnTo>
                  <a:lnTo>
                    <a:pt x="635" y="682"/>
                  </a:lnTo>
                  <a:lnTo>
                    <a:pt x="658" y="684"/>
                  </a:lnTo>
                  <a:lnTo>
                    <a:pt x="684" y="680"/>
                  </a:lnTo>
                  <a:lnTo>
                    <a:pt x="707" y="661"/>
                  </a:lnTo>
                  <a:lnTo>
                    <a:pt x="726" y="636"/>
                  </a:lnTo>
                  <a:lnTo>
                    <a:pt x="742" y="603"/>
                  </a:lnTo>
                  <a:lnTo>
                    <a:pt x="756" y="566"/>
                  </a:lnTo>
                  <a:lnTo>
                    <a:pt x="768" y="526"/>
                  </a:lnTo>
                  <a:lnTo>
                    <a:pt x="777" y="487"/>
                  </a:lnTo>
                  <a:lnTo>
                    <a:pt x="779" y="477"/>
                  </a:lnTo>
                  <a:lnTo>
                    <a:pt x="782" y="470"/>
                  </a:lnTo>
                  <a:lnTo>
                    <a:pt x="784" y="466"/>
                  </a:lnTo>
                  <a:lnTo>
                    <a:pt x="789" y="463"/>
                  </a:lnTo>
                  <a:lnTo>
                    <a:pt x="793" y="461"/>
                  </a:lnTo>
                  <a:lnTo>
                    <a:pt x="800" y="461"/>
                  </a:lnTo>
                  <a:lnTo>
                    <a:pt x="803" y="461"/>
                  </a:lnTo>
                  <a:lnTo>
                    <a:pt x="805" y="461"/>
                  </a:lnTo>
                  <a:lnTo>
                    <a:pt x="809" y="461"/>
                  </a:lnTo>
                  <a:lnTo>
                    <a:pt x="814" y="463"/>
                  </a:lnTo>
                  <a:lnTo>
                    <a:pt x="816" y="466"/>
                  </a:lnTo>
                  <a:lnTo>
                    <a:pt x="819" y="470"/>
                  </a:lnTo>
                  <a:lnTo>
                    <a:pt x="819" y="475"/>
                  </a:lnTo>
                  <a:lnTo>
                    <a:pt x="819" y="482"/>
                  </a:lnTo>
                  <a:lnTo>
                    <a:pt x="814" y="498"/>
                  </a:lnTo>
                  <a:lnTo>
                    <a:pt x="809" y="519"/>
                  </a:lnTo>
                  <a:lnTo>
                    <a:pt x="803" y="547"/>
                  </a:lnTo>
                  <a:lnTo>
                    <a:pt x="793" y="577"/>
                  </a:lnTo>
                  <a:lnTo>
                    <a:pt x="784" y="605"/>
                  </a:lnTo>
                  <a:lnTo>
                    <a:pt x="772" y="633"/>
                  </a:lnTo>
                  <a:lnTo>
                    <a:pt x="754" y="661"/>
                  </a:lnTo>
                  <a:lnTo>
                    <a:pt x="735" y="684"/>
                  </a:lnTo>
                  <a:lnTo>
                    <a:pt x="712" y="703"/>
                  </a:lnTo>
                  <a:lnTo>
                    <a:pt x="686" y="717"/>
                  </a:lnTo>
                  <a:lnTo>
                    <a:pt x="656" y="719"/>
                  </a:lnTo>
                  <a:lnTo>
                    <a:pt x="614" y="715"/>
                  </a:lnTo>
                  <a:lnTo>
                    <a:pt x="579" y="701"/>
                  </a:lnTo>
                  <a:lnTo>
                    <a:pt x="549" y="680"/>
                  </a:lnTo>
                  <a:lnTo>
                    <a:pt x="528" y="649"/>
                  </a:lnTo>
                  <a:lnTo>
                    <a:pt x="512" y="612"/>
                  </a:lnTo>
                  <a:lnTo>
                    <a:pt x="512" y="612"/>
                  </a:lnTo>
                  <a:lnTo>
                    <a:pt x="498" y="629"/>
                  </a:lnTo>
                  <a:lnTo>
                    <a:pt x="481" y="649"/>
                  </a:lnTo>
                  <a:lnTo>
                    <a:pt x="458" y="670"/>
                  </a:lnTo>
                  <a:lnTo>
                    <a:pt x="432" y="689"/>
                  </a:lnTo>
                  <a:lnTo>
                    <a:pt x="402" y="705"/>
                  </a:lnTo>
                  <a:lnTo>
                    <a:pt x="365" y="717"/>
                  </a:lnTo>
                  <a:lnTo>
                    <a:pt x="323" y="719"/>
                  </a:lnTo>
                  <a:lnTo>
                    <a:pt x="293" y="719"/>
                  </a:lnTo>
                  <a:lnTo>
                    <a:pt x="263" y="715"/>
                  </a:lnTo>
                  <a:lnTo>
                    <a:pt x="235" y="705"/>
                  </a:lnTo>
                  <a:lnTo>
                    <a:pt x="207" y="691"/>
                  </a:lnTo>
                  <a:lnTo>
                    <a:pt x="181" y="670"/>
                  </a:lnTo>
                  <a:lnTo>
                    <a:pt x="158" y="647"/>
                  </a:lnTo>
                  <a:lnTo>
                    <a:pt x="142" y="615"/>
                  </a:lnTo>
                  <a:lnTo>
                    <a:pt x="132" y="577"/>
                  </a:lnTo>
                  <a:lnTo>
                    <a:pt x="128" y="531"/>
                  </a:lnTo>
                  <a:lnTo>
                    <a:pt x="130" y="489"/>
                  </a:lnTo>
                  <a:lnTo>
                    <a:pt x="137" y="445"/>
                  </a:lnTo>
                  <a:lnTo>
                    <a:pt x="151" y="393"/>
                  </a:lnTo>
                  <a:lnTo>
                    <a:pt x="169" y="335"/>
                  </a:lnTo>
                  <a:lnTo>
                    <a:pt x="193" y="270"/>
                  </a:lnTo>
                  <a:lnTo>
                    <a:pt x="221" y="196"/>
                  </a:lnTo>
                  <a:lnTo>
                    <a:pt x="228" y="175"/>
                  </a:lnTo>
                  <a:lnTo>
                    <a:pt x="237" y="147"/>
                  </a:lnTo>
                  <a:lnTo>
                    <a:pt x="244" y="117"/>
                  </a:lnTo>
                  <a:lnTo>
                    <a:pt x="246" y="89"/>
                  </a:lnTo>
                  <a:lnTo>
                    <a:pt x="244" y="63"/>
                  </a:lnTo>
                  <a:lnTo>
                    <a:pt x="237" y="47"/>
                  </a:lnTo>
                  <a:lnTo>
                    <a:pt x="228" y="40"/>
                  </a:lnTo>
                  <a:lnTo>
                    <a:pt x="216" y="35"/>
                  </a:lnTo>
                  <a:lnTo>
                    <a:pt x="207" y="35"/>
                  </a:lnTo>
                  <a:lnTo>
                    <a:pt x="176" y="40"/>
                  </a:lnTo>
                  <a:lnTo>
                    <a:pt x="146" y="56"/>
                  </a:lnTo>
                  <a:lnTo>
                    <a:pt x="118" y="82"/>
                  </a:lnTo>
                  <a:lnTo>
                    <a:pt x="90" y="121"/>
                  </a:lnTo>
                  <a:lnTo>
                    <a:pt x="67" y="170"/>
                  </a:lnTo>
                  <a:lnTo>
                    <a:pt x="44" y="233"/>
                  </a:lnTo>
                  <a:lnTo>
                    <a:pt x="41" y="242"/>
                  </a:lnTo>
                  <a:lnTo>
                    <a:pt x="39" y="252"/>
                  </a:lnTo>
                  <a:lnTo>
                    <a:pt x="35" y="256"/>
                  </a:lnTo>
                  <a:lnTo>
                    <a:pt x="32" y="259"/>
                  </a:lnTo>
                  <a:lnTo>
                    <a:pt x="25" y="259"/>
                  </a:lnTo>
                  <a:lnTo>
                    <a:pt x="21" y="259"/>
                  </a:lnTo>
                  <a:lnTo>
                    <a:pt x="18" y="259"/>
                  </a:lnTo>
                  <a:lnTo>
                    <a:pt x="14" y="259"/>
                  </a:lnTo>
                  <a:lnTo>
                    <a:pt x="11" y="259"/>
                  </a:lnTo>
                  <a:lnTo>
                    <a:pt x="7" y="259"/>
                  </a:lnTo>
                  <a:lnTo>
                    <a:pt x="4" y="254"/>
                  </a:lnTo>
                  <a:lnTo>
                    <a:pt x="0" y="252"/>
                  </a:lnTo>
                  <a:lnTo>
                    <a:pt x="0" y="245"/>
                  </a:lnTo>
                  <a:lnTo>
                    <a:pt x="2" y="235"/>
                  </a:lnTo>
                  <a:lnTo>
                    <a:pt x="7" y="219"/>
                  </a:lnTo>
                  <a:lnTo>
                    <a:pt x="14" y="193"/>
                  </a:lnTo>
                  <a:lnTo>
                    <a:pt x="25" y="165"/>
                  </a:lnTo>
                  <a:lnTo>
                    <a:pt x="39" y="133"/>
                  </a:lnTo>
                  <a:lnTo>
                    <a:pt x="58" y="100"/>
                  </a:lnTo>
                  <a:lnTo>
                    <a:pt x="81" y="70"/>
                  </a:lnTo>
                  <a:lnTo>
                    <a:pt x="107" y="42"/>
                  </a:lnTo>
                  <a:lnTo>
                    <a:pt x="137" y="21"/>
                  </a:lnTo>
                  <a:lnTo>
                    <a:pt x="172" y="5"/>
                  </a:lnTo>
                  <a:lnTo>
                    <a:pt x="21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7" name="Freeform 73"/>
            <p:cNvSpPr>
              <a:spLocks noEditPoints="1"/>
            </p:cNvSpPr>
            <p:nvPr/>
          </p:nvSpPr>
          <p:spPr bwMode="auto">
            <a:xfrm>
              <a:off x="5018" y="3411"/>
              <a:ext cx="1059" cy="370"/>
            </a:xfrm>
            <a:custGeom>
              <a:avLst/>
              <a:gdLst/>
              <a:ahLst/>
              <a:cxnLst>
                <a:cxn ang="0">
                  <a:pos x="53" y="307"/>
                </a:cxn>
                <a:cxn ang="0">
                  <a:pos x="1003" y="307"/>
                </a:cxn>
                <a:cxn ang="0">
                  <a:pos x="1017" y="307"/>
                </a:cxn>
                <a:cxn ang="0">
                  <a:pos x="1033" y="310"/>
                </a:cxn>
                <a:cxn ang="0">
                  <a:pos x="1045" y="314"/>
                </a:cxn>
                <a:cxn ang="0">
                  <a:pos x="1054" y="324"/>
                </a:cxn>
                <a:cxn ang="0">
                  <a:pos x="1059" y="340"/>
                </a:cxn>
                <a:cxn ang="0">
                  <a:pos x="1054" y="354"/>
                </a:cxn>
                <a:cxn ang="0">
                  <a:pos x="1045" y="363"/>
                </a:cxn>
                <a:cxn ang="0">
                  <a:pos x="1033" y="368"/>
                </a:cxn>
                <a:cxn ang="0">
                  <a:pos x="1019" y="368"/>
                </a:cxn>
                <a:cxn ang="0">
                  <a:pos x="1005" y="370"/>
                </a:cxn>
                <a:cxn ang="0">
                  <a:pos x="53" y="370"/>
                </a:cxn>
                <a:cxn ang="0">
                  <a:pos x="39" y="368"/>
                </a:cxn>
                <a:cxn ang="0">
                  <a:pos x="25" y="368"/>
                </a:cxn>
                <a:cxn ang="0">
                  <a:pos x="11" y="363"/>
                </a:cxn>
                <a:cxn ang="0">
                  <a:pos x="4" y="354"/>
                </a:cxn>
                <a:cxn ang="0">
                  <a:pos x="0" y="340"/>
                </a:cxn>
                <a:cxn ang="0">
                  <a:pos x="4" y="324"/>
                </a:cxn>
                <a:cxn ang="0">
                  <a:pos x="11" y="314"/>
                </a:cxn>
                <a:cxn ang="0">
                  <a:pos x="25" y="310"/>
                </a:cxn>
                <a:cxn ang="0">
                  <a:pos x="39" y="307"/>
                </a:cxn>
                <a:cxn ang="0">
                  <a:pos x="53" y="307"/>
                </a:cxn>
                <a:cxn ang="0">
                  <a:pos x="53" y="0"/>
                </a:cxn>
                <a:cxn ang="0">
                  <a:pos x="1005" y="0"/>
                </a:cxn>
                <a:cxn ang="0">
                  <a:pos x="1019" y="0"/>
                </a:cxn>
                <a:cxn ang="0">
                  <a:pos x="1033" y="0"/>
                </a:cxn>
                <a:cxn ang="0">
                  <a:pos x="1045" y="5"/>
                </a:cxn>
                <a:cxn ang="0">
                  <a:pos x="1054" y="14"/>
                </a:cxn>
                <a:cxn ang="0">
                  <a:pos x="1059" y="28"/>
                </a:cxn>
                <a:cxn ang="0">
                  <a:pos x="1054" y="44"/>
                </a:cxn>
                <a:cxn ang="0">
                  <a:pos x="1045" y="54"/>
                </a:cxn>
                <a:cxn ang="0">
                  <a:pos x="1033" y="61"/>
                </a:cxn>
                <a:cxn ang="0">
                  <a:pos x="1017" y="61"/>
                </a:cxn>
                <a:cxn ang="0">
                  <a:pos x="1003" y="61"/>
                </a:cxn>
                <a:cxn ang="0">
                  <a:pos x="53" y="61"/>
                </a:cxn>
                <a:cxn ang="0">
                  <a:pos x="39" y="61"/>
                </a:cxn>
                <a:cxn ang="0">
                  <a:pos x="25" y="61"/>
                </a:cxn>
                <a:cxn ang="0">
                  <a:pos x="11" y="54"/>
                </a:cxn>
                <a:cxn ang="0">
                  <a:pos x="4" y="44"/>
                </a:cxn>
                <a:cxn ang="0">
                  <a:pos x="0" y="28"/>
                </a:cxn>
                <a:cxn ang="0">
                  <a:pos x="4" y="14"/>
                </a:cxn>
                <a:cxn ang="0">
                  <a:pos x="11" y="5"/>
                </a:cxn>
                <a:cxn ang="0">
                  <a:pos x="25" y="0"/>
                </a:cxn>
                <a:cxn ang="0">
                  <a:pos x="39" y="0"/>
                </a:cxn>
                <a:cxn ang="0">
                  <a:pos x="53" y="0"/>
                </a:cxn>
              </a:cxnLst>
              <a:rect l="0" t="0" r="r" b="b"/>
              <a:pathLst>
                <a:path w="1059" h="370">
                  <a:moveTo>
                    <a:pt x="53" y="307"/>
                  </a:moveTo>
                  <a:lnTo>
                    <a:pt x="1003" y="307"/>
                  </a:lnTo>
                  <a:lnTo>
                    <a:pt x="1017" y="307"/>
                  </a:lnTo>
                  <a:lnTo>
                    <a:pt x="1033" y="310"/>
                  </a:lnTo>
                  <a:lnTo>
                    <a:pt x="1045" y="314"/>
                  </a:lnTo>
                  <a:lnTo>
                    <a:pt x="1054" y="324"/>
                  </a:lnTo>
                  <a:lnTo>
                    <a:pt x="1059" y="340"/>
                  </a:lnTo>
                  <a:lnTo>
                    <a:pt x="1054" y="354"/>
                  </a:lnTo>
                  <a:lnTo>
                    <a:pt x="1045" y="363"/>
                  </a:lnTo>
                  <a:lnTo>
                    <a:pt x="1033" y="368"/>
                  </a:lnTo>
                  <a:lnTo>
                    <a:pt x="1019" y="368"/>
                  </a:lnTo>
                  <a:lnTo>
                    <a:pt x="1005" y="370"/>
                  </a:lnTo>
                  <a:lnTo>
                    <a:pt x="53" y="370"/>
                  </a:lnTo>
                  <a:lnTo>
                    <a:pt x="39" y="368"/>
                  </a:lnTo>
                  <a:lnTo>
                    <a:pt x="25" y="368"/>
                  </a:lnTo>
                  <a:lnTo>
                    <a:pt x="11" y="363"/>
                  </a:lnTo>
                  <a:lnTo>
                    <a:pt x="4" y="354"/>
                  </a:lnTo>
                  <a:lnTo>
                    <a:pt x="0" y="340"/>
                  </a:lnTo>
                  <a:lnTo>
                    <a:pt x="4" y="324"/>
                  </a:lnTo>
                  <a:lnTo>
                    <a:pt x="11" y="314"/>
                  </a:lnTo>
                  <a:lnTo>
                    <a:pt x="25" y="310"/>
                  </a:lnTo>
                  <a:lnTo>
                    <a:pt x="39" y="307"/>
                  </a:lnTo>
                  <a:lnTo>
                    <a:pt x="53" y="307"/>
                  </a:lnTo>
                  <a:close/>
                  <a:moveTo>
                    <a:pt x="53" y="0"/>
                  </a:moveTo>
                  <a:lnTo>
                    <a:pt x="1005" y="0"/>
                  </a:lnTo>
                  <a:lnTo>
                    <a:pt x="1019" y="0"/>
                  </a:lnTo>
                  <a:lnTo>
                    <a:pt x="1033" y="0"/>
                  </a:lnTo>
                  <a:lnTo>
                    <a:pt x="1045" y="5"/>
                  </a:lnTo>
                  <a:lnTo>
                    <a:pt x="1054" y="14"/>
                  </a:lnTo>
                  <a:lnTo>
                    <a:pt x="1059" y="28"/>
                  </a:lnTo>
                  <a:lnTo>
                    <a:pt x="1054" y="44"/>
                  </a:lnTo>
                  <a:lnTo>
                    <a:pt x="1045" y="54"/>
                  </a:lnTo>
                  <a:lnTo>
                    <a:pt x="1033" y="61"/>
                  </a:lnTo>
                  <a:lnTo>
                    <a:pt x="1017" y="61"/>
                  </a:lnTo>
                  <a:lnTo>
                    <a:pt x="1003" y="61"/>
                  </a:lnTo>
                  <a:lnTo>
                    <a:pt x="53" y="61"/>
                  </a:lnTo>
                  <a:lnTo>
                    <a:pt x="39" y="61"/>
                  </a:lnTo>
                  <a:lnTo>
                    <a:pt x="25" y="61"/>
                  </a:lnTo>
                  <a:lnTo>
                    <a:pt x="11" y="54"/>
                  </a:lnTo>
                  <a:lnTo>
                    <a:pt x="4" y="44"/>
                  </a:lnTo>
                  <a:lnTo>
                    <a:pt x="0" y="28"/>
                  </a:lnTo>
                  <a:lnTo>
                    <a:pt x="4" y="14"/>
                  </a:lnTo>
                  <a:lnTo>
                    <a:pt x="11" y="5"/>
                  </a:lnTo>
                  <a:lnTo>
                    <a:pt x="25" y="0"/>
                  </a:lnTo>
                  <a:lnTo>
                    <a:pt x="39" y="0"/>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8" name="Freeform 74"/>
            <p:cNvSpPr>
              <a:spLocks/>
            </p:cNvSpPr>
            <p:nvPr/>
          </p:nvSpPr>
          <p:spPr bwMode="auto">
            <a:xfrm>
              <a:off x="6772" y="2799"/>
              <a:ext cx="354" cy="1592"/>
            </a:xfrm>
            <a:custGeom>
              <a:avLst/>
              <a:gdLst/>
              <a:ahLst/>
              <a:cxnLst>
                <a:cxn ang="0">
                  <a:pos x="324" y="0"/>
                </a:cxn>
                <a:cxn ang="0">
                  <a:pos x="333" y="2"/>
                </a:cxn>
                <a:cxn ang="0">
                  <a:pos x="342" y="7"/>
                </a:cxn>
                <a:cxn ang="0">
                  <a:pos x="349" y="14"/>
                </a:cxn>
                <a:cxn ang="0">
                  <a:pos x="354" y="23"/>
                </a:cxn>
                <a:cxn ang="0">
                  <a:pos x="354" y="33"/>
                </a:cxn>
                <a:cxn ang="0">
                  <a:pos x="354" y="37"/>
                </a:cxn>
                <a:cxn ang="0">
                  <a:pos x="354" y="40"/>
                </a:cxn>
                <a:cxn ang="0">
                  <a:pos x="354" y="44"/>
                </a:cxn>
                <a:cxn ang="0">
                  <a:pos x="354" y="49"/>
                </a:cxn>
                <a:cxn ang="0">
                  <a:pos x="352" y="54"/>
                </a:cxn>
                <a:cxn ang="0">
                  <a:pos x="347" y="61"/>
                </a:cxn>
                <a:cxn ang="0">
                  <a:pos x="66" y="796"/>
                </a:cxn>
                <a:cxn ang="0">
                  <a:pos x="347" y="1534"/>
                </a:cxn>
                <a:cxn ang="0">
                  <a:pos x="352" y="1541"/>
                </a:cxn>
                <a:cxn ang="0">
                  <a:pos x="354" y="1548"/>
                </a:cxn>
                <a:cxn ang="0">
                  <a:pos x="354" y="1550"/>
                </a:cxn>
                <a:cxn ang="0">
                  <a:pos x="354" y="1555"/>
                </a:cxn>
                <a:cxn ang="0">
                  <a:pos x="354" y="1557"/>
                </a:cxn>
                <a:cxn ang="0">
                  <a:pos x="354" y="1559"/>
                </a:cxn>
                <a:cxn ang="0">
                  <a:pos x="354" y="1569"/>
                </a:cxn>
                <a:cxn ang="0">
                  <a:pos x="349" y="1578"/>
                </a:cxn>
                <a:cxn ang="0">
                  <a:pos x="342" y="1585"/>
                </a:cxn>
                <a:cxn ang="0">
                  <a:pos x="333" y="1590"/>
                </a:cxn>
                <a:cxn ang="0">
                  <a:pos x="324" y="1592"/>
                </a:cxn>
                <a:cxn ang="0">
                  <a:pos x="308" y="1587"/>
                </a:cxn>
                <a:cxn ang="0">
                  <a:pos x="298" y="1578"/>
                </a:cxn>
                <a:cxn ang="0">
                  <a:pos x="291" y="1566"/>
                </a:cxn>
                <a:cxn ang="0">
                  <a:pos x="287" y="1555"/>
                </a:cxn>
                <a:cxn ang="0">
                  <a:pos x="7" y="824"/>
                </a:cxn>
                <a:cxn ang="0">
                  <a:pos x="5" y="815"/>
                </a:cxn>
                <a:cxn ang="0">
                  <a:pos x="3" y="808"/>
                </a:cxn>
                <a:cxn ang="0">
                  <a:pos x="0" y="805"/>
                </a:cxn>
                <a:cxn ang="0">
                  <a:pos x="0" y="801"/>
                </a:cxn>
                <a:cxn ang="0">
                  <a:pos x="0" y="798"/>
                </a:cxn>
                <a:cxn ang="0">
                  <a:pos x="0" y="796"/>
                </a:cxn>
                <a:cxn ang="0">
                  <a:pos x="3" y="787"/>
                </a:cxn>
                <a:cxn ang="0">
                  <a:pos x="5" y="777"/>
                </a:cxn>
                <a:cxn ang="0">
                  <a:pos x="7" y="768"/>
                </a:cxn>
                <a:cxn ang="0">
                  <a:pos x="287" y="40"/>
                </a:cxn>
                <a:cxn ang="0">
                  <a:pos x="298" y="16"/>
                </a:cxn>
                <a:cxn ang="0">
                  <a:pos x="310" y="5"/>
                </a:cxn>
                <a:cxn ang="0">
                  <a:pos x="324" y="0"/>
                </a:cxn>
              </a:cxnLst>
              <a:rect l="0" t="0" r="r" b="b"/>
              <a:pathLst>
                <a:path w="354" h="1592">
                  <a:moveTo>
                    <a:pt x="324" y="0"/>
                  </a:moveTo>
                  <a:lnTo>
                    <a:pt x="333" y="2"/>
                  </a:lnTo>
                  <a:lnTo>
                    <a:pt x="342" y="7"/>
                  </a:lnTo>
                  <a:lnTo>
                    <a:pt x="349" y="14"/>
                  </a:lnTo>
                  <a:lnTo>
                    <a:pt x="354" y="23"/>
                  </a:lnTo>
                  <a:lnTo>
                    <a:pt x="354" y="33"/>
                  </a:lnTo>
                  <a:lnTo>
                    <a:pt x="354" y="37"/>
                  </a:lnTo>
                  <a:lnTo>
                    <a:pt x="354" y="40"/>
                  </a:lnTo>
                  <a:lnTo>
                    <a:pt x="354" y="44"/>
                  </a:lnTo>
                  <a:lnTo>
                    <a:pt x="354" y="49"/>
                  </a:lnTo>
                  <a:lnTo>
                    <a:pt x="352" y="54"/>
                  </a:lnTo>
                  <a:lnTo>
                    <a:pt x="347" y="61"/>
                  </a:lnTo>
                  <a:lnTo>
                    <a:pt x="66" y="796"/>
                  </a:lnTo>
                  <a:lnTo>
                    <a:pt x="347" y="1534"/>
                  </a:lnTo>
                  <a:lnTo>
                    <a:pt x="352" y="1541"/>
                  </a:lnTo>
                  <a:lnTo>
                    <a:pt x="354" y="1548"/>
                  </a:lnTo>
                  <a:lnTo>
                    <a:pt x="354" y="1550"/>
                  </a:lnTo>
                  <a:lnTo>
                    <a:pt x="354" y="1555"/>
                  </a:lnTo>
                  <a:lnTo>
                    <a:pt x="354" y="1557"/>
                  </a:lnTo>
                  <a:lnTo>
                    <a:pt x="354" y="1559"/>
                  </a:lnTo>
                  <a:lnTo>
                    <a:pt x="354" y="1569"/>
                  </a:lnTo>
                  <a:lnTo>
                    <a:pt x="349" y="1578"/>
                  </a:lnTo>
                  <a:lnTo>
                    <a:pt x="342" y="1585"/>
                  </a:lnTo>
                  <a:lnTo>
                    <a:pt x="333" y="1590"/>
                  </a:lnTo>
                  <a:lnTo>
                    <a:pt x="324" y="1592"/>
                  </a:lnTo>
                  <a:lnTo>
                    <a:pt x="308" y="1587"/>
                  </a:lnTo>
                  <a:lnTo>
                    <a:pt x="298" y="1578"/>
                  </a:lnTo>
                  <a:lnTo>
                    <a:pt x="291" y="1566"/>
                  </a:lnTo>
                  <a:lnTo>
                    <a:pt x="287" y="1555"/>
                  </a:lnTo>
                  <a:lnTo>
                    <a:pt x="7" y="824"/>
                  </a:lnTo>
                  <a:lnTo>
                    <a:pt x="5" y="815"/>
                  </a:lnTo>
                  <a:lnTo>
                    <a:pt x="3" y="808"/>
                  </a:lnTo>
                  <a:lnTo>
                    <a:pt x="0" y="805"/>
                  </a:lnTo>
                  <a:lnTo>
                    <a:pt x="0" y="801"/>
                  </a:lnTo>
                  <a:lnTo>
                    <a:pt x="0" y="798"/>
                  </a:lnTo>
                  <a:lnTo>
                    <a:pt x="0" y="796"/>
                  </a:lnTo>
                  <a:lnTo>
                    <a:pt x="3" y="787"/>
                  </a:lnTo>
                  <a:lnTo>
                    <a:pt x="5" y="777"/>
                  </a:lnTo>
                  <a:lnTo>
                    <a:pt x="7" y="768"/>
                  </a:lnTo>
                  <a:lnTo>
                    <a:pt x="287" y="40"/>
                  </a:lnTo>
                  <a:lnTo>
                    <a:pt x="298" y="16"/>
                  </a:lnTo>
                  <a:lnTo>
                    <a:pt x="310" y="5"/>
                  </a:lnTo>
                  <a:lnTo>
                    <a:pt x="3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9" name="Freeform 75"/>
            <p:cNvSpPr>
              <a:spLocks/>
            </p:cNvSpPr>
            <p:nvPr/>
          </p:nvSpPr>
          <p:spPr bwMode="auto">
            <a:xfrm>
              <a:off x="7268" y="2918"/>
              <a:ext cx="1033" cy="1075"/>
            </a:xfrm>
            <a:custGeom>
              <a:avLst/>
              <a:gdLst/>
              <a:ahLst/>
              <a:cxnLst>
                <a:cxn ang="0">
                  <a:pos x="1003" y="0"/>
                </a:cxn>
                <a:cxn ang="0">
                  <a:pos x="994" y="358"/>
                </a:cxn>
                <a:cxn ang="0">
                  <a:pos x="978" y="226"/>
                </a:cxn>
                <a:cxn ang="0">
                  <a:pos x="952" y="137"/>
                </a:cxn>
                <a:cxn ang="0">
                  <a:pos x="905" y="81"/>
                </a:cxn>
                <a:cxn ang="0">
                  <a:pos x="829" y="56"/>
                </a:cxn>
                <a:cxn ang="0">
                  <a:pos x="708" y="46"/>
                </a:cxn>
                <a:cxn ang="0">
                  <a:pos x="659" y="49"/>
                </a:cxn>
                <a:cxn ang="0">
                  <a:pos x="617" y="53"/>
                </a:cxn>
                <a:cxn ang="0">
                  <a:pos x="591" y="72"/>
                </a:cxn>
                <a:cxn ang="0">
                  <a:pos x="589" y="112"/>
                </a:cxn>
                <a:cxn ang="0">
                  <a:pos x="589" y="968"/>
                </a:cxn>
                <a:cxn ang="0">
                  <a:pos x="598" y="996"/>
                </a:cxn>
                <a:cxn ang="0">
                  <a:pos x="628" y="1015"/>
                </a:cxn>
                <a:cxn ang="0">
                  <a:pos x="701" y="1024"/>
                </a:cxn>
                <a:cxn ang="0">
                  <a:pos x="819" y="1024"/>
                </a:cxn>
                <a:cxn ang="0">
                  <a:pos x="780" y="1073"/>
                </a:cxn>
                <a:cxn ang="0">
                  <a:pos x="670" y="1070"/>
                </a:cxn>
                <a:cxn ang="0">
                  <a:pos x="561" y="1070"/>
                </a:cxn>
                <a:cxn ang="0">
                  <a:pos x="473" y="1070"/>
                </a:cxn>
                <a:cxn ang="0">
                  <a:pos x="363" y="1070"/>
                </a:cxn>
                <a:cxn ang="0">
                  <a:pos x="256" y="1073"/>
                </a:cxn>
                <a:cxn ang="0">
                  <a:pos x="217" y="1024"/>
                </a:cxn>
                <a:cxn ang="0">
                  <a:pos x="333" y="1024"/>
                </a:cxn>
                <a:cxn ang="0">
                  <a:pos x="405" y="1015"/>
                </a:cxn>
                <a:cxn ang="0">
                  <a:pos x="438" y="996"/>
                </a:cxn>
                <a:cxn ang="0">
                  <a:pos x="447" y="968"/>
                </a:cxn>
                <a:cxn ang="0">
                  <a:pos x="447" y="112"/>
                </a:cxn>
                <a:cxn ang="0">
                  <a:pos x="442" y="70"/>
                </a:cxn>
                <a:cxn ang="0">
                  <a:pos x="414" y="53"/>
                </a:cxn>
                <a:cxn ang="0">
                  <a:pos x="358" y="46"/>
                </a:cxn>
                <a:cxn ang="0">
                  <a:pos x="261" y="49"/>
                </a:cxn>
                <a:cxn ang="0">
                  <a:pos x="163" y="65"/>
                </a:cxn>
                <a:cxn ang="0">
                  <a:pos x="102" y="105"/>
                </a:cxn>
                <a:cxn ang="0">
                  <a:pos x="68" y="177"/>
                </a:cxn>
                <a:cxn ang="0">
                  <a:pos x="49" y="286"/>
                </a:cxn>
                <a:cxn ang="0">
                  <a:pos x="0" y="358"/>
                </a:cxn>
              </a:cxnLst>
              <a:rect l="0" t="0" r="r" b="b"/>
              <a:pathLst>
                <a:path w="1033" h="1075">
                  <a:moveTo>
                    <a:pt x="30" y="0"/>
                  </a:moveTo>
                  <a:lnTo>
                    <a:pt x="1003" y="0"/>
                  </a:lnTo>
                  <a:lnTo>
                    <a:pt x="1033" y="358"/>
                  </a:lnTo>
                  <a:lnTo>
                    <a:pt x="994" y="358"/>
                  </a:lnTo>
                  <a:lnTo>
                    <a:pt x="987" y="286"/>
                  </a:lnTo>
                  <a:lnTo>
                    <a:pt x="978" y="226"/>
                  </a:lnTo>
                  <a:lnTo>
                    <a:pt x="968" y="177"/>
                  </a:lnTo>
                  <a:lnTo>
                    <a:pt x="952" y="137"/>
                  </a:lnTo>
                  <a:lnTo>
                    <a:pt x="933" y="105"/>
                  </a:lnTo>
                  <a:lnTo>
                    <a:pt x="905" y="81"/>
                  </a:lnTo>
                  <a:lnTo>
                    <a:pt x="873" y="65"/>
                  </a:lnTo>
                  <a:lnTo>
                    <a:pt x="829" y="56"/>
                  </a:lnTo>
                  <a:lnTo>
                    <a:pt x="775" y="49"/>
                  </a:lnTo>
                  <a:lnTo>
                    <a:pt x="708" y="46"/>
                  </a:lnTo>
                  <a:lnTo>
                    <a:pt x="684" y="46"/>
                  </a:lnTo>
                  <a:lnTo>
                    <a:pt x="659" y="49"/>
                  </a:lnTo>
                  <a:lnTo>
                    <a:pt x="633" y="49"/>
                  </a:lnTo>
                  <a:lnTo>
                    <a:pt x="617" y="53"/>
                  </a:lnTo>
                  <a:lnTo>
                    <a:pt x="601" y="58"/>
                  </a:lnTo>
                  <a:lnTo>
                    <a:pt x="591" y="72"/>
                  </a:lnTo>
                  <a:lnTo>
                    <a:pt x="589" y="91"/>
                  </a:lnTo>
                  <a:lnTo>
                    <a:pt x="589" y="112"/>
                  </a:lnTo>
                  <a:lnTo>
                    <a:pt x="589" y="949"/>
                  </a:lnTo>
                  <a:lnTo>
                    <a:pt x="589" y="968"/>
                  </a:lnTo>
                  <a:lnTo>
                    <a:pt x="591" y="984"/>
                  </a:lnTo>
                  <a:lnTo>
                    <a:pt x="598" y="996"/>
                  </a:lnTo>
                  <a:lnTo>
                    <a:pt x="610" y="1008"/>
                  </a:lnTo>
                  <a:lnTo>
                    <a:pt x="628" y="1015"/>
                  </a:lnTo>
                  <a:lnTo>
                    <a:pt x="659" y="1021"/>
                  </a:lnTo>
                  <a:lnTo>
                    <a:pt x="701" y="1024"/>
                  </a:lnTo>
                  <a:lnTo>
                    <a:pt x="756" y="1024"/>
                  </a:lnTo>
                  <a:lnTo>
                    <a:pt x="819" y="1024"/>
                  </a:lnTo>
                  <a:lnTo>
                    <a:pt x="819" y="1075"/>
                  </a:lnTo>
                  <a:lnTo>
                    <a:pt x="780" y="1073"/>
                  </a:lnTo>
                  <a:lnTo>
                    <a:pt x="729" y="1070"/>
                  </a:lnTo>
                  <a:lnTo>
                    <a:pt x="670" y="1070"/>
                  </a:lnTo>
                  <a:lnTo>
                    <a:pt x="614" y="1070"/>
                  </a:lnTo>
                  <a:lnTo>
                    <a:pt x="561" y="1070"/>
                  </a:lnTo>
                  <a:lnTo>
                    <a:pt x="517" y="1070"/>
                  </a:lnTo>
                  <a:lnTo>
                    <a:pt x="473" y="1070"/>
                  </a:lnTo>
                  <a:lnTo>
                    <a:pt x="421" y="1070"/>
                  </a:lnTo>
                  <a:lnTo>
                    <a:pt x="363" y="1070"/>
                  </a:lnTo>
                  <a:lnTo>
                    <a:pt x="307" y="1070"/>
                  </a:lnTo>
                  <a:lnTo>
                    <a:pt x="256" y="1073"/>
                  </a:lnTo>
                  <a:lnTo>
                    <a:pt x="217" y="1075"/>
                  </a:lnTo>
                  <a:lnTo>
                    <a:pt x="217" y="1024"/>
                  </a:lnTo>
                  <a:lnTo>
                    <a:pt x="279" y="1024"/>
                  </a:lnTo>
                  <a:lnTo>
                    <a:pt x="333" y="1024"/>
                  </a:lnTo>
                  <a:lnTo>
                    <a:pt x="375" y="1021"/>
                  </a:lnTo>
                  <a:lnTo>
                    <a:pt x="405" y="1015"/>
                  </a:lnTo>
                  <a:lnTo>
                    <a:pt x="426" y="1008"/>
                  </a:lnTo>
                  <a:lnTo>
                    <a:pt x="438" y="996"/>
                  </a:lnTo>
                  <a:lnTo>
                    <a:pt x="445" y="984"/>
                  </a:lnTo>
                  <a:lnTo>
                    <a:pt x="447" y="968"/>
                  </a:lnTo>
                  <a:lnTo>
                    <a:pt x="447" y="949"/>
                  </a:lnTo>
                  <a:lnTo>
                    <a:pt x="447" y="112"/>
                  </a:lnTo>
                  <a:lnTo>
                    <a:pt x="445" y="88"/>
                  </a:lnTo>
                  <a:lnTo>
                    <a:pt x="442" y="70"/>
                  </a:lnTo>
                  <a:lnTo>
                    <a:pt x="433" y="58"/>
                  </a:lnTo>
                  <a:lnTo>
                    <a:pt x="414" y="53"/>
                  </a:lnTo>
                  <a:lnTo>
                    <a:pt x="389" y="49"/>
                  </a:lnTo>
                  <a:lnTo>
                    <a:pt x="358" y="46"/>
                  </a:lnTo>
                  <a:lnTo>
                    <a:pt x="326" y="46"/>
                  </a:lnTo>
                  <a:lnTo>
                    <a:pt x="261" y="49"/>
                  </a:lnTo>
                  <a:lnTo>
                    <a:pt x="207" y="56"/>
                  </a:lnTo>
                  <a:lnTo>
                    <a:pt x="163" y="65"/>
                  </a:lnTo>
                  <a:lnTo>
                    <a:pt x="128" y="81"/>
                  </a:lnTo>
                  <a:lnTo>
                    <a:pt x="102" y="105"/>
                  </a:lnTo>
                  <a:lnTo>
                    <a:pt x="82" y="137"/>
                  </a:lnTo>
                  <a:lnTo>
                    <a:pt x="68" y="177"/>
                  </a:lnTo>
                  <a:lnTo>
                    <a:pt x="56" y="226"/>
                  </a:lnTo>
                  <a:lnTo>
                    <a:pt x="49" y="286"/>
                  </a:lnTo>
                  <a:lnTo>
                    <a:pt x="42" y="358"/>
                  </a:lnTo>
                  <a:lnTo>
                    <a:pt x="0" y="358"/>
                  </a:lnTo>
                  <a:lnTo>
                    <a:pt x="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0" name="Freeform 76"/>
            <p:cNvSpPr>
              <a:spLocks/>
            </p:cNvSpPr>
            <p:nvPr/>
          </p:nvSpPr>
          <p:spPr bwMode="auto">
            <a:xfrm>
              <a:off x="8273" y="3290"/>
              <a:ext cx="536" cy="703"/>
            </a:xfrm>
            <a:custGeom>
              <a:avLst/>
              <a:gdLst/>
              <a:ahLst/>
              <a:cxnLst>
                <a:cxn ang="0">
                  <a:pos x="222" y="175"/>
                </a:cxn>
                <a:cxn ang="0">
                  <a:pos x="245" y="119"/>
                </a:cxn>
                <a:cxn ang="0">
                  <a:pos x="284" y="63"/>
                </a:cxn>
                <a:cxn ang="0">
                  <a:pos x="340" y="19"/>
                </a:cxn>
                <a:cxn ang="0">
                  <a:pos x="419" y="0"/>
                </a:cxn>
                <a:cxn ang="0">
                  <a:pos x="489" y="19"/>
                </a:cxn>
                <a:cxn ang="0">
                  <a:pos x="531" y="68"/>
                </a:cxn>
                <a:cxn ang="0">
                  <a:pos x="531" y="124"/>
                </a:cxn>
                <a:cxn ang="0">
                  <a:pos x="503" y="158"/>
                </a:cxn>
                <a:cxn ang="0">
                  <a:pos x="466" y="168"/>
                </a:cxn>
                <a:cxn ang="0">
                  <a:pos x="426" y="156"/>
                </a:cxn>
                <a:cxn ang="0">
                  <a:pos x="403" y="121"/>
                </a:cxn>
                <a:cxn ang="0">
                  <a:pos x="403" y="77"/>
                </a:cxn>
                <a:cxn ang="0">
                  <a:pos x="422" y="47"/>
                </a:cxn>
                <a:cxn ang="0">
                  <a:pos x="436" y="37"/>
                </a:cxn>
                <a:cxn ang="0">
                  <a:pos x="429" y="35"/>
                </a:cxn>
                <a:cxn ang="0">
                  <a:pos x="419" y="35"/>
                </a:cxn>
                <a:cxn ang="0">
                  <a:pos x="345" y="56"/>
                </a:cxn>
                <a:cxn ang="0">
                  <a:pos x="289" y="110"/>
                </a:cxn>
                <a:cxn ang="0">
                  <a:pos x="252" y="186"/>
                </a:cxn>
                <a:cxn ang="0">
                  <a:pos x="233" y="284"/>
                </a:cxn>
                <a:cxn ang="0">
                  <a:pos x="231" y="577"/>
                </a:cxn>
                <a:cxn ang="0">
                  <a:pos x="236" y="617"/>
                </a:cxn>
                <a:cxn ang="0">
                  <a:pos x="254" y="640"/>
                </a:cxn>
                <a:cxn ang="0">
                  <a:pos x="308" y="652"/>
                </a:cxn>
                <a:cxn ang="0">
                  <a:pos x="384" y="652"/>
                </a:cxn>
                <a:cxn ang="0">
                  <a:pos x="317" y="698"/>
                </a:cxn>
                <a:cxn ang="0">
                  <a:pos x="182" y="698"/>
                </a:cxn>
                <a:cxn ang="0">
                  <a:pos x="98" y="698"/>
                </a:cxn>
                <a:cxn ang="0">
                  <a:pos x="0" y="703"/>
                </a:cxn>
                <a:cxn ang="0">
                  <a:pos x="47" y="652"/>
                </a:cxn>
                <a:cxn ang="0">
                  <a:pos x="103" y="645"/>
                </a:cxn>
                <a:cxn ang="0">
                  <a:pos x="121" y="612"/>
                </a:cxn>
                <a:cxn ang="0">
                  <a:pos x="124" y="156"/>
                </a:cxn>
                <a:cxn ang="0">
                  <a:pos x="117" y="98"/>
                </a:cxn>
                <a:cxn ang="0">
                  <a:pos x="82" y="72"/>
                </a:cxn>
                <a:cxn ang="0">
                  <a:pos x="0" y="68"/>
                </a:cxn>
                <a:cxn ang="0">
                  <a:pos x="222" y="0"/>
                </a:cxn>
              </a:cxnLst>
              <a:rect l="0" t="0" r="r" b="b"/>
              <a:pathLst>
                <a:path w="536" h="703">
                  <a:moveTo>
                    <a:pt x="222" y="0"/>
                  </a:moveTo>
                  <a:lnTo>
                    <a:pt x="222" y="175"/>
                  </a:lnTo>
                  <a:lnTo>
                    <a:pt x="231" y="149"/>
                  </a:lnTo>
                  <a:lnTo>
                    <a:pt x="245" y="119"/>
                  </a:lnTo>
                  <a:lnTo>
                    <a:pt x="263" y="91"/>
                  </a:lnTo>
                  <a:lnTo>
                    <a:pt x="284" y="63"/>
                  </a:lnTo>
                  <a:lnTo>
                    <a:pt x="310" y="37"/>
                  </a:lnTo>
                  <a:lnTo>
                    <a:pt x="340" y="19"/>
                  </a:lnTo>
                  <a:lnTo>
                    <a:pt x="377" y="5"/>
                  </a:lnTo>
                  <a:lnTo>
                    <a:pt x="419" y="0"/>
                  </a:lnTo>
                  <a:lnTo>
                    <a:pt x="457" y="5"/>
                  </a:lnTo>
                  <a:lnTo>
                    <a:pt x="489" y="19"/>
                  </a:lnTo>
                  <a:lnTo>
                    <a:pt x="515" y="40"/>
                  </a:lnTo>
                  <a:lnTo>
                    <a:pt x="531" y="68"/>
                  </a:lnTo>
                  <a:lnTo>
                    <a:pt x="536" y="98"/>
                  </a:lnTo>
                  <a:lnTo>
                    <a:pt x="531" y="124"/>
                  </a:lnTo>
                  <a:lnTo>
                    <a:pt x="519" y="144"/>
                  </a:lnTo>
                  <a:lnTo>
                    <a:pt x="503" y="158"/>
                  </a:lnTo>
                  <a:lnTo>
                    <a:pt x="485" y="165"/>
                  </a:lnTo>
                  <a:lnTo>
                    <a:pt x="466" y="168"/>
                  </a:lnTo>
                  <a:lnTo>
                    <a:pt x="445" y="165"/>
                  </a:lnTo>
                  <a:lnTo>
                    <a:pt x="426" y="156"/>
                  </a:lnTo>
                  <a:lnTo>
                    <a:pt x="412" y="142"/>
                  </a:lnTo>
                  <a:lnTo>
                    <a:pt x="403" y="121"/>
                  </a:lnTo>
                  <a:lnTo>
                    <a:pt x="398" y="98"/>
                  </a:lnTo>
                  <a:lnTo>
                    <a:pt x="403" y="77"/>
                  </a:lnTo>
                  <a:lnTo>
                    <a:pt x="410" y="58"/>
                  </a:lnTo>
                  <a:lnTo>
                    <a:pt x="422" y="47"/>
                  </a:lnTo>
                  <a:lnTo>
                    <a:pt x="431" y="40"/>
                  </a:lnTo>
                  <a:lnTo>
                    <a:pt x="436" y="37"/>
                  </a:lnTo>
                  <a:lnTo>
                    <a:pt x="433" y="37"/>
                  </a:lnTo>
                  <a:lnTo>
                    <a:pt x="429" y="35"/>
                  </a:lnTo>
                  <a:lnTo>
                    <a:pt x="424" y="35"/>
                  </a:lnTo>
                  <a:lnTo>
                    <a:pt x="419" y="35"/>
                  </a:lnTo>
                  <a:lnTo>
                    <a:pt x="380" y="40"/>
                  </a:lnTo>
                  <a:lnTo>
                    <a:pt x="345" y="56"/>
                  </a:lnTo>
                  <a:lnTo>
                    <a:pt x="315" y="77"/>
                  </a:lnTo>
                  <a:lnTo>
                    <a:pt x="289" y="110"/>
                  </a:lnTo>
                  <a:lnTo>
                    <a:pt x="268" y="144"/>
                  </a:lnTo>
                  <a:lnTo>
                    <a:pt x="252" y="186"/>
                  </a:lnTo>
                  <a:lnTo>
                    <a:pt x="240" y="233"/>
                  </a:lnTo>
                  <a:lnTo>
                    <a:pt x="233" y="284"/>
                  </a:lnTo>
                  <a:lnTo>
                    <a:pt x="231" y="335"/>
                  </a:lnTo>
                  <a:lnTo>
                    <a:pt x="231" y="577"/>
                  </a:lnTo>
                  <a:lnTo>
                    <a:pt x="231" y="601"/>
                  </a:lnTo>
                  <a:lnTo>
                    <a:pt x="236" y="617"/>
                  </a:lnTo>
                  <a:lnTo>
                    <a:pt x="242" y="631"/>
                  </a:lnTo>
                  <a:lnTo>
                    <a:pt x="254" y="640"/>
                  </a:lnTo>
                  <a:lnTo>
                    <a:pt x="275" y="647"/>
                  </a:lnTo>
                  <a:lnTo>
                    <a:pt x="308" y="652"/>
                  </a:lnTo>
                  <a:lnTo>
                    <a:pt x="352" y="652"/>
                  </a:lnTo>
                  <a:lnTo>
                    <a:pt x="384" y="652"/>
                  </a:lnTo>
                  <a:lnTo>
                    <a:pt x="384" y="703"/>
                  </a:lnTo>
                  <a:lnTo>
                    <a:pt x="317" y="698"/>
                  </a:lnTo>
                  <a:lnTo>
                    <a:pt x="249" y="698"/>
                  </a:lnTo>
                  <a:lnTo>
                    <a:pt x="182" y="698"/>
                  </a:lnTo>
                  <a:lnTo>
                    <a:pt x="145" y="698"/>
                  </a:lnTo>
                  <a:lnTo>
                    <a:pt x="98" y="698"/>
                  </a:lnTo>
                  <a:lnTo>
                    <a:pt x="49" y="701"/>
                  </a:lnTo>
                  <a:lnTo>
                    <a:pt x="0" y="703"/>
                  </a:lnTo>
                  <a:lnTo>
                    <a:pt x="0" y="652"/>
                  </a:lnTo>
                  <a:lnTo>
                    <a:pt x="47" y="652"/>
                  </a:lnTo>
                  <a:lnTo>
                    <a:pt x="80" y="649"/>
                  </a:lnTo>
                  <a:lnTo>
                    <a:pt x="103" y="645"/>
                  </a:lnTo>
                  <a:lnTo>
                    <a:pt x="114" y="631"/>
                  </a:lnTo>
                  <a:lnTo>
                    <a:pt x="121" y="612"/>
                  </a:lnTo>
                  <a:lnTo>
                    <a:pt x="124" y="582"/>
                  </a:lnTo>
                  <a:lnTo>
                    <a:pt x="124" y="156"/>
                  </a:lnTo>
                  <a:lnTo>
                    <a:pt x="121" y="121"/>
                  </a:lnTo>
                  <a:lnTo>
                    <a:pt x="117" y="98"/>
                  </a:lnTo>
                  <a:lnTo>
                    <a:pt x="103" y="82"/>
                  </a:lnTo>
                  <a:lnTo>
                    <a:pt x="82" y="72"/>
                  </a:lnTo>
                  <a:lnTo>
                    <a:pt x="49" y="68"/>
                  </a:lnTo>
                  <a:lnTo>
                    <a:pt x="0" y="68"/>
                  </a:lnTo>
                  <a:lnTo>
                    <a:pt x="0" y="16"/>
                  </a:lnTo>
                  <a:lnTo>
                    <a:pt x="2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1" name="Freeform 77"/>
            <p:cNvSpPr>
              <a:spLocks noEditPoints="1"/>
            </p:cNvSpPr>
            <p:nvPr/>
          </p:nvSpPr>
          <p:spPr bwMode="auto">
            <a:xfrm>
              <a:off x="8941" y="3290"/>
              <a:ext cx="906" cy="1050"/>
            </a:xfrm>
            <a:custGeom>
              <a:avLst/>
              <a:gdLst/>
              <a:ahLst/>
              <a:cxnLst>
                <a:cxn ang="0">
                  <a:pos x="608" y="119"/>
                </a:cxn>
                <a:cxn ang="0">
                  <a:pos x="477" y="247"/>
                </a:cxn>
                <a:cxn ang="0">
                  <a:pos x="394" y="447"/>
                </a:cxn>
                <a:cxn ang="0">
                  <a:pos x="382" y="512"/>
                </a:cxn>
                <a:cxn ang="0">
                  <a:pos x="366" y="596"/>
                </a:cxn>
                <a:cxn ang="0">
                  <a:pos x="361" y="622"/>
                </a:cxn>
                <a:cxn ang="0">
                  <a:pos x="373" y="626"/>
                </a:cxn>
                <a:cxn ang="0">
                  <a:pos x="396" y="626"/>
                </a:cxn>
                <a:cxn ang="0">
                  <a:pos x="412" y="629"/>
                </a:cxn>
                <a:cxn ang="0">
                  <a:pos x="636" y="570"/>
                </a:cxn>
                <a:cxn ang="0">
                  <a:pos x="799" y="431"/>
                </a:cxn>
                <a:cxn ang="0">
                  <a:pos x="861" y="256"/>
                </a:cxn>
                <a:cxn ang="0">
                  <a:pos x="843" y="170"/>
                </a:cxn>
                <a:cxn ang="0">
                  <a:pos x="780" y="107"/>
                </a:cxn>
                <a:cxn ang="0">
                  <a:pos x="726" y="0"/>
                </a:cxn>
                <a:cxn ang="0">
                  <a:pos x="848" y="47"/>
                </a:cxn>
                <a:cxn ang="0">
                  <a:pos x="903" y="168"/>
                </a:cxn>
                <a:cxn ang="0">
                  <a:pos x="878" y="368"/>
                </a:cxn>
                <a:cxn ang="0">
                  <a:pos x="750" y="563"/>
                </a:cxn>
                <a:cxn ang="0">
                  <a:pos x="552" y="691"/>
                </a:cxn>
                <a:cxn ang="0">
                  <a:pos x="375" y="719"/>
                </a:cxn>
                <a:cxn ang="0">
                  <a:pos x="331" y="787"/>
                </a:cxn>
                <a:cxn ang="0">
                  <a:pos x="305" y="926"/>
                </a:cxn>
                <a:cxn ang="0">
                  <a:pos x="294" y="992"/>
                </a:cxn>
                <a:cxn ang="0">
                  <a:pos x="277" y="1027"/>
                </a:cxn>
                <a:cxn ang="0">
                  <a:pos x="238" y="1050"/>
                </a:cxn>
                <a:cxn ang="0">
                  <a:pos x="208" y="1045"/>
                </a:cxn>
                <a:cxn ang="0">
                  <a:pos x="184" y="1006"/>
                </a:cxn>
                <a:cxn ang="0">
                  <a:pos x="187" y="992"/>
                </a:cxn>
                <a:cxn ang="0">
                  <a:pos x="191" y="973"/>
                </a:cxn>
                <a:cxn ang="0">
                  <a:pos x="147" y="654"/>
                </a:cxn>
                <a:cxn ang="0">
                  <a:pos x="26" y="519"/>
                </a:cxn>
                <a:cxn ang="0">
                  <a:pos x="5" y="352"/>
                </a:cxn>
                <a:cxn ang="0">
                  <a:pos x="47" y="200"/>
                </a:cxn>
                <a:cxn ang="0">
                  <a:pos x="112" y="72"/>
                </a:cxn>
                <a:cxn ang="0">
                  <a:pos x="168" y="16"/>
                </a:cxn>
                <a:cxn ang="0">
                  <a:pos x="184" y="23"/>
                </a:cxn>
                <a:cxn ang="0">
                  <a:pos x="187" y="33"/>
                </a:cxn>
                <a:cxn ang="0">
                  <a:pos x="184" y="40"/>
                </a:cxn>
                <a:cxn ang="0">
                  <a:pos x="173" y="56"/>
                </a:cxn>
                <a:cxn ang="0">
                  <a:pos x="91" y="193"/>
                </a:cxn>
                <a:cxn ang="0">
                  <a:pos x="49" y="328"/>
                </a:cxn>
                <a:cxn ang="0">
                  <a:pos x="47" y="431"/>
                </a:cxn>
                <a:cxn ang="0">
                  <a:pos x="128" y="549"/>
                </a:cxn>
                <a:cxn ang="0">
                  <a:pos x="303" y="617"/>
                </a:cxn>
                <a:cxn ang="0">
                  <a:pos x="377" y="391"/>
                </a:cxn>
                <a:cxn ang="0">
                  <a:pos x="464" y="193"/>
                </a:cxn>
                <a:cxn ang="0">
                  <a:pos x="575" y="54"/>
                </a:cxn>
                <a:cxn ang="0">
                  <a:pos x="726" y="0"/>
                </a:cxn>
              </a:cxnLst>
              <a:rect l="0" t="0" r="r" b="b"/>
              <a:pathLst>
                <a:path w="906" h="1050">
                  <a:moveTo>
                    <a:pt x="708" y="93"/>
                  </a:moveTo>
                  <a:lnTo>
                    <a:pt x="657" y="100"/>
                  </a:lnTo>
                  <a:lnTo>
                    <a:pt x="608" y="119"/>
                  </a:lnTo>
                  <a:lnTo>
                    <a:pt x="561" y="151"/>
                  </a:lnTo>
                  <a:lnTo>
                    <a:pt x="517" y="193"/>
                  </a:lnTo>
                  <a:lnTo>
                    <a:pt x="477" y="247"/>
                  </a:lnTo>
                  <a:lnTo>
                    <a:pt x="445" y="307"/>
                  </a:lnTo>
                  <a:lnTo>
                    <a:pt x="417" y="375"/>
                  </a:lnTo>
                  <a:lnTo>
                    <a:pt x="394" y="447"/>
                  </a:lnTo>
                  <a:lnTo>
                    <a:pt x="391" y="463"/>
                  </a:lnTo>
                  <a:lnTo>
                    <a:pt x="387" y="484"/>
                  </a:lnTo>
                  <a:lnTo>
                    <a:pt x="382" y="512"/>
                  </a:lnTo>
                  <a:lnTo>
                    <a:pt x="375" y="542"/>
                  </a:lnTo>
                  <a:lnTo>
                    <a:pt x="370" y="570"/>
                  </a:lnTo>
                  <a:lnTo>
                    <a:pt x="366" y="596"/>
                  </a:lnTo>
                  <a:lnTo>
                    <a:pt x="363" y="612"/>
                  </a:lnTo>
                  <a:lnTo>
                    <a:pt x="361" y="619"/>
                  </a:lnTo>
                  <a:lnTo>
                    <a:pt x="361" y="622"/>
                  </a:lnTo>
                  <a:lnTo>
                    <a:pt x="363" y="624"/>
                  </a:lnTo>
                  <a:lnTo>
                    <a:pt x="368" y="624"/>
                  </a:lnTo>
                  <a:lnTo>
                    <a:pt x="373" y="626"/>
                  </a:lnTo>
                  <a:lnTo>
                    <a:pt x="384" y="626"/>
                  </a:lnTo>
                  <a:lnTo>
                    <a:pt x="391" y="626"/>
                  </a:lnTo>
                  <a:lnTo>
                    <a:pt x="396" y="626"/>
                  </a:lnTo>
                  <a:lnTo>
                    <a:pt x="401" y="629"/>
                  </a:lnTo>
                  <a:lnTo>
                    <a:pt x="405" y="629"/>
                  </a:lnTo>
                  <a:lnTo>
                    <a:pt x="412" y="629"/>
                  </a:lnTo>
                  <a:lnTo>
                    <a:pt x="491" y="622"/>
                  </a:lnTo>
                  <a:lnTo>
                    <a:pt x="566" y="601"/>
                  </a:lnTo>
                  <a:lnTo>
                    <a:pt x="636" y="570"/>
                  </a:lnTo>
                  <a:lnTo>
                    <a:pt x="701" y="531"/>
                  </a:lnTo>
                  <a:lnTo>
                    <a:pt x="754" y="484"/>
                  </a:lnTo>
                  <a:lnTo>
                    <a:pt x="799" y="431"/>
                  </a:lnTo>
                  <a:lnTo>
                    <a:pt x="834" y="375"/>
                  </a:lnTo>
                  <a:lnTo>
                    <a:pt x="854" y="314"/>
                  </a:lnTo>
                  <a:lnTo>
                    <a:pt x="861" y="256"/>
                  </a:lnTo>
                  <a:lnTo>
                    <a:pt x="859" y="226"/>
                  </a:lnTo>
                  <a:lnTo>
                    <a:pt x="852" y="198"/>
                  </a:lnTo>
                  <a:lnTo>
                    <a:pt x="843" y="170"/>
                  </a:lnTo>
                  <a:lnTo>
                    <a:pt x="827" y="144"/>
                  </a:lnTo>
                  <a:lnTo>
                    <a:pt x="806" y="124"/>
                  </a:lnTo>
                  <a:lnTo>
                    <a:pt x="780" y="107"/>
                  </a:lnTo>
                  <a:lnTo>
                    <a:pt x="747" y="96"/>
                  </a:lnTo>
                  <a:lnTo>
                    <a:pt x="708" y="93"/>
                  </a:lnTo>
                  <a:close/>
                  <a:moveTo>
                    <a:pt x="726" y="0"/>
                  </a:moveTo>
                  <a:lnTo>
                    <a:pt x="773" y="5"/>
                  </a:lnTo>
                  <a:lnTo>
                    <a:pt x="813" y="21"/>
                  </a:lnTo>
                  <a:lnTo>
                    <a:pt x="848" y="47"/>
                  </a:lnTo>
                  <a:lnTo>
                    <a:pt x="873" y="82"/>
                  </a:lnTo>
                  <a:lnTo>
                    <a:pt x="892" y="121"/>
                  </a:lnTo>
                  <a:lnTo>
                    <a:pt x="903" y="168"/>
                  </a:lnTo>
                  <a:lnTo>
                    <a:pt x="906" y="221"/>
                  </a:lnTo>
                  <a:lnTo>
                    <a:pt x="899" y="296"/>
                  </a:lnTo>
                  <a:lnTo>
                    <a:pt x="878" y="368"/>
                  </a:lnTo>
                  <a:lnTo>
                    <a:pt x="845" y="438"/>
                  </a:lnTo>
                  <a:lnTo>
                    <a:pt x="803" y="505"/>
                  </a:lnTo>
                  <a:lnTo>
                    <a:pt x="750" y="563"/>
                  </a:lnTo>
                  <a:lnTo>
                    <a:pt x="689" y="617"/>
                  </a:lnTo>
                  <a:lnTo>
                    <a:pt x="624" y="659"/>
                  </a:lnTo>
                  <a:lnTo>
                    <a:pt x="552" y="691"/>
                  </a:lnTo>
                  <a:lnTo>
                    <a:pt x="475" y="712"/>
                  </a:lnTo>
                  <a:lnTo>
                    <a:pt x="396" y="719"/>
                  </a:lnTo>
                  <a:lnTo>
                    <a:pt x="375" y="719"/>
                  </a:lnTo>
                  <a:lnTo>
                    <a:pt x="359" y="719"/>
                  </a:lnTo>
                  <a:lnTo>
                    <a:pt x="345" y="717"/>
                  </a:lnTo>
                  <a:lnTo>
                    <a:pt x="331" y="787"/>
                  </a:lnTo>
                  <a:lnTo>
                    <a:pt x="319" y="843"/>
                  </a:lnTo>
                  <a:lnTo>
                    <a:pt x="312" y="889"/>
                  </a:lnTo>
                  <a:lnTo>
                    <a:pt x="305" y="926"/>
                  </a:lnTo>
                  <a:lnTo>
                    <a:pt x="301" y="957"/>
                  </a:lnTo>
                  <a:lnTo>
                    <a:pt x="296" y="978"/>
                  </a:lnTo>
                  <a:lnTo>
                    <a:pt x="294" y="992"/>
                  </a:lnTo>
                  <a:lnTo>
                    <a:pt x="291" y="1001"/>
                  </a:lnTo>
                  <a:lnTo>
                    <a:pt x="289" y="1008"/>
                  </a:lnTo>
                  <a:lnTo>
                    <a:pt x="277" y="1027"/>
                  </a:lnTo>
                  <a:lnTo>
                    <a:pt x="263" y="1038"/>
                  </a:lnTo>
                  <a:lnTo>
                    <a:pt x="249" y="1045"/>
                  </a:lnTo>
                  <a:lnTo>
                    <a:pt x="238" y="1050"/>
                  </a:lnTo>
                  <a:lnTo>
                    <a:pt x="231" y="1050"/>
                  </a:lnTo>
                  <a:lnTo>
                    <a:pt x="219" y="1050"/>
                  </a:lnTo>
                  <a:lnTo>
                    <a:pt x="208" y="1045"/>
                  </a:lnTo>
                  <a:lnTo>
                    <a:pt x="196" y="1036"/>
                  </a:lnTo>
                  <a:lnTo>
                    <a:pt x="187" y="1024"/>
                  </a:lnTo>
                  <a:lnTo>
                    <a:pt x="184" y="1006"/>
                  </a:lnTo>
                  <a:lnTo>
                    <a:pt x="184" y="1001"/>
                  </a:lnTo>
                  <a:lnTo>
                    <a:pt x="184" y="996"/>
                  </a:lnTo>
                  <a:lnTo>
                    <a:pt x="187" y="992"/>
                  </a:lnTo>
                  <a:lnTo>
                    <a:pt x="189" y="982"/>
                  </a:lnTo>
                  <a:lnTo>
                    <a:pt x="191" y="973"/>
                  </a:lnTo>
                  <a:lnTo>
                    <a:pt x="191" y="973"/>
                  </a:lnTo>
                  <a:lnTo>
                    <a:pt x="277" y="705"/>
                  </a:lnTo>
                  <a:lnTo>
                    <a:pt x="208" y="684"/>
                  </a:lnTo>
                  <a:lnTo>
                    <a:pt x="147" y="654"/>
                  </a:lnTo>
                  <a:lnTo>
                    <a:pt x="96" y="615"/>
                  </a:lnTo>
                  <a:lnTo>
                    <a:pt x="56" y="570"/>
                  </a:lnTo>
                  <a:lnTo>
                    <a:pt x="26" y="519"/>
                  </a:lnTo>
                  <a:lnTo>
                    <a:pt x="7" y="463"/>
                  </a:lnTo>
                  <a:lnTo>
                    <a:pt x="0" y="400"/>
                  </a:lnTo>
                  <a:lnTo>
                    <a:pt x="5" y="352"/>
                  </a:lnTo>
                  <a:lnTo>
                    <a:pt x="14" y="303"/>
                  </a:lnTo>
                  <a:lnTo>
                    <a:pt x="28" y="249"/>
                  </a:lnTo>
                  <a:lnTo>
                    <a:pt x="47" y="200"/>
                  </a:lnTo>
                  <a:lnTo>
                    <a:pt x="68" y="151"/>
                  </a:lnTo>
                  <a:lnTo>
                    <a:pt x="91" y="107"/>
                  </a:lnTo>
                  <a:lnTo>
                    <a:pt x="112" y="72"/>
                  </a:lnTo>
                  <a:lnTo>
                    <a:pt x="133" y="42"/>
                  </a:lnTo>
                  <a:lnTo>
                    <a:pt x="154" y="23"/>
                  </a:lnTo>
                  <a:lnTo>
                    <a:pt x="168" y="16"/>
                  </a:lnTo>
                  <a:lnTo>
                    <a:pt x="175" y="19"/>
                  </a:lnTo>
                  <a:lnTo>
                    <a:pt x="180" y="21"/>
                  </a:lnTo>
                  <a:lnTo>
                    <a:pt x="184" y="23"/>
                  </a:lnTo>
                  <a:lnTo>
                    <a:pt x="184" y="26"/>
                  </a:lnTo>
                  <a:lnTo>
                    <a:pt x="187" y="30"/>
                  </a:lnTo>
                  <a:lnTo>
                    <a:pt x="187" y="33"/>
                  </a:lnTo>
                  <a:lnTo>
                    <a:pt x="187" y="35"/>
                  </a:lnTo>
                  <a:lnTo>
                    <a:pt x="187" y="37"/>
                  </a:lnTo>
                  <a:lnTo>
                    <a:pt x="184" y="40"/>
                  </a:lnTo>
                  <a:lnTo>
                    <a:pt x="182" y="44"/>
                  </a:lnTo>
                  <a:lnTo>
                    <a:pt x="180" y="49"/>
                  </a:lnTo>
                  <a:lnTo>
                    <a:pt x="173" y="56"/>
                  </a:lnTo>
                  <a:lnTo>
                    <a:pt x="140" y="98"/>
                  </a:lnTo>
                  <a:lnTo>
                    <a:pt x="112" y="144"/>
                  </a:lnTo>
                  <a:lnTo>
                    <a:pt x="91" y="193"/>
                  </a:lnTo>
                  <a:lnTo>
                    <a:pt x="73" y="242"/>
                  </a:lnTo>
                  <a:lnTo>
                    <a:pt x="59" y="289"/>
                  </a:lnTo>
                  <a:lnTo>
                    <a:pt x="49" y="328"/>
                  </a:lnTo>
                  <a:lnTo>
                    <a:pt x="42" y="361"/>
                  </a:lnTo>
                  <a:lnTo>
                    <a:pt x="42" y="382"/>
                  </a:lnTo>
                  <a:lnTo>
                    <a:pt x="47" y="431"/>
                  </a:lnTo>
                  <a:lnTo>
                    <a:pt x="63" y="475"/>
                  </a:lnTo>
                  <a:lnTo>
                    <a:pt x="91" y="515"/>
                  </a:lnTo>
                  <a:lnTo>
                    <a:pt x="128" y="549"/>
                  </a:lnTo>
                  <a:lnTo>
                    <a:pt x="177" y="577"/>
                  </a:lnTo>
                  <a:lnTo>
                    <a:pt x="235" y="601"/>
                  </a:lnTo>
                  <a:lnTo>
                    <a:pt x="303" y="617"/>
                  </a:lnTo>
                  <a:lnTo>
                    <a:pt x="329" y="540"/>
                  </a:lnTo>
                  <a:lnTo>
                    <a:pt x="352" y="463"/>
                  </a:lnTo>
                  <a:lnTo>
                    <a:pt x="377" y="391"/>
                  </a:lnTo>
                  <a:lnTo>
                    <a:pt x="403" y="319"/>
                  </a:lnTo>
                  <a:lnTo>
                    <a:pt x="433" y="254"/>
                  </a:lnTo>
                  <a:lnTo>
                    <a:pt x="464" y="193"/>
                  </a:lnTo>
                  <a:lnTo>
                    <a:pt x="496" y="137"/>
                  </a:lnTo>
                  <a:lnTo>
                    <a:pt x="533" y="91"/>
                  </a:lnTo>
                  <a:lnTo>
                    <a:pt x="575" y="54"/>
                  </a:lnTo>
                  <a:lnTo>
                    <a:pt x="622" y="23"/>
                  </a:lnTo>
                  <a:lnTo>
                    <a:pt x="671" y="7"/>
                  </a:lnTo>
                  <a:lnTo>
                    <a:pt x="72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2" name="Freeform 78"/>
            <p:cNvSpPr>
              <a:spLocks/>
            </p:cNvSpPr>
            <p:nvPr/>
          </p:nvSpPr>
          <p:spPr bwMode="auto">
            <a:xfrm>
              <a:off x="9970" y="2669"/>
              <a:ext cx="500" cy="747"/>
            </a:xfrm>
            <a:custGeom>
              <a:avLst/>
              <a:gdLst/>
              <a:ahLst/>
              <a:cxnLst>
                <a:cxn ang="0">
                  <a:pos x="289" y="4"/>
                </a:cxn>
                <a:cxn ang="0">
                  <a:pos x="384" y="35"/>
                </a:cxn>
                <a:cxn ang="0">
                  <a:pos x="456" y="91"/>
                </a:cxn>
                <a:cxn ang="0">
                  <a:pos x="496" y="172"/>
                </a:cxn>
                <a:cxn ang="0">
                  <a:pos x="496" y="263"/>
                </a:cxn>
                <a:cxn ang="0">
                  <a:pos x="463" y="340"/>
                </a:cxn>
                <a:cxn ang="0">
                  <a:pos x="407" y="405"/>
                </a:cxn>
                <a:cxn ang="0">
                  <a:pos x="337" y="463"/>
                </a:cxn>
                <a:cxn ang="0">
                  <a:pos x="284" y="505"/>
                </a:cxn>
                <a:cxn ang="0">
                  <a:pos x="230" y="549"/>
                </a:cxn>
                <a:cxn ang="0">
                  <a:pos x="158" y="612"/>
                </a:cxn>
                <a:cxn ang="0">
                  <a:pos x="321" y="651"/>
                </a:cxn>
                <a:cxn ang="0">
                  <a:pos x="354" y="651"/>
                </a:cxn>
                <a:cxn ang="0">
                  <a:pos x="403" y="649"/>
                </a:cxn>
                <a:cxn ang="0">
                  <a:pos x="433" y="644"/>
                </a:cxn>
                <a:cxn ang="0">
                  <a:pos x="447" y="612"/>
                </a:cxn>
                <a:cxn ang="0">
                  <a:pos x="459" y="561"/>
                </a:cxn>
                <a:cxn ang="0">
                  <a:pos x="500" y="542"/>
                </a:cxn>
                <a:cxn ang="0">
                  <a:pos x="465" y="747"/>
                </a:cxn>
                <a:cxn ang="0">
                  <a:pos x="2" y="728"/>
                </a:cxn>
                <a:cxn ang="0">
                  <a:pos x="7" y="710"/>
                </a:cxn>
                <a:cxn ang="0">
                  <a:pos x="284" y="435"/>
                </a:cxn>
                <a:cxn ang="0">
                  <a:pos x="328" y="384"/>
                </a:cxn>
                <a:cxn ang="0">
                  <a:pos x="372" y="309"/>
                </a:cxn>
                <a:cxn ang="0">
                  <a:pos x="391" y="221"/>
                </a:cxn>
                <a:cxn ang="0">
                  <a:pos x="377" y="144"/>
                </a:cxn>
                <a:cxn ang="0">
                  <a:pos x="333" y="84"/>
                </a:cxn>
                <a:cxn ang="0">
                  <a:pos x="263" y="44"/>
                </a:cxn>
                <a:cxn ang="0">
                  <a:pos x="191" y="42"/>
                </a:cxn>
                <a:cxn ang="0">
                  <a:pos x="130" y="63"/>
                </a:cxn>
                <a:cxn ang="0">
                  <a:pos x="77" y="109"/>
                </a:cxn>
                <a:cxn ang="0">
                  <a:pos x="81" y="149"/>
                </a:cxn>
                <a:cxn ang="0">
                  <a:pos x="109" y="167"/>
                </a:cxn>
                <a:cxn ang="0">
                  <a:pos x="121" y="193"/>
                </a:cxn>
                <a:cxn ang="0">
                  <a:pos x="116" y="226"/>
                </a:cxn>
                <a:cxn ang="0">
                  <a:pos x="93" y="256"/>
                </a:cxn>
                <a:cxn ang="0">
                  <a:pos x="61" y="265"/>
                </a:cxn>
                <a:cxn ang="0">
                  <a:pos x="42" y="260"/>
                </a:cxn>
                <a:cxn ang="0">
                  <a:pos x="14" y="244"/>
                </a:cxn>
                <a:cxn ang="0">
                  <a:pos x="0" y="202"/>
                </a:cxn>
                <a:cxn ang="0">
                  <a:pos x="23" y="116"/>
                </a:cxn>
                <a:cxn ang="0">
                  <a:pos x="84" y="46"/>
                </a:cxn>
                <a:cxn ang="0">
                  <a:pos x="179" y="7"/>
                </a:cxn>
              </a:cxnLst>
              <a:rect l="0" t="0" r="r" b="b"/>
              <a:pathLst>
                <a:path w="500" h="747">
                  <a:moveTo>
                    <a:pt x="235" y="0"/>
                  </a:moveTo>
                  <a:lnTo>
                    <a:pt x="289" y="4"/>
                  </a:lnTo>
                  <a:lnTo>
                    <a:pt x="337" y="16"/>
                  </a:lnTo>
                  <a:lnTo>
                    <a:pt x="384" y="35"/>
                  </a:lnTo>
                  <a:lnTo>
                    <a:pt x="424" y="60"/>
                  </a:lnTo>
                  <a:lnTo>
                    <a:pt x="456" y="91"/>
                  </a:lnTo>
                  <a:lnTo>
                    <a:pt x="479" y="128"/>
                  </a:lnTo>
                  <a:lnTo>
                    <a:pt x="496" y="172"/>
                  </a:lnTo>
                  <a:lnTo>
                    <a:pt x="500" y="221"/>
                  </a:lnTo>
                  <a:lnTo>
                    <a:pt x="496" y="263"/>
                  </a:lnTo>
                  <a:lnTo>
                    <a:pt x="484" y="305"/>
                  </a:lnTo>
                  <a:lnTo>
                    <a:pt x="463" y="340"/>
                  </a:lnTo>
                  <a:lnTo>
                    <a:pt x="438" y="374"/>
                  </a:lnTo>
                  <a:lnTo>
                    <a:pt x="407" y="405"/>
                  </a:lnTo>
                  <a:lnTo>
                    <a:pt x="372" y="435"/>
                  </a:lnTo>
                  <a:lnTo>
                    <a:pt x="337" y="463"/>
                  </a:lnTo>
                  <a:lnTo>
                    <a:pt x="312" y="484"/>
                  </a:lnTo>
                  <a:lnTo>
                    <a:pt x="284" y="505"/>
                  </a:lnTo>
                  <a:lnTo>
                    <a:pt x="258" y="526"/>
                  </a:lnTo>
                  <a:lnTo>
                    <a:pt x="230" y="549"/>
                  </a:lnTo>
                  <a:lnTo>
                    <a:pt x="198" y="577"/>
                  </a:lnTo>
                  <a:lnTo>
                    <a:pt x="158" y="612"/>
                  </a:lnTo>
                  <a:lnTo>
                    <a:pt x="114" y="651"/>
                  </a:lnTo>
                  <a:lnTo>
                    <a:pt x="321" y="651"/>
                  </a:lnTo>
                  <a:lnTo>
                    <a:pt x="333" y="651"/>
                  </a:lnTo>
                  <a:lnTo>
                    <a:pt x="354" y="651"/>
                  </a:lnTo>
                  <a:lnTo>
                    <a:pt x="379" y="651"/>
                  </a:lnTo>
                  <a:lnTo>
                    <a:pt x="403" y="649"/>
                  </a:lnTo>
                  <a:lnTo>
                    <a:pt x="424" y="649"/>
                  </a:lnTo>
                  <a:lnTo>
                    <a:pt x="433" y="644"/>
                  </a:lnTo>
                  <a:lnTo>
                    <a:pt x="440" y="633"/>
                  </a:lnTo>
                  <a:lnTo>
                    <a:pt x="447" y="612"/>
                  </a:lnTo>
                  <a:lnTo>
                    <a:pt x="454" y="586"/>
                  </a:lnTo>
                  <a:lnTo>
                    <a:pt x="459" y="561"/>
                  </a:lnTo>
                  <a:lnTo>
                    <a:pt x="461" y="542"/>
                  </a:lnTo>
                  <a:lnTo>
                    <a:pt x="500" y="542"/>
                  </a:lnTo>
                  <a:lnTo>
                    <a:pt x="500" y="542"/>
                  </a:lnTo>
                  <a:lnTo>
                    <a:pt x="465" y="747"/>
                  </a:lnTo>
                  <a:lnTo>
                    <a:pt x="0" y="747"/>
                  </a:lnTo>
                  <a:lnTo>
                    <a:pt x="2" y="728"/>
                  </a:lnTo>
                  <a:lnTo>
                    <a:pt x="2" y="717"/>
                  </a:lnTo>
                  <a:lnTo>
                    <a:pt x="7" y="710"/>
                  </a:lnTo>
                  <a:lnTo>
                    <a:pt x="14" y="703"/>
                  </a:lnTo>
                  <a:lnTo>
                    <a:pt x="284" y="435"/>
                  </a:lnTo>
                  <a:lnTo>
                    <a:pt x="305" y="412"/>
                  </a:lnTo>
                  <a:lnTo>
                    <a:pt x="328" y="384"/>
                  </a:lnTo>
                  <a:lnTo>
                    <a:pt x="351" y="349"/>
                  </a:lnTo>
                  <a:lnTo>
                    <a:pt x="372" y="309"/>
                  </a:lnTo>
                  <a:lnTo>
                    <a:pt x="386" y="267"/>
                  </a:lnTo>
                  <a:lnTo>
                    <a:pt x="391" y="221"/>
                  </a:lnTo>
                  <a:lnTo>
                    <a:pt x="386" y="181"/>
                  </a:lnTo>
                  <a:lnTo>
                    <a:pt x="377" y="144"/>
                  </a:lnTo>
                  <a:lnTo>
                    <a:pt x="358" y="112"/>
                  </a:lnTo>
                  <a:lnTo>
                    <a:pt x="333" y="84"/>
                  </a:lnTo>
                  <a:lnTo>
                    <a:pt x="303" y="60"/>
                  </a:lnTo>
                  <a:lnTo>
                    <a:pt x="263" y="44"/>
                  </a:lnTo>
                  <a:lnTo>
                    <a:pt x="219" y="39"/>
                  </a:lnTo>
                  <a:lnTo>
                    <a:pt x="191" y="42"/>
                  </a:lnTo>
                  <a:lnTo>
                    <a:pt x="161" y="49"/>
                  </a:lnTo>
                  <a:lnTo>
                    <a:pt x="130" y="63"/>
                  </a:lnTo>
                  <a:lnTo>
                    <a:pt x="102" y="81"/>
                  </a:lnTo>
                  <a:lnTo>
                    <a:pt x="77" y="109"/>
                  </a:lnTo>
                  <a:lnTo>
                    <a:pt x="56" y="144"/>
                  </a:lnTo>
                  <a:lnTo>
                    <a:pt x="81" y="149"/>
                  </a:lnTo>
                  <a:lnTo>
                    <a:pt x="98" y="156"/>
                  </a:lnTo>
                  <a:lnTo>
                    <a:pt x="109" y="167"/>
                  </a:lnTo>
                  <a:lnTo>
                    <a:pt x="116" y="181"/>
                  </a:lnTo>
                  <a:lnTo>
                    <a:pt x="121" y="193"/>
                  </a:lnTo>
                  <a:lnTo>
                    <a:pt x="121" y="205"/>
                  </a:lnTo>
                  <a:lnTo>
                    <a:pt x="116" y="226"/>
                  </a:lnTo>
                  <a:lnTo>
                    <a:pt x="107" y="244"/>
                  </a:lnTo>
                  <a:lnTo>
                    <a:pt x="93" y="256"/>
                  </a:lnTo>
                  <a:lnTo>
                    <a:pt x="77" y="263"/>
                  </a:lnTo>
                  <a:lnTo>
                    <a:pt x="61" y="265"/>
                  </a:lnTo>
                  <a:lnTo>
                    <a:pt x="54" y="265"/>
                  </a:lnTo>
                  <a:lnTo>
                    <a:pt x="42" y="260"/>
                  </a:lnTo>
                  <a:lnTo>
                    <a:pt x="28" y="256"/>
                  </a:lnTo>
                  <a:lnTo>
                    <a:pt x="14" y="244"/>
                  </a:lnTo>
                  <a:lnTo>
                    <a:pt x="5" y="228"/>
                  </a:lnTo>
                  <a:lnTo>
                    <a:pt x="0" y="202"/>
                  </a:lnTo>
                  <a:lnTo>
                    <a:pt x="7" y="158"/>
                  </a:lnTo>
                  <a:lnTo>
                    <a:pt x="23" y="116"/>
                  </a:lnTo>
                  <a:lnTo>
                    <a:pt x="49" y="79"/>
                  </a:lnTo>
                  <a:lnTo>
                    <a:pt x="84" y="46"/>
                  </a:lnTo>
                  <a:lnTo>
                    <a:pt x="128" y="21"/>
                  </a:lnTo>
                  <a:lnTo>
                    <a:pt x="179" y="7"/>
                  </a:lnTo>
                  <a:lnTo>
                    <a:pt x="23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3" name="Freeform 79"/>
            <p:cNvSpPr>
              <a:spLocks/>
            </p:cNvSpPr>
            <p:nvPr/>
          </p:nvSpPr>
          <p:spPr bwMode="auto">
            <a:xfrm>
              <a:off x="10717" y="2799"/>
              <a:ext cx="356" cy="1592"/>
            </a:xfrm>
            <a:custGeom>
              <a:avLst/>
              <a:gdLst/>
              <a:ahLst/>
              <a:cxnLst>
                <a:cxn ang="0">
                  <a:pos x="33" y="0"/>
                </a:cxn>
                <a:cxn ang="0">
                  <a:pos x="49" y="5"/>
                </a:cxn>
                <a:cxn ang="0">
                  <a:pos x="61" y="16"/>
                </a:cxn>
                <a:cxn ang="0">
                  <a:pos x="68" y="40"/>
                </a:cxn>
                <a:cxn ang="0">
                  <a:pos x="349" y="768"/>
                </a:cxn>
                <a:cxn ang="0">
                  <a:pos x="352" y="777"/>
                </a:cxn>
                <a:cxn ang="0">
                  <a:pos x="354" y="784"/>
                </a:cxn>
                <a:cxn ang="0">
                  <a:pos x="354" y="789"/>
                </a:cxn>
                <a:cxn ang="0">
                  <a:pos x="356" y="791"/>
                </a:cxn>
                <a:cxn ang="0">
                  <a:pos x="356" y="794"/>
                </a:cxn>
                <a:cxn ang="0">
                  <a:pos x="356" y="796"/>
                </a:cxn>
                <a:cxn ang="0">
                  <a:pos x="356" y="798"/>
                </a:cxn>
                <a:cxn ang="0">
                  <a:pos x="356" y="801"/>
                </a:cxn>
                <a:cxn ang="0">
                  <a:pos x="354" y="805"/>
                </a:cxn>
                <a:cxn ang="0">
                  <a:pos x="354" y="808"/>
                </a:cxn>
                <a:cxn ang="0">
                  <a:pos x="352" y="815"/>
                </a:cxn>
                <a:cxn ang="0">
                  <a:pos x="349" y="824"/>
                </a:cxn>
                <a:cxn ang="0">
                  <a:pos x="349" y="824"/>
                </a:cxn>
                <a:cxn ang="0">
                  <a:pos x="65" y="1559"/>
                </a:cxn>
                <a:cxn ang="0">
                  <a:pos x="63" y="1566"/>
                </a:cxn>
                <a:cxn ang="0">
                  <a:pos x="61" y="1576"/>
                </a:cxn>
                <a:cxn ang="0">
                  <a:pos x="56" y="1580"/>
                </a:cxn>
                <a:cxn ang="0">
                  <a:pos x="49" y="1587"/>
                </a:cxn>
                <a:cxn ang="0">
                  <a:pos x="42" y="1590"/>
                </a:cxn>
                <a:cxn ang="0">
                  <a:pos x="33" y="1592"/>
                </a:cxn>
                <a:cxn ang="0">
                  <a:pos x="23" y="1590"/>
                </a:cxn>
                <a:cxn ang="0">
                  <a:pos x="14" y="1585"/>
                </a:cxn>
                <a:cxn ang="0">
                  <a:pos x="7" y="1578"/>
                </a:cxn>
                <a:cxn ang="0">
                  <a:pos x="2" y="1569"/>
                </a:cxn>
                <a:cxn ang="0">
                  <a:pos x="0" y="1559"/>
                </a:cxn>
                <a:cxn ang="0">
                  <a:pos x="0" y="1555"/>
                </a:cxn>
                <a:cxn ang="0">
                  <a:pos x="0" y="1552"/>
                </a:cxn>
                <a:cxn ang="0">
                  <a:pos x="2" y="1548"/>
                </a:cxn>
                <a:cxn ang="0">
                  <a:pos x="2" y="1545"/>
                </a:cxn>
                <a:cxn ang="0">
                  <a:pos x="5" y="1538"/>
                </a:cxn>
                <a:cxn ang="0">
                  <a:pos x="9" y="1531"/>
                </a:cxn>
                <a:cxn ang="0">
                  <a:pos x="291" y="796"/>
                </a:cxn>
                <a:cxn ang="0">
                  <a:pos x="9" y="58"/>
                </a:cxn>
                <a:cxn ang="0">
                  <a:pos x="5" y="51"/>
                </a:cxn>
                <a:cxn ang="0">
                  <a:pos x="2" y="47"/>
                </a:cxn>
                <a:cxn ang="0">
                  <a:pos x="2" y="42"/>
                </a:cxn>
                <a:cxn ang="0">
                  <a:pos x="0" y="40"/>
                </a:cxn>
                <a:cxn ang="0">
                  <a:pos x="0" y="35"/>
                </a:cxn>
                <a:cxn ang="0">
                  <a:pos x="0" y="33"/>
                </a:cxn>
                <a:cxn ang="0">
                  <a:pos x="2" y="23"/>
                </a:cxn>
                <a:cxn ang="0">
                  <a:pos x="7" y="14"/>
                </a:cxn>
                <a:cxn ang="0">
                  <a:pos x="14" y="7"/>
                </a:cxn>
                <a:cxn ang="0">
                  <a:pos x="23" y="2"/>
                </a:cxn>
                <a:cxn ang="0">
                  <a:pos x="33" y="0"/>
                </a:cxn>
              </a:cxnLst>
              <a:rect l="0" t="0" r="r" b="b"/>
              <a:pathLst>
                <a:path w="356" h="1592">
                  <a:moveTo>
                    <a:pt x="33" y="0"/>
                  </a:moveTo>
                  <a:lnTo>
                    <a:pt x="49" y="5"/>
                  </a:lnTo>
                  <a:lnTo>
                    <a:pt x="61" y="16"/>
                  </a:lnTo>
                  <a:lnTo>
                    <a:pt x="68" y="40"/>
                  </a:lnTo>
                  <a:lnTo>
                    <a:pt x="349" y="768"/>
                  </a:lnTo>
                  <a:lnTo>
                    <a:pt x="352" y="777"/>
                  </a:lnTo>
                  <a:lnTo>
                    <a:pt x="354" y="784"/>
                  </a:lnTo>
                  <a:lnTo>
                    <a:pt x="354" y="789"/>
                  </a:lnTo>
                  <a:lnTo>
                    <a:pt x="356" y="791"/>
                  </a:lnTo>
                  <a:lnTo>
                    <a:pt x="356" y="794"/>
                  </a:lnTo>
                  <a:lnTo>
                    <a:pt x="356" y="796"/>
                  </a:lnTo>
                  <a:lnTo>
                    <a:pt x="356" y="798"/>
                  </a:lnTo>
                  <a:lnTo>
                    <a:pt x="356" y="801"/>
                  </a:lnTo>
                  <a:lnTo>
                    <a:pt x="354" y="805"/>
                  </a:lnTo>
                  <a:lnTo>
                    <a:pt x="354" y="808"/>
                  </a:lnTo>
                  <a:lnTo>
                    <a:pt x="352" y="815"/>
                  </a:lnTo>
                  <a:lnTo>
                    <a:pt x="349" y="824"/>
                  </a:lnTo>
                  <a:lnTo>
                    <a:pt x="349" y="824"/>
                  </a:lnTo>
                  <a:lnTo>
                    <a:pt x="65" y="1559"/>
                  </a:lnTo>
                  <a:lnTo>
                    <a:pt x="63" y="1566"/>
                  </a:lnTo>
                  <a:lnTo>
                    <a:pt x="61" y="1576"/>
                  </a:lnTo>
                  <a:lnTo>
                    <a:pt x="56" y="1580"/>
                  </a:lnTo>
                  <a:lnTo>
                    <a:pt x="49" y="1587"/>
                  </a:lnTo>
                  <a:lnTo>
                    <a:pt x="42" y="1590"/>
                  </a:lnTo>
                  <a:lnTo>
                    <a:pt x="33" y="1592"/>
                  </a:lnTo>
                  <a:lnTo>
                    <a:pt x="23" y="1590"/>
                  </a:lnTo>
                  <a:lnTo>
                    <a:pt x="14" y="1585"/>
                  </a:lnTo>
                  <a:lnTo>
                    <a:pt x="7" y="1578"/>
                  </a:lnTo>
                  <a:lnTo>
                    <a:pt x="2" y="1569"/>
                  </a:lnTo>
                  <a:lnTo>
                    <a:pt x="0" y="1559"/>
                  </a:lnTo>
                  <a:lnTo>
                    <a:pt x="0" y="1555"/>
                  </a:lnTo>
                  <a:lnTo>
                    <a:pt x="0" y="1552"/>
                  </a:lnTo>
                  <a:lnTo>
                    <a:pt x="2" y="1548"/>
                  </a:lnTo>
                  <a:lnTo>
                    <a:pt x="2" y="1545"/>
                  </a:lnTo>
                  <a:lnTo>
                    <a:pt x="5" y="1538"/>
                  </a:lnTo>
                  <a:lnTo>
                    <a:pt x="9" y="1531"/>
                  </a:lnTo>
                  <a:lnTo>
                    <a:pt x="291" y="796"/>
                  </a:lnTo>
                  <a:lnTo>
                    <a:pt x="9" y="58"/>
                  </a:lnTo>
                  <a:lnTo>
                    <a:pt x="5" y="51"/>
                  </a:lnTo>
                  <a:lnTo>
                    <a:pt x="2" y="47"/>
                  </a:lnTo>
                  <a:lnTo>
                    <a:pt x="2" y="42"/>
                  </a:lnTo>
                  <a:lnTo>
                    <a:pt x="0" y="40"/>
                  </a:lnTo>
                  <a:lnTo>
                    <a:pt x="0" y="35"/>
                  </a:lnTo>
                  <a:lnTo>
                    <a:pt x="0" y="33"/>
                  </a:lnTo>
                  <a:lnTo>
                    <a:pt x="2" y="23"/>
                  </a:lnTo>
                  <a:lnTo>
                    <a:pt x="7" y="14"/>
                  </a:lnTo>
                  <a:lnTo>
                    <a:pt x="14" y="7"/>
                  </a:lnTo>
                  <a:lnTo>
                    <a:pt x="23" y="2"/>
                  </a:lnTo>
                  <a:lnTo>
                    <a:pt x="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8" name="Picture 2" descr="http://1.bp.blogspot.com/_ISqKGSvA_2s/SalLDcxUZ4I/AAAAAAAAA_s/_HEFwyT8tCc/s320/nseiberg.gif"/>
          <p:cNvPicPr>
            <a:picLocks noChangeAspect="1" noChangeArrowheads="1"/>
          </p:cNvPicPr>
          <p:nvPr/>
        </p:nvPicPr>
        <p:blipFill>
          <a:blip r:embed="rId7" cstate="print"/>
          <a:srcRect/>
          <a:stretch>
            <a:fillRect/>
          </a:stretch>
        </p:blipFill>
        <p:spPr bwMode="auto">
          <a:xfrm>
            <a:off x="0" y="0"/>
            <a:ext cx="1790700" cy="2295526"/>
          </a:xfrm>
          <a:prstGeom prst="rect">
            <a:avLst/>
          </a:prstGeom>
          <a:noFill/>
        </p:spPr>
      </p:pic>
      <p:pic>
        <p:nvPicPr>
          <p:cNvPr id="30" name="Picture 6" descr="http://t2.gstatic.com/images?q=tbn:ANd9GcQt6KZc5sDWqD4zzy8YBb3pu0d97h8uOOKqFIL_9ENrbxpu7Zf6"/>
          <p:cNvPicPr>
            <a:picLocks noChangeAspect="1" noChangeArrowheads="1"/>
          </p:cNvPicPr>
          <p:nvPr/>
        </p:nvPicPr>
        <p:blipFill>
          <a:blip r:embed="rId8" cstate="print"/>
          <a:srcRect/>
          <a:stretch>
            <a:fillRect/>
          </a:stretch>
        </p:blipFill>
        <p:spPr bwMode="auto">
          <a:xfrm>
            <a:off x="7198333" y="2059"/>
            <a:ext cx="1945667" cy="2133600"/>
          </a:xfrm>
          <a:prstGeom prst="rect">
            <a:avLst/>
          </a:prstGeom>
          <a:noFill/>
        </p:spPr>
      </p:pic>
      <p:sp>
        <p:nvSpPr>
          <p:cNvPr id="4" name="TextBox 3"/>
          <p:cNvSpPr txBox="1"/>
          <p:nvPr/>
        </p:nvSpPr>
        <p:spPr>
          <a:xfrm>
            <a:off x="2133600" y="1143000"/>
            <a:ext cx="4953000" cy="954107"/>
          </a:xfrm>
          <a:prstGeom prst="rect">
            <a:avLst/>
          </a:prstGeom>
          <a:noFill/>
        </p:spPr>
        <p:txBody>
          <a:bodyPr wrap="square" rtlCol="0">
            <a:spAutoFit/>
          </a:bodyPr>
          <a:lstStyle/>
          <a:p>
            <a:r>
              <a:rPr lang="en-US" sz="2800" dirty="0" err="1" smtClean="0">
                <a:solidFill>
                  <a:srgbClr val="0000FF"/>
                </a:solidFill>
              </a:rPr>
              <a:t>Seiberg</a:t>
            </a:r>
            <a:r>
              <a:rPr lang="en-US" sz="2800" dirty="0" smtClean="0">
                <a:solidFill>
                  <a:srgbClr val="0000FF"/>
                </a:solidFill>
              </a:rPr>
              <a:t> &amp; Witten (1994) found a way for the case of SU(2) SYM. </a:t>
            </a:r>
            <a:endParaRPr lang="en-US" sz="2800" dirty="0">
              <a:solidFill>
                <a:srgbClr val="0000FF"/>
              </a:solidFill>
            </a:endParaRPr>
          </a:p>
        </p:txBody>
      </p:sp>
    </p:spTree>
    <p:extLst>
      <p:ext uri="{BB962C8B-B14F-4D97-AF65-F5344CB8AC3E}">
        <p14:creationId xmlns:p14="http://schemas.microsoft.com/office/powerpoint/2010/main" val="2111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animBg="1"/>
      <p:bldP spid="9" grpId="0" animBg="1"/>
      <p:bldP spid="10" grpId="0" animBg="1"/>
      <p:bldP spid="11"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47800" y="1600200"/>
            <a:ext cx="6183630" cy="914400"/>
          </a:xfrm>
          <a:prstGeom prst="rect">
            <a:avLst/>
          </a:prstGeom>
        </p:spPr>
      </p:pic>
      <p:sp>
        <p:nvSpPr>
          <p:cNvPr id="5" name="TextBox 4"/>
          <p:cNvSpPr txBox="1"/>
          <p:nvPr/>
        </p:nvSpPr>
        <p:spPr>
          <a:xfrm>
            <a:off x="152400" y="3429000"/>
            <a:ext cx="8534400" cy="954107"/>
          </a:xfrm>
          <a:prstGeom prst="rect">
            <a:avLst/>
          </a:prstGeom>
          <a:noFill/>
        </p:spPr>
        <p:txBody>
          <a:bodyPr wrap="square" rtlCol="0">
            <a:spAutoFit/>
          </a:bodyPr>
          <a:lstStyle/>
          <a:p>
            <a:r>
              <a:rPr lang="en-US" sz="2800" dirty="0" smtClean="0">
                <a:solidFill>
                  <a:srgbClr val="0000FF"/>
                </a:solidFill>
              </a:rPr>
              <a:t> Up to continuous deformation there are only two basic curves and their deformation classes generate a lattice!</a:t>
            </a:r>
            <a:endParaRPr lang="en-US" sz="2800" dirty="0">
              <a:solidFill>
                <a:srgbClr val="0000FF"/>
              </a:solidFill>
            </a:endParaRPr>
          </a:p>
        </p:txBody>
      </p:sp>
      <p:sp>
        <p:nvSpPr>
          <p:cNvPr id="7" name="TextBox 6"/>
          <p:cNvSpPr txBox="1"/>
          <p:nvPr/>
        </p:nvSpPr>
        <p:spPr>
          <a:xfrm>
            <a:off x="228600" y="152400"/>
            <a:ext cx="8915400" cy="1200329"/>
          </a:xfrm>
          <a:prstGeom prst="rect">
            <a:avLst/>
          </a:prstGeom>
          <a:noFill/>
        </p:spPr>
        <p:txBody>
          <a:bodyPr wrap="square" rtlCol="0">
            <a:spAutoFit/>
          </a:bodyPr>
          <a:lstStyle/>
          <a:p>
            <a:r>
              <a:rPr lang="en-US" sz="3600" dirty="0" smtClean="0">
                <a:solidFill>
                  <a:schemeClr val="accent2"/>
                </a:solidFill>
              </a:rPr>
              <a:t>In more concrete terms: there is an integral formula like: </a:t>
            </a:r>
            <a:endParaRPr lang="en-US" sz="3600" dirty="0">
              <a:solidFill>
                <a:schemeClr val="accent2"/>
              </a:solidFill>
            </a:endParaRPr>
          </a:p>
        </p:txBody>
      </p:sp>
      <mc:AlternateContent xmlns:mc="http://schemas.openxmlformats.org/markup-compatibility/2006" xmlns:a14="http://schemas.microsoft.com/office/drawing/2010/main">
        <mc:Choice Requires="a14">
          <p:sp>
            <p:nvSpPr>
              <p:cNvPr id="8" name="TextBox 7"/>
              <p:cNvSpPr txBox="1"/>
              <p:nvPr/>
            </p:nvSpPr>
            <p:spPr>
              <a:xfrm>
                <a:off x="2362200" y="2667000"/>
                <a:ext cx="5791200" cy="584775"/>
              </a:xfrm>
              <a:prstGeom prst="rect">
                <a:avLst/>
              </a:prstGeom>
              <a:noFill/>
            </p:spPr>
            <p:txBody>
              <a:bodyPr wrap="square" rtlCol="0">
                <a:spAutoFit/>
              </a:bodyPr>
              <a:lstStyle/>
              <a:p>
                <a:r>
                  <a:rPr lang="en-US" sz="3200" dirty="0" smtClean="0">
                    <a:solidFill>
                      <a:schemeClr val="accent2"/>
                    </a:solidFill>
                  </a:rPr>
                  <a:t> </a:t>
                </a:r>
                <a14:m>
                  <m:oMath xmlns:m="http://schemas.openxmlformats.org/officeDocument/2006/math">
                    <m:r>
                      <a:rPr lang="en-US" sz="3200" b="0" i="1" dirty="0" smtClean="0">
                        <a:solidFill>
                          <a:schemeClr val="accent2"/>
                        </a:solidFill>
                        <a:latin typeface="Cambria Math"/>
                        <a:sym typeface="Mathematica1" panose="05000502060100000001" pitchFamily="2" charset="2"/>
                      </a:rPr>
                      <m:t>𝛾</m:t>
                    </m:r>
                  </m:oMath>
                </a14:m>
                <a:r>
                  <a:rPr lang="en-US" sz="3200" dirty="0" smtClean="0">
                    <a:solidFill>
                      <a:schemeClr val="accent2"/>
                    </a:solidFill>
                    <a:sym typeface="Mathematica1" panose="05000502060100000001" pitchFamily="2" charset="2"/>
                  </a:rPr>
                  <a:t>  is a closed curve… </a:t>
                </a:r>
                <a:endParaRPr lang="en-US" sz="3200" dirty="0">
                  <a:solidFill>
                    <a:schemeClr val="accent2"/>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2200" y="2667000"/>
                <a:ext cx="5791200" cy="584775"/>
              </a:xfrm>
              <a:prstGeom prst="rect">
                <a:avLst/>
              </a:prstGeom>
              <a:blipFill rotWithShape="1">
                <a:blip r:embed="rId6"/>
                <a:stretch>
                  <a:fillRect t="-12632" b="-34737"/>
                </a:stretch>
              </a:blipFill>
            </p:spPr>
            <p:txBody>
              <a:bodyPr/>
              <a:lstStyle/>
              <a:p>
                <a:r>
                  <a:rPr lang="en-US">
                    <a:noFill/>
                  </a:rPr>
                  <a:t> </a:t>
                </a:r>
              </a:p>
            </p:txBody>
          </p:sp>
        </mc:Fallback>
      </mc:AlternateContent>
      <p:sp>
        <p:nvSpPr>
          <p:cNvPr id="19" name="Oval 18"/>
          <p:cNvSpPr/>
          <p:nvPr/>
        </p:nvSpPr>
        <p:spPr>
          <a:xfrm rot="1455843">
            <a:off x="799675" y="5570670"/>
            <a:ext cx="3796017" cy="80413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284057" y="5250294"/>
            <a:ext cx="4143408" cy="169292"/>
            <a:chOff x="1284057" y="5250294"/>
            <a:chExt cx="4143408" cy="169292"/>
          </a:xfrm>
        </p:grpSpPr>
        <p:sp>
          <p:nvSpPr>
            <p:cNvPr id="33" name="Oval 32"/>
            <p:cNvSpPr/>
            <p:nvPr/>
          </p:nvSpPr>
          <p:spPr>
            <a:xfrm>
              <a:off x="1284057" y="5250294"/>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9391" y="5250294"/>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6"/>
              <a:endCxn id="34" idx="2"/>
            </p:cNvCxnSpPr>
            <p:nvPr/>
          </p:nvCxnSpPr>
          <p:spPr>
            <a:xfrm>
              <a:off x="1502131" y="5334940"/>
              <a:ext cx="370726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196195" y="6265015"/>
            <a:ext cx="5066234" cy="169292"/>
            <a:chOff x="3196195" y="6265015"/>
            <a:chExt cx="5066234" cy="169292"/>
          </a:xfrm>
        </p:grpSpPr>
        <p:sp>
          <p:nvSpPr>
            <p:cNvPr id="35" name="Oval 34"/>
            <p:cNvSpPr/>
            <p:nvPr/>
          </p:nvSpPr>
          <p:spPr>
            <a:xfrm>
              <a:off x="3196195" y="6265015"/>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44355" y="6265015"/>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6" idx="2"/>
            </p:cNvCxnSpPr>
            <p:nvPr/>
          </p:nvCxnSpPr>
          <p:spPr>
            <a:xfrm>
              <a:off x="3355761" y="6349661"/>
              <a:ext cx="468859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84452" y="4953000"/>
            <a:ext cx="6178767" cy="80413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264869" y="5757138"/>
                <a:ext cx="1060230" cy="1818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5400" b="0" i="1" smtClean="0">
                              <a:solidFill>
                                <a:srgbClr val="7030A0"/>
                              </a:solidFill>
                              <a:latin typeface="Cambria Math"/>
                            </a:rPr>
                          </m:ctrlPr>
                        </m:sSubPr>
                        <m:e>
                          <m:r>
                            <a:rPr lang="en-US" sz="5400" b="0" i="1" smtClean="0">
                              <a:solidFill>
                                <a:srgbClr val="7030A0"/>
                              </a:solidFill>
                              <a:latin typeface="Cambria Math"/>
                            </a:rPr>
                            <m:t>𝛾</m:t>
                          </m:r>
                        </m:e>
                        <m:sub>
                          <m:r>
                            <a:rPr lang="en-US" sz="5400" b="0" i="1" smtClean="0">
                              <a:solidFill>
                                <a:srgbClr val="7030A0"/>
                              </a:solidFill>
                              <a:latin typeface="Cambria Math"/>
                            </a:rPr>
                            <m:t>𝑞</m:t>
                          </m:r>
                        </m:sub>
                      </m:sSub>
                    </m:oMath>
                  </m:oMathPara>
                </a14:m>
                <a:endParaRPr lang="en-US" sz="5400" b="0" dirty="0" smtClean="0">
                  <a:solidFill>
                    <a:srgbClr val="7030A0"/>
                  </a:solidFill>
                </a:endParaRPr>
              </a:p>
              <a:p>
                <a:endParaRPr lang="en-US" sz="5400" dirty="0">
                  <a:solidFill>
                    <a:srgbClr val="7030A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264869" y="5757138"/>
                <a:ext cx="1060230" cy="181851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583434" y="4881976"/>
                <a:ext cx="1060230" cy="201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solidFill>
                                <a:srgbClr val="0000FF"/>
                              </a:solidFill>
                              <a:latin typeface="Cambria Math"/>
                            </a:rPr>
                          </m:ctrlPr>
                        </m:sSubPr>
                        <m:e>
                          <m:r>
                            <a:rPr lang="en-US" sz="6000" b="0" i="1" smtClean="0">
                              <a:solidFill>
                                <a:srgbClr val="0000FF"/>
                              </a:solidFill>
                              <a:latin typeface="Cambria Math"/>
                            </a:rPr>
                            <m:t>𝛾</m:t>
                          </m:r>
                        </m:e>
                        <m:sub>
                          <m:r>
                            <a:rPr lang="en-US" sz="6000" b="0" i="1" smtClean="0">
                              <a:solidFill>
                                <a:srgbClr val="0000FF"/>
                              </a:solidFill>
                              <a:latin typeface="Cambria Math"/>
                            </a:rPr>
                            <m:t>𝑝</m:t>
                          </m:r>
                        </m:sub>
                      </m:sSub>
                    </m:oMath>
                  </m:oMathPara>
                </a14:m>
                <a:endParaRPr lang="en-US" sz="6000" b="0" dirty="0" smtClean="0">
                  <a:solidFill>
                    <a:srgbClr val="0000FF"/>
                  </a:solidFill>
                </a:endParaRPr>
              </a:p>
              <a:p>
                <a:endParaRPr lang="en-US" sz="60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583434" y="4881976"/>
                <a:ext cx="1060230" cy="201023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58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9" grpId="0" animBg="1"/>
      <p:bldP spid="39" grpId="0" animBg="1"/>
      <p:bldP spid="40" grpId="0"/>
      <p:bldP spid="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48</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solidFill>
                  <a:srgbClr val="FF0000"/>
                </a:solidFill>
                <a:latin typeface="Brush Script MT" panose="03060802040406070304" pitchFamily="66" charset="0"/>
              </a:rPr>
              <a:t>Seiberg</a:t>
            </a:r>
            <a:r>
              <a:rPr lang="en-US" sz="2800" dirty="0" smtClean="0">
                <a:solidFill>
                  <a:srgbClr val="FF0000"/>
                </a:solidFill>
                <a:latin typeface="Brush Script MT" panose="03060802040406070304" pitchFamily="66" charset="0"/>
              </a:rPr>
              <a:t>-Witten Theory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BPS States: Monopoles &amp; </a:t>
            </a:r>
            <a:r>
              <a:rPr lang="en-US" sz="2800" dirty="0" err="1" smtClean="0">
                <a:solidFill>
                  <a:srgbClr val="FF0000"/>
                </a:solidFill>
                <a:latin typeface="Brush Script MT" panose="03060802040406070304" pitchFamily="66" charset="0"/>
              </a:rPr>
              <a:t>Dyons</a:t>
            </a:r>
            <a:r>
              <a:rPr lang="en-US" sz="2800" dirty="0" smtClean="0">
                <a:solidFill>
                  <a:srgbClr val="FF0000"/>
                </a:solidFill>
                <a:latin typeface="Brush Script MT" panose="03060802040406070304" pitchFamily="66" charset="0"/>
              </a:rPr>
              <a:t>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3193943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143000"/>
          </a:xfrm>
        </p:spPr>
        <p:txBody>
          <a:bodyPr>
            <a:normAutofit fontScale="90000"/>
          </a:bodyPr>
          <a:lstStyle/>
          <a:p>
            <a:r>
              <a:rPr lang="en-US" dirty="0" smtClean="0"/>
              <a:t>The Promise of </a:t>
            </a:r>
            <a:r>
              <a:rPr lang="en-US" dirty="0" err="1" smtClean="0"/>
              <a:t>Seiberg</a:t>
            </a:r>
            <a:r>
              <a:rPr lang="en-US" dirty="0" smtClean="0"/>
              <a:t>-Witten Theory: 1/2</a:t>
            </a:r>
            <a:endParaRPr lang="en-US" dirty="0"/>
          </a:p>
        </p:txBody>
      </p:sp>
      <p:sp>
        <p:nvSpPr>
          <p:cNvPr id="3" name="TextBox 2"/>
          <p:cNvSpPr txBox="1"/>
          <p:nvPr/>
        </p:nvSpPr>
        <p:spPr>
          <a:xfrm>
            <a:off x="132735" y="1600200"/>
            <a:ext cx="8991600" cy="1200329"/>
          </a:xfrm>
          <a:prstGeom prst="rect">
            <a:avLst/>
          </a:prstGeom>
          <a:noFill/>
        </p:spPr>
        <p:txBody>
          <a:bodyPr wrap="square" rtlCol="0">
            <a:spAutoFit/>
          </a:bodyPr>
          <a:lstStyle/>
          <a:p>
            <a:r>
              <a:rPr lang="en-US" sz="3600" dirty="0" err="1" smtClean="0">
                <a:solidFill>
                  <a:srgbClr val="FF0000"/>
                </a:solidFill>
              </a:rPr>
              <a:t>Seiberg</a:t>
            </a:r>
            <a:r>
              <a:rPr lang="en-US" sz="3600" dirty="0" smtClean="0">
                <a:solidFill>
                  <a:srgbClr val="FF0000"/>
                </a:solidFill>
              </a:rPr>
              <a:t> &amp; Witten found </a:t>
            </a:r>
            <a:r>
              <a:rPr lang="en-US" sz="3600" dirty="0" smtClean="0">
                <a:solidFill>
                  <a:srgbClr val="FF0000"/>
                </a:solidFill>
                <a:sym typeface="Mathematica1"/>
              </a:rPr>
              <a:t>the exact LEET</a:t>
            </a:r>
            <a:r>
              <a:rPr lang="en-US" sz="3600" dirty="0" smtClean="0">
                <a:solidFill>
                  <a:srgbClr val="FF0000"/>
                </a:solidFill>
              </a:rPr>
              <a:t> for the  </a:t>
            </a:r>
            <a:r>
              <a:rPr lang="en-US" sz="3600" i="1" u="sng" dirty="0" smtClean="0">
                <a:solidFill>
                  <a:srgbClr val="FF0000"/>
                </a:solidFill>
              </a:rPr>
              <a:t>particular</a:t>
            </a:r>
            <a:r>
              <a:rPr lang="en-US" sz="3600" i="1" dirty="0" smtClean="0">
                <a:solidFill>
                  <a:srgbClr val="FF0000"/>
                </a:solidFill>
              </a:rPr>
              <a:t>  </a:t>
            </a:r>
            <a:r>
              <a:rPr lang="en-US" sz="3600" dirty="0" smtClean="0">
                <a:solidFill>
                  <a:srgbClr val="FF0000"/>
                </a:solidFill>
              </a:rPr>
              <a:t>case:  G=SU(2) SYM. </a:t>
            </a:r>
            <a:endParaRPr lang="en-US" sz="3600" dirty="0">
              <a:solidFill>
                <a:srgbClr val="FF0000"/>
              </a:solidFill>
            </a:endParaRPr>
          </a:p>
        </p:txBody>
      </p:sp>
      <p:sp>
        <p:nvSpPr>
          <p:cNvPr id="5" name="TextBox 4"/>
          <p:cNvSpPr txBox="1"/>
          <p:nvPr/>
        </p:nvSpPr>
        <p:spPr>
          <a:xfrm>
            <a:off x="152400" y="3352799"/>
            <a:ext cx="9144000" cy="1200329"/>
          </a:xfrm>
          <a:prstGeom prst="rect">
            <a:avLst/>
          </a:prstGeom>
          <a:noFill/>
        </p:spPr>
        <p:txBody>
          <a:bodyPr wrap="square" rtlCol="0">
            <a:spAutoFit/>
          </a:bodyPr>
          <a:lstStyle/>
          <a:p>
            <a:r>
              <a:rPr lang="en-US" sz="3600" dirty="0" smtClean="0">
                <a:solidFill>
                  <a:srgbClr val="00B050"/>
                </a:solidFill>
              </a:rPr>
              <a:t>They also gave cogent arguments for the exact BPS spectrum of this </a:t>
            </a:r>
            <a:r>
              <a:rPr lang="en-US" sz="3600" i="1" u="sng" dirty="0" smtClean="0">
                <a:solidFill>
                  <a:srgbClr val="00B050"/>
                </a:solidFill>
              </a:rPr>
              <a:t>particular</a:t>
            </a:r>
            <a:r>
              <a:rPr lang="en-US" sz="3600" dirty="0" smtClean="0">
                <a:solidFill>
                  <a:srgbClr val="00B050"/>
                </a:solidFill>
              </a:rPr>
              <a:t> theory.  </a:t>
            </a:r>
            <a:endParaRPr lang="en-US" sz="3600" dirty="0">
              <a:solidFill>
                <a:srgbClr val="00B050"/>
              </a:solidFill>
            </a:endParaRPr>
          </a:p>
        </p:txBody>
      </p:sp>
      <p:sp>
        <p:nvSpPr>
          <p:cNvPr id="7" name="TextBox 6"/>
          <p:cNvSpPr txBox="1"/>
          <p:nvPr/>
        </p:nvSpPr>
        <p:spPr>
          <a:xfrm>
            <a:off x="152400" y="5072808"/>
            <a:ext cx="9144000" cy="1754326"/>
          </a:xfrm>
          <a:prstGeom prst="rect">
            <a:avLst/>
          </a:prstGeom>
          <a:noFill/>
        </p:spPr>
        <p:txBody>
          <a:bodyPr wrap="square" rtlCol="0">
            <a:spAutoFit/>
          </a:bodyPr>
          <a:lstStyle/>
          <a:p>
            <a:r>
              <a:rPr lang="en-US" sz="3600" dirty="0" smtClean="0">
                <a:solidFill>
                  <a:srgbClr val="0000FF"/>
                </a:solidFill>
              </a:rPr>
              <a:t>Their breakthrough raised the hope that for </a:t>
            </a:r>
            <a:r>
              <a:rPr lang="en-US" sz="3600" i="1" u="sng" dirty="0" smtClean="0">
                <a:solidFill>
                  <a:srgbClr val="0000FF"/>
                </a:solidFill>
              </a:rPr>
              <a:t>general</a:t>
            </a:r>
            <a:r>
              <a:rPr lang="en-US" sz="3600" dirty="0" smtClean="0">
                <a:solidFill>
                  <a:srgbClr val="0000FF"/>
                </a:solidFill>
              </a:rPr>
              <a:t> d=4 </a:t>
            </a:r>
            <a:r>
              <a:rPr lang="en-US" sz="3600" dirty="0" smtClean="0">
                <a:solidFill>
                  <a:srgbClr val="0000FF"/>
                </a:solidFill>
                <a:latin typeface="Monotype Corsiva" panose="03010101010201010101" pitchFamily="66" charset="0"/>
              </a:rPr>
              <a:t>N</a:t>
            </a:r>
            <a:r>
              <a:rPr lang="en-US" sz="3600" dirty="0" smtClean="0">
                <a:solidFill>
                  <a:srgbClr val="0000FF"/>
                </a:solidFill>
              </a:rPr>
              <a:t>=2 theories we could find </a:t>
            </a:r>
          </a:p>
          <a:p>
            <a:r>
              <a:rPr lang="en-US" sz="3600" dirty="0" smtClean="0">
                <a:solidFill>
                  <a:srgbClr val="0000FF"/>
                </a:solidFill>
              </a:rPr>
              <a:t>many analogous exact results. </a:t>
            </a:r>
            <a:endParaRPr lang="en-US" sz="3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8229600" cy="1143000"/>
          </a:xfrm>
        </p:spPr>
        <p:txBody>
          <a:bodyPr/>
          <a:lstStyle/>
          <a:p>
            <a:r>
              <a:rPr lang="en-US" dirty="0" smtClean="0"/>
              <a:t>1869: Sylvester’s Challenge  </a:t>
            </a:r>
            <a:endParaRPr lang="en-US"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0" y="0"/>
            <a:ext cx="1979295" cy="2311585"/>
          </a:xfrm>
          <a:prstGeom prst="rect">
            <a:avLst/>
          </a:prstGeom>
        </p:spPr>
      </p:pic>
      <p:sp>
        <p:nvSpPr>
          <p:cNvPr id="7" name="AutoShape 8"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438400" y="1905000"/>
            <a:ext cx="6705600" cy="646331"/>
          </a:xfrm>
          <a:prstGeom prst="rect">
            <a:avLst/>
          </a:prstGeom>
          <a:noFill/>
        </p:spPr>
        <p:txBody>
          <a:bodyPr wrap="square" rtlCol="0">
            <a:spAutoFit/>
          </a:bodyPr>
          <a:lstStyle/>
          <a:p>
            <a:r>
              <a:rPr lang="en-US" sz="3600" dirty="0" smtClean="0">
                <a:solidFill>
                  <a:srgbClr val="0033CC"/>
                </a:solidFill>
              </a:rPr>
              <a:t>A pure mathematician speaks:</a:t>
            </a:r>
            <a:endParaRPr lang="en-US" sz="3600" dirty="0">
              <a:solidFill>
                <a:srgbClr val="0033CC"/>
              </a:solidFill>
            </a:endParaRPr>
          </a:p>
        </p:txBody>
      </p:sp>
      <p:grpSp>
        <p:nvGrpSpPr>
          <p:cNvPr id="5" name="Group 4"/>
          <p:cNvGrpSpPr/>
          <p:nvPr/>
        </p:nvGrpSpPr>
        <p:grpSpPr>
          <a:xfrm>
            <a:off x="533400" y="3429000"/>
            <a:ext cx="8172361" cy="2900161"/>
            <a:chOff x="533400" y="3429000"/>
            <a:chExt cx="8172361" cy="2900161"/>
          </a:xfrm>
        </p:grpSpPr>
        <p:pic>
          <p:nvPicPr>
            <p:cNvPr id="14" name="Picture 13"/>
            <p:cNvPicPr>
              <a:picLocks noChangeAspect="1"/>
            </p:cNvPicPr>
            <p:nvPr/>
          </p:nvPicPr>
          <p:blipFill>
            <a:blip r:embed="rId4"/>
            <a:stretch>
              <a:fillRect/>
            </a:stretch>
          </p:blipFill>
          <p:spPr>
            <a:xfrm>
              <a:off x="533400" y="3429000"/>
              <a:ext cx="8172361" cy="2900161"/>
            </a:xfrm>
            <a:prstGeom prst="rect">
              <a:avLst/>
            </a:prstGeom>
            <a:solidFill>
              <a:srgbClr val="FFFF00"/>
            </a:solidFill>
          </p:spPr>
        </p:pic>
        <p:cxnSp>
          <p:nvCxnSpPr>
            <p:cNvPr id="9" name="Straight Connector 8"/>
            <p:cNvCxnSpPr/>
            <p:nvPr/>
          </p:nvCxnSpPr>
          <p:spPr>
            <a:xfrm>
              <a:off x="5638800" y="4191000"/>
              <a:ext cx="1981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4800600"/>
              <a:ext cx="6248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 y="510540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541020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13458" y="5638800"/>
              <a:ext cx="7920942" cy="443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81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7" y="0"/>
            <a:ext cx="9144000" cy="1143000"/>
          </a:xfrm>
        </p:spPr>
        <p:txBody>
          <a:bodyPr>
            <a:normAutofit fontScale="90000"/>
          </a:bodyPr>
          <a:lstStyle/>
          <a:p>
            <a:r>
              <a:rPr lang="en-US" dirty="0"/>
              <a:t>The Promise of </a:t>
            </a:r>
            <a:r>
              <a:rPr lang="en-US" dirty="0" err="1"/>
              <a:t>Seiberg</a:t>
            </a:r>
            <a:r>
              <a:rPr lang="en-US" dirty="0"/>
              <a:t>-Witten Theory: </a:t>
            </a:r>
            <a:r>
              <a:rPr lang="en-US" dirty="0" smtClean="0"/>
              <a:t>2/2</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09600" y="1447800"/>
                <a:ext cx="8534400" cy="690574"/>
              </a:xfrm>
              <a:prstGeom prst="rect">
                <a:avLst/>
              </a:prstGeom>
              <a:noFill/>
            </p:spPr>
            <p:txBody>
              <a:bodyPr wrap="square" rtlCol="0">
                <a:spAutoFit/>
              </a:bodyPr>
              <a:lstStyle/>
              <a:p>
                <a:r>
                  <a:rPr lang="en-US" sz="3600" dirty="0" smtClean="0">
                    <a:solidFill>
                      <a:srgbClr val="0000FF"/>
                    </a:solidFill>
                  </a:rPr>
                  <a:t>U.B. 1</a:t>
                </a:r>
                <a:r>
                  <a:rPr lang="en-US" sz="3600" dirty="0">
                    <a:solidFill>
                      <a:srgbClr val="0000FF"/>
                    </a:solidFill>
                  </a:rPr>
                  <a:t>:</a:t>
                </a:r>
                <a:r>
                  <a:rPr lang="en-US" sz="3600" dirty="0" smtClean="0">
                    <a:solidFill>
                      <a:srgbClr val="0000FF"/>
                    </a:solidFill>
                  </a:rPr>
                  <a:t>  Compute </a:t>
                </a:r>
                <a14:m>
                  <m:oMath xmlns:m="http://schemas.openxmlformats.org/officeDocument/2006/math">
                    <m:sSub>
                      <m:sSubPr>
                        <m:ctrlPr>
                          <a:rPr lang="en-US" sz="3600" b="0" i="1" dirty="0" smtClean="0">
                            <a:solidFill>
                              <a:srgbClr val="0000FF"/>
                            </a:solidFill>
                            <a:latin typeface="Cambria Math"/>
                          </a:rPr>
                        </m:ctrlPr>
                      </m:sSubPr>
                      <m:e>
                        <m:r>
                          <a:rPr lang="en-US" sz="3600" b="0" i="1" dirty="0" smtClean="0">
                            <a:solidFill>
                              <a:srgbClr val="0000FF"/>
                            </a:solidFill>
                            <a:latin typeface="Cambria Math"/>
                          </a:rPr>
                          <m:t>𝑍</m:t>
                        </m:r>
                      </m:e>
                      <m:sub>
                        <m:r>
                          <a:rPr lang="en-US" sz="3600" b="0" i="1" dirty="0" smtClean="0">
                            <a:solidFill>
                              <a:srgbClr val="0000FF"/>
                            </a:solidFill>
                            <a:latin typeface="Cambria Math"/>
                          </a:rPr>
                          <m:t>𝛾</m:t>
                        </m:r>
                      </m:sub>
                    </m:sSub>
                    <m:d>
                      <m:dPr>
                        <m:ctrlPr>
                          <a:rPr lang="en-US" sz="3600" b="0" i="1" dirty="0" smtClean="0">
                            <a:solidFill>
                              <a:srgbClr val="0000FF"/>
                            </a:solidFill>
                            <a:latin typeface="Cambria Math"/>
                          </a:rPr>
                        </m:ctrlPr>
                      </m:dPr>
                      <m:e>
                        <m:r>
                          <a:rPr lang="en-US" sz="3600" b="0" i="1" dirty="0" smtClean="0">
                            <a:solidFill>
                              <a:srgbClr val="0000FF"/>
                            </a:solidFill>
                            <a:latin typeface="Cambria Math"/>
                          </a:rPr>
                          <m:t>𝑢</m:t>
                        </m:r>
                      </m:e>
                    </m:d>
                    <m:r>
                      <a:rPr lang="en-US" sz="3600" b="0" i="1" dirty="0" smtClean="0">
                        <a:solidFill>
                          <a:srgbClr val="0000FF"/>
                        </a:solidFill>
                        <a:latin typeface="Cambria Math"/>
                      </a:rPr>
                      <m:t> </m:t>
                    </m:r>
                  </m:oMath>
                </a14:m>
                <a:r>
                  <a:rPr lang="en-US" sz="3600" dirty="0" smtClean="0">
                    <a:solidFill>
                      <a:srgbClr val="0000FF"/>
                    </a:solidFill>
                  </a:rPr>
                  <a:t> for other theories. </a:t>
                </a:r>
                <a:endParaRPr lang="en-US" sz="36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1447800"/>
                <a:ext cx="8534400" cy="690574"/>
              </a:xfrm>
              <a:prstGeom prst="rect">
                <a:avLst/>
              </a:prstGeom>
              <a:blipFill rotWithShape="1">
                <a:blip r:embed="rId3"/>
                <a:stretch>
                  <a:fillRect l="-2143" t="-12389" b="-26549"/>
                </a:stretch>
              </a:blipFill>
            </p:spPr>
            <p:txBody>
              <a:bodyPr/>
              <a:lstStyle/>
              <a:p>
                <a:r>
                  <a:rPr lang="en-US">
                    <a:noFill/>
                  </a:rPr>
                  <a:t> </a:t>
                </a:r>
              </a:p>
            </p:txBody>
          </p:sp>
        </mc:Fallback>
      </mc:AlternateContent>
      <p:sp>
        <p:nvSpPr>
          <p:cNvPr id="5" name="TextBox 4"/>
          <p:cNvSpPr txBox="1"/>
          <p:nvPr/>
        </p:nvSpPr>
        <p:spPr>
          <a:xfrm>
            <a:off x="304800" y="2514600"/>
            <a:ext cx="9067800" cy="1200329"/>
          </a:xfrm>
          <a:prstGeom prst="rect">
            <a:avLst/>
          </a:prstGeom>
          <a:noFill/>
        </p:spPr>
        <p:txBody>
          <a:bodyPr wrap="square" rtlCol="0">
            <a:spAutoFit/>
          </a:bodyPr>
          <a:lstStyle/>
          <a:p>
            <a:r>
              <a:rPr lang="en-US" sz="3600" dirty="0" smtClean="0">
                <a:solidFill>
                  <a:srgbClr val="FF0000"/>
                </a:solidFill>
              </a:rPr>
              <a:t>U.B. 2</a:t>
            </a:r>
            <a:r>
              <a:rPr lang="en-US" sz="3600" dirty="0">
                <a:solidFill>
                  <a:srgbClr val="FF0000"/>
                </a:solidFill>
              </a:rPr>
              <a:t>:</a:t>
            </a:r>
            <a:r>
              <a:rPr lang="en-US" sz="3600" dirty="0" smtClean="0">
                <a:solidFill>
                  <a:srgbClr val="FF0000"/>
                </a:solidFill>
              </a:rPr>
              <a:t>  Find the space of BPS states</a:t>
            </a:r>
            <a:r>
              <a:rPr lang="en-US" sz="3600" dirty="0">
                <a:solidFill>
                  <a:srgbClr val="FF0000"/>
                </a:solidFill>
              </a:rPr>
              <a:t> </a:t>
            </a:r>
            <a:r>
              <a:rPr lang="en-US" sz="3600" dirty="0" smtClean="0">
                <a:solidFill>
                  <a:srgbClr val="FF0000"/>
                </a:solidFill>
              </a:rPr>
              <a:t>for other theories. </a:t>
            </a:r>
            <a:endParaRPr lang="en-US" sz="3600" dirty="0">
              <a:solidFill>
                <a:srgbClr val="FF0000"/>
              </a:solidFill>
            </a:endParaRPr>
          </a:p>
        </p:txBody>
      </p:sp>
      <p:sp>
        <p:nvSpPr>
          <p:cNvPr id="6" name="TextBox 5"/>
          <p:cNvSpPr txBox="1"/>
          <p:nvPr/>
        </p:nvSpPr>
        <p:spPr>
          <a:xfrm>
            <a:off x="-21465" y="4114800"/>
            <a:ext cx="9144000" cy="1754326"/>
          </a:xfrm>
          <a:prstGeom prst="rect">
            <a:avLst/>
          </a:prstGeom>
          <a:noFill/>
        </p:spPr>
        <p:txBody>
          <a:bodyPr wrap="square" rtlCol="0">
            <a:spAutoFit/>
          </a:bodyPr>
          <a:lstStyle/>
          <a:p>
            <a:r>
              <a:rPr lang="en-US" sz="3600" dirty="0" smtClean="0">
                <a:solidFill>
                  <a:srgbClr val="7030A0"/>
                </a:solidFill>
              </a:rPr>
              <a:t>U.B. 3</a:t>
            </a:r>
            <a:r>
              <a:rPr lang="en-US" sz="3600" dirty="0">
                <a:solidFill>
                  <a:srgbClr val="7030A0"/>
                </a:solidFill>
              </a:rPr>
              <a:t>:</a:t>
            </a:r>
            <a:r>
              <a:rPr lang="en-US" sz="3600" dirty="0" smtClean="0">
                <a:solidFill>
                  <a:srgbClr val="7030A0"/>
                </a:solidFill>
              </a:rPr>
              <a:t>  Find exact results for path integrals – including insertions of ``defects’’ such as ``line operators,’’ ``surface operators</a:t>
            </a:r>
            <a:r>
              <a:rPr lang="en-US" sz="3600" smtClean="0">
                <a:solidFill>
                  <a:srgbClr val="7030A0"/>
                </a:solidFill>
              </a:rPr>
              <a:t>’’, …..</a:t>
            </a:r>
            <a:endParaRPr lang="en-US" sz="3600" dirty="0">
              <a:solidFill>
                <a:srgbClr val="7030A0"/>
              </a:solidFill>
            </a:endParaRPr>
          </a:p>
        </p:txBody>
      </p:sp>
    </p:spTree>
    <p:extLst>
      <p:ext uri="{BB962C8B-B14F-4D97-AF65-F5344CB8AC3E}">
        <p14:creationId xmlns:p14="http://schemas.microsoft.com/office/powerpoint/2010/main" val="10312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09799"/>
            <a:ext cx="9144000" cy="2800767"/>
          </a:xfrm>
          <a:prstGeom prst="rect">
            <a:avLst/>
          </a:prstGeom>
          <a:noFill/>
        </p:spPr>
        <p:txBody>
          <a:bodyPr wrap="square" rtlCol="0">
            <a:spAutoFit/>
          </a:bodyPr>
          <a:lstStyle/>
          <a:p>
            <a:r>
              <a:rPr lang="en-US" sz="4400" dirty="0" smtClean="0">
                <a:solidFill>
                  <a:srgbClr val="7030A0"/>
                </a:solidFill>
              </a:rPr>
              <a:t>Extensive subsequent work quickly showed that the SW picture indeed generalizes to all known  d=4 , </a:t>
            </a:r>
            <a:r>
              <a:rPr lang="en-US" sz="4400" dirty="0" smtClean="0">
                <a:solidFill>
                  <a:srgbClr val="7030A0"/>
                </a:solidFill>
                <a:latin typeface="Monotype Corsiva" pitchFamily="66" charset="0"/>
              </a:rPr>
              <a:t>N</a:t>
            </a:r>
            <a:r>
              <a:rPr lang="en-US" sz="4400" dirty="0" smtClean="0">
                <a:solidFill>
                  <a:srgbClr val="7030A0"/>
                </a:solidFill>
              </a:rPr>
              <a:t>=2 field theories:</a:t>
            </a:r>
            <a:endParaRPr lang="en-US" sz="4400" dirty="0">
              <a:solidFill>
                <a:srgbClr val="7030A0"/>
              </a:solidFill>
            </a:endParaRPr>
          </a:p>
        </p:txBody>
      </p:sp>
      <mc:AlternateContent xmlns:mc="http://schemas.openxmlformats.org/markup-compatibility/2006" xmlns:a14="http://schemas.microsoft.com/office/drawing/2010/main">
        <mc:Choice Requires="a14">
          <p:sp>
            <p:nvSpPr>
              <p:cNvPr id="5" name="TextBox 4"/>
              <p:cNvSpPr txBox="1"/>
              <p:nvPr/>
            </p:nvSpPr>
            <p:spPr>
              <a:xfrm>
                <a:off x="381000" y="609600"/>
                <a:ext cx="8382000" cy="823495"/>
              </a:xfrm>
              <a:prstGeom prst="rect">
                <a:avLst/>
              </a:prstGeom>
              <a:noFill/>
            </p:spPr>
            <p:txBody>
              <a:bodyPr wrap="square" rtlCol="0">
                <a:spAutoFit/>
              </a:bodyPr>
              <a:lstStyle/>
              <a:p>
                <a:r>
                  <a:rPr lang="en-US" sz="4400" dirty="0" smtClean="0">
                    <a:solidFill>
                      <a:srgbClr val="0000FF"/>
                    </a:solidFill>
                  </a:rPr>
                  <a:t>U.B. 1</a:t>
                </a:r>
                <a:r>
                  <a:rPr lang="en-US" sz="4400" dirty="0">
                    <a:solidFill>
                      <a:srgbClr val="0000FF"/>
                    </a:solidFill>
                  </a:rPr>
                  <a:t>:</a:t>
                </a:r>
                <a:r>
                  <a:rPr lang="en-US" sz="4400" dirty="0" smtClean="0">
                    <a:solidFill>
                      <a:srgbClr val="0000FF"/>
                    </a:solidFill>
                  </a:rPr>
                  <a:t>  The LEET: Compute </a:t>
                </a:r>
                <a14:m>
                  <m:oMath xmlns:m="http://schemas.openxmlformats.org/officeDocument/2006/math">
                    <m:sSub>
                      <m:sSubPr>
                        <m:ctrlPr>
                          <a:rPr lang="en-US" sz="4400" b="0" i="1" dirty="0" smtClean="0">
                            <a:solidFill>
                              <a:srgbClr val="0000FF"/>
                            </a:solidFill>
                            <a:latin typeface="Cambria Math"/>
                          </a:rPr>
                        </m:ctrlPr>
                      </m:sSubPr>
                      <m:e>
                        <m:r>
                          <a:rPr lang="en-US" sz="4400" b="0" i="1" dirty="0" smtClean="0">
                            <a:solidFill>
                              <a:srgbClr val="0000FF"/>
                            </a:solidFill>
                            <a:latin typeface="Cambria Math"/>
                          </a:rPr>
                          <m:t>𝑍</m:t>
                        </m:r>
                      </m:e>
                      <m:sub>
                        <m:r>
                          <a:rPr lang="en-US" sz="4400" b="0" i="1" dirty="0" smtClean="0">
                            <a:solidFill>
                              <a:srgbClr val="0000FF"/>
                            </a:solidFill>
                            <a:latin typeface="Cambria Math"/>
                          </a:rPr>
                          <m:t>𝛾</m:t>
                        </m:r>
                      </m:sub>
                    </m:sSub>
                    <m:d>
                      <m:dPr>
                        <m:ctrlPr>
                          <a:rPr lang="en-US" sz="4400" b="0" i="1" dirty="0" smtClean="0">
                            <a:solidFill>
                              <a:srgbClr val="0000FF"/>
                            </a:solidFill>
                            <a:latin typeface="Cambria Math"/>
                          </a:rPr>
                        </m:ctrlPr>
                      </m:dPr>
                      <m:e>
                        <m:r>
                          <a:rPr lang="en-US" sz="4400" b="0" i="1" dirty="0" smtClean="0">
                            <a:solidFill>
                              <a:srgbClr val="0000FF"/>
                            </a:solidFill>
                            <a:latin typeface="Cambria Math"/>
                          </a:rPr>
                          <m:t>𝑢</m:t>
                        </m:r>
                      </m:e>
                    </m:d>
                  </m:oMath>
                </a14:m>
                <a:r>
                  <a:rPr lang="en-US" sz="4400" dirty="0" smtClean="0">
                    <a:solidFill>
                      <a:srgbClr val="0000FF"/>
                    </a:solidFill>
                  </a:rPr>
                  <a:t>. </a:t>
                </a:r>
                <a:endParaRPr lang="en-US" sz="44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1000" y="609600"/>
                <a:ext cx="8382000" cy="823495"/>
              </a:xfrm>
              <a:prstGeom prst="rect">
                <a:avLst/>
              </a:prstGeom>
              <a:blipFill rotWithShape="1">
                <a:blip r:embed="rId2"/>
                <a:stretch>
                  <a:fillRect l="-2982" t="-14074" b="-28889"/>
                </a:stretch>
              </a:blipFill>
            </p:spPr>
            <p:txBody>
              <a:bodyPr/>
              <a:lstStyle/>
              <a:p>
                <a:r>
                  <a:rPr lang="en-US">
                    <a:noFill/>
                  </a:rPr>
                  <a:t> </a:t>
                </a:r>
              </a:p>
            </p:txBody>
          </p:sp>
        </mc:Fallback>
      </mc:AlternateContent>
      <p:sp>
        <p:nvSpPr>
          <p:cNvPr id="2" name="TextBox 1"/>
          <p:cNvSpPr txBox="1"/>
          <p:nvPr/>
        </p:nvSpPr>
        <p:spPr>
          <a:xfrm>
            <a:off x="67235" y="5562600"/>
            <a:ext cx="8803820" cy="523220"/>
          </a:xfrm>
          <a:prstGeom prst="rect">
            <a:avLst/>
          </a:prstGeom>
          <a:noFill/>
        </p:spPr>
        <p:txBody>
          <a:bodyPr wrap="none" rtlCol="0">
            <a:spAutoFit/>
          </a:bodyPr>
          <a:lstStyle/>
          <a:p>
            <a:r>
              <a:rPr lang="en-US" sz="2800" dirty="0" smtClean="0">
                <a:solidFill>
                  <a:srgbClr val="F75E09"/>
                </a:solidFill>
              </a:rPr>
              <a:t>Including much work done here at CERN -  W. </a:t>
            </a:r>
            <a:r>
              <a:rPr lang="en-US" sz="2800" dirty="0" err="1" smtClean="0">
                <a:solidFill>
                  <a:srgbClr val="F75E09"/>
                </a:solidFill>
              </a:rPr>
              <a:t>Lerche</a:t>
            </a:r>
            <a:r>
              <a:rPr lang="en-US" sz="2800" dirty="0" smtClean="0">
                <a:solidFill>
                  <a:srgbClr val="F75E09"/>
                </a:solidFill>
              </a:rPr>
              <a:t> et. al. </a:t>
            </a:r>
            <a:endParaRPr lang="en-US" sz="2800" dirty="0">
              <a:solidFill>
                <a:srgbClr val="F75E0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667000" y="28194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0" y="48006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24000" y="2819400"/>
            <a:ext cx="11430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791200" y="2819400"/>
            <a:ext cx="1143000" cy="1981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6"/>
          <p:cNvSpPr>
            <a:spLocks noChangeAspect="1"/>
          </p:cNvSpPr>
          <p:nvPr>
            <p:custDataLst>
              <p:tags r:id="rId1"/>
            </p:custDataLst>
          </p:nvPr>
        </p:nvSpPr>
        <p:spPr bwMode="auto">
          <a:xfrm>
            <a:off x="685800" y="3276600"/>
            <a:ext cx="411401" cy="457200"/>
          </a:xfrm>
          <a:custGeom>
            <a:avLst/>
            <a:gdLst/>
            <a:ahLst/>
            <a:cxnLst>
              <a:cxn ang="0">
                <a:pos x="2915" y="101"/>
              </a:cxn>
              <a:cxn ang="0">
                <a:pos x="3121" y="422"/>
              </a:cxn>
              <a:cxn ang="0">
                <a:pos x="2991" y="854"/>
              </a:cxn>
              <a:cxn ang="0">
                <a:pos x="2605" y="1204"/>
              </a:cxn>
              <a:cxn ang="0">
                <a:pos x="2158" y="1441"/>
              </a:cxn>
              <a:cxn ang="0">
                <a:pos x="2684" y="1670"/>
              </a:cxn>
              <a:cxn ang="0">
                <a:pos x="2926" y="2084"/>
              </a:cxn>
              <a:cxn ang="0">
                <a:pos x="2849" y="2610"/>
              </a:cxn>
              <a:cxn ang="0">
                <a:pos x="2482" y="3040"/>
              </a:cxn>
              <a:cxn ang="0">
                <a:pos x="1949" y="3331"/>
              </a:cxn>
              <a:cxn ang="0">
                <a:pos x="1375" y="3465"/>
              </a:cxn>
              <a:cxn ang="0">
                <a:pos x="883" y="3423"/>
              </a:cxn>
              <a:cxn ang="0">
                <a:pos x="597" y="3266"/>
              </a:cxn>
              <a:cxn ang="0">
                <a:pos x="496" y="3147"/>
              </a:cxn>
              <a:cxn ang="0">
                <a:pos x="604" y="3018"/>
              </a:cxn>
              <a:cxn ang="0">
                <a:pos x="833" y="2913"/>
              </a:cxn>
              <a:cxn ang="0">
                <a:pos x="935" y="2956"/>
              </a:cxn>
              <a:cxn ang="0">
                <a:pos x="1136" y="3113"/>
              </a:cxn>
              <a:cxn ang="0">
                <a:pos x="1546" y="3211"/>
              </a:cxn>
              <a:cxn ang="0">
                <a:pos x="1959" y="3152"/>
              </a:cxn>
              <a:cxn ang="0">
                <a:pos x="2310" y="2953"/>
              </a:cxn>
              <a:cxn ang="0">
                <a:pos x="2502" y="2576"/>
              </a:cxn>
              <a:cxn ang="0">
                <a:pos x="2427" y="2092"/>
              </a:cxn>
              <a:cxn ang="0">
                <a:pos x="2069" y="1779"/>
              </a:cxn>
              <a:cxn ang="0">
                <a:pos x="1583" y="1688"/>
              </a:cxn>
              <a:cxn ang="0">
                <a:pos x="1387" y="1709"/>
              </a:cxn>
              <a:cxn ang="0">
                <a:pos x="1330" y="1673"/>
              </a:cxn>
              <a:cxn ang="0">
                <a:pos x="1490" y="1519"/>
              </a:cxn>
              <a:cxn ang="0">
                <a:pos x="1716" y="1429"/>
              </a:cxn>
              <a:cxn ang="0">
                <a:pos x="2148" y="1276"/>
              </a:cxn>
              <a:cxn ang="0">
                <a:pos x="2528" y="1061"/>
              </a:cxn>
              <a:cxn ang="0">
                <a:pos x="2703" y="740"/>
              </a:cxn>
              <a:cxn ang="0">
                <a:pos x="2591" y="410"/>
              </a:cxn>
              <a:cxn ang="0">
                <a:pos x="2261" y="265"/>
              </a:cxn>
              <a:cxn ang="0">
                <a:pos x="1801" y="374"/>
              </a:cxn>
              <a:cxn ang="0">
                <a:pos x="1388" y="827"/>
              </a:cxn>
              <a:cxn ang="0">
                <a:pos x="1001" y="1624"/>
              </a:cxn>
              <a:cxn ang="0">
                <a:pos x="782" y="2351"/>
              </a:cxn>
              <a:cxn ang="0">
                <a:pos x="569" y="2948"/>
              </a:cxn>
              <a:cxn ang="0">
                <a:pos x="418" y="3256"/>
              </a:cxn>
              <a:cxn ang="0">
                <a:pos x="173" y="3442"/>
              </a:cxn>
              <a:cxn ang="0">
                <a:pos x="25" y="3471"/>
              </a:cxn>
              <a:cxn ang="0">
                <a:pos x="3" y="3427"/>
              </a:cxn>
              <a:cxn ang="0">
                <a:pos x="158" y="3107"/>
              </a:cxn>
              <a:cxn ang="0">
                <a:pos x="342" y="2616"/>
              </a:cxn>
              <a:cxn ang="0">
                <a:pos x="513" y="1939"/>
              </a:cxn>
              <a:cxn ang="0">
                <a:pos x="688" y="1095"/>
              </a:cxn>
              <a:cxn ang="0">
                <a:pos x="778" y="346"/>
              </a:cxn>
              <a:cxn ang="0">
                <a:pos x="549" y="440"/>
              </a:cxn>
              <a:cxn ang="0">
                <a:pos x="474" y="423"/>
              </a:cxn>
              <a:cxn ang="0">
                <a:pos x="615" y="262"/>
              </a:cxn>
              <a:cxn ang="0">
                <a:pos x="951" y="95"/>
              </a:cxn>
              <a:cxn ang="0">
                <a:pos x="1172" y="10"/>
              </a:cxn>
              <a:cxn ang="0">
                <a:pos x="1245" y="59"/>
              </a:cxn>
              <a:cxn ang="0">
                <a:pos x="1136" y="757"/>
              </a:cxn>
              <a:cxn ang="0">
                <a:pos x="1753" y="228"/>
              </a:cxn>
              <a:cxn ang="0">
                <a:pos x="2266" y="29"/>
              </a:cxn>
            </a:cxnLst>
            <a:rect l="0" t="0" r="r" b="b"/>
            <a:pathLst>
              <a:path w="3125" h="3473">
                <a:moveTo>
                  <a:pt x="2529" y="0"/>
                </a:moveTo>
                <a:lnTo>
                  <a:pt x="2605" y="3"/>
                </a:lnTo>
                <a:lnTo>
                  <a:pt x="2676" y="12"/>
                </a:lnTo>
                <a:lnTo>
                  <a:pt x="2744" y="27"/>
                </a:lnTo>
                <a:lnTo>
                  <a:pt x="2806" y="46"/>
                </a:lnTo>
                <a:lnTo>
                  <a:pt x="2864" y="71"/>
                </a:lnTo>
                <a:lnTo>
                  <a:pt x="2915" y="101"/>
                </a:lnTo>
                <a:lnTo>
                  <a:pt x="2963" y="135"/>
                </a:lnTo>
                <a:lnTo>
                  <a:pt x="3004" y="175"/>
                </a:lnTo>
                <a:lnTo>
                  <a:pt x="3041" y="217"/>
                </a:lnTo>
                <a:lnTo>
                  <a:pt x="3071" y="264"/>
                </a:lnTo>
                <a:lnTo>
                  <a:pt x="3094" y="313"/>
                </a:lnTo>
                <a:lnTo>
                  <a:pt x="3111" y="366"/>
                </a:lnTo>
                <a:lnTo>
                  <a:pt x="3121" y="422"/>
                </a:lnTo>
                <a:lnTo>
                  <a:pt x="3125" y="480"/>
                </a:lnTo>
                <a:lnTo>
                  <a:pt x="3121" y="547"/>
                </a:lnTo>
                <a:lnTo>
                  <a:pt x="3108" y="612"/>
                </a:lnTo>
                <a:lnTo>
                  <a:pt x="3088" y="675"/>
                </a:lnTo>
                <a:lnTo>
                  <a:pt x="3063" y="736"/>
                </a:lnTo>
                <a:lnTo>
                  <a:pt x="3029" y="797"/>
                </a:lnTo>
                <a:lnTo>
                  <a:pt x="2991" y="854"/>
                </a:lnTo>
                <a:lnTo>
                  <a:pt x="2946" y="911"/>
                </a:lnTo>
                <a:lnTo>
                  <a:pt x="2898" y="966"/>
                </a:lnTo>
                <a:lnTo>
                  <a:pt x="2845" y="1017"/>
                </a:lnTo>
                <a:lnTo>
                  <a:pt x="2790" y="1068"/>
                </a:lnTo>
                <a:lnTo>
                  <a:pt x="2730" y="1115"/>
                </a:lnTo>
                <a:lnTo>
                  <a:pt x="2668" y="1161"/>
                </a:lnTo>
                <a:lnTo>
                  <a:pt x="2605" y="1204"/>
                </a:lnTo>
                <a:lnTo>
                  <a:pt x="2540" y="1246"/>
                </a:lnTo>
                <a:lnTo>
                  <a:pt x="2475" y="1284"/>
                </a:lnTo>
                <a:lnTo>
                  <a:pt x="2410" y="1320"/>
                </a:lnTo>
                <a:lnTo>
                  <a:pt x="2344" y="1355"/>
                </a:lnTo>
                <a:lnTo>
                  <a:pt x="2281" y="1386"/>
                </a:lnTo>
                <a:lnTo>
                  <a:pt x="2219" y="1415"/>
                </a:lnTo>
                <a:lnTo>
                  <a:pt x="2158" y="1441"/>
                </a:lnTo>
                <a:lnTo>
                  <a:pt x="2250" y="1459"/>
                </a:lnTo>
                <a:lnTo>
                  <a:pt x="2336" y="1484"/>
                </a:lnTo>
                <a:lnTo>
                  <a:pt x="2417" y="1513"/>
                </a:lnTo>
                <a:lnTo>
                  <a:pt x="2491" y="1546"/>
                </a:lnTo>
                <a:lnTo>
                  <a:pt x="2562" y="1584"/>
                </a:lnTo>
                <a:lnTo>
                  <a:pt x="2626" y="1624"/>
                </a:lnTo>
                <a:lnTo>
                  <a:pt x="2684" y="1670"/>
                </a:lnTo>
                <a:lnTo>
                  <a:pt x="2737" y="1719"/>
                </a:lnTo>
                <a:lnTo>
                  <a:pt x="2783" y="1772"/>
                </a:lnTo>
                <a:lnTo>
                  <a:pt x="2825" y="1829"/>
                </a:lnTo>
                <a:lnTo>
                  <a:pt x="2859" y="1887"/>
                </a:lnTo>
                <a:lnTo>
                  <a:pt x="2887" y="1950"/>
                </a:lnTo>
                <a:lnTo>
                  <a:pt x="2910" y="2016"/>
                </a:lnTo>
                <a:lnTo>
                  <a:pt x="2926" y="2084"/>
                </a:lnTo>
                <a:lnTo>
                  <a:pt x="2936" y="2155"/>
                </a:lnTo>
                <a:lnTo>
                  <a:pt x="2938" y="2228"/>
                </a:lnTo>
                <a:lnTo>
                  <a:pt x="2936" y="2309"/>
                </a:lnTo>
                <a:lnTo>
                  <a:pt x="2923" y="2388"/>
                </a:lnTo>
                <a:lnTo>
                  <a:pt x="2906" y="2464"/>
                </a:lnTo>
                <a:lnTo>
                  <a:pt x="2880" y="2538"/>
                </a:lnTo>
                <a:lnTo>
                  <a:pt x="2849" y="2610"/>
                </a:lnTo>
                <a:lnTo>
                  <a:pt x="2811" y="2678"/>
                </a:lnTo>
                <a:lnTo>
                  <a:pt x="2768" y="2745"/>
                </a:lnTo>
                <a:lnTo>
                  <a:pt x="2721" y="2809"/>
                </a:lnTo>
                <a:lnTo>
                  <a:pt x="2667" y="2871"/>
                </a:lnTo>
                <a:lnTo>
                  <a:pt x="2610" y="2930"/>
                </a:lnTo>
                <a:lnTo>
                  <a:pt x="2548" y="2986"/>
                </a:lnTo>
                <a:lnTo>
                  <a:pt x="2482" y="3040"/>
                </a:lnTo>
                <a:lnTo>
                  <a:pt x="2413" y="3090"/>
                </a:lnTo>
                <a:lnTo>
                  <a:pt x="2342" y="3138"/>
                </a:lnTo>
                <a:lnTo>
                  <a:pt x="2267" y="3183"/>
                </a:lnTo>
                <a:lnTo>
                  <a:pt x="2190" y="3224"/>
                </a:lnTo>
                <a:lnTo>
                  <a:pt x="2111" y="3262"/>
                </a:lnTo>
                <a:lnTo>
                  <a:pt x="2031" y="3299"/>
                </a:lnTo>
                <a:lnTo>
                  <a:pt x="1949" y="3331"/>
                </a:lnTo>
                <a:lnTo>
                  <a:pt x="1866" y="3361"/>
                </a:lnTo>
                <a:lnTo>
                  <a:pt x="1784" y="3387"/>
                </a:lnTo>
                <a:lnTo>
                  <a:pt x="1700" y="3409"/>
                </a:lnTo>
                <a:lnTo>
                  <a:pt x="1618" y="3429"/>
                </a:lnTo>
                <a:lnTo>
                  <a:pt x="1535" y="3444"/>
                </a:lnTo>
                <a:lnTo>
                  <a:pt x="1454" y="3458"/>
                </a:lnTo>
                <a:lnTo>
                  <a:pt x="1375" y="3465"/>
                </a:lnTo>
                <a:lnTo>
                  <a:pt x="1298" y="3472"/>
                </a:lnTo>
                <a:lnTo>
                  <a:pt x="1222" y="3473"/>
                </a:lnTo>
                <a:lnTo>
                  <a:pt x="1144" y="3471"/>
                </a:lnTo>
                <a:lnTo>
                  <a:pt x="1071" y="3464"/>
                </a:lnTo>
                <a:lnTo>
                  <a:pt x="1004" y="3454"/>
                </a:lnTo>
                <a:lnTo>
                  <a:pt x="941" y="3441"/>
                </a:lnTo>
                <a:lnTo>
                  <a:pt x="883" y="3423"/>
                </a:lnTo>
                <a:lnTo>
                  <a:pt x="829" y="3405"/>
                </a:lnTo>
                <a:lnTo>
                  <a:pt x="779" y="3384"/>
                </a:lnTo>
                <a:lnTo>
                  <a:pt x="735" y="3362"/>
                </a:lnTo>
                <a:lnTo>
                  <a:pt x="694" y="3338"/>
                </a:lnTo>
                <a:lnTo>
                  <a:pt x="658" y="3313"/>
                </a:lnTo>
                <a:lnTo>
                  <a:pt x="625" y="3290"/>
                </a:lnTo>
                <a:lnTo>
                  <a:pt x="597" y="3266"/>
                </a:lnTo>
                <a:lnTo>
                  <a:pt x="571" y="3243"/>
                </a:lnTo>
                <a:lnTo>
                  <a:pt x="551" y="3222"/>
                </a:lnTo>
                <a:lnTo>
                  <a:pt x="534" y="3201"/>
                </a:lnTo>
                <a:lnTo>
                  <a:pt x="519" y="3184"/>
                </a:lnTo>
                <a:lnTo>
                  <a:pt x="508" y="3168"/>
                </a:lnTo>
                <a:lnTo>
                  <a:pt x="501" y="3156"/>
                </a:lnTo>
                <a:lnTo>
                  <a:pt x="496" y="3147"/>
                </a:lnTo>
                <a:lnTo>
                  <a:pt x="495" y="3143"/>
                </a:lnTo>
                <a:lnTo>
                  <a:pt x="499" y="3125"/>
                </a:lnTo>
                <a:lnTo>
                  <a:pt x="509" y="3104"/>
                </a:lnTo>
                <a:lnTo>
                  <a:pt x="526" y="3083"/>
                </a:lnTo>
                <a:lnTo>
                  <a:pt x="549" y="3061"/>
                </a:lnTo>
                <a:lnTo>
                  <a:pt x="574" y="3039"/>
                </a:lnTo>
                <a:lnTo>
                  <a:pt x="604" y="3018"/>
                </a:lnTo>
                <a:lnTo>
                  <a:pt x="636" y="2997"/>
                </a:lnTo>
                <a:lnTo>
                  <a:pt x="670" y="2977"/>
                </a:lnTo>
                <a:lnTo>
                  <a:pt x="704" y="2959"/>
                </a:lnTo>
                <a:lnTo>
                  <a:pt x="739" y="2943"/>
                </a:lnTo>
                <a:lnTo>
                  <a:pt x="773" y="2930"/>
                </a:lnTo>
                <a:lnTo>
                  <a:pt x="804" y="2919"/>
                </a:lnTo>
                <a:lnTo>
                  <a:pt x="833" y="2913"/>
                </a:lnTo>
                <a:lnTo>
                  <a:pt x="858" y="2911"/>
                </a:lnTo>
                <a:lnTo>
                  <a:pt x="878" y="2911"/>
                </a:lnTo>
                <a:lnTo>
                  <a:pt x="893" y="2915"/>
                </a:lnTo>
                <a:lnTo>
                  <a:pt x="902" y="2921"/>
                </a:lnTo>
                <a:lnTo>
                  <a:pt x="912" y="2929"/>
                </a:lnTo>
                <a:lnTo>
                  <a:pt x="920" y="2940"/>
                </a:lnTo>
                <a:lnTo>
                  <a:pt x="935" y="2956"/>
                </a:lnTo>
                <a:lnTo>
                  <a:pt x="952" y="2974"/>
                </a:lnTo>
                <a:lnTo>
                  <a:pt x="972" y="2995"/>
                </a:lnTo>
                <a:lnTo>
                  <a:pt x="997" y="3018"/>
                </a:lnTo>
                <a:lnTo>
                  <a:pt x="1026" y="3041"/>
                </a:lnTo>
                <a:lnTo>
                  <a:pt x="1059" y="3065"/>
                </a:lnTo>
                <a:lnTo>
                  <a:pt x="1095" y="3090"/>
                </a:lnTo>
                <a:lnTo>
                  <a:pt x="1136" y="3113"/>
                </a:lnTo>
                <a:lnTo>
                  <a:pt x="1180" y="3135"/>
                </a:lnTo>
                <a:lnTo>
                  <a:pt x="1229" y="3156"/>
                </a:lnTo>
                <a:lnTo>
                  <a:pt x="1283" y="3175"/>
                </a:lnTo>
                <a:lnTo>
                  <a:pt x="1342" y="3189"/>
                </a:lnTo>
                <a:lnTo>
                  <a:pt x="1406" y="3201"/>
                </a:lnTo>
                <a:lnTo>
                  <a:pt x="1473" y="3209"/>
                </a:lnTo>
                <a:lnTo>
                  <a:pt x="1546" y="3211"/>
                </a:lnTo>
                <a:lnTo>
                  <a:pt x="1606" y="3210"/>
                </a:lnTo>
                <a:lnTo>
                  <a:pt x="1665" y="3206"/>
                </a:lnTo>
                <a:lnTo>
                  <a:pt x="1725" y="3201"/>
                </a:lnTo>
                <a:lnTo>
                  <a:pt x="1784" y="3193"/>
                </a:lnTo>
                <a:lnTo>
                  <a:pt x="1843" y="3183"/>
                </a:lnTo>
                <a:lnTo>
                  <a:pt x="1901" y="3169"/>
                </a:lnTo>
                <a:lnTo>
                  <a:pt x="1959" y="3152"/>
                </a:lnTo>
                <a:lnTo>
                  <a:pt x="2015" y="3134"/>
                </a:lnTo>
                <a:lnTo>
                  <a:pt x="2070" y="3112"/>
                </a:lnTo>
                <a:lnTo>
                  <a:pt x="2123" y="3087"/>
                </a:lnTo>
                <a:lnTo>
                  <a:pt x="2174" y="3058"/>
                </a:lnTo>
                <a:lnTo>
                  <a:pt x="2223" y="3027"/>
                </a:lnTo>
                <a:lnTo>
                  <a:pt x="2269" y="2993"/>
                </a:lnTo>
                <a:lnTo>
                  <a:pt x="2310" y="2953"/>
                </a:lnTo>
                <a:lnTo>
                  <a:pt x="2350" y="2911"/>
                </a:lnTo>
                <a:lnTo>
                  <a:pt x="2386" y="2866"/>
                </a:lnTo>
                <a:lnTo>
                  <a:pt x="2418" y="2816"/>
                </a:lnTo>
                <a:lnTo>
                  <a:pt x="2447" y="2762"/>
                </a:lnTo>
                <a:lnTo>
                  <a:pt x="2470" y="2705"/>
                </a:lnTo>
                <a:lnTo>
                  <a:pt x="2489" y="2643"/>
                </a:lnTo>
                <a:lnTo>
                  <a:pt x="2502" y="2576"/>
                </a:lnTo>
                <a:lnTo>
                  <a:pt x="2510" y="2506"/>
                </a:lnTo>
                <a:lnTo>
                  <a:pt x="2514" y="2431"/>
                </a:lnTo>
                <a:lnTo>
                  <a:pt x="2510" y="2356"/>
                </a:lnTo>
                <a:lnTo>
                  <a:pt x="2499" y="2284"/>
                </a:lnTo>
                <a:lnTo>
                  <a:pt x="2482" y="2217"/>
                </a:lnTo>
                <a:lnTo>
                  <a:pt x="2458" y="2152"/>
                </a:lnTo>
                <a:lnTo>
                  <a:pt x="2427" y="2092"/>
                </a:lnTo>
                <a:lnTo>
                  <a:pt x="2391" y="2034"/>
                </a:lnTo>
                <a:lnTo>
                  <a:pt x="2350" y="1982"/>
                </a:lnTo>
                <a:lnTo>
                  <a:pt x="2302" y="1933"/>
                </a:lnTo>
                <a:lnTo>
                  <a:pt x="2251" y="1887"/>
                </a:lnTo>
                <a:lnTo>
                  <a:pt x="2194" y="1847"/>
                </a:lnTo>
                <a:lnTo>
                  <a:pt x="2134" y="1810"/>
                </a:lnTo>
                <a:lnTo>
                  <a:pt x="2069" y="1779"/>
                </a:lnTo>
                <a:lnTo>
                  <a:pt x="2001" y="1751"/>
                </a:lnTo>
                <a:lnTo>
                  <a:pt x="1930" y="1729"/>
                </a:lnTo>
                <a:lnTo>
                  <a:pt x="1854" y="1711"/>
                </a:lnTo>
                <a:lnTo>
                  <a:pt x="1777" y="1699"/>
                </a:lnTo>
                <a:lnTo>
                  <a:pt x="1697" y="1691"/>
                </a:lnTo>
                <a:lnTo>
                  <a:pt x="1616" y="1688"/>
                </a:lnTo>
                <a:lnTo>
                  <a:pt x="1583" y="1688"/>
                </a:lnTo>
                <a:lnTo>
                  <a:pt x="1548" y="1691"/>
                </a:lnTo>
                <a:lnTo>
                  <a:pt x="1514" y="1694"/>
                </a:lnTo>
                <a:lnTo>
                  <a:pt x="1483" y="1698"/>
                </a:lnTo>
                <a:lnTo>
                  <a:pt x="1453" y="1702"/>
                </a:lnTo>
                <a:lnTo>
                  <a:pt x="1426" y="1705"/>
                </a:lnTo>
                <a:lnTo>
                  <a:pt x="1405" y="1708"/>
                </a:lnTo>
                <a:lnTo>
                  <a:pt x="1387" y="1709"/>
                </a:lnTo>
                <a:lnTo>
                  <a:pt x="1376" y="1711"/>
                </a:lnTo>
                <a:lnTo>
                  <a:pt x="1368" y="1709"/>
                </a:lnTo>
                <a:lnTo>
                  <a:pt x="1357" y="1708"/>
                </a:lnTo>
                <a:lnTo>
                  <a:pt x="1348" y="1703"/>
                </a:lnTo>
                <a:lnTo>
                  <a:pt x="1338" y="1696"/>
                </a:lnTo>
                <a:lnTo>
                  <a:pt x="1333" y="1686"/>
                </a:lnTo>
                <a:lnTo>
                  <a:pt x="1330" y="1673"/>
                </a:lnTo>
                <a:lnTo>
                  <a:pt x="1334" y="1649"/>
                </a:lnTo>
                <a:lnTo>
                  <a:pt x="1346" y="1626"/>
                </a:lnTo>
                <a:lnTo>
                  <a:pt x="1365" y="1602"/>
                </a:lnTo>
                <a:lnTo>
                  <a:pt x="1391" y="1580"/>
                </a:lnTo>
                <a:lnTo>
                  <a:pt x="1421" y="1559"/>
                </a:lnTo>
                <a:lnTo>
                  <a:pt x="1454" y="1538"/>
                </a:lnTo>
                <a:lnTo>
                  <a:pt x="1490" y="1519"/>
                </a:lnTo>
                <a:lnTo>
                  <a:pt x="1526" y="1501"/>
                </a:lnTo>
                <a:lnTo>
                  <a:pt x="1564" y="1484"/>
                </a:lnTo>
                <a:lnTo>
                  <a:pt x="1600" y="1470"/>
                </a:lnTo>
                <a:lnTo>
                  <a:pt x="1635" y="1457"/>
                </a:lnTo>
                <a:lnTo>
                  <a:pt x="1666" y="1445"/>
                </a:lnTo>
                <a:lnTo>
                  <a:pt x="1695" y="1437"/>
                </a:lnTo>
                <a:lnTo>
                  <a:pt x="1716" y="1429"/>
                </a:lnTo>
                <a:lnTo>
                  <a:pt x="1733" y="1425"/>
                </a:lnTo>
                <a:lnTo>
                  <a:pt x="1806" y="1400"/>
                </a:lnTo>
                <a:lnTo>
                  <a:pt x="1877" y="1377"/>
                </a:lnTo>
                <a:lnTo>
                  <a:pt x="1947" y="1352"/>
                </a:lnTo>
                <a:lnTo>
                  <a:pt x="2016" y="1327"/>
                </a:lnTo>
                <a:lnTo>
                  <a:pt x="2084" y="1302"/>
                </a:lnTo>
                <a:lnTo>
                  <a:pt x="2148" y="1276"/>
                </a:lnTo>
                <a:lnTo>
                  <a:pt x="2212" y="1250"/>
                </a:lnTo>
                <a:lnTo>
                  <a:pt x="2273" y="1222"/>
                </a:lnTo>
                <a:lnTo>
                  <a:pt x="2331" y="1193"/>
                </a:lnTo>
                <a:lnTo>
                  <a:pt x="2385" y="1162"/>
                </a:lnTo>
                <a:lnTo>
                  <a:pt x="2436" y="1131"/>
                </a:lnTo>
                <a:lnTo>
                  <a:pt x="2485" y="1097"/>
                </a:lnTo>
                <a:lnTo>
                  <a:pt x="2528" y="1061"/>
                </a:lnTo>
                <a:lnTo>
                  <a:pt x="2567" y="1023"/>
                </a:lnTo>
                <a:lnTo>
                  <a:pt x="2603" y="984"/>
                </a:lnTo>
                <a:lnTo>
                  <a:pt x="2633" y="941"/>
                </a:lnTo>
                <a:lnTo>
                  <a:pt x="2659" y="895"/>
                </a:lnTo>
                <a:lnTo>
                  <a:pt x="2679" y="846"/>
                </a:lnTo>
                <a:lnTo>
                  <a:pt x="2694" y="795"/>
                </a:lnTo>
                <a:lnTo>
                  <a:pt x="2703" y="740"/>
                </a:lnTo>
                <a:lnTo>
                  <a:pt x="2707" y="683"/>
                </a:lnTo>
                <a:lnTo>
                  <a:pt x="2703" y="629"/>
                </a:lnTo>
                <a:lnTo>
                  <a:pt x="2693" y="579"/>
                </a:lnTo>
                <a:lnTo>
                  <a:pt x="2676" y="532"/>
                </a:lnTo>
                <a:lnTo>
                  <a:pt x="2653" y="488"/>
                </a:lnTo>
                <a:lnTo>
                  <a:pt x="2625" y="447"/>
                </a:lnTo>
                <a:lnTo>
                  <a:pt x="2591" y="410"/>
                </a:lnTo>
                <a:lnTo>
                  <a:pt x="2553" y="378"/>
                </a:lnTo>
                <a:lnTo>
                  <a:pt x="2513" y="348"/>
                </a:lnTo>
                <a:lnTo>
                  <a:pt x="2467" y="323"/>
                </a:lnTo>
                <a:lnTo>
                  <a:pt x="2418" y="302"/>
                </a:lnTo>
                <a:lnTo>
                  <a:pt x="2369" y="285"/>
                </a:lnTo>
                <a:lnTo>
                  <a:pt x="2315" y="273"/>
                </a:lnTo>
                <a:lnTo>
                  <a:pt x="2261" y="265"/>
                </a:lnTo>
                <a:lnTo>
                  <a:pt x="2204" y="262"/>
                </a:lnTo>
                <a:lnTo>
                  <a:pt x="2130" y="265"/>
                </a:lnTo>
                <a:lnTo>
                  <a:pt x="2058" y="274"/>
                </a:lnTo>
                <a:lnTo>
                  <a:pt x="1989" y="290"/>
                </a:lnTo>
                <a:lnTo>
                  <a:pt x="1924" y="311"/>
                </a:lnTo>
                <a:lnTo>
                  <a:pt x="1861" y="338"/>
                </a:lnTo>
                <a:lnTo>
                  <a:pt x="1801" y="374"/>
                </a:lnTo>
                <a:lnTo>
                  <a:pt x="1742" y="414"/>
                </a:lnTo>
                <a:lnTo>
                  <a:pt x="1685" y="461"/>
                </a:lnTo>
                <a:lnTo>
                  <a:pt x="1629" y="515"/>
                </a:lnTo>
                <a:lnTo>
                  <a:pt x="1573" y="577"/>
                </a:lnTo>
                <a:lnTo>
                  <a:pt x="1518" y="645"/>
                </a:lnTo>
                <a:lnTo>
                  <a:pt x="1461" y="721"/>
                </a:lnTo>
                <a:lnTo>
                  <a:pt x="1388" y="827"/>
                </a:lnTo>
                <a:lnTo>
                  <a:pt x="1319" y="937"/>
                </a:lnTo>
                <a:lnTo>
                  <a:pt x="1256" y="1049"/>
                </a:lnTo>
                <a:lnTo>
                  <a:pt x="1197" y="1163"/>
                </a:lnTo>
                <a:lnTo>
                  <a:pt x="1141" y="1279"/>
                </a:lnTo>
                <a:lnTo>
                  <a:pt x="1090" y="1395"/>
                </a:lnTo>
                <a:lnTo>
                  <a:pt x="1044" y="1510"/>
                </a:lnTo>
                <a:lnTo>
                  <a:pt x="1001" y="1624"/>
                </a:lnTo>
                <a:lnTo>
                  <a:pt x="962" y="1737"/>
                </a:lnTo>
                <a:lnTo>
                  <a:pt x="925" y="1846"/>
                </a:lnTo>
                <a:lnTo>
                  <a:pt x="893" y="1953"/>
                </a:lnTo>
                <a:lnTo>
                  <a:pt x="863" y="2055"/>
                </a:lnTo>
                <a:lnTo>
                  <a:pt x="836" y="2152"/>
                </a:lnTo>
                <a:lnTo>
                  <a:pt x="812" y="2244"/>
                </a:lnTo>
                <a:lnTo>
                  <a:pt x="782" y="2351"/>
                </a:lnTo>
                <a:lnTo>
                  <a:pt x="751" y="2454"/>
                </a:lnTo>
                <a:lnTo>
                  <a:pt x="720" y="2551"/>
                </a:lnTo>
                <a:lnTo>
                  <a:pt x="689" y="2642"/>
                </a:lnTo>
                <a:lnTo>
                  <a:pt x="658" y="2727"/>
                </a:lnTo>
                <a:lnTo>
                  <a:pt x="627" y="2807"/>
                </a:lnTo>
                <a:lnTo>
                  <a:pt x="597" y="2881"/>
                </a:lnTo>
                <a:lnTo>
                  <a:pt x="569" y="2948"/>
                </a:lnTo>
                <a:lnTo>
                  <a:pt x="540" y="3011"/>
                </a:lnTo>
                <a:lnTo>
                  <a:pt x="515" y="3067"/>
                </a:lnTo>
                <a:lnTo>
                  <a:pt x="490" y="3117"/>
                </a:lnTo>
                <a:lnTo>
                  <a:pt x="468" y="3160"/>
                </a:lnTo>
                <a:lnTo>
                  <a:pt x="449" y="3198"/>
                </a:lnTo>
                <a:lnTo>
                  <a:pt x="431" y="3230"/>
                </a:lnTo>
                <a:lnTo>
                  <a:pt x="418" y="3256"/>
                </a:lnTo>
                <a:lnTo>
                  <a:pt x="391" y="3291"/>
                </a:lnTo>
                <a:lnTo>
                  <a:pt x="361" y="3324"/>
                </a:lnTo>
                <a:lnTo>
                  <a:pt x="326" y="3354"/>
                </a:lnTo>
                <a:lnTo>
                  <a:pt x="289" y="3382"/>
                </a:lnTo>
                <a:lnTo>
                  <a:pt x="251" y="3405"/>
                </a:lnTo>
                <a:lnTo>
                  <a:pt x="212" y="3425"/>
                </a:lnTo>
                <a:lnTo>
                  <a:pt x="173" y="3442"/>
                </a:lnTo>
                <a:lnTo>
                  <a:pt x="137" y="3455"/>
                </a:lnTo>
                <a:lnTo>
                  <a:pt x="103" y="3465"/>
                </a:lnTo>
                <a:lnTo>
                  <a:pt x="72" y="3471"/>
                </a:lnTo>
                <a:lnTo>
                  <a:pt x="46" y="3473"/>
                </a:lnTo>
                <a:lnTo>
                  <a:pt x="41" y="3473"/>
                </a:lnTo>
                <a:lnTo>
                  <a:pt x="34" y="3472"/>
                </a:lnTo>
                <a:lnTo>
                  <a:pt x="25" y="3471"/>
                </a:lnTo>
                <a:lnTo>
                  <a:pt x="15" y="3468"/>
                </a:lnTo>
                <a:lnTo>
                  <a:pt x="7" y="3463"/>
                </a:lnTo>
                <a:lnTo>
                  <a:pt x="2" y="3455"/>
                </a:lnTo>
                <a:lnTo>
                  <a:pt x="0" y="3443"/>
                </a:lnTo>
                <a:lnTo>
                  <a:pt x="0" y="3439"/>
                </a:lnTo>
                <a:lnTo>
                  <a:pt x="0" y="3434"/>
                </a:lnTo>
                <a:lnTo>
                  <a:pt x="3" y="3427"/>
                </a:lnTo>
                <a:lnTo>
                  <a:pt x="7" y="3417"/>
                </a:lnTo>
                <a:lnTo>
                  <a:pt x="13" y="3403"/>
                </a:lnTo>
                <a:lnTo>
                  <a:pt x="22" y="3383"/>
                </a:lnTo>
                <a:lnTo>
                  <a:pt x="60" y="3311"/>
                </a:lnTo>
                <a:lnTo>
                  <a:pt x="94" y="3241"/>
                </a:lnTo>
                <a:lnTo>
                  <a:pt x="127" y="3173"/>
                </a:lnTo>
                <a:lnTo>
                  <a:pt x="158" y="3107"/>
                </a:lnTo>
                <a:lnTo>
                  <a:pt x="187" y="3040"/>
                </a:lnTo>
                <a:lnTo>
                  <a:pt x="215" y="2973"/>
                </a:lnTo>
                <a:lnTo>
                  <a:pt x="242" y="2905"/>
                </a:lnTo>
                <a:lnTo>
                  <a:pt x="268" y="2836"/>
                </a:lnTo>
                <a:lnTo>
                  <a:pt x="293" y="2765"/>
                </a:lnTo>
                <a:lnTo>
                  <a:pt x="318" y="2691"/>
                </a:lnTo>
                <a:lnTo>
                  <a:pt x="342" y="2616"/>
                </a:lnTo>
                <a:lnTo>
                  <a:pt x="365" y="2534"/>
                </a:lnTo>
                <a:lnTo>
                  <a:pt x="389" y="2451"/>
                </a:lnTo>
                <a:lnTo>
                  <a:pt x="412" y="2360"/>
                </a:lnTo>
                <a:lnTo>
                  <a:pt x="436" y="2265"/>
                </a:lnTo>
                <a:lnTo>
                  <a:pt x="462" y="2164"/>
                </a:lnTo>
                <a:lnTo>
                  <a:pt x="486" y="2055"/>
                </a:lnTo>
                <a:lnTo>
                  <a:pt x="513" y="1939"/>
                </a:lnTo>
                <a:lnTo>
                  <a:pt x="540" y="1815"/>
                </a:lnTo>
                <a:lnTo>
                  <a:pt x="565" y="1709"/>
                </a:lnTo>
                <a:lnTo>
                  <a:pt x="589" y="1597"/>
                </a:lnTo>
                <a:lnTo>
                  <a:pt x="613" y="1478"/>
                </a:lnTo>
                <a:lnTo>
                  <a:pt x="639" y="1353"/>
                </a:lnTo>
                <a:lnTo>
                  <a:pt x="663" y="1226"/>
                </a:lnTo>
                <a:lnTo>
                  <a:pt x="688" y="1095"/>
                </a:lnTo>
                <a:lnTo>
                  <a:pt x="712" y="963"/>
                </a:lnTo>
                <a:lnTo>
                  <a:pt x="735" y="832"/>
                </a:lnTo>
                <a:lnTo>
                  <a:pt x="756" y="701"/>
                </a:lnTo>
                <a:lnTo>
                  <a:pt x="777" y="574"/>
                </a:lnTo>
                <a:lnTo>
                  <a:pt x="796" y="450"/>
                </a:lnTo>
                <a:lnTo>
                  <a:pt x="812" y="330"/>
                </a:lnTo>
                <a:lnTo>
                  <a:pt x="778" y="346"/>
                </a:lnTo>
                <a:lnTo>
                  <a:pt x="742" y="362"/>
                </a:lnTo>
                <a:lnTo>
                  <a:pt x="706" y="379"/>
                </a:lnTo>
                <a:lnTo>
                  <a:pt x="671" y="396"/>
                </a:lnTo>
                <a:lnTo>
                  <a:pt x="638" y="410"/>
                </a:lnTo>
                <a:lnTo>
                  <a:pt x="605" y="423"/>
                </a:lnTo>
                <a:lnTo>
                  <a:pt x="576" y="434"/>
                </a:lnTo>
                <a:lnTo>
                  <a:pt x="549" y="440"/>
                </a:lnTo>
                <a:lnTo>
                  <a:pt x="526" y="443"/>
                </a:lnTo>
                <a:lnTo>
                  <a:pt x="517" y="443"/>
                </a:lnTo>
                <a:lnTo>
                  <a:pt x="508" y="442"/>
                </a:lnTo>
                <a:lnTo>
                  <a:pt x="497" y="440"/>
                </a:lnTo>
                <a:lnTo>
                  <a:pt x="488" y="437"/>
                </a:lnTo>
                <a:lnTo>
                  <a:pt x="480" y="431"/>
                </a:lnTo>
                <a:lnTo>
                  <a:pt x="474" y="423"/>
                </a:lnTo>
                <a:lnTo>
                  <a:pt x="472" y="412"/>
                </a:lnTo>
                <a:lnTo>
                  <a:pt x="476" y="388"/>
                </a:lnTo>
                <a:lnTo>
                  <a:pt x="489" y="363"/>
                </a:lnTo>
                <a:lnTo>
                  <a:pt x="511" y="338"/>
                </a:lnTo>
                <a:lnTo>
                  <a:pt x="539" y="313"/>
                </a:lnTo>
                <a:lnTo>
                  <a:pt x="574" y="289"/>
                </a:lnTo>
                <a:lnTo>
                  <a:pt x="615" y="262"/>
                </a:lnTo>
                <a:lnTo>
                  <a:pt x="661" y="236"/>
                </a:lnTo>
                <a:lnTo>
                  <a:pt x="712" y="210"/>
                </a:lnTo>
                <a:lnTo>
                  <a:pt x="769" y="184"/>
                </a:lnTo>
                <a:lnTo>
                  <a:pt x="827" y="156"/>
                </a:lnTo>
                <a:lnTo>
                  <a:pt x="889" y="128"/>
                </a:lnTo>
                <a:lnTo>
                  <a:pt x="918" y="112"/>
                </a:lnTo>
                <a:lnTo>
                  <a:pt x="951" y="95"/>
                </a:lnTo>
                <a:lnTo>
                  <a:pt x="985" y="78"/>
                </a:lnTo>
                <a:lnTo>
                  <a:pt x="1020" y="62"/>
                </a:lnTo>
                <a:lnTo>
                  <a:pt x="1055" y="48"/>
                </a:lnTo>
                <a:lnTo>
                  <a:pt x="1087" y="35"/>
                </a:lnTo>
                <a:lnTo>
                  <a:pt x="1120" y="24"/>
                </a:lnTo>
                <a:lnTo>
                  <a:pt x="1148" y="15"/>
                </a:lnTo>
                <a:lnTo>
                  <a:pt x="1172" y="10"/>
                </a:lnTo>
                <a:lnTo>
                  <a:pt x="1191" y="7"/>
                </a:lnTo>
                <a:lnTo>
                  <a:pt x="1211" y="10"/>
                </a:lnTo>
                <a:lnTo>
                  <a:pt x="1226" y="15"/>
                </a:lnTo>
                <a:lnTo>
                  <a:pt x="1237" y="24"/>
                </a:lnTo>
                <a:lnTo>
                  <a:pt x="1242" y="36"/>
                </a:lnTo>
                <a:lnTo>
                  <a:pt x="1245" y="52"/>
                </a:lnTo>
                <a:lnTo>
                  <a:pt x="1245" y="59"/>
                </a:lnTo>
                <a:lnTo>
                  <a:pt x="1244" y="67"/>
                </a:lnTo>
                <a:lnTo>
                  <a:pt x="1242" y="76"/>
                </a:lnTo>
                <a:lnTo>
                  <a:pt x="1240" y="88"/>
                </a:lnTo>
                <a:lnTo>
                  <a:pt x="1236" y="105"/>
                </a:lnTo>
                <a:lnTo>
                  <a:pt x="1229" y="128"/>
                </a:lnTo>
                <a:lnTo>
                  <a:pt x="1229" y="128"/>
                </a:lnTo>
                <a:lnTo>
                  <a:pt x="1136" y="757"/>
                </a:lnTo>
                <a:lnTo>
                  <a:pt x="1226" y="655"/>
                </a:lnTo>
                <a:lnTo>
                  <a:pt x="1315" y="564"/>
                </a:lnTo>
                <a:lnTo>
                  <a:pt x="1405" y="480"/>
                </a:lnTo>
                <a:lnTo>
                  <a:pt x="1494" y="405"/>
                </a:lnTo>
                <a:lnTo>
                  <a:pt x="1581" y="338"/>
                </a:lnTo>
                <a:lnTo>
                  <a:pt x="1668" y="279"/>
                </a:lnTo>
                <a:lnTo>
                  <a:pt x="1753" y="228"/>
                </a:lnTo>
                <a:lnTo>
                  <a:pt x="1835" y="183"/>
                </a:lnTo>
                <a:lnTo>
                  <a:pt x="1915" y="145"/>
                </a:lnTo>
                <a:lnTo>
                  <a:pt x="1992" y="112"/>
                </a:lnTo>
                <a:lnTo>
                  <a:pt x="2066" y="84"/>
                </a:lnTo>
                <a:lnTo>
                  <a:pt x="2136" y="62"/>
                </a:lnTo>
                <a:lnTo>
                  <a:pt x="2204" y="44"/>
                </a:lnTo>
                <a:lnTo>
                  <a:pt x="2266" y="29"/>
                </a:lnTo>
                <a:lnTo>
                  <a:pt x="2324" y="18"/>
                </a:lnTo>
                <a:lnTo>
                  <a:pt x="2377" y="10"/>
                </a:lnTo>
                <a:lnTo>
                  <a:pt x="2424" y="4"/>
                </a:lnTo>
                <a:lnTo>
                  <a:pt x="2464" y="2"/>
                </a:lnTo>
                <a:lnTo>
                  <a:pt x="2499" y="0"/>
                </a:lnTo>
                <a:lnTo>
                  <a:pt x="25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971800" y="3581400"/>
            <a:ext cx="533400" cy="769441"/>
          </a:xfrm>
          <a:prstGeom prst="rect">
            <a:avLst/>
          </a:prstGeom>
          <a:noFill/>
        </p:spPr>
        <p:txBody>
          <a:bodyPr wrap="square" rtlCol="0">
            <a:spAutoFit/>
          </a:bodyPr>
          <a:lstStyle/>
          <a:p>
            <a:r>
              <a:rPr lang="en-US" sz="4400" dirty="0" smtClean="0"/>
              <a:t>u</a:t>
            </a:r>
            <a:endParaRPr lang="en-US" sz="4400" dirty="0"/>
          </a:p>
        </p:txBody>
      </p:sp>
      <p:grpSp>
        <p:nvGrpSpPr>
          <p:cNvPr id="1028" name="Group 4"/>
          <p:cNvGrpSpPr>
            <a:grpSpLocks noChangeAspect="1"/>
          </p:cNvGrpSpPr>
          <p:nvPr>
            <p:custDataLst>
              <p:tags r:id="rId2"/>
            </p:custDataLst>
          </p:nvPr>
        </p:nvGrpSpPr>
        <p:grpSpPr bwMode="auto">
          <a:xfrm>
            <a:off x="1066800" y="914400"/>
            <a:ext cx="678162" cy="495300"/>
            <a:chOff x="2823" y="1161"/>
            <a:chExt cx="1769" cy="1292"/>
          </a:xfrm>
        </p:grpSpPr>
        <p:sp>
          <p:nvSpPr>
            <p:cNvPr id="1030" name="Freeform 6"/>
            <p:cNvSpPr>
              <a:spLocks/>
            </p:cNvSpPr>
            <p:nvPr/>
          </p:nvSpPr>
          <p:spPr bwMode="auto">
            <a:xfrm>
              <a:off x="2823" y="1161"/>
              <a:ext cx="967" cy="1058"/>
            </a:xfrm>
            <a:custGeom>
              <a:avLst/>
              <a:gdLst/>
              <a:ahLst/>
              <a:cxnLst>
                <a:cxn ang="0">
                  <a:pos x="1849" y="0"/>
                </a:cxn>
                <a:cxn ang="0">
                  <a:pos x="1859" y="698"/>
                </a:cxn>
                <a:cxn ang="0">
                  <a:pos x="1833" y="548"/>
                </a:cxn>
                <a:cxn ang="0">
                  <a:pos x="1797" y="423"/>
                </a:cxn>
                <a:cxn ang="0">
                  <a:pos x="1749" y="322"/>
                </a:cxn>
                <a:cxn ang="0">
                  <a:pos x="1688" y="243"/>
                </a:cxn>
                <a:cxn ang="0">
                  <a:pos x="1610" y="184"/>
                </a:cxn>
                <a:cxn ang="0">
                  <a:pos x="1515" y="141"/>
                </a:cxn>
                <a:cxn ang="0">
                  <a:pos x="1399" y="113"/>
                </a:cxn>
                <a:cxn ang="0">
                  <a:pos x="1259" y="98"/>
                </a:cxn>
                <a:cxn ang="0">
                  <a:pos x="1095" y="93"/>
                </a:cxn>
                <a:cxn ang="0">
                  <a:pos x="1009" y="1014"/>
                </a:cxn>
                <a:cxn ang="0">
                  <a:pos x="1026" y="1034"/>
                </a:cxn>
                <a:cxn ang="0">
                  <a:pos x="1034" y="1059"/>
                </a:cxn>
                <a:cxn ang="0">
                  <a:pos x="1033" y="1066"/>
                </a:cxn>
                <a:cxn ang="0">
                  <a:pos x="1026" y="1080"/>
                </a:cxn>
                <a:cxn ang="0">
                  <a:pos x="1004" y="1108"/>
                </a:cxn>
                <a:cxn ang="0">
                  <a:pos x="205" y="1986"/>
                </a:cxn>
                <a:cxn ang="0">
                  <a:pos x="1158" y="1985"/>
                </a:cxn>
                <a:cxn ang="0">
                  <a:pos x="1290" y="1979"/>
                </a:cxn>
                <a:cxn ang="0">
                  <a:pos x="1408" y="1964"/>
                </a:cxn>
                <a:cxn ang="0">
                  <a:pos x="1510" y="1939"/>
                </a:cxn>
                <a:cxn ang="0">
                  <a:pos x="1598" y="1903"/>
                </a:cxn>
                <a:cxn ang="0">
                  <a:pos x="1672" y="1852"/>
                </a:cxn>
                <a:cxn ang="0">
                  <a:pos x="1734" y="1784"/>
                </a:cxn>
                <a:cxn ang="0">
                  <a:pos x="1784" y="1697"/>
                </a:cxn>
                <a:cxn ang="0">
                  <a:pos x="1821" y="1590"/>
                </a:cxn>
                <a:cxn ang="0">
                  <a:pos x="1849" y="1459"/>
                </a:cxn>
                <a:cxn ang="0">
                  <a:pos x="1934" y="1385"/>
                </a:cxn>
                <a:cxn ang="0">
                  <a:pos x="79" y="2117"/>
                </a:cxn>
                <a:cxn ang="0">
                  <a:pos x="44" y="2116"/>
                </a:cxn>
                <a:cxn ang="0">
                  <a:pos x="16" y="2110"/>
                </a:cxn>
                <a:cxn ang="0">
                  <a:pos x="1" y="2096"/>
                </a:cxn>
                <a:cxn ang="0">
                  <a:pos x="0" y="2079"/>
                </a:cxn>
                <a:cxn ang="0">
                  <a:pos x="2" y="2070"/>
                </a:cxn>
                <a:cxn ang="0">
                  <a:pos x="13" y="2057"/>
                </a:cxn>
                <a:cxn ang="0">
                  <a:pos x="35" y="2033"/>
                </a:cxn>
                <a:cxn ang="0">
                  <a:pos x="0" y="69"/>
                </a:cxn>
                <a:cxn ang="0">
                  <a:pos x="2" y="25"/>
                </a:cxn>
                <a:cxn ang="0">
                  <a:pos x="16" y="6"/>
                </a:cxn>
                <a:cxn ang="0">
                  <a:pos x="51" y="1"/>
                </a:cxn>
              </a:cxnLst>
              <a:rect l="0" t="0" r="r" b="b"/>
              <a:pathLst>
                <a:path w="1934" h="2117">
                  <a:moveTo>
                    <a:pt x="79" y="0"/>
                  </a:moveTo>
                  <a:lnTo>
                    <a:pt x="1849" y="0"/>
                  </a:lnTo>
                  <a:lnTo>
                    <a:pt x="1934" y="698"/>
                  </a:lnTo>
                  <a:lnTo>
                    <a:pt x="1859" y="698"/>
                  </a:lnTo>
                  <a:lnTo>
                    <a:pt x="1847" y="620"/>
                  </a:lnTo>
                  <a:lnTo>
                    <a:pt x="1833" y="548"/>
                  </a:lnTo>
                  <a:lnTo>
                    <a:pt x="1815" y="482"/>
                  </a:lnTo>
                  <a:lnTo>
                    <a:pt x="1797" y="423"/>
                  </a:lnTo>
                  <a:lnTo>
                    <a:pt x="1775" y="370"/>
                  </a:lnTo>
                  <a:lnTo>
                    <a:pt x="1749" y="322"/>
                  </a:lnTo>
                  <a:lnTo>
                    <a:pt x="1720" y="280"/>
                  </a:lnTo>
                  <a:lnTo>
                    <a:pt x="1688" y="243"/>
                  </a:lnTo>
                  <a:lnTo>
                    <a:pt x="1651" y="211"/>
                  </a:lnTo>
                  <a:lnTo>
                    <a:pt x="1610" y="184"/>
                  </a:lnTo>
                  <a:lnTo>
                    <a:pt x="1565" y="160"/>
                  </a:lnTo>
                  <a:lnTo>
                    <a:pt x="1515" y="141"/>
                  </a:lnTo>
                  <a:lnTo>
                    <a:pt x="1459" y="125"/>
                  </a:lnTo>
                  <a:lnTo>
                    <a:pt x="1399" y="113"/>
                  </a:lnTo>
                  <a:lnTo>
                    <a:pt x="1332" y="105"/>
                  </a:lnTo>
                  <a:lnTo>
                    <a:pt x="1259" y="98"/>
                  </a:lnTo>
                  <a:lnTo>
                    <a:pt x="1180" y="94"/>
                  </a:lnTo>
                  <a:lnTo>
                    <a:pt x="1095" y="93"/>
                  </a:lnTo>
                  <a:lnTo>
                    <a:pt x="360" y="93"/>
                  </a:lnTo>
                  <a:lnTo>
                    <a:pt x="1009" y="1014"/>
                  </a:lnTo>
                  <a:lnTo>
                    <a:pt x="1018" y="1024"/>
                  </a:lnTo>
                  <a:lnTo>
                    <a:pt x="1026" y="1034"/>
                  </a:lnTo>
                  <a:lnTo>
                    <a:pt x="1032" y="1045"/>
                  </a:lnTo>
                  <a:lnTo>
                    <a:pt x="1034" y="1059"/>
                  </a:lnTo>
                  <a:lnTo>
                    <a:pt x="1034" y="1062"/>
                  </a:lnTo>
                  <a:lnTo>
                    <a:pt x="1033" y="1066"/>
                  </a:lnTo>
                  <a:lnTo>
                    <a:pt x="1031" y="1072"/>
                  </a:lnTo>
                  <a:lnTo>
                    <a:pt x="1026" y="1080"/>
                  </a:lnTo>
                  <a:lnTo>
                    <a:pt x="1017" y="1093"/>
                  </a:lnTo>
                  <a:lnTo>
                    <a:pt x="1004" y="1108"/>
                  </a:lnTo>
                  <a:lnTo>
                    <a:pt x="1004" y="1108"/>
                  </a:lnTo>
                  <a:lnTo>
                    <a:pt x="205" y="1986"/>
                  </a:lnTo>
                  <a:lnTo>
                    <a:pt x="1084" y="1986"/>
                  </a:lnTo>
                  <a:lnTo>
                    <a:pt x="1158" y="1985"/>
                  </a:lnTo>
                  <a:lnTo>
                    <a:pt x="1226" y="1982"/>
                  </a:lnTo>
                  <a:lnTo>
                    <a:pt x="1290" y="1979"/>
                  </a:lnTo>
                  <a:lnTo>
                    <a:pt x="1351" y="1972"/>
                  </a:lnTo>
                  <a:lnTo>
                    <a:pt x="1408" y="1964"/>
                  </a:lnTo>
                  <a:lnTo>
                    <a:pt x="1461" y="1953"/>
                  </a:lnTo>
                  <a:lnTo>
                    <a:pt x="1510" y="1939"/>
                  </a:lnTo>
                  <a:lnTo>
                    <a:pt x="1556" y="1923"/>
                  </a:lnTo>
                  <a:lnTo>
                    <a:pt x="1598" y="1903"/>
                  </a:lnTo>
                  <a:lnTo>
                    <a:pt x="1637" y="1879"/>
                  </a:lnTo>
                  <a:lnTo>
                    <a:pt x="1672" y="1852"/>
                  </a:lnTo>
                  <a:lnTo>
                    <a:pt x="1705" y="1820"/>
                  </a:lnTo>
                  <a:lnTo>
                    <a:pt x="1734" y="1784"/>
                  </a:lnTo>
                  <a:lnTo>
                    <a:pt x="1761" y="1743"/>
                  </a:lnTo>
                  <a:lnTo>
                    <a:pt x="1784" y="1697"/>
                  </a:lnTo>
                  <a:lnTo>
                    <a:pt x="1804" y="1646"/>
                  </a:lnTo>
                  <a:lnTo>
                    <a:pt x="1821" y="1590"/>
                  </a:lnTo>
                  <a:lnTo>
                    <a:pt x="1837" y="1527"/>
                  </a:lnTo>
                  <a:lnTo>
                    <a:pt x="1849" y="1459"/>
                  </a:lnTo>
                  <a:lnTo>
                    <a:pt x="1859" y="1385"/>
                  </a:lnTo>
                  <a:lnTo>
                    <a:pt x="1934" y="1385"/>
                  </a:lnTo>
                  <a:lnTo>
                    <a:pt x="1849" y="2117"/>
                  </a:lnTo>
                  <a:lnTo>
                    <a:pt x="79" y="2117"/>
                  </a:lnTo>
                  <a:lnTo>
                    <a:pt x="60" y="2116"/>
                  </a:lnTo>
                  <a:lnTo>
                    <a:pt x="44" y="2116"/>
                  </a:lnTo>
                  <a:lnTo>
                    <a:pt x="29" y="2114"/>
                  </a:lnTo>
                  <a:lnTo>
                    <a:pt x="16" y="2110"/>
                  </a:lnTo>
                  <a:lnTo>
                    <a:pt x="7" y="2105"/>
                  </a:lnTo>
                  <a:lnTo>
                    <a:pt x="1" y="2096"/>
                  </a:lnTo>
                  <a:lnTo>
                    <a:pt x="0" y="2082"/>
                  </a:lnTo>
                  <a:lnTo>
                    <a:pt x="0" y="2079"/>
                  </a:lnTo>
                  <a:lnTo>
                    <a:pt x="0" y="2074"/>
                  </a:lnTo>
                  <a:lnTo>
                    <a:pt x="2" y="2070"/>
                  </a:lnTo>
                  <a:lnTo>
                    <a:pt x="6" y="2064"/>
                  </a:lnTo>
                  <a:lnTo>
                    <a:pt x="13" y="2057"/>
                  </a:lnTo>
                  <a:lnTo>
                    <a:pt x="22" y="2047"/>
                  </a:lnTo>
                  <a:lnTo>
                    <a:pt x="35" y="2033"/>
                  </a:lnTo>
                  <a:lnTo>
                    <a:pt x="790" y="1195"/>
                  </a:lnTo>
                  <a:lnTo>
                    <a:pt x="0" y="69"/>
                  </a:lnTo>
                  <a:lnTo>
                    <a:pt x="0" y="43"/>
                  </a:lnTo>
                  <a:lnTo>
                    <a:pt x="2" y="25"/>
                  </a:lnTo>
                  <a:lnTo>
                    <a:pt x="7" y="14"/>
                  </a:lnTo>
                  <a:lnTo>
                    <a:pt x="16" y="6"/>
                  </a:lnTo>
                  <a:lnTo>
                    <a:pt x="31" y="2"/>
                  </a:lnTo>
                  <a:lnTo>
                    <a:pt x="51" y="1"/>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3937" y="1960"/>
              <a:ext cx="655" cy="493"/>
            </a:xfrm>
            <a:custGeom>
              <a:avLst/>
              <a:gdLst/>
              <a:ahLst/>
              <a:cxnLst>
                <a:cxn ang="0">
                  <a:pos x="426" y="18"/>
                </a:cxn>
                <a:cxn ang="0">
                  <a:pos x="517" y="95"/>
                </a:cxn>
                <a:cxn ang="0">
                  <a:pos x="538" y="211"/>
                </a:cxn>
                <a:cxn ang="0">
                  <a:pos x="487" y="357"/>
                </a:cxn>
                <a:cxn ang="0">
                  <a:pos x="408" y="589"/>
                </a:cxn>
                <a:cxn ang="0">
                  <a:pos x="385" y="756"/>
                </a:cxn>
                <a:cxn ang="0">
                  <a:pos x="392" y="816"/>
                </a:cxn>
                <a:cxn ang="0">
                  <a:pos x="426" y="883"/>
                </a:cxn>
                <a:cxn ang="0">
                  <a:pos x="510" y="925"/>
                </a:cxn>
                <a:cxn ang="0">
                  <a:pos x="644" y="903"/>
                </a:cxn>
                <a:cxn ang="0">
                  <a:pos x="746" y="827"/>
                </a:cxn>
                <a:cxn ang="0">
                  <a:pos x="810" y="741"/>
                </a:cxn>
                <a:cxn ang="0">
                  <a:pos x="827" y="690"/>
                </a:cxn>
                <a:cxn ang="0">
                  <a:pos x="850" y="609"/>
                </a:cxn>
                <a:cxn ang="0">
                  <a:pos x="984" y="94"/>
                </a:cxn>
                <a:cxn ang="0">
                  <a:pos x="1024" y="35"/>
                </a:cxn>
                <a:cxn ang="0">
                  <a:pos x="1100" y="21"/>
                </a:cxn>
                <a:cxn ang="0">
                  <a:pos x="1152" y="67"/>
                </a:cxn>
                <a:cxn ang="0">
                  <a:pos x="1149" y="126"/>
                </a:cxn>
                <a:cxn ang="0">
                  <a:pos x="1129" y="212"/>
                </a:cxn>
                <a:cxn ang="0">
                  <a:pos x="1059" y="475"/>
                </a:cxn>
                <a:cxn ang="0">
                  <a:pos x="1025" y="611"/>
                </a:cxn>
                <a:cxn ang="0">
                  <a:pos x="994" y="738"/>
                </a:cxn>
                <a:cxn ang="0">
                  <a:pos x="986" y="841"/>
                </a:cxn>
                <a:cxn ang="0">
                  <a:pos x="1010" y="908"/>
                </a:cxn>
                <a:cxn ang="0">
                  <a:pos x="1084" y="923"/>
                </a:cxn>
                <a:cxn ang="0">
                  <a:pos x="1157" y="860"/>
                </a:cxn>
                <a:cxn ang="0">
                  <a:pos x="1205" y="750"/>
                </a:cxn>
                <a:cxn ang="0">
                  <a:pos x="1234" y="653"/>
                </a:cxn>
                <a:cxn ang="0">
                  <a:pos x="1259" y="625"/>
                </a:cxn>
                <a:cxn ang="0">
                  <a:pos x="1291" y="626"/>
                </a:cxn>
                <a:cxn ang="0">
                  <a:pos x="1311" y="653"/>
                </a:cxn>
                <a:cxn ang="0">
                  <a:pos x="1297" y="707"/>
                </a:cxn>
                <a:cxn ang="0">
                  <a:pos x="1258" y="817"/>
                </a:cxn>
                <a:cxn ang="0">
                  <a:pos x="1180" y="934"/>
                </a:cxn>
                <a:cxn ang="0">
                  <a:pos x="1050" y="985"/>
                </a:cxn>
                <a:cxn ang="0">
                  <a:pos x="999" y="980"/>
                </a:cxn>
                <a:cxn ang="0">
                  <a:pos x="915" y="952"/>
                </a:cxn>
                <a:cxn ang="0">
                  <a:pos x="838" y="874"/>
                </a:cxn>
                <a:cxn ang="0">
                  <a:pos x="754" y="904"/>
                </a:cxn>
                <a:cxn ang="0">
                  <a:pos x="641" y="967"/>
                </a:cxn>
                <a:cxn ang="0">
                  <a:pos x="496" y="984"/>
                </a:cxn>
                <a:cxn ang="0">
                  <a:pos x="360" y="953"/>
                </a:cxn>
                <a:cxn ang="0">
                  <a:pos x="255" y="867"/>
                </a:cxn>
                <a:cxn ang="0">
                  <a:pos x="218" y="763"/>
                </a:cxn>
                <a:cxn ang="0">
                  <a:pos x="216" y="695"/>
                </a:cxn>
                <a:cxn ang="0">
                  <a:pos x="219" y="643"/>
                </a:cxn>
                <a:cxn ang="0">
                  <a:pos x="237" y="562"/>
                </a:cxn>
                <a:cxn ang="0">
                  <a:pos x="280" y="429"/>
                </a:cxn>
                <a:cxn ang="0">
                  <a:pos x="352" y="246"/>
                </a:cxn>
                <a:cxn ang="0">
                  <a:pos x="374" y="112"/>
                </a:cxn>
                <a:cxn ang="0">
                  <a:pos x="338" y="60"/>
                </a:cxn>
                <a:cxn ang="0">
                  <a:pos x="241" y="83"/>
                </a:cxn>
                <a:cxn ang="0">
                  <a:pos x="140" y="189"/>
                </a:cxn>
                <a:cxn ang="0">
                  <a:pos x="77" y="339"/>
                </a:cxn>
                <a:cxn ang="0">
                  <a:pos x="40" y="361"/>
                </a:cxn>
                <a:cxn ang="0">
                  <a:pos x="13" y="355"/>
                </a:cxn>
                <a:cxn ang="0">
                  <a:pos x="1" y="323"/>
                </a:cxn>
                <a:cxn ang="0">
                  <a:pos x="27" y="247"/>
                </a:cxn>
                <a:cxn ang="0">
                  <a:pos x="89" y="139"/>
                </a:cxn>
                <a:cxn ang="0">
                  <a:pos x="189" y="42"/>
                </a:cxn>
                <a:cxn ang="0">
                  <a:pos x="330" y="0"/>
                </a:cxn>
              </a:cxnLst>
              <a:rect l="0" t="0" r="r" b="b"/>
              <a:pathLst>
                <a:path w="1311" h="985">
                  <a:moveTo>
                    <a:pt x="330" y="0"/>
                  </a:moveTo>
                  <a:lnTo>
                    <a:pt x="365" y="2"/>
                  </a:lnTo>
                  <a:lnTo>
                    <a:pt x="396" y="8"/>
                  </a:lnTo>
                  <a:lnTo>
                    <a:pt x="426" y="18"/>
                  </a:lnTo>
                  <a:lnTo>
                    <a:pt x="454" y="33"/>
                  </a:lnTo>
                  <a:lnTo>
                    <a:pt x="479" y="51"/>
                  </a:lnTo>
                  <a:lnTo>
                    <a:pt x="500" y="71"/>
                  </a:lnTo>
                  <a:lnTo>
                    <a:pt x="517" y="95"/>
                  </a:lnTo>
                  <a:lnTo>
                    <a:pt x="530" y="122"/>
                  </a:lnTo>
                  <a:lnTo>
                    <a:pt x="538" y="153"/>
                  </a:lnTo>
                  <a:lnTo>
                    <a:pt x="540" y="185"/>
                  </a:lnTo>
                  <a:lnTo>
                    <a:pt x="538" y="211"/>
                  </a:lnTo>
                  <a:lnTo>
                    <a:pt x="533" y="238"/>
                  </a:lnTo>
                  <a:lnTo>
                    <a:pt x="524" y="267"/>
                  </a:lnTo>
                  <a:lnTo>
                    <a:pt x="510" y="297"/>
                  </a:lnTo>
                  <a:lnTo>
                    <a:pt x="487" y="357"/>
                  </a:lnTo>
                  <a:lnTo>
                    <a:pt x="463" y="416"/>
                  </a:lnTo>
                  <a:lnTo>
                    <a:pt x="443" y="475"/>
                  </a:lnTo>
                  <a:lnTo>
                    <a:pt x="424" y="532"/>
                  </a:lnTo>
                  <a:lnTo>
                    <a:pt x="408" y="589"/>
                  </a:lnTo>
                  <a:lnTo>
                    <a:pt x="396" y="643"/>
                  </a:lnTo>
                  <a:lnTo>
                    <a:pt x="388" y="695"/>
                  </a:lnTo>
                  <a:lnTo>
                    <a:pt x="385" y="745"/>
                  </a:lnTo>
                  <a:lnTo>
                    <a:pt x="385" y="756"/>
                  </a:lnTo>
                  <a:lnTo>
                    <a:pt x="385" y="768"/>
                  </a:lnTo>
                  <a:lnTo>
                    <a:pt x="387" y="783"/>
                  </a:lnTo>
                  <a:lnTo>
                    <a:pt x="389" y="799"/>
                  </a:lnTo>
                  <a:lnTo>
                    <a:pt x="392" y="816"/>
                  </a:lnTo>
                  <a:lnTo>
                    <a:pt x="397" y="833"/>
                  </a:lnTo>
                  <a:lnTo>
                    <a:pt x="404" y="851"/>
                  </a:lnTo>
                  <a:lnTo>
                    <a:pt x="415" y="868"/>
                  </a:lnTo>
                  <a:lnTo>
                    <a:pt x="426" y="883"/>
                  </a:lnTo>
                  <a:lnTo>
                    <a:pt x="441" y="897"/>
                  </a:lnTo>
                  <a:lnTo>
                    <a:pt x="460" y="909"/>
                  </a:lnTo>
                  <a:lnTo>
                    <a:pt x="483" y="918"/>
                  </a:lnTo>
                  <a:lnTo>
                    <a:pt x="510" y="925"/>
                  </a:lnTo>
                  <a:lnTo>
                    <a:pt x="540" y="926"/>
                  </a:lnTo>
                  <a:lnTo>
                    <a:pt x="577" y="923"/>
                  </a:lnTo>
                  <a:lnTo>
                    <a:pt x="611" y="915"/>
                  </a:lnTo>
                  <a:lnTo>
                    <a:pt x="644" y="903"/>
                  </a:lnTo>
                  <a:lnTo>
                    <a:pt x="673" y="887"/>
                  </a:lnTo>
                  <a:lnTo>
                    <a:pt x="700" y="869"/>
                  </a:lnTo>
                  <a:lnTo>
                    <a:pt x="724" y="849"/>
                  </a:lnTo>
                  <a:lnTo>
                    <a:pt x="746" y="827"/>
                  </a:lnTo>
                  <a:lnTo>
                    <a:pt x="766" y="804"/>
                  </a:lnTo>
                  <a:lnTo>
                    <a:pt x="783" y="782"/>
                  </a:lnTo>
                  <a:lnTo>
                    <a:pt x="799" y="760"/>
                  </a:lnTo>
                  <a:lnTo>
                    <a:pt x="810" y="741"/>
                  </a:lnTo>
                  <a:lnTo>
                    <a:pt x="813" y="735"/>
                  </a:lnTo>
                  <a:lnTo>
                    <a:pt x="816" y="725"/>
                  </a:lnTo>
                  <a:lnTo>
                    <a:pt x="821" y="709"/>
                  </a:lnTo>
                  <a:lnTo>
                    <a:pt x="827" y="690"/>
                  </a:lnTo>
                  <a:lnTo>
                    <a:pt x="832" y="669"/>
                  </a:lnTo>
                  <a:lnTo>
                    <a:pt x="838" y="648"/>
                  </a:lnTo>
                  <a:lnTo>
                    <a:pt x="844" y="627"/>
                  </a:lnTo>
                  <a:lnTo>
                    <a:pt x="850" y="609"/>
                  </a:lnTo>
                  <a:lnTo>
                    <a:pt x="965" y="155"/>
                  </a:lnTo>
                  <a:lnTo>
                    <a:pt x="971" y="134"/>
                  </a:lnTo>
                  <a:lnTo>
                    <a:pt x="978" y="113"/>
                  </a:lnTo>
                  <a:lnTo>
                    <a:pt x="984" y="94"/>
                  </a:lnTo>
                  <a:lnTo>
                    <a:pt x="992" y="76"/>
                  </a:lnTo>
                  <a:lnTo>
                    <a:pt x="1000" y="60"/>
                  </a:lnTo>
                  <a:lnTo>
                    <a:pt x="1012" y="46"/>
                  </a:lnTo>
                  <a:lnTo>
                    <a:pt x="1024" y="35"/>
                  </a:lnTo>
                  <a:lnTo>
                    <a:pt x="1039" y="27"/>
                  </a:lnTo>
                  <a:lnTo>
                    <a:pt x="1058" y="21"/>
                  </a:lnTo>
                  <a:lnTo>
                    <a:pt x="1080" y="19"/>
                  </a:lnTo>
                  <a:lnTo>
                    <a:pt x="1100" y="21"/>
                  </a:lnTo>
                  <a:lnTo>
                    <a:pt x="1117" y="27"/>
                  </a:lnTo>
                  <a:lnTo>
                    <a:pt x="1133" y="37"/>
                  </a:lnTo>
                  <a:lnTo>
                    <a:pt x="1144" y="51"/>
                  </a:lnTo>
                  <a:lnTo>
                    <a:pt x="1152" y="67"/>
                  </a:lnTo>
                  <a:lnTo>
                    <a:pt x="1155" y="87"/>
                  </a:lnTo>
                  <a:lnTo>
                    <a:pt x="1155" y="95"/>
                  </a:lnTo>
                  <a:lnTo>
                    <a:pt x="1152" y="109"/>
                  </a:lnTo>
                  <a:lnTo>
                    <a:pt x="1149" y="126"/>
                  </a:lnTo>
                  <a:lnTo>
                    <a:pt x="1144" y="145"/>
                  </a:lnTo>
                  <a:lnTo>
                    <a:pt x="1138" y="167"/>
                  </a:lnTo>
                  <a:lnTo>
                    <a:pt x="1134" y="189"/>
                  </a:lnTo>
                  <a:lnTo>
                    <a:pt x="1129" y="212"/>
                  </a:lnTo>
                  <a:lnTo>
                    <a:pt x="1124" y="234"/>
                  </a:lnTo>
                  <a:lnTo>
                    <a:pt x="1120" y="253"/>
                  </a:lnTo>
                  <a:lnTo>
                    <a:pt x="1065" y="448"/>
                  </a:lnTo>
                  <a:lnTo>
                    <a:pt x="1059" y="475"/>
                  </a:lnTo>
                  <a:lnTo>
                    <a:pt x="1052" y="507"/>
                  </a:lnTo>
                  <a:lnTo>
                    <a:pt x="1044" y="542"/>
                  </a:lnTo>
                  <a:lnTo>
                    <a:pt x="1035" y="577"/>
                  </a:lnTo>
                  <a:lnTo>
                    <a:pt x="1025" y="611"/>
                  </a:lnTo>
                  <a:lnTo>
                    <a:pt x="1015" y="643"/>
                  </a:lnTo>
                  <a:lnTo>
                    <a:pt x="1008" y="674"/>
                  </a:lnTo>
                  <a:lnTo>
                    <a:pt x="1001" y="706"/>
                  </a:lnTo>
                  <a:lnTo>
                    <a:pt x="994" y="738"/>
                  </a:lnTo>
                  <a:lnTo>
                    <a:pt x="989" y="769"/>
                  </a:lnTo>
                  <a:lnTo>
                    <a:pt x="986" y="796"/>
                  </a:lnTo>
                  <a:lnTo>
                    <a:pt x="985" y="819"/>
                  </a:lnTo>
                  <a:lnTo>
                    <a:pt x="986" y="841"/>
                  </a:lnTo>
                  <a:lnTo>
                    <a:pt x="988" y="860"/>
                  </a:lnTo>
                  <a:lnTo>
                    <a:pt x="993" y="878"/>
                  </a:lnTo>
                  <a:lnTo>
                    <a:pt x="1000" y="894"/>
                  </a:lnTo>
                  <a:lnTo>
                    <a:pt x="1010" y="908"/>
                  </a:lnTo>
                  <a:lnTo>
                    <a:pt x="1023" y="918"/>
                  </a:lnTo>
                  <a:lnTo>
                    <a:pt x="1039" y="923"/>
                  </a:lnTo>
                  <a:lnTo>
                    <a:pt x="1060" y="926"/>
                  </a:lnTo>
                  <a:lnTo>
                    <a:pt x="1084" y="923"/>
                  </a:lnTo>
                  <a:lnTo>
                    <a:pt x="1105" y="914"/>
                  </a:lnTo>
                  <a:lnTo>
                    <a:pt x="1124" y="900"/>
                  </a:lnTo>
                  <a:lnTo>
                    <a:pt x="1142" y="881"/>
                  </a:lnTo>
                  <a:lnTo>
                    <a:pt x="1157" y="860"/>
                  </a:lnTo>
                  <a:lnTo>
                    <a:pt x="1171" y="835"/>
                  </a:lnTo>
                  <a:lnTo>
                    <a:pt x="1184" y="808"/>
                  </a:lnTo>
                  <a:lnTo>
                    <a:pt x="1195" y="779"/>
                  </a:lnTo>
                  <a:lnTo>
                    <a:pt x="1205" y="750"/>
                  </a:lnTo>
                  <a:lnTo>
                    <a:pt x="1213" y="720"/>
                  </a:lnTo>
                  <a:lnTo>
                    <a:pt x="1220" y="692"/>
                  </a:lnTo>
                  <a:lnTo>
                    <a:pt x="1228" y="670"/>
                  </a:lnTo>
                  <a:lnTo>
                    <a:pt x="1234" y="653"/>
                  </a:lnTo>
                  <a:lnTo>
                    <a:pt x="1238" y="641"/>
                  </a:lnTo>
                  <a:lnTo>
                    <a:pt x="1244" y="632"/>
                  </a:lnTo>
                  <a:lnTo>
                    <a:pt x="1251" y="627"/>
                  </a:lnTo>
                  <a:lnTo>
                    <a:pt x="1259" y="625"/>
                  </a:lnTo>
                  <a:lnTo>
                    <a:pt x="1270" y="624"/>
                  </a:lnTo>
                  <a:lnTo>
                    <a:pt x="1276" y="624"/>
                  </a:lnTo>
                  <a:lnTo>
                    <a:pt x="1283" y="624"/>
                  </a:lnTo>
                  <a:lnTo>
                    <a:pt x="1291" y="626"/>
                  </a:lnTo>
                  <a:lnTo>
                    <a:pt x="1298" y="630"/>
                  </a:lnTo>
                  <a:lnTo>
                    <a:pt x="1304" y="634"/>
                  </a:lnTo>
                  <a:lnTo>
                    <a:pt x="1308" y="642"/>
                  </a:lnTo>
                  <a:lnTo>
                    <a:pt x="1311" y="653"/>
                  </a:lnTo>
                  <a:lnTo>
                    <a:pt x="1309" y="658"/>
                  </a:lnTo>
                  <a:lnTo>
                    <a:pt x="1307" y="669"/>
                  </a:lnTo>
                  <a:lnTo>
                    <a:pt x="1302" y="686"/>
                  </a:lnTo>
                  <a:lnTo>
                    <a:pt x="1297" y="707"/>
                  </a:lnTo>
                  <a:lnTo>
                    <a:pt x="1288" y="732"/>
                  </a:lnTo>
                  <a:lnTo>
                    <a:pt x="1280" y="759"/>
                  </a:lnTo>
                  <a:lnTo>
                    <a:pt x="1270" y="787"/>
                  </a:lnTo>
                  <a:lnTo>
                    <a:pt x="1258" y="817"/>
                  </a:lnTo>
                  <a:lnTo>
                    <a:pt x="1244" y="845"/>
                  </a:lnTo>
                  <a:lnTo>
                    <a:pt x="1230" y="872"/>
                  </a:lnTo>
                  <a:lnTo>
                    <a:pt x="1207" y="906"/>
                  </a:lnTo>
                  <a:lnTo>
                    <a:pt x="1180" y="934"/>
                  </a:lnTo>
                  <a:lnTo>
                    <a:pt x="1151" y="956"/>
                  </a:lnTo>
                  <a:lnTo>
                    <a:pt x="1120" y="972"/>
                  </a:lnTo>
                  <a:lnTo>
                    <a:pt x="1086" y="981"/>
                  </a:lnTo>
                  <a:lnTo>
                    <a:pt x="1050" y="985"/>
                  </a:lnTo>
                  <a:lnTo>
                    <a:pt x="1042" y="985"/>
                  </a:lnTo>
                  <a:lnTo>
                    <a:pt x="1030" y="985"/>
                  </a:lnTo>
                  <a:lnTo>
                    <a:pt x="1016" y="984"/>
                  </a:lnTo>
                  <a:lnTo>
                    <a:pt x="999" y="980"/>
                  </a:lnTo>
                  <a:lnTo>
                    <a:pt x="979" y="977"/>
                  </a:lnTo>
                  <a:lnTo>
                    <a:pt x="958" y="971"/>
                  </a:lnTo>
                  <a:lnTo>
                    <a:pt x="936" y="963"/>
                  </a:lnTo>
                  <a:lnTo>
                    <a:pt x="915" y="952"/>
                  </a:lnTo>
                  <a:lnTo>
                    <a:pt x="893" y="938"/>
                  </a:lnTo>
                  <a:lnTo>
                    <a:pt x="873" y="920"/>
                  </a:lnTo>
                  <a:lnTo>
                    <a:pt x="854" y="900"/>
                  </a:lnTo>
                  <a:lnTo>
                    <a:pt x="838" y="874"/>
                  </a:lnTo>
                  <a:lnTo>
                    <a:pt x="825" y="843"/>
                  </a:lnTo>
                  <a:lnTo>
                    <a:pt x="802" y="864"/>
                  </a:lnTo>
                  <a:lnTo>
                    <a:pt x="779" y="884"/>
                  </a:lnTo>
                  <a:lnTo>
                    <a:pt x="754" y="904"/>
                  </a:lnTo>
                  <a:lnTo>
                    <a:pt x="730" y="922"/>
                  </a:lnTo>
                  <a:lnTo>
                    <a:pt x="702" y="939"/>
                  </a:lnTo>
                  <a:lnTo>
                    <a:pt x="673" y="954"/>
                  </a:lnTo>
                  <a:lnTo>
                    <a:pt x="641" y="967"/>
                  </a:lnTo>
                  <a:lnTo>
                    <a:pt x="608" y="977"/>
                  </a:lnTo>
                  <a:lnTo>
                    <a:pt x="571" y="982"/>
                  </a:lnTo>
                  <a:lnTo>
                    <a:pt x="530" y="985"/>
                  </a:lnTo>
                  <a:lnTo>
                    <a:pt x="496" y="984"/>
                  </a:lnTo>
                  <a:lnTo>
                    <a:pt x="461" y="980"/>
                  </a:lnTo>
                  <a:lnTo>
                    <a:pt x="426" y="974"/>
                  </a:lnTo>
                  <a:lnTo>
                    <a:pt x="392" y="965"/>
                  </a:lnTo>
                  <a:lnTo>
                    <a:pt x="360" y="953"/>
                  </a:lnTo>
                  <a:lnTo>
                    <a:pt x="330" y="937"/>
                  </a:lnTo>
                  <a:lnTo>
                    <a:pt x="301" y="917"/>
                  </a:lnTo>
                  <a:lnTo>
                    <a:pt x="275" y="893"/>
                  </a:lnTo>
                  <a:lnTo>
                    <a:pt x="255" y="867"/>
                  </a:lnTo>
                  <a:lnTo>
                    <a:pt x="240" y="841"/>
                  </a:lnTo>
                  <a:lnTo>
                    <a:pt x="230" y="813"/>
                  </a:lnTo>
                  <a:lnTo>
                    <a:pt x="223" y="787"/>
                  </a:lnTo>
                  <a:lnTo>
                    <a:pt x="218" y="763"/>
                  </a:lnTo>
                  <a:lnTo>
                    <a:pt x="217" y="741"/>
                  </a:lnTo>
                  <a:lnTo>
                    <a:pt x="216" y="721"/>
                  </a:lnTo>
                  <a:lnTo>
                    <a:pt x="216" y="707"/>
                  </a:lnTo>
                  <a:lnTo>
                    <a:pt x="216" y="695"/>
                  </a:lnTo>
                  <a:lnTo>
                    <a:pt x="216" y="684"/>
                  </a:lnTo>
                  <a:lnTo>
                    <a:pt x="216" y="672"/>
                  </a:lnTo>
                  <a:lnTo>
                    <a:pt x="217" y="658"/>
                  </a:lnTo>
                  <a:lnTo>
                    <a:pt x="219" y="643"/>
                  </a:lnTo>
                  <a:lnTo>
                    <a:pt x="221" y="626"/>
                  </a:lnTo>
                  <a:lnTo>
                    <a:pt x="225" y="608"/>
                  </a:lnTo>
                  <a:lnTo>
                    <a:pt x="231" y="586"/>
                  </a:lnTo>
                  <a:lnTo>
                    <a:pt x="237" y="562"/>
                  </a:lnTo>
                  <a:lnTo>
                    <a:pt x="245" y="534"/>
                  </a:lnTo>
                  <a:lnTo>
                    <a:pt x="254" y="504"/>
                  </a:lnTo>
                  <a:lnTo>
                    <a:pt x="266" y="468"/>
                  </a:lnTo>
                  <a:lnTo>
                    <a:pt x="280" y="429"/>
                  </a:lnTo>
                  <a:lnTo>
                    <a:pt x="296" y="386"/>
                  </a:lnTo>
                  <a:lnTo>
                    <a:pt x="315" y="337"/>
                  </a:lnTo>
                  <a:lnTo>
                    <a:pt x="335" y="282"/>
                  </a:lnTo>
                  <a:lnTo>
                    <a:pt x="352" y="246"/>
                  </a:lnTo>
                  <a:lnTo>
                    <a:pt x="365" y="210"/>
                  </a:lnTo>
                  <a:lnTo>
                    <a:pt x="373" y="172"/>
                  </a:lnTo>
                  <a:lnTo>
                    <a:pt x="375" y="136"/>
                  </a:lnTo>
                  <a:lnTo>
                    <a:pt x="374" y="112"/>
                  </a:lnTo>
                  <a:lnTo>
                    <a:pt x="370" y="92"/>
                  </a:lnTo>
                  <a:lnTo>
                    <a:pt x="362" y="77"/>
                  </a:lnTo>
                  <a:lnTo>
                    <a:pt x="352" y="67"/>
                  </a:lnTo>
                  <a:lnTo>
                    <a:pt x="338" y="60"/>
                  </a:lnTo>
                  <a:lnTo>
                    <a:pt x="320" y="59"/>
                  </a:lnTo>
                  <a:lnTo>
                    <a:pt x="295" y="61"/>
                  </a:lnTo>
                  <a:lnTo>
                    <a:pt x="268" y="69"/>
                  </a:lnTo>
                  <a:lnTo>
                    <a:pt x="241" y="83"/>
                  </a:lnTo>
                  <a:lnTo>
                    <a:pt x="214" y="101"/>
                  </a:lnTo>
                  <a:lnTo>
                    <a:pt x="189" y="125"/>
                  </a:lnTo>
                  <a:lnTo>
                    <a:pt x="164" y="154"/>
                  </a:lnTo>
                  <a:lnTo>
                    <a:pt x="140" y="189"/>
                  </a:lnTo>
                  <a:lnTo>
                    <a:pt x="118" y="229"/>
                  </a:lnTo>
                  <a:lnTo>
                    <a:pt x="98" y="276"/>
                  </a:lnTo>
                  <a:lnTo>
                    <a:pt x="81" y="327"/>
                  </a:lnTo>
                  <a:lnTo>
                    <a:pt x="77" y="339"/>
                  </a:lnTo>
                  <a:lnTo>
                    <a:pt x="72" y="349"/>
                  </a:lnTo>
                  <a:lnTo>
                    <a:pt x="65" y="356"/>
                  </a:lnTo>
                  <a:lnTo>
                    <a:pt x="55" y="360"/>
                  </a:lnTo>
                  <a:lnTo>
                    <a:pt x="40" y="361"/>
                  </a:lnTo>
                  <a:lnTo>
                    <a:pt x="35" y="361"/>
                  </a:lnTo>
                  <a:lnTo>
                    <a:pt x="28" y="360"/>
                  </a:lnTo>
                  <a:lnTo>
                    <a:pt x="20" y="358"/>
                  </a:lnTo>
                  <a:lnTo>
                    <a:pt x="13" y="355"/>
                  </a:lnTo>
                  <a:lnTo>
                    <a:pt x="6" y="350"/>
                  </a:lnTo>
                  <a:lnTo>
                    <a:pt x="1" y="343"/>
                  </a:lnTo>
                  <a:lnTo>
                    <a:pt x="0" y="331"/>
                  </a:lnTo>
                  <a:lnTo>
                    <a:pt x="1" y="323"/>
                  </a:lnTo>
                  <a:lnTo>
                    <a:pt x="5" y="310"/>
                  </a:lnTo>
                  <a:lnTo>
                    <a:pt x="10" y="291"/>
                  </a:lnTo>
                  <a:lnTo>
                    <a:pt x="18" y="271"/>
                  </a:lnTo>
                  <a:lnTo>
                    <a:pt x="27" y="247"/>
                  </a:lnTo>
                  <a:lnTo>
                    <a:pt x="39" y="221"/>
                  </a:lnTo>
                  <a:lnTo>
                    <a:pt x="53" y="195"/>
                  </a:lnTo>
                  <a:lnTo>
                    <a:pt x="70" y="167"/>
                  </a:lnTo>
                  <a:lnTo>
                    <a:pt x="89" y="139"/>
                  </a:lnTo>
                  <a:lnTo>
                    <a:pt x="110" y="112"/>
                  </a:lnTo>
                  <a:lnTo>
                    <a:pt x="134" y="86"/>
                  </a:lnTo>
                  <a:lnTo>
                    <a:pt x="160" y="62"/>
                  </a:lnTo>
                  <a:lnTo>
                    <a:pt x="189" y="42"/>
                  </a:lnTo>
                  <a:lnTo>
                    <a:pt x="220" y="25"/>
                  </a:lnTo>
                  <a:lnTo>
                    <a:pt x="254" y="11"/>
                  </a:lnTo>
                  <a:lnTo>
                    <a:pt x="291" y="2"/>
                  </a:lnTo>
                  <a:lnTo>
                    <a:pt x="3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4" name="TextBox 23"/>
              <p:cNvSpPr txBox="1"/>
              <p:nvPr/>
            </p:nvSpPr>
            <p:spPr>
              <a:xfrm>
                <a:off x="4572000" y="457200"/>
                <a:ext cx="4572000" cy="1798569"/>
              </a:xfrm>
              <a:prstGeom prst="rect">
                <a:avLst/>
              </a:prstGeom>
              <a:noFill/>
            </p:spPr>
            <p:txBody>
              <a:bodyPr wrap="square" rtlCol="0">
                <a:spAutoFit/>
              </a:bodyPr>
              <a:lstStyle/>
              <a:p>
                <a14:m>
                  <m:oMath xmlns:m="http://schemas.openxmlformats.org/officeDocument/2006/math">
                    <m:sSub>
                      <m:sSubPr>
                        <m:ctrlPr>
                          <a:rPr lang="en-US" sz="3600" b="0" i="1" dirty="0" smtClean="0">
                            <a:solidFill>
                              <a:srgbClr val="FF0000"/>
                            </a:solidFill>
                            <a:latin typeface="Cambria Math"/>
                          </a:rPr>
                        </m:ctrlPr>
                      </m:sSubPr>
                      <m:e>
                        <m:r>
                          <a:rPr lang="en-US" sz="3600" b="0" i="1" dirty="0" smtClean="0">
                            <a:solidFill>
                              <a:srgbClr val="FF0000"/>
                            </a:solidFill>
                            <a:latin typeface="Cambria Math"/>
                          </a:rPr>
                          <m:t>𝑍</m:t>
                        </m:r>
                      </m:e>
                      <m:sub>
                        <m:r>
                          <a:rPr lang="en-US" sz="3600" b="0" i="1" dirty="0" smtClean="0">
                            <a:solidFill>
                              <a:srgbClr val="FF0000"/>
                            </a:solidFill>
                            <a:latin typeface="Cambria Math"/>
                          </a:rPr>
                          <m:t>𝛾</m:t>
                        </m:r>
                      </m:sub>
                    </m:sSub>
                    <m:r>
                      <a:rPr lang="en-US" sz="3600" b="0" i="1" dirty="0" smtClean="0">
                        <a:solidFill>
                          <a:srgbClr val="FF0000"/>
                        </a:solidFill>
                        <a:latin typeface="Cambria Math"/>
                      </a:rPr>
                      <m:t>(</m:t>
                    </m:r>
                    <m:r>
                      <a:rPr lang="en-US" sz="3600" b="0" i="1" dirty="0" smtClean="0">
                        <a:solidFill>
                          <a:srgbClr val="FF0000"/>
                        </a:solidFill>
                        <a:latin typeface="Cambria Math"/>
                      </a:rPr>
                      <m:t>𝑢</m:t>
                    </m:r>
                    <m:r>
                      <a:rPr lang="en-US" sz="3600" b="0" i="1" dirty="0" smtClean="0">
                        <a:solidFill>
                          <a:srgbClr val="FF0000"/>
                        </a:solidFill>
                        <a:latin typeface="Cambria Math"/>
                      </a:rPr>
                      <m:t>)</m:t>
                    </m:r>
                  </m:oMath>
                </a14:m>
                <a:r>
                  <a:rPr lang="en-US" sz="3600" dirty="0" smtClean="0">
                    <a:solidFill>
                      <a:srgbClr val="FF0000"/>
                    </a:solidFill>
                    <a:sym typeface="Mathematica1" panose="05000502060100000001" pitchFamily="2" charset="2"/>
                  </a:rPr>
                  <a:t> are periods of a </a:t>
                </a:r>
                <a:r>
                  <a:rPr lang="en-US" sz="3600" dirty="0" err="1" smtClean="0">
                    <a:solidFill>
                      <a:srgbClr val="FF0000"/>
                    </a:solidFill>
                    <a:sym typeface="Mathematica1" panose="05000502060100000001" pitchFamily="2" charset="2"/>
                  </a:rPr>
                  <a:t>meromorphic</a:t>
                </a:r>
                <a:r>
                  <a:rPr lang="en-US" sz="3600" dirty="0" smtClean="0">
                    <a:solidFill>
                      <a:srgbClr val="FF0000"/>
                    </a:solidFill>
                    <a:sym typeface="Mathematica1" panose="05000502060100000001" pitchFamily="2" charset="2"/>
                  </a:rPr>
                  <a:t> differential form on </a:t>
                </a:r>
                <a14:m>
                  <m:oMath xmlns:m="http://schemas.openxmlformats.org/officeDocument/2006/math">
                    <m:r>
                      <m:rPr>
                        <m:sty m:val="p"/>
                      </m:rPr>
                      <a:rPr lang="en-US" sz="3600" b="0" i="0" dirty="0" smtClean="0">
                        <a:solidFill>
                          <a:srgbClr val="FF0000"/>
                        </a:solidFill>
                        <a:latin typeface="Cambria Math"/>
                        <a:sym typeface="Mathematica1" panose="05000502060100000001" pitchFamily="2" charset="2"/>
                      </a:rPr>
                      <m:t>Σ</m:t>
                    </m:r>
                  </m:oMath>
                </a14:m>
                <a:r>
                  <a:rPr lang="en-US" sz="3600" baseline="-25000" dirty="0" smtClean="0">
                    <a:solidFill>
                      <a:srgbClr val="FF0000"/>
                    </a:solidFill>
                    <a:sym typeface="Mathematica1" panose="05000502060100000001" pitchFamily="2" charset="2"/>
                  </a:rPr>
                  <a:t>u</a:t>
                </a:r>
                <a:r>
                  <a:rPr lang="en-US" sz="3600" dirty="0" smtClean="0">
                    <a:solidFill>
                      <a:srgbClr val="FF0000"/>
                    </a:solidFill>
                  </a:rPr>
                  <a:t>    </a:t>
                </a:r>
                <a:endParaRPr lang="en-US" sz="36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72000" y="457200"/>
                <a:ext cx="4572000" cy="1798569"/>
              </a:xfrm>
              <a:prstGeom prst="rect">
                <a:avLst/>
              </a:prstGeom>
              <a:blipFill rotWithShape="1">
                <a:blip r:embed="rId4"/>
                <a:stretch>
                  <a:fillRect l="-4000" t="-4746" r="-800" b="-12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38200" y="4948505"/>
                <a:ext cx="9144000" cy="1938992"/>
              </a:xfrm>
              <a:prstGeom prst="rect">
                <a:avLst/>
              </a:prstGeom>
              <a:noFill/>
            </p:spPr>
            <p:txBody>
              <a:bodyPr wrap="square" rtlCol="0">
                <a:spAutoFit/>
              </a:bodyPr>
              <a:lstStyle/>
              <a:p>
                <a:r>
                  <a:rPr lang="en-US" sz="4000" dirty="0" smtClean="0">
                    <a:solidFill>
                      <a:srgbClr val="0000FF"/>
                    </a:solidFill>
                  </a:rPr>
                  <a:t>But, to this day, there is no general algorithm for computing </a:t>
                </a:r>
                <a14:m>
                  <m:oMath xmlns:m="http://schemas.openxmlformats.org/officeDocument/2006/math">
                    <m:r>
                      <m:rPr>
                        <m:sty m:val="p"/>
                      </m:rPr>
                      <a:rPr lang="en-US" sz="4000" b="0" i="0" dirty="0" smtClean="0">
                        <a:solidFill>
                          <a:srgbClr val="0000FF"/>
                        </a:solidFill>
                        <a:latin typeface="Cambria Math"/>
                        <a:sym typeface="Mathematica1" panose="05000502060100000001" pitchFamily="2" charset="2"/>
                      </a:rPr>
                      <m:t>Σ</m:t>
                    </m:r>
                  </m:oMath>
                </a14:m>
                <a:r>
                  <a:rPr lang="en-US" sz="4000" baseline="-25000" dirty="0">
                    <a:solidFill>
                      <a:srgbClr val="0000FF"/>
                    </a:solidFill>
                    <a:sym typeface="Mathematica1" panose="05000502060100000001" pitchFamily="2" charset="2"/>
                  </a:rPr>
                  <a:t>u </a:t>
                </a:r>
                <a:r>
                  <a:rPr lang="en-US" sz="4000" dirty="0" smtClean="0">
                    <a:solidFill>
                      <a:srgbClr val="0000FF"/>
                    </a:solidFill>
                  </a:rPr>
                  <a:t>  for a </a:t>
                </a:r>
              </a:p>
              <a:p>
                <a:r>
                  <a:rPr lang="en-US" sz="4000" dirty="0" smtClean="0">
                    <a:solidFill>
                      <a:srgbClr val="0000FF"/>
                    </a:solidFill>
                  </a:rPr>
                  <a:t>given d=4, </a:t>
                </a:r>
                <a:r>
                  <a:rPr lang="en-US" sz="4000" dirty="0" smtClean="0">
                    <a:solidFill>
                      <a:srgbClr val="0000FF"/>
                    </a:solidFill>
                    <a:latin typeface="Monotype Corsiva" pitchFamily="66" charset="0"/>
                  </a:rPr>
                  <a:t>N</a:t>
                </a:r>
                <a:r>
                  <a:rPr lang="en-US" sz="4000" dirty="0" smtClean="0">
                    <a:solidFill>
                      <a:srgbClr val="0000FF"/>
                    </a:solidFill>
                  </a:rPr>
                  <a:t>=2 field theory. </a:t>
                </a:r>
                <a:endParaRPr lang="en-US" sz="4000"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38200" y="4948505"/>
                <a:ext cx="9144000" cy="1938992"/>
              </a:xfrm>
              <a:prstGeom prst="rect">
                <a:avLst/>
              </a:prstGeom>
              <a:blipFill rotWithShape="1">
                <a:blip r:embed="rId5"/>
                <a:stretch>
                  <a:fillRect l="-2400" t="-5660" b="-12893"/>
                </a:stretch>
              </a:blipFill>
            </p:spPr>
            <p:txBody>
              <a:bodyPr/>
              <a:lstStyle/>
              <a:p>
                <a:r>
                  <a:rPr lang="en-US">
                    <a:noFill/>
                  </a:rPr>
                  <a:t> </a:t>
                </a:r>
              </a:p>
            </p:txBody>
          </p:sp>
        </mc:Fallback>
      </mc:AlternateContent>
      <p:pic>
        <p:nvPicPr>
          <p:cNvPr id="103426" name="Picture 2" descr="http://upload.wikimedia.org/wikipedia/commons/thumb/b/bc/Double_torus_illustration.png/220px-Double_torus_illustration.png"/>
          <p:cNvPicPr>
            <a:picLocks noChangeAspect="1" noChangeArrowheads="1"/>
          </p:cNvPicPr>
          <p:nvPr/>
        </p:nvPicPr>
        <p:blipFill>
          <a:blip r:embed="rId6" cstate="print"/>
          <a:srcRect/>
          <a:stretch>
            <a:fillRect/>
          </a:stretch>
        </p:blipFill>
        <p:spPr bwMode="auto">
          <a:xfrm>
            <a:off x="1981200" y="304800"/>
            <a:ext cx="2095500" cy="2295526"/>
          </a:xfrm>
          <a:prstGeom prst="rect">
            <a:avLst/>
          </a:prstGeom>
          <a:noFill/>
        </p:spPr>
      </p:pic>
      <p:cxnSp>
        <p:nvCxnSpPr>
          <p:cNvPr id="15" name="Straight Connector 14"/>
          <p:cNvCxnSpPr/>
          <p:nvPr/>
        </p:nvCxnSpPr>
        <p:spPr>
          <a:xfrm>
            <a:off x="2819400" y="2667000"/>
            <a:ext cx="0" cy="129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43200" y="38862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8839200" cy="1200329"/>
          </a:xfrm>
          <a:prstGeom prst="rect">
            <a:avLst/>
          </a:prstGeom>
          <a:noFill/>
        </p:spPr>
        <p:txBody>
          <a:bodyPr wrap="square" rtlCol="0">
            <a:spAutoFit/>
          </a:bodyPr>
          <a:lstStyle/>
          <a:p>
            <a:r>
              <a:rPr lang="en-US" sz="3600" dirty="0" smtClean="0">
                <a:solidFill>
                  <a:srgbClr val="7030A0"/>
                </a:solidFill>
              </a:rPr>
              <a:t>In the 1990’s the BPS spectrum was </a:t>
            </a:r>
            <a:r>
              <a:rPr lang="en-US" sz="3600" i="1" u="sng" dirty="0" smtClean="0">
                <a:solidFill>
                  <a:srgbClr val="7030A0"/>
                </a:solidFill>
              </a:rPr>
              <a:t>only</a:t>
            </a:r>
            <a:r>
              <a:rPr lang="en-US" sz="3600" dirty="0" smtClean="0">
                <a:solidFill>
                  <a:srgbClr val="7030A0"/>
                </a:solidFill>
              </a:rPr>
              <a:t> determined in a handful of cases…</a:t>
            </a:r>
            <a:endParaRPr lang="en-US" sz="3600" dirty="0">
              <a:solidFill>
                <a:srgbClr val="7030A0"/>
              </a:solidFill>
            </a:endParaRPr>
          </a:p>
        </p:txBody>
      </p:sp>
      <p:sp>
        <p:nvSpPr>
          <p:cNvPr id="6" name="TextBox 5"/>
          <p:cNvSpPr txBox="1"/>
          <p:nvPr/>
        </p:nvSpPr>
        <p:spPr>
          <a:xfrm>
            <a:off x="304800" y="2930098"/>
            <a:ext cx="9144000" cy="830997"/>
          </a:xfrm>
          <a:prstGeom prst="rect">
            <a:avLst/>
          </a:prstGeom>
          <a:noFill/>
        </p:spPr>
        <p:txBody>
          <a:bodyPr wrap="square" rtlCol="0">
            <a:spAutoFit/>
          </a:bodyPr>
          <a:lstStyle/>
          <a:p>
            <a:r>
              <a:rPr lang="en-US" sz="2400" dirty="0" smtClean="0">
                <a:solidFill>
                  <a:srgbClr val="00B050"/>
                </a:solidFill>
              </a:rPr>
              <a:t>( SU(2) with (</a:t>
            </a:r>
            <a:r>
              <a:rPr lang="en-US" sz="2400" dirty="0" smtClean="0">
                <a:solidFill>
                  <a:srgbClr val="00B050"/>
                </a:solidFill>
                <a:latin typeface="Monotype Corsiva" panose="03010101010201010101" pitchFamily="66" charset="0"/>
              </a:rPr>
              <a:t>N</a:t>
            </a:r>
            <a:r>
              <a:rPr lang="en-US" sz="2400" dirty="0" smtClean="0">
                <a:solidFill>
                  <a:srgbClr val="00B050"/>
                </a:solidFill>
              </a:rPr>
              <a:t>=2 supersymmetric) quarks flavors: </a:t>
            </a:r>
            <a:r>
              <a:rPr lang="en-US" sz="2400" dirty="0" err="1" smtClean="0">
                <a:solidFill>
                  <a:srgbClr val="00B050"/>
                </a:solidFill>
              </a:rPr>
              <a:t>N</a:t>
            </a:r>
            <a:r>
              <a:rPr lang="en-US" sz="2400" baseline="-25000" dirty="0" err="1" smtClean="0">
                <a:solidFill>
                  <a:srgbClr val="00B050"/>
                </a:solidFill>
              </a:rPr>
              <a:t>f</a:t>
            </a:r>
            <a:r>
              <a:rPr lang="en-US" sz="2400" dirty="0" smtClean="0">
                <a:solidFill>
                  <a:srgbClr val="00B050"/>
                </a:solidFill>
              </a:rPr>
              <a:t> = 1,2,3,4,</a:t>
            </a:r>
          </a:p>
          <a:p>
            <a:r>
              <a:rPr lang="en-US" sz="2400" dirty="0" smtClean="0">
                <a:solidFill>
                  <a:srgbClr val="00B050"/>
                </a:solidFill>
              </a:rPr>
              <a:t> for special masses: Bilal &amp; Ferrari)</a:t>
            </a:r>
            <a:endParaRPr lang="en-US" sz="2400" dirty="0">
              <a:solidFill>
                <a:srgbClr val="00B050"/>
              </a:solidFill>
            </a:endParaRPr>
          </a:p>
        </p:txBody>
      </p:sp>
      <p:sp>
        <p:nvSpPr>
          <p:cNvPr id="9" name="Title 8"/>
          <p:cNvSpPr>
            <a:spLocks noGrp="1"/>
          </p:cNvSpPr>
          <p:nvPr>
            <p:ph type="title"/>
          </p:nvPr>
        </p:nvSpPr>
        <p:spPr>
          <a:xfrm>
            <a:off x="381000" y="0"/>
            <a:ext cx="8229600" cy="1143000"/>
          </a:xfrm>
        </p:spPr>
        <p:txBody>
          <a:bodyPr>
            <a:normAutofit fontScale="90000"/>
          </a:bodyPr>
          <a:lstStyle/>
          <a:p>
            <a:r>
              <a:rPr lang="en-US" dirty="0" smtClean="0"/>
              <a:t>But what about U.B. 2: </a:t>
            </a:r>
            <a:br>
              <a:rPr lang="en-US" dirty="0" smtClean="0"/>
            </a:br>
            <a:r>
              <a:rPr lang="en-US" dirty="0" smtClean="0"/>
              <a:t>Find the BPS spectrum? </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0" y="4114800"/>
                <a:ext cx="9144000" cy="2396810"/>
              </a:xfrm>
              <a:prstGeom prst="rect">
                <a:avLst/>
              </a:prstGeom>
              <a:noFill/>
            </p:spPr>
            <p:txBody>
              <a:bodyPr wrap="square" rtlCol="0">
                <a:spAutoFit/>
              </a:bodyPr>
              <a:lstStyle/>
              <a:p>
                <a:r>
                  <a:rPr lang="en-US" sz="3600" dirty="0" smtClean="0">
                    <a:solidFill>
                      <a:srgbClr val="C00000"/>
                    </a:solidFill>
                  </a:rPr>
                  <a:t>Knowing the value of  </a:t>
                </a:r>
                <a14:m>
                  <m:oMath xmlns:m="http://schemas.openxmlformats.org/officeDocument/2006/math">
                    <m:sSub>
                      <m:sSubPr>
                        <m:ctrlPr>
                          <a:rPr lang="en-US" sz="3600" b="0" i="1" dirty="0" smtClean="0">
                            <a:solidFill>
                              <a:srgbClr val="C00000"/>
                            </a:solidFill>
                            <a:latin typeface="Cambria Math"/>
                          </a:rPr>
                        </m:ctrlPr>
                      </m:sSubPr>
                      <m:e>
                        <m:r>
                          <a:rPr lang="en-US" sz="3600" b="0" i="1" dirty="0" smtClean="0">
                            <a:solidFill>
                              <a:srgbClr val="C00000"/>
                            </a:solidFill>
                            <a:latin typeface="Cambria Math"/>
                          </a:rPr>
                          <m:t>𝑍</m:t>
                        </m:r>
                      </m:e>
                      <m:sub>
                        <m:r>
                          <a:rPr lang="en-US" sz="3600" b="0" i="1" dirty="0" smtClean="0">
                            <a:solidFill>
                              <a:srgbClr val="C00000"/>
                            </a:solidFill>
                            <a:latin typeface="Cambria Math"/>
                          </a:rPr>
                          <m:t>𝛾</m:t>
                        </m:r>
                      </m:sub>
                    </m:sSub>
                    <m:r>
                      <a:rPr lang="en-US" sz="3600" b="0" i="1" dirty="0" smtClean="0">
                        <a:solidFill>
                          <a:srgbClr val="C00000"/>
                        </a:solidFill>
                        <a:latin typeface="Cambria Math"/>
                      </a:rPr>
                      <m:t>(</m:t>
                    </m:r>
                    <m:r>
                      <a:rPr lang="en-US" sz="3600" b="0" i="1" dirty="0" smtClean="0">
                        <a:solidFill>
                          <a:srgbClr val="C00000"/>
                        </a:solidFill>
                        <a:latin typeface="Cambria Math"/>
                      </a:rPr>
                      <m:t>𝑢</m:t>
                    </m:r>
                    <m:r>
                      <a:rPr lang="en-US" sz="3600" b="0" i="1" dirty="0" smtClean="0">
                        <a:solidFill>
                          <a:srgbClr val="C00000"/>
                        </a:solidFill>
                        <a:latin typeface="Cambria Math"/>
                      </a:rPr>
                      <m:t>)</m:t>
                    </m:r>
                  </m:oMath>
                </a14:m>
                <a:r>
                  <a:rPr lang="en-US" sz="3600" dirty="0" smtClean="0">
                    <a:solidFill>
                      <a:srgbClr val="C00000"/>
                    </a:solidFill>
                    <a:sym typeface="Mathematica1" panose="05000502060100000001" pitchFamily="2" charset="2"/>
                  </a:rPr>
                  <a:t>  in the sector </a:t>
                </a:r>
                <a14:m>
                  <m:oMath xmlns:m="http://schemas.openxmlformats.org/officeDocument/2006/math">
                    <m:sSub>
                      <m:sSubPr>
                        <m:ctrlPr>
                          <a:rPr lang="en-US" sz="3600" b="0" i="1" dirty="0" smtClean="0">
                            <a:solidFill>
                              <a:srgbClr val="C00000"/>
                            </a:solidFill>
                            <a:latin typeface="Cambria Math"/>
                            <a:sym typeface="Mathematica1" panose="05000502060100000001" pitchFamily="2" charset="2"/>
                          </a:rPr>
                        </m:ctrlPr>
                      </m:sSubPr>
                      <m:e>
                        <m:r>
                          <a:rPr lang="en-US" sz="3600" b="0" i="1" dirty="0" smtClean="0">
                            <a:solidFill>
                              <a:srgbClr val="C00000"/>
                            </a:solidFill>
                            <a:latin typeface="Cambria Math"/>
                            <a:sym typeface="Mathematica1" panose="05000502060100000001" pitchFamily="2" charset="2"/>
                          </a:rPr>
                          <m:t>ℋ</m:t>
                        </m:r>
                      </m:e>
                      <m:sub>
                        <m:r>
                          <a:rPr lang="en-US" sz="3600" b="0" i="1" dirty="0" smtClean="0">
                            <a:solidFill>
                              <a:srgbClr val="C00000"/>
                            </a:solidFill>
                            <a:latin typeface="Cambria Math"/>
                            <a:sym typeface="Mathematica1" panose="05000502060100000001" pitchFamily="2" charset="2"/>
                          </a:rPr>
                          <m:t>𝛾</m:t>
                        </m:r>
                      </m:sub>
                    </m:sSub>
                  </m:oMath>
                </a14:m>
                <a:r>
                  <a:rPr lang="en-US" sz="3600" dirty="0" smtClean="0">
                    <a:solidFill>
                      <a:srgbClr val="C00000"/>
                    </a:solidFill>
                    <a:sym typeface="Mathematica1" panose="05000502060100000001" pitchFamily="2" charset="2"/>
                  </a:rPr>
                  <a:t> does not tell us whether there are, or are not, BPS particles of charge </a:t>
                </a:r>
                <a14:m>
                  <m:oMath xmlns:m="http://schemas.openxmlformats.org/officeDocument/2006/math">
                    <m:r>
                      <a:rPr lang="en-US" sz="3600" b="0" i="1" dirty="0" smtClean="0">
                        <a:solidFill>
                          <a:srgbClr val="C00000"/>
                        </a:solidFill>
                        <a:latin typeface="Cambria Math"/>
                        <a:sym typeface="Mathematica1" panose="05000502060100000001" pitchFamily="2" charset="2"/>
                      </a:rPr>
                      <m:t>𝛾</m:t>
                    </m:r>
                  </m:oMath>
                </a14:m>
                <a:r>
                  <a:rPr lang="en-US" sz="3600" dirty="0" smtClean="0">
                    <a:solidFill>
                      <a:srgbClr val="C00000"/>
                    </a:solidFill>
                    <a:sym typeface="Mathematica1" panose="05000502060100000001" pitchFamily="2" charset="2"/>
                  </a:rPr>
                  <a:t>. It does not tell us if </a:t>
                </a:r>
              </a:p>
              <a:p>
                <a14:m>
                  <m:oMath xmlns:m="http://schemas.openxmlformats.org/officeDocument/2006/math">
                    <m:sSub>
                      <m:sSubPr>
                        <m:ctrlPr>
                          <a:rPr lang="en-US" sz="3600" b="0" i="1" dirty="0" smtClean="0">
                            <a:solidFill>
                              <a:srgbClr val="C00000"/>
                            </a:solidFill>
                            <a:latin typeface="Cambria Math"/>
                            <a:sym typeface="Mathematica1" panose="05000502060100000001" pitchFamily="2" charset="2"/>
                          </a:rPr>
                        </m:ctrlPr>
                      </m:sSubPr>
                      <m:e>
                        <m:r>
                          <a:rPr lang="en-US" sz="3600" b="0" i="1" dirty="0" smtClean="0">
                            <a:solidFill>
                              <a:srgbClr val="C00000"/>
                            </a:solidFill>
                            <a:latin typeface="Cambria Math"/>
                            <a:sym typeface="Mathematica1" panose="05000502060100000001" pitchFamily="2" charset="2"/>
                          </a:rPr>
                          <m:t>ℋ</m:t>
                        </m:r>
                      </m:e>
                      <m:sub>
                        <m:r>
                          <a:rPr lang="en-US" sz="3600" b="0" i="1" dirty="0" smtClean="0">
                            <a:solidFill>
                              <a:srgbClr val="C00000"/>
                            </a:solidFill>
                            <a:latin typeface="Cambria Math"/>
                            <a:sym typeface="Mathematica1" panose="05000502060100000001" pitchFamily="2" charset="2"/>
                          </a:rPr>
                          <m:t>𝛾</m:t>
                        </m:r>
                      </m:sub>
                    </m:sSub>
                  </m:oMath>
                </a14:m>
                <a:r>
                  <a:rPr lang="en-US" sz="3600" baseline="30000" dirty="0" smtClean="0">
                    <a:solidFill>
                      <a:srgbClr val="C00000"/>
                    </a:solidFill>
                    <a:sym typeface="Mathematica1" panose="05000502060100000001" pitchFamily="2" charset="2"/>
                  </a:rPr>
                  <a:t>BPS</a:t>
                </a:r>
                <a:r>
                  <a:rPr lang="en-US" sz="3600" baseline="-25000" dirty="0" smtClean="0">
                    <a:solidFill>
                      <a:srgbClr val="C00000"/>
                    </a:solidFill>
                    <a:sym typeface="Mathematica1" panose="05000502060100000001" pitchFamily="2" charset="2"/>
                  </a:rPr>
                  <a:t> </a:t>
                </a:r>
                <a:r>
                  <a:rPr lang="en-US" sz="3600" dirty="0" smtClean="0">
                    <a:solidFill>
                      <a:srgbClr val="C00000"/>
                    </a:solidFill>
                    <a:sym typeface="Mathematica1" panose="05000502060100000001" pitchFamily="2" charset="2"/>
                  </a:rPr>
                  <a:t> is zero or not. </a:t>
                </a:r>
                <a:r>
                  <a:rPr lang="en-US" sz="3600" baseline="-25000" dirty="0" smtClean="0">
                    <a:solidFill>
                      <a:srgbClr val="C00000"/>
                    </a:solidFill>
                    <a:sym typeface="Mathematica1"/>
                  </a:rPr>
                  <a:t> </a:t>
                </a:r>
                <a:r>
                  <a:rPr lang="en-US" sz="3600" dirty="0" smtClean="0">
                    <a:solidFill>
                      <a:srgbClr val="C00000"/>
                    </a:solidFill>
                    <a:sym typeface="Mathematica1" panose="05000502060100000001" pitchFamily="2" charset="2"/>
                  </a:rPr>
                  <a:t> </a:t>
                </a:r>
                <a:endParaRPr lang="en-US" sz="3600" baseline="-25000"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114800"/>
                <a:ext cx="9144000" cy="2396810"/>
              </a:xfrm>
              <a:prstGeom prst="rect">
                <a:avLst/>
              </a:prstGeom>
              <a:blipFill rotWithShape="1">
                <a:blip r:embed="rId2"/>
                <a:stretch>
                  <a:fillRect l="-2000" t="-3562" b="-71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305800" cy="2554545"/>
          </a:xfrm>
          <a:prstGeom prst="rect">
            <a:avLst/>
          </a:prstGeom>
          <a:noFill/>
        </p:spPr>
        <p:txBody>
          <a:bodyPr wrap="square" rtlCol="0">
            <a:spAutoFit/>
          </a:bodyPr>
          <a:lstStyle/>
          <a:p>
            <a:r>
              <a:rPr lang="en-US" sz="4000" dirty="0" smtClean="0">
                <a:solidFill>
                  <a:srgbClr val="0000FF"/>
                </a:solidFill>
              </a:rPr>
              <a:t>In the past 10 years there has been a great deal of progress in understanding the BPS spectra in a large class of other </a:t>
            </a:r>
            <a:r>
              <a:rPr lang="en-US" sz="4000" dirty="0" smtClean="0">
                <a:solidFill>
                  <a:srgbClr val="0000FF"/>
                </a:solidFill>
                <a:latin typeface="Monotype Corsiva" pitchFamily="66" charset="0"/>
              </a:rPr>
              <a:t>N=2 </a:t>
            </a:r>
            <a:r>
              <a:rPr lang="en-US" sz="4000" dirty="0" smtClean="0">
                <a:solidFill>
                  <a:srgbClr val="0000FF"/>
                </a:solidFill>
              </a:rPr>
              <a:t>theories.</a:t>
            </a:r>
            <a:endParaRPr lang="en-US" sz="4000" dirty="0">
              <a:solidFill>
                <a:srgbClr val="0000FF"/>
              </a:solidFill>
            </a:endParaRPr>
          </a:p>
        </p:txBody>
      </p:sp>
      <p:sp>
        <p:nvSpPr>
          <p:cNvPr id="5" name="TextBox 4"/>
          <p:cNvSpPr txBox="1"/>
          <p:nvPr/>
        </p:nvSpPr>
        <p:spPr>
          <a:xfrm>
            <a:off x="381000" y="3810000"/>
            <a:ext cx="9144000" cy="1938992"/>
          </a:xfrm>
          <a:prstGeom prst="rect">
            <a:avLst/>
          </a:prstGeom>
          <a:noFill/>
        </p:spPr>
        <p:txBody>
          <a:bodyPr wrap="square" rtlCol="0">
            <a:spAutoFit/>
          </a:bodyPr>
          <a:lstStyle/>
          <a:p>
            <a:r>
              <a:rPr lang="en-US" sz="4000" dirty="0" smtClean="0">
                <a:solidFill>
                  <a:srgbClr val="C00000"/>
                </a:solidFill>
              </a:rPr>
              <a:t>One key step in this progress has been a much-improved understanding of the </a:t>
            </a:r>
          </a:p>
          <a:p>
            <a:r>
              <a:rPr lang="en-US" sz="4000" dirty="0" smtClean="0">
                <a:solidFill>
                  <a:srgbClr val="C00000"/>
                </a:solidFill>
              </a:rPr>
              <a:t>         ``</a:t>
            </a:r>
            <a:r>
              <a:rPr lang="en-US" sz="4000" i="1" u="sng" dirty="0" smtClean="0">
                <a:solidFill>
                  <a:srgbClr val="C00000"/>
                </a:solidFill>
              </a:rPr>
              <a:t>wall-crossing phenomenon</a:t>
            </a:r>
            <a:r>
              <a:rPr lang="en-US" sz="4000" dirty="0" smtClean="0">
                <a:solidFill>
                  <a:srgbClr val="C00000"/>
                </a:solidFill>
              </a:rPr>
              <a:t>.’’ </a:t>
            </a:r>
            <a:endParaRPr lang="en-US" sz="4000" dirty="0">
              <a:solidFill>
                <a:srgbClr val="C00000"/>
              </a:solidFill>
            </a:endParaRPr>
          </a:p>
        </p:txBody>
      </p:sp>
    </p:spTree>
    <p:extLst>
      <p:ext uri="{BB962C8B-B14F-4D97-AF65-F5344CB8AC3E}">
        <p14:creationId xmlns:p14="http://schemas.microsoft.com/office/powerpoint/2010/main" val="33966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46699" y="2578100"/>
            <a:ext cx="7924800" cy="523220"/>
          </a:xfrm>
          <a:prstGeom prst="rect">
            <a:avLst/>
          </a:prstGeom>
          <a:solidFill>
            <a:srgbClr val="002060"/>
          </a:solidFill>
        </p:spPr>
        <p:txBody>
          <a:bodyPr wrap="square" rtlCol="0">
            <a:spAutoFit/>
          </a:bodyPr>
          <a:lstStyle/>
          <a:p>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55</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FF00"/>
                </a:solidFill>
              </a:rPr>
              <a:t>Wall Crossing 101</a:t>
            </a:r>
            <a:endParaRPr lang="en-US" sz="2800" dirty="0">
              <a:solidFill>
                <a:srgbClr val="FFFF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9" name="TextBox 8"/>
          <p:cNvSpPr txBox="1"/>
          <p:nvPr/>
        </p:nvSpPr>
        <p:spPr>
          <a:xfrm>
            <a:off x="854068" y="3581400"/>
            <a:ext cx="7527932" cy="954107"/>
          </a:xfrm>
          <a:prstGeom prst="rect">
            <a:avLst/>
          </a:prstGeom>
          <a:noFill/>
        </p:spPr>
        <p:txBody>
          <a:bodyPr wrap="square" rtlCol="0">
            <a:spAutoFit/>
          </a:bodyPr>
          <a:lstStyle/>
          <a:p>
            <a:r>
              <a:rPr lang="en-US" sz="2800" dirty="0"/>
              <a:t>Theories </a:t>
            </a:r>
            <a:r>
              <a:rPr lang="en-US" sz="2800" dirty="0" smtClean="0"/>
              <a:t>Of </a:t>
            </a:r>
            <a:r>
              <a:rPr lang="en-US" sz="2800" dirty="0"/>
              <a:t>Class S &amp; Spectral Networks</a:t>
            </a:r>
          </a:p>
          <a:p>
            <a:endParaRPr lang="en-US" sz="2800" dirty="0"/>
          </a:p>
        </p:txBody>
      </p:sp>
      <p:sp>
        <p:nvSpPr>
          <p:cNvPr id="10" name="Oval 9"/>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
        <p:nvSpPr>
          <p:cNvPr id="11" name="TextBox 10"/>
          <p:cNvSpPr txBox="1"/>
          <p:nvPr/>
        </p:nvSpPr>
        <p:spPr>
          <a:xfrm>
            <a:off x="838200" y="54102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12" name="Oval 11"/>
          <p:cNvSpPr/>
          <p:nvPr/>
        </p:nvSpPr>
        <p:spPr>
          <a:xfrm>
            <a:off x="35689" y="4495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13" name="Oval 12"/>
          <p:cNvSpPr/>
          <p:nvPr/>
        </p:nvSpPr>
        <p:spPr>
          <a:xfrm>
            <a:off x="17362" y="5410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14" name="TextBox 13"/>
          <p:cNvSpPr txBox="1"/>
          <p:nvPr/>
        </p:nvSpPr>
        <p:spPr>
          <a:xfrm>
            <a:off x="838200" y="4419600"/>
            <a:ext cx="6720875" cy="523220"/>
          </a:xfrm>
          <a:prstGeom prst="rect">
            <a:avLst/>
          </a:prstGeom>
          <a:noFill/>
        </p:spPr>
        <p:txBody>
          <a:bodyPr wrap="square" rtlCol="0">
            <a:spAutoFit/>
          </a:bodyPr>
          <a:lstStyle/>
          <a:p>
            <a:r>
              <a:rPr lang="en-US" sz="2800" dirty="0" smtClean="0"/>
              <a:t>Defects In QFT – Exact Results</a:t>
            </a:r>
            <a:endParaRPr lang="en-US" sz="2800" dirty="0"/>
          </a:p>
        </p:txBody>
      </p:sp>
      <p:sp>
        <p:nvSpPr>
          <p:cNvPr id="15" name="Rectangle 14"/>
          <p:cNvSpPr/>
          <p:nvPr/>
        </p:nvSpPr>
        <p:spPr>
          <a:xfrm>
            <a:off x="892168"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2611546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9731" y="304800"/>
            <a:ext cx="9448800" cy="584775"/>
          </a:xfrm>
          <a:prstGeom prst="rect">
            <a:avLst/>
          </a:prstGeom>
          <a:noFill/>
        </p:spPr>
        <p:txBody>
          <a:bodyPr wrap="square" rtlCol="0">
            <a:spAutoFit/>
          </a:bodyPr>
          <a:lstStyle/>
          <a:p>
            <a:r>
              <a:rPr lang="en-US" sz="3200" dirty="0" smtClean="0">
                <a:solidFill>
                  <a:srgbClr val="0000FF"/>
                </a:solidFill>
              </a:rPr>
              <a:t>Recall we want to compute the space of BPS states : </a:t>
            </a:r>
            <a:endParaRPr lang="en-US" sz="3200" dirty="0">
              <a:solidFill>
                <a:srgbClr val="0000FF"/>
              </a:solidFill>
            </a:endParaRPr>
          </a:p>
        </p:txBody>
      </p:sp>
      <p:grpSp>
        <p:nvGrpSpPr>
          <p:cNvPr id="2076" name="Group 28"/>
          <p:cNvGrpSpPr>
            <a:grpSpLocks noChangeAspect="1"/>
          </p:cNvGrpSpPr>
          <p:nvPr>
            <p:custDataLst>
              <p:tags r:id="rId1"/>
            </p:custDataLst>
          </p:nvPr>
        </p:nvGrpSpPr>
        <p:grpSpPr bwMode="auto">
          <a:xfrm>
            <a:off x="609600" y="1447800"/>
            <a:ext cx="7866937" cy="762000"/>
            <a:chOff x="960" y="1855"/>
            <a:chExt cx="20421" cy="1978"/>
          </a:xfrm>
          <a:solidFill>
            <a:srgbClr val="0000FF"/>
          </a:solidFill>
        </p:grpSpPr>
        <p:sp>
          <p:nvSpPr>
            <p:cNvPr id="2078" name="Freeform 30"/>
            <p:cNvSpPr>
              <a:spLocks/>
            </p:cNvSpPr>
            <p:nvPr/>
          </p:nvSpPr>
          <p:spPr bwMode="auto">
            <a:xfrm>
              <a:off x="960" y="2131"/>
              <a:ext cx="1238" cy="1143"/>
            </a:xfrm>
            <a:custGeom>
              <a:avLst/>
              <a:gdLst/>
              <a:ahLst/>
              <a:cxnLst>
                <a:cxn ang="0">
                  <a:pos x="519" y="6"/>
                </a:cxn>
                <a:cxn ang="0">
                  <a:pos x="582" y="86"/>
                </a:cxn>
                <a:cxn ang="0">
                  <a:pos x="563" y="240"/>
                </a:cxn>
                <a:cxn ang="0">
                  <a:pos x="494" y="547"/>
                </a:cxn>
                <a:cxn ang="0">
                  <a:pos x="1082" y="74"/>
                </a:cxn>
                <a:cxn ang="0">
                  <a:pos x="1094" y="49"/>
                </a:cxn>
                <a:cxn ang="0">
                  <a:pos x="1157" y="13"/>
                </a:cxn>
                <a:cxn ang="0">
                  <a:pos x="1201" y="0"/>
                </a:cxn>
                <a:cxn ang="0">
                  <a:pos x="1213" y="13"/>
                </a:cxn>
                <a:cxn ang="0">
                  <a:pos x="1207" y="31"/>
                </a:cxn>
                <a:cxn ang="0">
                  <a:pos x="1026" y="590"/>
                </a:cxn>
                <a:cxn ang="0">
                  <a:pos x="963" y="885"/>
                </a:cxn>
                <a:cxn ang="0">
                  <a:pos x="951" y="990"/>
                </a:cxn>
                <a:cxn ang="0">
                  <a:pos x="969" y="1045"/>
                </a:cxn>
                <a:cxn ang="0">
                  <a:pos x="1013" y="1057"/>
                </a:cxn>
                <a:cxn ang="0">
                  <a:pos x="1051" y="1057"/>
                </a:cxn>
                <a:cxn ang="0">
                  <a:pos x="1094" y="1051"/>
                </a:cxn>
                <a:cxn ang="0">
                  <a:pos x="1132" y="996"/>
                </a:cxn>
                <a:cxn ang="0">
                  <a:pos x="1226" y="953"/>
                </a:cxn>
                <a:cxn ang="0">
                  <a:pos x="1238" y="965"/>
                </a:cxn>
                <a:cxn ang="0">
                  <a:pos x="1157" y="1076"/>
                </a:cxn>
                <a:cxn ang="0">
                  <a:pos x="907" y="1143"/>
                </a:cxn>
                <a:cxn ang="0">
                  <a:pos x="844" y="1125"/>
                </a:cxn>
                <a:cxn ang="0">
                  <a:pos x="819" y="1076"/>
                </a:cxn>
                <a:cxn ang="0">
                  <a:pos x="832" y="903"/>
                </a:cxn>
                <a:cxn ang="0">
                  <a:pos x="888" y="664"/>
                </a:cxn>
                <a:cxn ang="0">
                  <a:pos x="857" y="627"/>
                </a:cxn>
                <a:cxn ang="0">
                  <a:pos x="469" y="633"/>
                </a:cxn>
                <a:cxn ang="0">
                  <a:pos x="319" y="1063"/>
                </a:cxn>
                <a:cxn ang="0">
                  <a:pos x="269" y="1106"/>
                </a:cxn>
                <a:cxn ang="0">
                  <a:pos x="194" y="1131"/>
                </a:cxn>
                <a:cxn ang="0">
                  <a:pos x="187" y="1125"/>
                </a:cxn>
                <a:cxn ang="0">
                  <a:pos x="187" y="1112"/>
                </a:cxn>
                <a:cxn ang="0">
                  <a:pos x="263" y="903"/>
                </a:cxn>
                <a:cxn ang="0">
                  <a:pos x="238" y="633"/>
                </a:cxn>
                <a:cxn ang="0">
                  <a:pos x="200" y="627"/>
                </a:cxn>
                <a:cxn ang="0">
                  <a:pos x="213" y="602"/>
                </a:cxn>
                <a:cxn ang="0">
                  <a:pos x="319" y="547"/>
                </a:cxn>
                <a:cxn ang="0">
                  <a:pos x="400" y="424"/>
                </a:cxn>
                <a:cxn ang="0">
                  <a:pos x="419" y="338"/>
                </a:cxn>
                <a:cxn ang="0">
                  <a:pos x="444" y="172"/>
                </a:cxn>
                <a:cxn ang="0">
                  <a:pos x="438" y="135"/>
                </a:cxn>
                <a:cxn ang="0">
                  <a:pos x="413" y="99"/>
                </a:cxn>
                <a:cxn ang="0">
                  <a:pos x="294" y="92"/>
                </a:cxn>
                <a:cxn ang="0">
                  <a:pos x="162" y="185"/>
                </a:cxn>
                <a:cxn ang="0">
                  <a:pos x="69" y="289"/>
                </a:cxn>
                <a:cxn ang="0">
                  <a:pos x="12" y="307"/>
                </a:cxn>
                <a:cxn ang="0">
                  <a:pos x="0" y="295"/>
                </a:cxn>
                <a:cxn ang="0">
                  <a:pos x="50" y="203"/>
                </a:cxn>
                <a:cxn ang="0">
                  <a:pos x="256" y="49"/>
                </a:cxn>
              </a:cxnLst>
              <a:rect l="0" t="0" r="r" b="b"/>
              <a:pathLst>
                <a:path w="1238" h="1143">
                  <a:moveTo>
                    <a:pt x="475" y="0"/>
                  </a:moveTo>
                  <a:lnTo>
                    <a:pt x="494" y="0"/>
                  </a:lnTo>
                  <a:lnTo>
                    <a:pt x="519" y="6"/>
                  </a:lnTo>
                  <a:lnTo>
                    <a:pt x="550" y="19"/>
                  </a:lnTo>
                  <a:lnTo>
                    <a:pt x="569" y="49"/>
                  </a:lnTo>
                  <a:lnTo>
                    <a:pt x="582" y="86"/>
                  </a:lnTo>
                  <a:lnTo>
                    <a:pt x="575" y="117"/>
                  </a:lnTo>
                  <a:lnTo>
                    <a:pt x="569" y="172"/>
                  </a:lnTo>
                  <a:lnTo>
                    <a:pt x="563" y="240"/>
                  </a:lnTo>
                  <a:lnTo>
                    <a:pt x="550" y="320"/>
                  </a:lnTo>
                  <a:lnTo>
                    <a:pt x="494" y="547"/>
                  </a:lnTo>
                  <a:lnTo>
                    <a:pt x="494" y="547"/>
                  </a:lnTo>
                  <a:lnTo>
                    <a:pt x="919" y="547"/>
                  </a:lnTo>
                  <a:lnTo>
                    <a:pt x="994" y="307"/>
                  </a:lnTo>
                  <a:lnTo>
                    <a:pt x="1082" y="74"/>
                  </a:lnTo>
                  <a:lnTo>
                    <a:pt x="1088" y="62"/>
                  </a:lnTo>
                  <a:lnTo>
                    <a:pt x="1094" y="56"/>
                  </a:lnTo>
                  <a:lnTo>
                    <a:pt x="1094" y="49"/>
                  </a:lnTo>
                  <a:lnTo>
                    <a:pt x="1119" y="37"/>
                  </a:lnTo>
                  <a:lnTo>
                    <a:pt x="1138" y="25"/>
                  </a:lnTo>
                  <a:lnTo>
                    <a:pt x="1157" y="13"/>
                  </a:lnTo>
                  <a:lnTo>
                    <a:pt x="1182" y="6"/>
                  </a:lnTo>
                  <a:lnTo>
                    <a:pt x="1194" y="0"/>
                  </a:lnTo>
                  <a:lnTo>
                    <a:pt x="1201" y="0"/>
                  </a:lnTo>
                  <a:lnTo>
                    <a:pt x="1207" y="6"/>
                  </a:lnTo>
                  <a:lnTo>
                    <a:pt x="1213" y="6"/>
                  </a:lnTo>
                  <a:lnTo>
                    <a:pt x="1213" y="13"/>
                  </a:lnTo>
                  <a:lnTo>
                    <a:pt x="1213" y="19"/>
                  </a:lnTo>
                  <a:lnTo>
                    <a:pt x="1213" y="19"/>
                  </a:lnTo>
                  <a:lnTo>
                    <a:pt x="1207" y="31"/>
                  </a:lnTo>
                  <a:lnTo>
                    <a:pt x="1132" y="234"/>
                  </a:lnTo>
                  <a:lnTo>
                    <a:pt x="1069" y="424"/>
                  </a:lnTo>
                  <a:lnTo>
                    <a:pt x="1026" y="590"/>
                  </a:lnTo>
                  <a:lnTo>
                    <a:pt x="988" y="738"/>
                  </a:lnTo>
                  <a:lnTo>
                    <a:pt x="969" y="854"/>
                  </a:lnTo>
                  <a:lnTo>
                    <a:pt x="963" y="885"/>
                  </a:lnTo>
                  <a:lnTo>
                    <a:pt x="957" y="928"/>
                  </a:lnTo>
                  <a:lnTo>
                    <a:pt x="951" y="965"/>
                  </a:lnTo>
                  <a:lnTo>
                    <a:pt x="951" y="990"/>
                  </a:lnTo>
                  <a:lnTo>
                    <a:pt x="951" y="1014"/>
                  </a:lnTo>
                  <a:lnTo>
                    <a:pt x="963" y="1033"/>
                  </a:lnTo>
                  <a:lnTo>
                    <a:pt x="969" y="1045"/>
                  </a:lnTo>
                  <a:lnTo>
                    <a:pt x="988" y="1051"/>
                  </a:lnTo>
                  <a:lnTo>
                    <a:pt x="1001" y="1057"/>
                  </a:lnTo>
                  <a:lnTo>
                    <a:pt x="1013" y="1057"/>
                  </a:lnTo>
                  <a:lnTo>
                    <a:pt x="1019" y="1057"/>
                  </a:lnTo>
                  <a:lnTo>
                    <a:pt x="1032" y="1057"/>
                  </a:lnTo>
                  <a:lnTo>
                    <a:pt x="1051" y="1057"/>
                  </a:lnTo>
                  <a:lnTo>
                    <a:pt x="1063" y="1051"/>
                  </a:lnTo>
                  <a:lnTo>
                    <a:pt x="1082" y="1051"/>
                  </a:lnTo>
                  <a:lnTo>
                    <a:pt x="1094" y="1051"/>
                  </a:lnTo>
                  <a:lnTo>
                    <a:pt x="1101" y="1045"/>
                  </a:lnTo>
                  <a:lnTo>
                    <a:pt x="1101" y="1039"/>
                  </a:lnTo>
                  <a:lnTo>
                    <a:pt x="1132" y="996"/>
                  </a:lnTo>
                  <a:lnTo>
                    <a:pt x="1169" y="971"/>
                  </a:lnTo>
                  <a:lnTo>
                    <a:pt x="1201" y="959"/>
                  </a:lnTo>
                  <a:lnTo>
                    <a:pt x="1226" y="953"/>
                  </a:lnTo>
                  <a:lnTo>
                    <a:pt x="1232" y="953"/>
                  </a:lnTo>
                  <a:lnTo>
                    <a:pt x="1238" y="959"/>
                  </a:lnTo>
                  <a:lnTo>
                    <a:pt x="1238" y="965"/>
                  </a:lnTo>
                  <a:lnTo>
                    <a:pt x="1232" y="996"/>
                  </a:lnTo>
                  <a:lnTo>
                    <a:pt x="1201" y="1033"/>
                  </a:lnTo>
                  <a:lnTo>
                    <a:pt x="1157" y="1076"/>
                  </a:lnTo>
                  <a:lnTo>
                    <a:pt x="1088" y="1106"/>
                  </a:lnTo>
                  <a:lnTo>
                    <a:pt x="1007" y="1137"/>
                  </a:lnTo>
                  <a:lnTo>
                    <a:pt x="907" y="1143"/>
                  </a:lnTo>
                  <a:lnTo>
                    <a:pt x="882" y="1143"/>
                  </a:lnTo>
                  <a:lnTo>
                    <a:pt x="863" y="1137"/>
                  </a:lnTo>
                  <a:lnTo>
                    <a:pt x="844" y="1125"/>
                  </a:lnTo>
                  <a:lnTo>
                    <a:pt x="832" y="1112"/>
                  </a:lnTo>
                  <a:lnTo>
                    <a:pt x="819" y="1094"/>
                  </a:lnTo>
                  <a:lnTo>
                    <a:pt x="819" y="1076"/>
                  </a:lnTo>
                  <a:lnTo>
                    <a:pt x="813" y="1057"/>
                  </a:lnTo>
                  <a:lnTo>
                    <a:pt x="819" y="990"/>
                  </a:lnTo>
                  <a:lnTo>
                    <a:pt x="832" y="903"/>
                  </a:lnTo>
                  <a:lnTo>
                    <a:pt x="850" y="817"/>
                  </a:lnTo>
                  <a:lnTo>
                    <a:pt x="869" y="731"/>
                  </a:lnTo>
                  <a:lnTo>
                    <a:pt x="888" y="664"/>
                  </a:lnTo>
                  <a:lnTo>
                    <a:pt x="894" y="615"/>
                  </a:lnTo>
                  <a:lnTo>
                    <a:pt x="875" y="627"/>
                  </a:lnTo>
                  <a:lnTo>
                    <a:pt x="857" y="627"/>
                  </a:lnTo>
                  <a:lnTo>
                    <a:pt x="838" y="633"/>
                  </a:lnTo>
                  <a:lnTo>
                    <a:pt x="825" y="633"/>
                  </a:lnTo>
                  <a:lnTo>
                    <a:pt x="469" y="633"/>
                  </a:lnTo>
                  <a:lnTo>
                    <a:pt x="400" y="842"/>
                  </a:lnTo>
                  <a:lnTo>
                    <a:pt x="325" y="1051"/>
                  </a:lnTo>
                  <a:lnTo>
                    <a:pt x="319" y="1063"/>
                  </a:lnTo>
                  <a:lnTo>
                    <a:pt x="313" y="1076"/>
                  </a:lnTo>
                  <a:lnTo>
                    <a:pt x="306" y="1082"/>
                  </a:lnTo>
                  <a:lnTo>
                    <a:pt x="269" y="1106"/>
                  </a:lnTo>
                  <a:lnTo>
                    <a:pt x="231" y="1125"/>
                  </a:lnTo>
                  <a:lnTo>
                    <a:pt x="200" y="1131"/>
                  </a:lnTo>
                  <a:lnTo>
                    <a:pt x="194" y="1131"/>
                  </a:lnTo>
                  <a:lnTo>
                    <a:pt x="194" y="1131"/>
                  </a:lnTo>
                  <a:lnTo>
                    <a:pt x="187" y="1131"/>
                  </a:lnTo>
                  <a:lnTo>
                    <a:pt x="187" y="1125"/>
                  </a:lnTo>
                  <a:lnTo>
                    <a:pt x="187" y="1119"/>
                  </a:lnTo>
                  <a:lnTo>
                    <a:pt x="187" y="1119"/>
                  </a:lnTo>
                  <a:lnTo>
                    <a:pt x="187" y="1112"/>
                  </a:lnTo>
                  <a:lnTo>
                    <a:pt x="194" y="1100"/>
                  </a:lnTo>
                  <a:lnTo>
                    <a:pt x="200" y="1082"/>
                  </a:lnTo>
                  <a:lnTo>
                    <a:pt x="263" y="903"/>
                  </a:lnTo>
                  <a:lnTo>
                    <a:pt x="313" y="756"/>
                  </a:lnTo>
                  <a:lnTo>
                    <a:pt x="350" y="633"/>
                  </a:lnTo>
                  <a:lnTo>
                    <a:pt x="238" y="633"/>
                  </a:lnTo>
                  <a:lnTo>
                    <a:pt x="219" y="633"/>
                  </a:lnTo>
                  <a:lnTo>
                    <a:pt x="206" y="627"/>
                  </a:lnTo>
                  <a:lnTo>
                    <a:pt x="200" y="627"/>
                  </a:lnTo>
                  <a:lnTo>
                    <a:pt x="200" y="627"/>
                  </a:lnTo>
                  <a:lnTo>
                    <a:pt x="200" y="621"/>
                  </a:lnTo>
                  <a:lnTo>
                    <a:pt x="213" y="602"/>
                  </a:lnTo>
                  <a:lnTo>
                    <a:pt x="244" y="578"/>
                  </a:lnTo>
                  <a:lnTo>
                    <a:pt x="281" y="553"/>
                  </a:lnTo>
                  <a:lnTo>
                    <a:pt x="319" y="547"/>
                  </a:lnTo>
                  <a:lnTo>
                    <a:pt x="375" y="547"/>
                  </a:lnTo>
                  <a:lnTo>
                    <a:pt x="394" y="473"/>
                  </a:lnTo>
                  <a:lnTo>
                    <a:pt x="400" y="424"/>
                  </a:lnTo>
                  <a:lnTo>
                    <a:pt x="413" y="393"/>
                  </a:lnTo>
                  <a:lnTo>
                    <a:pt x="413" y="363"/>
                  </a:lnTo>
                  <a:lnTo>
                    <a:pt x="419" y="338"/>
                  </a:lnTo>
                  <a:lnTo>
                    <a:pt x="431" y="264"/>
                  </a:lnTo>
                  <a:lnTo>
                    <a:pt x="438" y="209"/>
                  </a:lnTo>
                  <a:lnTo>
                    <a:pt x="444" y="172"/>
                  </a:lnTo>
                  <a:lnTo>
                    <a:pt x="444" y="160"/>
                  </a:lnTo>
                  <a:lnTo>
                    <a:pt x="444" y="148"/>
                  </a:lnTo>
                  <a:lnTo>
                    <a:pt x="438" y="135"/>
                  </a:lnTo>
                  <a:lnTo>
                    <a:pt x="438" y="117"/>
                  </a:lnTo>
                  <a:lnTo>
                    <a:pt x="425" y="111"/>
                  </a:lnTo>
                  <a:lnTo>
                    <a:pt x="413" y="99"/>
                  </a:lnTo>
                  <a:lnTo>
                    <a:pt x="394" y="92"/>
                  </a:lnTo>
                  <a:lnTo>
                    <a:pt x="369" y="86"/>
                  </a:lnTo>
                  <a:lnTo>
                    <a:pt x="294" y="92"/>
                  </a:lnTo>
                  <a:lnTo>
                    <a:pt x="238" y="117"/>
                  </a:lnTo>
                  <a:lnTo>
                    <a:pt x="194" y="142"/>
                  </a:lnTo>
                  <a:lnTo>
                    <a:pt x="162" y="185"/>
                  </a:lnTo>
                  <a:lnTo>
                    <a:pt x="137" y="228"/>
                  </a:lnTo>
                  <a:lnTo>
                    <a:pt x="106" y="264"/>
                  </a:lnTo>
                  <a:lnTo>
                    <a:pt x="69" y="289"/>
                  </a:lnTo>
                  <a:lnTo>
                    <a:pt x="31" y="301"/>
                  </a:lnTo>
                  <a:lnTo>
                    <a:pt x="12" y="307"/>
                  </a:lnTo>
                  <a:lnTo>
                    <a:pt x="12" y="307"/>
                  </a:lnTo>
                  <a:lnTo>
                    <a:pt x="6" y="301"/>
                  </a:lnTo>
                  <a:lnTo>
                    <a:pt x="0" y="301"/>
                  </a:lnTo>
                  <a:lnTo>
                    <a:pt x="0" y="295"/>
                  </a:lnTo>
                  <a:lnTo>
                    <a:pt x="0" y="277"/>
                  </a:lnTo>
                  <a:lnTo>
                    <a:pt x="19" y="246"/>
                  </a:lnTo>
                  <a:lnTo>
                    <a:pt x="50" y="203"/>
                  </a:lnTo>
                  <a:lnTo>
                    <a:pt x="100" y="148"/>
                  </a:lnTo>
                  <a:lnTo>
                    <a:pt x="169" y="99"/>
                  </a:lnTo>
                  <a:lnTo>
                    <a:pt x="256" y="49"/>
                  </a:lnTo>
                  <a:lnTo>
                    <a:pt x="356" y="19"/>
                  </a:lnTo>
                  <a:lnTo>
                    <a:pt x="4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noEditPoints="1"/>
            </p:cNvSpPr>
            <p:nvPr/>
          </p:nvSpPr>
          <p:spPr bwMode="auto">
            <a:xfrm>
              <a:off x="2355" y="1879"/>
              <a:ext cx="750" cy="756"/>
            </a:xfrm>
            <a:custGeom>
              <a:avLst/>
              <a:gdLst/>
              <a:ahLst/>
              <a:cxnLst>
                <a:cxn ang="0">
                  <a:pos x="212" y="670"/>
                </a:cxn>
                <a:cxn ang="0">
                  <a:pos x="219" y="695"/>
                </a:cxn>
                <a:cxn ang="0">
                  <a:pos x="231" y="713"/>
                </a:cxn>
                <a:cxn ang="0">
                  <a:pos x="269" y="713"/>
                </a:cxn>
                <a:cxn ang="0">
                  <a:pos x="437" y="713"/>
                </a:cxn>
                <a:cxn ang="0">
                  <a:pos x="563" y="682"/>
                </a:cxn>
                <a:cxn ang="0">
                  <a:pos x="631" y="596"/>
                </a:cxn>
                <a:cxn ang="0">
                  <a:pos x="631" y="504"/>
                </a:cxn>
                <a:cxn ang="0">
                  <a:pos x="569" y="418"/>
                </a:cxn>
                <a:cxn ang="0">
                  <a:pos x="456" y="381"/>
                </a:cxn>
                <a:cxn ang="0">
                  <a:pos x="269" y="37"/>
                </a:cxn>
                <a:cxn ang="0">
                  <a:pos x="231" y="43"/>
                </a:cxn>
                <a:cxn ang="0">
                  <a:pos x="219" y="56"/>
                </a:cxn>
                <a:cxn ang="0">
                  <a:pos x="212" y="80"/>
                </a:cxn>
                <a:cxn ang="0">
                  <a:pos x="212" y="344"/>
                </a:cxn>
                <a:cxn ang="0">
                  <a:pos x="212" y="344"/>
                </a:cxn>
                <a:cxn ang="0">
                  <a:pos x="469" y="338"/>
                </a:cxn>
                <a:cxn ang="0">
                  <a:pos x="569" y="277"/>
                </a:cxn>
                <a:cxn ang="0">
                  <a:pos x="606" y="185"/>
                </a:cxn>
                <a:cxn ang="0">
                  <a:pos x="575" y="105"/>
                </a:cxn>
                <a:cxn ang="0">
                  <a:pos x="494" y="49"/>
                </a:cxn>
                <a:cxn ang="0">
                  <a:pos x="269" y="37"/>
                </a:cxn>
                <a:cxn ang="0">
                  <a:pos x="444" y="0"/>
                </a:cxn>
                <a:cxn ang="0">
                  <a:pos x="644" y="56"/>
                </a:cxn>
                <a:cxn ang="0">
                  <a:pos x="719" y="185"/>
                </a:cxn>
                <a:cxn ang="0">
                  <a:pos x="663" y="295"/>
                </a:cxn>
                <a:cxn ang="0">
                  <a:pos x="512" y="357"/>
                </a:cxn>
                <a:cxn ang="0">
                  <a:pos x="688" y="424"/>
                </a:cxn>
                <a:cxn ang="0">
                  <a:pos x="750" y="553"/>
                </a:cxn>
                <a:cxn ang="0">
                  <a:pos x="700" y="670"/>
                </a:cxn>
                <a:cxn ang="0">
                  <a:pos x="569" y="744"/>
                </a:cxn>
                <a:cxn ang="0">
                  <a:pos x="0" y="756"/>
                </a:cxn>
                <a:cxn ang="0">
                  <a:pos x="31" y="713"/>
                </a:cxn>
                <a:cxn ang="0">
                  <a:pos x="81" y="713"/>
                </a:cxn>
                <a:cxn ang="0">
                  <a:pos x="106" y="701"/>
                </a:cxn>
                <a:cxn ang="0">
                  <a:pos x="112" y="682"/>
                </a:cxn>
                <a:cxn ang="0">
                  <a:pos x="118" y="86"/>
                </a:cxn>
                <a:cxn ang="0">
                  <a:pos x="112" y="62"/>
                </a:cxn>
                <a:cxn ang="0">
                  <a:pos x="100" y="49"/>
                </a:cxn>
                <a:cxn ang="0">
                  <a:pos x="62" y="43"/>
                </a:cxn>
                <a:cxn ang="0">
                  <a:pos x="0" y="37"/>
                </a:cxn>
                <a:cxn ang="0">
                  <a:pos x="0" y="0"/>
                </a:cxn>
                <a:cxn ang="0">
                  <a:pos x="0" y="0"/>
                </a:cxn>
              </a:cxnLst>
              <a:rect l="0" t="0" r="r" b="b"/>
              <a:pathLst>
                <a:path w="750" h="756">
                  <a:moveTo>
                    <a:pt x="212" y="381"/>
                  </a:moveTo>
                  <a:lnTo>
                    <a:pt x="212" y="670"/>
                  </a:lnTo>
                  <a:lnTo>
                    <a:pt x="219" y="688"/>
                  </a:lnTo>
                  <a:lnTo>
                    <a:pt x="219" y="695"/>
                  </a:lnTo>
                  <a:lnTo>
                    <a:pt x="225" y="707"/>
                  </a:lnTo>
                  <a:lnTo>
                    <a:pt x="231" y="713"/>
                  </a:lnTo>
                  <a:lnTo>
                    <a:pt x="250" y="713"/>
                  </a:lnTo>
                  <a:lnTo>
                    <a:pt x="269" y="713"/>
                  </a:lnTo>
                  <a:lnTo>
                    <a:pt x="269" y="713"/>
                  </a:lnTo>
                  <a:lnTo>
                    <a:pt x="437" y="713"/>
                  </a:lnTo>
                  <a:lnTo>
                    <a:pt x="506" y="707"/>
                  </a:lnTo>
                  <a:lnTo>
                    <a:pt x="563" y="682"/>
                  </a:lnTo>
                  <a:lnTo>
                    <a:pt x="606" y="645"/>
                  </a:lnTo>
                  <a:lnTo>
                    <a:pt x="631" y="596"/>
                  </a:lnTo>
                  <a:lnTo>
                    <a:pt x="638" y="553"/>
                  </a:lnTo>
                  <a:lnTo>
                    <a:pt x="631" y="504"/>
                  </a:lnTo>
                  <a:lnTo>
                    <a:pt x="606" y="455"/>
                  </a:lnTo>
                  <a:lnTo>
                    <a:pt x="569" y="418"/>
                  </a:lnTo>
                  <a:lnTo>
                    <a:pt x="519" y="387"/>
                  </a:lnTo>
                  <a:lnTo>
                    <a:pt x="456" y="381"/>
                  </a:lnTo>
                  <a:lnTo>
                    <a:pt x="212" y="381"/>
                  </a:lnTo>
                  <a:close/>
                  <a:moveTo>
                    <a:pt x="269" y="37"/>
                  </a:moveTo>
                  <a:lnTo>
                    <a:pt x="250" y="43"/>
                  </a:lnTo>
                  <a:lnTo>
                    <a:pt x="231" y="43"/>
                  </a:lnTo>
                  <a:lnTo>
                    <a:pt x="225" y="49"/>
                  </a:lnTo>
                  <a:lnTo>
                    <a:pt x="219" y="56"/>
                  </a:lnTo>
                  <a:lnTo>
                    <a:pt x="219" y="68"/>
                  </a:lnTo>
                  <a:lnTo>
                    <a:pt x="212" y="80"/>
                  </a:lnTo>
                  <a:lnTo>
                    <a:pt x="212" y="344"/>
                  </a:lnTo>
                  <a:lnTo>
                    <a:pt x="212" y="344"/>
                  </a:lnTo>
                  <a:lnTo>
                    <a:pt x="212" y="344"/>
                  </a:lnTo>
                  <a:lnTo>
                    <a:pt x="212" y="344"/>
                  </a:lnTo>
                  <a:lnTo>
                    <a:pt x="400" y="344"/>
                  </a:lnTo>
                  <a:lnTo>
                    <a:pt x="469" y="338"/>
                  </a:lnTo>
                  <a:lnTo>
                    <a:pt x="531" y="314"/>
                  </a:lnTo>
                  <a:lnTo>
                    <a:pt x="569" y="277"/>
                  </a:lnTo>
                  <a:lnTo>
                    <a:pt x="594" y="234"/>
                  </a:lnTo>
                  <a:lnTo>
                    <a:pt x="606" y="185"/>
                  </a:lnTo>
                  <a:lnTo>
                    <a:pt x="600" y="148"/>
                  </a:lnTo>
                  <a:lnTo>
                    <a:pt x="575" y="105"/>
                  </a:lnTo>
                  <a:lnTo>
                    <a:pt x="544" y="74"/>
                  </a:lnTo>
                  <a:lnTo>
                    <a:pt x="494" y="49"/>
                  </a:lnTo>
                  <a:lnTo>
                    <a:pt x="437" y="37"/>
                  </a:lnTo>
                  <a:lnTo>
                    <a:pt x="269" y="37"/>
                  </a:lnTo>
                  <a:close/>
                  <a:moveTo>
                    <a:pt x="0" y="0"/>
                  </a:moveTo>
                  <a:lnTo>
                    <a:pt x="444" y="0"/>
                  </a:lnTo>
                  <a:lnTo>
                    <a:pt x="556" y="19"/>
                  </a:lnTo>
                  <a:lnTo>
                    <a:pt x="644" y="56"/>
                  </a:lnTo>
                  <a:lnTo>
                    <a:pt x="700" y="117"/>
                  </a:lnTo>
                  <a:lnTo>
                    <a:pt x="719" y="185"/>
                  </a:lnTo>
                  <a:lnTo>
                    <a:pt x="706" y="246"/>
                  </a:lnTo>
                  <a:lnTo>
                    <a:pt x="663" y="295"/>
                  </a:lnTo>
                  <a:lnTo>
                    <a:pt x="594" y="338"/>
                  </a:lnTo>
                  <a:lnTo>
                    <a:pt x="512" y="357"/>
                  </a:lnTo>
                  <a:lnTo>
                    <a:pt x="613" y="381"/>
                  </a:lnTo>
                  <a:lnTo>
                    <a:pt x="688" y="424"/>
                  </a:lnTo>
                  <a:lnTo>
                    <a:pt x="738" y="486"/>
                  </a:lnTo>
                  <a:lnTo>
                    <a:pt x="750" y="553"/>
                  </a:lnTo>
                  <a:lnTo>
                    <a:pt x="738" y="615"/>
                  </a:lnTo>
                  <a:lnTo>
                    <a:pt x="700" y="670"/>
                  </a:lnTo>
                  <a:lnTo>
                    <a:pt x="644" y="713"/>
                  </a:lnTo>
                  <a:lnTo>
                    <a:pt x="569" y="744"/>
                  </a:lnTo>
                  <a:lnTo>
                    <a:pt x="475" y="756"/>
                  </a:lnTo>
                  <a:lnTo>
                    <a:pt x="0" y="756"/>
                  </a:lnTo>
                  <a:lnTo>
                    <a:pt x="0" y="713"/>
                  </a:lnTo>
                  <a:lnTo>
                    <a:pt x="31" y="713"/>
                  </a:lnTo>
                  <a:lnTo>
                    <a:pt x="62" y="713"/>
                  </a:lnTo>
                  <a:lnTo>
                    <a:pt x="81" y="713"/>
                  </a:lnTo>
                  <a:lnTo>
                    <a:pt x="100" y="707"/>
                  </a:lnTo>
                  <a:lnTo>
                    <a:pt x="106" y="701"/>
                  </a:lnTo>
                  <a:lnTo>
                    <a:pt x="112" y="695"/>
                  </a:lnTo>
                  <a:lnTo>
                    <a:pt x="112" y="682"/>
                  </a:lnTo>
                  <a:lnTo>
                    <a:pt x="118" y="664"/>
                  </a:lnTo>
                  <a:lnTo>
                    <a:pt x="118" y="86"/>
                  </a:lnTo>
                  <a:lnTo>
                    <a:pt x="112" y="74"/>
                  </a:lnTo>
                  <a:lnTo>
                    <a:pt x="112" y="62"/>
                  </a:lnTo>
                  <a:lnTo>
                    <a:pt x="106" y="56"/>
                  </a:lnTo>
                  <a:lnTo>
                    <a:pt x="100" y="49"/>
                  </a:lnTo>
                  <a:lnTo>
                    <a:pt x="81" y="43"/>
                  </a:lnTo>
                  <a:lnTo>
                    <a:pt x="62" y="43"/>
                  </a:lnTo>
                  <a:lnTo>
                    <a:pt x="31" y="37"/>
                  </a:lnTo>
                  <a:lnTo>
                    <a:pt x="0" y="37"/>
                  </a:lnTo>
                  <a:lnTo>
                    <a:pt x="0" y="0"/>
                  </a:lnTo>
                  <a:close/>
                  <a:moveTo>
                    <a:pt x="0" y="0"/>
                  </a:move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noEditPoints="1"/>
            </p:cNvSpPr>
            <p:nvPr/>
          </p:nvSpPr>
          <p:spPr bwMode="auto">
            <a:xfrm>
              <a:off x="3237" y="1879"/>
              <a:ext cx="719" cy="756"/>
            </a:xfrm>
            <a:custGeom>
              <a:avLst/>
              <a:gdLst/>
              <a:ahLst/>
              <a:cxnLst>
                <a:cxn ang="0">
                  <a:pos x="250" y="43"/>
                </a:cxn>
                <a:cxn ang="0">
                  <a:pos x="225" y="49"/>
                </a:cxn>
                <a:cxn ang="0">
                  <a:pos x="218" y="68"/>
                </a:cxn>
                <a:cxn ang="0">
                  <a:pos x="218" y="375"/>
                </a:cxn>
                <a:cxn ang="0">
                  <a:pos x="475" y="369"/>
                </a:cxn>
                <a:cxn ang="0">
                  <a:pos x="562" y="326"/>
                </a:cxn>
                <a:cxn ang="0">
                  <a:pos x="594" y="265"/>
                </a:cxn>
                <a:cxn ang="0">
                  <a:pos x="600" y="209"/>
                </a:cxn>
                <a:cxn ang="0">
                  <a:pos x="587" y="135"/>
                </a:cxn>
                <a:cxn ang="0">
                  <a:pos x="531" y="68"/>
                </a:cxn>
                <a:cxn ang="0">
                  <a:pos x="400" y="37"/>
                </a:cxn>
                <a:cxn ang="0">
                  <a:pos x="268" y="37"/>
                </a:cxn>
                <a:cxn ang="0">
                  <a:pos x="425" y="0"/>
                </a:cxn>
                <a:cxn ang="0">
                  <a:pos x="600" y="43"/>
                </a:cxn>
                <a:cxn ang="0">
                  <a:pos x="706" y="142"/>
                </a:cxn>
                <a:cxn ang="0">
                  <a:pos x="706" y="271"/>
                </a:cxn>
                <a:cxn ang="0">
                  <a:pos x="600" y="375"/>
                </a:cxn>
                <a:cxn ang="0">
                  <a:pos x="425" y="412"/>
                </a:cxn>
                <a:cxn ang="0">
                  <a:pos x="218" y="664"/>
                </a:cxn>
                <a:cxn ang="0">
                  <a:pos x="225" y="695"/>
                </a:cxn>
                <a:cxn ang="0">
                  <a:pos x="237" y="707"/>
                </a:cxn>
                <a:cxn ang="0">
                  <a:pos x="281" y="713"/>
                </a:cxn>
                <a:cxn ang="0">
                  <a:pos x="337" y="713"/>
                </a:cxn>
                <a:cxn ang="0">
                  <a:pos x="281" y="750"/>
                </a:cxn>
                <a:cxn ang="0">
                  <a:pos x="168" y="750"/>
                </a:cxn>
                <a:cxn ang="0">
                  <a:pos x="62" y="750"/>
                </a:cxn>
                <a:cxn ang="0">
                  <a:pos x="0" y="713"/>
                </a:cxn>
                <a:cxn ang="0">
                  <a:pos x="62" y="713"/>
                </a:cxn>
                <a:cxn ang="0">
                  <a:pos x="100" y="707"/>
                </a:cxn>
                <a:cxn ang="0">
                  <a:pos x="112" y="695"/>
                </a:cxn>
                <a:cxn ang="0">
                  <a:pos x="118" y="664"/>
                </a:cxn>
                <a:cxn ang="0">
                  <a:pos x="118" y="74"/>
                </a:cxn>
                <a:cxn ang="0">
                  <a:pos x="106" y="56"/>
                </a:cxn>
                <a:cxn ang="0">
                  <a:pos x="81" y="43"/>
                </a:cxn>
                <a:cxn ang="0">
                  <a:pos x="25" y="37"/>
                </a:cxn>
                <a:cxn ang="0">
                  <a:pos x="0" y="0"/>
                </a:cxn>
              </a:cxnLst>
              <a:rect l="0" t="0" r="r" b="b"/>
              <a:pathLst>
                <a:path w="719" h="756">
                  <a:moveTo>
                    <a:pt x="268" y="37"/>
                  </a:moveTo>
                  <a:lnTo>
                    <a:pt x="250" y="43"/>
                  </a:lnTo>
                  <a:lnTo>
                    <a:pt x="237" y="43"/>
                  </a:lnTo>
                  <a:lnTo>
                    <a:pt x="225" y="49"/>
                  </a:lnTo>
                  <a:lnTo>
                    <a:pt x="218" y="56"/>
                  </a:lnTo>
                  <a:lnTo>
                    <a:pt x="218" y="68"/>
                  </a:lnTo>
                  <a:lnTo>
                    <a:pt x="218" y="80"/>
                  </a:lnTo>
                  <a:lnTo>
                    <a:pt x="218" y="375"/>
                  </a:lnTo>
                  <a:lnTo>
                    <a:pt x="400" y="375"/>
                  </a:lnTo>
                  <a:lnTo>
                    <a:pt x="475" y="369"/>
                  </a:lnTo>
                  <a:lnTo>
                    <a:pt x="525" y="351"/>
                  </a:lnTo>
                  <a:lnTo>
                    <a:pt x="562" y="326"/>
                  </a:lnTo>
                  <a:lnTo>
                    <a:pt x="581" y="295"/>
                  </a:lnTo>
                  <a:lnTo>
                    <a:pt x="594" y="265"/>
                  </a:lnTo>
                  <a:lnTo>
                    <a:pt x="600" y="234"/>
                  </a:lnTo>
                  <a:lnTo>
                    <a:pt x="600" y="209"/>
                  </a:lnTo>
                  <a:lnTo>
                    <a:pt x="600" y="172"/>
                  </a:lnTo>
                  <a:lnTo>
                    <a:pt x="587" y="135"/>
                  </a:lnTo>
                  <a:lnTo>
                    <a:pt x="569" y="99"/>
                  </a:lnTo>
                  <a:lnTo>
                    <a:pt x="531" y="68"/>
                  </a:lnTo>
                  <a:lnTo>
                    <a:pt x="481" y="49"/>
                  </a:lnTo>
                  <a:lnTo>
                    <a:pt x="400" y="37"/>
                  </a:lnTo>
                  <a:lnTo>
                    <a:pt x="400" y="37"/>
                  </a:lnTo>
                  <a:lnTo>
                    <a:pt x="268" y="37"/>
                  </a:lnTo>
                  <a:close/>
                  <a:moveTo>
                    <a:pt x="0" y="0"/>
                  </a:moveTo>
                  <a:lnTo>
                    <a:pt x="425" y="0"/>
                  </a:lnTo>
                  <a:lnTo>
                    <a:pt x="519" y="13"/>
                  </a:lnTo>
                  <a:lnTo>
                    <a:pt x="600" y="43"/>
                  </a:lnTo>
                  <a:lnTo>
                    <a:pt x="662" y="86"/>
                  </a:lnTo>
                  <a:lnTo>
                    <a:pt x="706" y="142"/>
                  </a:lnTo>
                  <a:lnTo>
                    <a:pt x="719" y="209"/>
                  </a:lnTo>
                  <a:lnTo>
                    <a:pt x="706" y="271"/>
                  </a:lnTo>
                  <a:lnTo>
                    <a:pt x="662" y="326"/>
                  </a:lnTo>
                  <a:lnTo>
                    <a:pt x="600" y="375"/>
                  </a:lnTo>
                  <a:lnTo>
                    <a:pt x="519" y="400"/>
                  </a:lnTo>
                  <a:lnTo>
                    <a:pt x="425" y="412"/>
                  </a:lnTo>
                  <a:lnTo>
                    <a:pt x="218" y="412"/>
                  </a:lnTo>
                  <a:lnTo>
                    <a:pt x="218" y="664"/>
                  </a:lnTo>
                  <a:lnTo>
                    <a:pt x="225" y="682"/>
                  </a:lnTo>
                  <a:lnTo>
                    <a:pt x="225" y="695"/>
                  </a:lnTo>
                  <a:lnTo>
                    <a:pt x="231" y="701"/>
                  </a:lnTo>
                  <a:lnTo>
                    <a:pt x="237" y="707"/>
                  </a:lnTo>
                  <a:lnTo>
                    <a:pt x="256" y="713"/>
                  </a:lnTo>
                  <a:lnTo>
                    <a:pt x="281" y="713"/>
                  </a:lnTo>
                  <a:lnTo>
                    <a:pt x="312" y="713"/>
                  </a:lnTo>
                  <a:lnTo>
                    <a:pt x="337" y="713"/>
                  </a:lnTo>
                  <a:lnTo>
                    <a:pt x="337" y="756"/>
                  </a:lnTo>
                  <a:lnTo>
                    <a:pt x="281" y="750"/>
                  </a:lnTo>
                  <a:lnTo>
                    <a:pt x="218" y="750"/>
                  </a:lnTo>
                  <a:lnTo>
                    <a:pt x="168" y="750"/>
                  </a:lnTo>
                  <a:lnTo>
                    <a:pt x="118" y="750"/>
                  </a:lnTo>
                  <a:lnTo>
                    <a:pt x="62" y="750"/>
                  </a:lnTo>
                  <a:lnTo>
                    <a:pt x="0" y="756"/>
                  </a:lnTo>
                  <a:lnTo>
                    <a:pt x="0" y="713"/>
                  </a:lnTo>
                  <a:lnTo>
                    <a:pt x="25" y="713"/>
                  </a:lnTo>
                  <a:lnTo>
                    <a:pt x="62" y="713"/>
                  </a:lnTo>
                  <a:lnTo>
                    <a:pt x="81" y="713"/>
                  </a:lnTo>
                  <a:lnTo>
                    <a:pt x="100" y="707"/>
                  </a:lnTo>
                  <a:lnTo>
                    <a:pt x="106" y="701"/>
                  </a:lnTo>
                  <a:lnTo>
                    <a:pt x="112" y="695"/>
                  </a:lnTo>
                  <a:lnTo>
                    <a:pt x="118" y="682"/>
                  </a:lnTo>
                  <a:lnTo>
                    <a:pt x="118" y="664"/>
                  </a:lnTo>
                  <a:lnTo>
                    <a:pt x="118" y="86"/>
                  </a:lnTo>
                  <a:lnTo>
                    <a:pt x="118" y="74"/>
                  </a:lnTo>
                  <a:lnTo>
                    <a:pt x="112" y="62"/>
                  </a:lnTo>
                  <a:lnTo>
                    <a:pt x="106" y="56"/>
                  </a:lnTo>
                  <a:lnTo>
                    <a:pt x="100" y="49"/>
                  </a:lnTo>
                  <a:lnTo>
                    <a:pt x="81" y="43"/>
                  </a:lnTo>
                  <a:lnTo>
                    <a:pt x="62" y="43"/>
                  </a:lnTo>
                  <a:lnTo>
                    <a:pt x="25" y="37"/>
                  </a:lnTo>
                  <a:lnTo>
                    <a:pt x="0" y="3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112" y="1855"/>
              <a:ext cx="551" cy="799"/>
            </a:xfrm>
            <a:custGeom>
              <a:avLst/>
              <a:gdLst/>
              <a:ahLst/>
              <a:cxnLst>
                <a:cxn ang="0">
                  <a:pos x="513" y="6"/>
                </a:cxn>
                <a:cxn ang="0">
                  <a:pos x="519" y="18"/>
                </a:cxn>
                <a:cxn ang="0">
                  <a:pos x="519" y="246"/>
                </a:cxn>
                <a:cxn ang="0">
                  <a:pos x="519" y="270"/>
                </a:cxn>
                <a:cxn ang="0">
                  <a:pos x="501" y="276"/>
                </a:cxn>
                <a:cxn ang="0">
                  <a:pos x="482" y="270"/>
                </a:cxn>
                <a:cxn ang="0">
                  <a:pos x="482" y="252"/>
                </a:cxn>
                <a:cxn ang="0">
                  <a:pos x="432" y="129"/>
                </a:cxn>
                <a:cxn ang="0">
                  <a:pos x="325" y="49"/>
                </a:cxn>
                <a:cxn ang="0">
                  <a:pos x="175" y="49"/>
                </a:cxn>
                <a:cxn ang="0">
                  <a:pos x="88" y="129"/>
                </a:cxn>
                <a:cxn ang="0">
                  <a:pos x="81" y="215"/>
                </a:cxn>
                <a:cxn ang="0">
                  <a:pos x="144" y="295"/>
                </a:cxn>
                <a:cxn ang="0">
                  <a:pos x="200" y="319"/>
                </a:cxn>
                <a:cxn ang="0">
                  <a:pos x="444" y="387"/>
                </a:cxn>
                <a:cxn ang="0">
                  <a:pos x="538" y="504"/>
                </a:cxn>
                <a:cxn ang="0">
                  <a:pos x="544" y="645"/>
                </a:cxn>
                <a:cxn ang="0">
                  <a:pos x="457" y="756"/>
                </a:cxn>
                <a:cxn ang="0">
                  <a:pos x="307" y="799"/>
                </a:cxn>
                <a:cxn ang="0">
                  <a:pos x="150" y="774"/>
                </a:cxn>
                <a:cxn ang="0">
                  <a:pos x="69" y="737"/>
                </a:cxn>
                <a:cxn ang="0">
                  <a:pos x="44" y="774"/>
                </a:cxn>
                <a:cxn ang="0">
                  <a:pos x="31" y="799"/>
                </a:cxn>
                <a:cxn ang="0">
                  <a:pos x="19" y="799"/>
                </a:cxn>
                <a:cxn ang="0">
                  <a:pos x="6" y="792"/>
                </a:cxn>
                <a:cxn ang="0">
                  <a:pos x="0" y="774"/>
                </a:cxn>
                <a:cxn ang="0">
                  <a:pos x="0" y="540"/>
                </a:cxn>
                <a:cxn ang="0">
                  <a:pos x="13" y="528"/>
                </a:cxn>
                <a:cxn ang="0">
                  <a:pos x="31" y="528"/>
                </a:cxn>
                <a:cxn ang="0">
                  <a:pos x="38" y="540"/>
                </a:cxn>
                <a:cxn ang="0">
                  <a:pos x="56" y="626"/>
                </a:cxn>
                <a:cxn ang="0">
                  <a:pos x="138" y="719"/>
                </a:cxn>
                <a:cxn ang="0">
                  <a:pos x="250" y="756"/>
                </a:cxn>
                <a:cxn ang="0">
                  <a:pos x="382" y="749"/>
                </a:cxn>
                <a:cxn ang="0">
                  <a:pos x="469" y="663"/>
                </a:cxn>
                <a:cxn ang="0">
                  <a:pos x="475" y="559"/>
                </a:cxn>
                <a:cxn ang="0">
                  <a:pos x="432" y="491"/>
                </a:cxn>
                <a:cxn ang="0">
                  <a:pos x="382" y="461"/>
                </a:cxn>
                <a:cxn ang="0">
                  <a:pos x="275" y="436"/>
                </a:cxn>
                <a:cxn ang="0">
                  <a:pos x="144" y="405"/>
                </a:cxn>
                <a:cxn ang="0">
                  <a:pos x="69" y="356"/>
                </a:cxn>
                <a:cxn ang="0">
                  <a:pos x="13" y="270"/>
                </a:cxn>
                <a:cxn ang="0">
                  <a:pos x="13" y="147"/>
                </a:cxn>
                <a:cxn ang="0">
                  <a:pos x="100" y="43"/>
                </a:cxn>
                <a:cxn ang="0">
                  <a:pos x="244" y="0"/>
                </a:cxn>
                <a:cxn ang="0">
                  <a:pos x="325" y="12"/>
                </a:cxn>
                <a:cxn ang="0">
                  <a:pos x="444" y="80"/>
                </a:cxn>
                <a:cxn ang="0">
                  <a:pos x="494" y="6"/>
                </a:cxn>
                <a:cxn ang="0">
                  <a:pos x="507" y="0"/>
                </a:cxn>
              </a:cxnLst>
              <a:rect l="0" t="0" r="r" b="b"/>
              <a:pathLst>
                <a:path w="551" h="799">
                  <a:moveTo>
                    <a:pt x="507" y="0"/>
                  </a:moveTo>
                  <a:lnTo>
                    <a:pt x="513" y="6"/>
                  </a:lnTo>
                  <a:lnTo>
                    <a:pt x="519" y="12"/>
                  </a:lnTo>
                  <a:lnTo>
                    <a:pt x="519" y="18"/>
                  </a:lnTo>
                  <a:lnTo>
                    <a:pt x="519" y="30"/>
                  </a:lnTo>
                  <a:lnTo>
                    <a:pt x="519" y="246"/>
                  </a:lnTo>
                  <a:lnTo>
                    <a:pt x="519" y="258"/>
                  </a:lnTo>
                  <a:lnTo>
                    <a:pt x="519" y="270"/>
                  </a:lnTo>
                  <a:lnTo>
                    <a:pt x="513" y="276"/>
                  </a:lnTo>
                  <a:lnTo>
                    <a:pt x="501" y="276"/>
                  </a:lnTo>
                  <a:lnTo>
                    <a:pt x="488" y="276"/>
                  </a:lnTo>
                  <a:lnTo>
                    <a:pt x="482" y="270"/>
                  </a:lnTo>
                  <a:lnTo>
                    <a:pt x="482" y="264"/>
                  </a:lnTo>
                  <a:lnTo>
                    <a:pt x="482" y="252"/>
                  </a:lnTo>
                  <a:lnTo>
                    <a:pt x="463" y="184"/>
                  </a:lnTo>
                  <a:lnTo>
                    <a:pt x="432" y="129"/>
                  </a:lnTo>
                  <a:lnTo>
                    <a:pt x="388" y="80"/>
                  </a:lnTo>
                  <a:lnTo>
                    <a:pt x="325" y="49"/>
                  </a:lnTo>
                  <a:lnTo>
                    <a:pt x="244" y="37"/>
                  </a:lnTo>
                  <a:lnTo>
                    <a:pt x="175" y="49"/>
                  </a:lnTo>
                  <a:lnTo>
                    <a:pt x="119" y="80"/>
                  </a:lnTo>
                  <a:lnTo>
                    <a:pt x="88" y="129"/>
                  </a:lnTo>
                  <a:lnTo>
                    <a:pt x="75" y="178"/>
                  </a:lnTo>
                  <a:lnTo>
                    <a:pt x="81" y="215"/>
                  </a:lnTo>
                  <a:lnTo>
                    <a:pt x="100" y="258"/>
                  </a:lnTo>
                  <a:lnTo>
                    <a:pt x="144" y="295"/>
                  </a:lnTo>
                  <a:lnTo>
                    <a:pt x="200" y="319"/>
                  </a:lnTo>
                  <a:lnTo>
                    <a:pt x="200" y="319"/>
                  </a:lnTo>
                  <a:lnTo>
                    <a:pt x="369" y="356"/>
                  </a:lnTo>
                  <a:lnTo>
                    <a:pt x="444" y="387"/>
                  </a:lnTo>
                  <a:lnTo>
                    <a:pt x="507" y="436"/>
                  </a:lnTo>
                  <a:lnTo>
                    <a:pt x="538" y="504"/>
                  </a:lnTo>
                  <a:lnTo>
                    <a:pt x="551" y="577"/>
                  </a:lnTo>
                  <a:lnTo>
                    <a:pt x="544" y="645"/>
                  </a:lnTo>
                  <a:lnTo>
                    <a:pt x="507" y="706"/>
                  </a:lnTo>
                  <a:lnTo>
                    <a:pt x="457" y="756"/>
                  </a:lnTo>
                  <a:lnTo>
                    <a:pt x="388" y="786"/>
                  </a:lnTo>
                  <a:lnTo>
                    <a:pt x="307" y="799"/>
                  </a:lnTo>
                  <a:lnTo>
                    <a:pt x="232" y="792"/>
                  </a:lnTo>
                  <a:lnTo>
                    <a:pt x="150" y="774"/>
                  </a:lnTo>
                  <a:lnTo>
                    <a:pt x="75" y="725"/>
                  </a:lnTo>
                  <a:lnTo>
                    <a:pt x="69" y="737"/>
                  </a:lnTo>
                  <a:lnTo>
                    <a:pt x="56" y="756"/>
                  </a:lnTo>
                  <a:lnTo>
                    <a:pt x="44" y="774"/>
                  </a:lnTo>
                  <a:lnTo>
                    <a:pt x="38" y="786"/>
                  </a:lnTo>
                  <a:lnTo>
                    <a:pt x="31" y="799"/>
                  </a:lnTo>
                  <a:lnTo>
                    <a:pt x="25" y="799"/>
                  </a:lnTo>
                  <a:lnTo>
                    <a:pt x="19" y="799"/>
                  </a:lnTo>
                  <a:lnTo>
                    <a:pt x="6" y="799"/>
                  </a:lnTo>
                  <a:lnTo>
                    <a:pt x="6" y="792"/>
                  </a:lnTo>
                  <a:lnTo>
                    <a:pt x="0" y="786"/>
                  </a:lnTo>
                  <a:lnTo>
                    <a:pt x="0" y="774"/>
                  </a:lnTo>
                  <a:lnTo>
                    <a:pt x="0" y="559"/>
                  </a:lnTo>
                  <a:lnTo>
                    <a:pt x="0" y="540"/>
                  </a:lnTo>
                  <a:lnTo>
                    <a:pt x="6" y="534"/>
                  </a:lnTo>
                  <a:lnTo>
                    <a:pt x="13" y="528"/>
                  </a:lnTo>
                  <a:lnTo>
                    <a:pt x="19" y="528"/>
                  </a:lnTo>
                  <a:lnTo>
                    <a:pt x="31" y="528"/>
                  </a:lnTo>
                  <a:lnTo>
                    <a:pt x="38" y="534"/>
                  </a:lnTo>
                  <a:lnTo>
                    <a:pt x="38" y="540"/>
                  </a:lnTo>
                  <a:lnTo>
                    <a:pt x="38" y="553"/>
                  </a:lnTo>
                  <a:lnTo>
                    <a:pt x="56" y="626"/>
                  </a:lnTo>
                  <a:lnTo>
                    <a:pt x="88" y="682"/>
                  </a:lnTo>
                  <a:lnTo>
                    <a:pt x="138" y="719"/>
                  </a:lnTo>
                  <a:lnTo>
                    <a:pt x="194" y="743"/>
                  </a:lnTo>
                  <a:lnTo>
                    <a:pt x="250" y="756"/>
                  </a:lnTo>
                  <a:lnTo>
                    <a:pt x="307" y="762"/>
                  </a:lnTo>
                  <a:lnTo>
                    <a:pt x="382" y="749"/>
                  </a:lnTo>
                  <a:lnTo>
                    <a:pt x="438" y="712"/>
                  </a:lnTo>
                  <a:lnTo>
                    <a:pt x="469" y="663"/>
                  </a:lnTo>
                  <a:lnTo>
                    <a:pt x="482" y="602"/>
                  </a:lnTo>
                  <a:lnTo>
                    <a:pt x="475" y="559"/>
                  </a:lnTo>
                  <a:lnTo>
                    <a:pt x="457" y="522"/>
                  </a:lnTo>
                  <a:lnTo>
                    <a:pt x="432" y="491"/>
                  </a:lnTo>
                  <a:lnTo>
                    <a:pt x="407" y="473"/>
                  </a:lnTo>
                  <a:lnTo>
                    <a:pt x="382" y="461"/>
                  </a:lnTo>
                  <a:lnTo>
                    <a:pt x="338" y="448"/>
                  </a:lnTo>
                  <a:lnTo>
                    <a:pt x="275" y="436"/>
                  </a:lnTo>
                  <a:lnTo>
                    <a:pt x="200" y="418"/>
                  </a:lnTo>
                  <a:lnTo>
                    <a:pt x="144" y="405"/>
                  </a:lnTo>
                  <a:lnTo>
                    <a:pt x="106" y="387"/>
                  </a:lnTo>
                  <a:lnTo>
                    <a:pt x="69" y="356"/>
                  </a:lnTo>
                  <a:lnTo>
                    <a:pt x="38" y="319"/>
                  </a:lnTo>
                  <a:lnTo>
                    <a:pt x="13" y="270"/>
                  </a:lnTo>
                  <a:lnTo>
                    <a:pt x="0" y="215"/>
                  </a:lnTo>
                  <a:lnTo>
                    <a:pt x="13" y="147"/>
                  </a:lnTo>
                  <a:lnTo>
                    <a:pt x="44" y="92"/>
                  </a:lnTo>
                  <a:lnTo>
                    <a:pt x="100" y="43"/>
                  </a:lnTo>
                  <a:lnTo>
                    <a:pt x="163" y="12"/>
                  </a:lnTo>
                  <a:lnTo>
                    <a:pt x="244" y="0"/>
                  </a:lnTo>
                  <a:lnTo>
                    <a:pt x="282" y="6"/>
                  </a:lnTo>
                  <a:lnTo>
                    <a:pt x="325" y="12"/>
                  </a:lnTo>
                  <a:lnTo>
                    <a:pt x="388" y="37"/>
                  </a:lnTo>
                  <a:lnTo>
                    <a:pt x="444" y="80"/>
                  </a:lnTo>
                  <a:lnTo>
                    <a:pt x="488" y="18"/>
                  </a:lnTo>
                  <a:lnTo>
                    <a:pt x="494" y="6"/>
                  </a:lnTo>
                  <a:lnTo>
                    <a:pt x="494" y="6"/>
                  </a:lnTo>
                  <a:lnTo>
                    <a:pt x="5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2305" y="3108"/>
              <a:ext cx="650" cy="725"/>
            </a:xfrm>
            <a:custGeom>
              <a:avLst/>
              <a:gdLst/>
              <a:ahLst/>
              <a:cxnLst>
                <a:cxn ang="0">
                  <a:pos x="300" y="13"/>
                </a:cxn>
                <a:cxn ang="0">
                  <a:pos x="387" y="86"/>
                </a:cxn>
                <a:cxn ang="0">
                  <a:pos x="444" y="197"/>
                </a:cxn>
                <a:cxn ang="0">
                  <a:pos x="462" y="301"/>
                </a:cxn>
                <a:cxn ang="0">
                  <a:pos x="469" y="332"/>
                </a:cxn>
                <a:cxn ang="0">
                  <a:pos x="469" y="332"/>
                </a:cxn>
                <a:cxn ang="0">
                  <a:pos x="537" y="172"/>
                </a:cxn>
                <a:cxn ang="0">
                  <a:pos x="600" y="43"/>
                </a:cxn>
                <a:cxn ang="0">
                  <a:pos x="625" y="13"/>
                </a:cxn>
                <a:cxn ang="0">
                  <a:pos x="631" y="13"/>
                </a:cxn>
                <a:cxn ang="0">
                  <a:pos x="644" y="13"/>
                </a:cxn>
                <a:cxn ang="0">
                  <a:pos x="650" y="25"/>
                </a:cxn>
                <a:cxn ang="0">
                  <a:pos x="644" y="37"/>
                </a:cxn>
                <a:cxn ang="0">
                  <a:pos x="575" y="178"/>
                </a:cxn>
                <a:cxn ang="0">
                  <a:pos x="537" y="264"/>
                </a:cxn>
                <a:cxn ang="0">
                  <a:pos x="487" y="375"/>
                </a:cxn>
                <a:cxn ang="0">
                  <a:pos x="462" y="461"/>
                </a:cxn>
                <a:cxn ang="0">
                  <a:pos x="431" y="615"/>
                </a:cxn>
                <a:cxn ang="0">
                  <a:pos x="412" y="688"/>
                </a:cxn>
                <a:cxn ang="0">
                  <a:pos x="394" y="719"/>
                </a:cxn>
                <a:cxn ang="0">
                  <a:pos x="387" y="725"/>
                </a:cxn>
                <a:cxn ang="0">
                  <a:pos x="369" y="719"/>
                </a:cxn>
                <a:cxn ang="0">
                  <a:pos x="362" y="707"/>
                </a:cxn>
                <a:cxn ang="0">
                  <a:pos x="369" y="658"/>
                </a:cxn>
                <a:cxn ang="0">
                  <a:pos x="400" y="529"/>
                </a:cxn>
                <a:cxn ang="0">
                  <a:pos x="425" y="449"/>
                </a:cxn>
                <a:cxn ang="0">
                  <a:pos x="425" y="424"/>
                </a:cxn>
                <a:cxn ang="0">
                  <a:pos x="431" y="381"/>
                </a:cxn>
                <a:cxn ang="0">
                  <a:pos x="419" y="271"/>
                </a:cxn>
                <a:cxn ang="0">
                  <a:pos x="381" y="166"/>
                </a:cxn>
                <a:cxn ang="0">
                  <a:pos x="294" y="99"/>
                </a:cxn>
                <a:cxn ang="0">
                  <a:pos x="168" y="99"/>
                </a:cxn>
                <a:cxn ang="0">
                  <a:pos x="68" y="148"/>
                </a:cxn>
                <a:cxn ang="0">
                  <a:pos x="37" y="203"/>
                </a:cxn>
                <a:cxn ang="0">
                  <a:pos x="18" y="215"/>
                </a:cxn>
                <a:cxn ang="0">
                  <a:pos x="12" y="209"/>
                </a:cxn>
                <a:cxn ang="0">
                  <a:pos x="0" y="203"/>
                </a:cxn>
                <a:cxn ang="0">
                  <a:pos x="18" y="154"/>
                </a:cxn>
                <a:cxn ang="0">
                  <a:pos x="81" y="68"/>
                </a:cxn>
                <a:cxn ang="0">
                  <a:pos x="175" y="13"/>
                </a:cxn>
              </a:cxnLst>
              <a:rect l="0" t="0" r="r" b="b"/>
              <a:pathLst>
                <a:path w="650" h="725">
                  <a:moveTo>
                    <a:pt x="237" y="0"/>
                  </a:moveTo>
                  <a:lnTo>
                    <a:pt x="300" y="13"/>
                  </a:lnTo>
                  <a:lnTo>
                    <a:pt x="350" y="43"/>
                  </a:lnTo>
                  <a:lnTo>
                    <a:pt x="387" y="86"/>
                  </a:lnTo>
                  <a:lnTo>
                    <a:pt x="419" y="142"/>
                  </a:lnTo>
                  <a:lnTo>
                    <a:pt x="444" y="197"/>
                  </a:lnTo>
                  <a:lnTo>
                    <a:pt x="456" y="252"/>
                  </a:lnTo>
                  <a:lnTo>
                    <a:pt x="462" y="301"/>
                  </a:lnTo>
                  <a:lnTo>
                    <a:pt x="469" y="332"/>
                  </a:lnTo>
                  <a:lnTo>
                    <a:pt x="469" y="332"/>
                  </a:lnTo>
                  <a:lnTo>
                    <a:pt x="469" y="332"/>
                  </a:lnTo>
                  <a:lnTo>
                    <a:pt x="469" y="332"/>
                  </a:lnTo>
                  <a:lnTo>
                    <a:pt x="500" y="252"/>
                  </a:lnTo>
                  <a:lnTo>
                    <a:pt x="537" y="172"/>
                  </a:lnTo>
                  <a:lnTo>
                    <a:pt x="575" y="99"/>
                  </a:lnTo>
                  <a:lnTo>
                    <a:pt x="600" y="43"/>
                  </a:lnTo>
                  <a:lnTo>
                    <a:pt x="619" y="19"/>
                  </a:lnTo>
                  <a:lnTo>
                    <a:pt x="625" y="13"/>
                  </a:lnTo>
                  <a:lnTo>
                    <a:pt x="631" y="13"/>
                  </a:lnTo>
                  <a:lnTo>
                    <a:pt x="631" y="13"/>
                  </a:lnTo>
                  <a:lnTo>
                    <a:pt x="638" y="13"/>
                  </a:lnTo>
                  <a:lnTo>
                    <a:pt x="644" y="13"/>
                  </a:lnTo>
                  <a:lnTo>
                    <a:pt x="650" y="19"/>
                  </a:lnTo>
                  <a:lnTo>
                    <a:pt x="650" y="25"/>
                  </a:lnTo>
                  <a:lnTo>
                    <a:pt x="650" y="31"/>
                  </a:lnTo>
                  <a:lnTo>
                    <a:pt x="644" y="37"/>
                  </a:lnTo>
                  <a:lnTo>
                    <a:pt x="600" y="123"/>
                  </a:lnTo>
                  <a:lnTo>
                    <a:pt x="575" y="178"/>
                  </a:lnTo>
                  <a:lnTo>
                    <a:pt x="556" y="221"/>
                  </a:lnTo>
                  <a:lnTo>
                    <a:pt x="537" y="264"/>
                  </a:lnTo>
                  <a:lnTo>
                    <a:pt x="512" y="320"/>
                  </a:lnTo>
                  <a:lnTo>
                    <a:pt x="487" y="375"/>
                  </a:lnTo>
                  <a:lnTo>
                    <a:pt x="469" y="430"/>
                  </a:lnTo>
                  <a:lnTo>
                    <a:pt x="462" y="461"/>
                  </a:lnTo>
                  <a:lnTo>
                    <a:pt x="450" y="541"/>
                  </a:lnTo>
                  <a:lnTo>
                    <a:pt x="431" y="615"/>
                  </a:lnTo>
                  <a:lnTo>
                    <a:pt x="419" y="664"/>
                  </a:lnTo>
                  <a:lnTo>
                    <a:pt x="412" y="688"/>
                  </a:lnTo>
                  <a:lnTo>
                    <a:pt x="400" y="707"/>
                  </a:lnTo>
                  <a:lnTo>
                    <a:pt x="394" y="719"/>
                  </a:lnTo>
                  <a:lnTo>
                    <a:pt x="387" y="719"/>
                  </a:lnTo>
                  <a:lnTo>
                    <a:pt x="387" y="725"/>
                  </a:lnTo>
                  <a:lnTo>
                    <a:pt x="381" y="725"/>
                  </a:lnTo>
                  <a:lnTo>
                    <a:pt x="369" y="719"/>
                  </a:lnTo>
                  <a:lnTo>
                    <a:pt x="362" y="713"/>
                  </a:lnTo>
                  <a:lnTo>
                    <a:pt x="362" y="707"/>
                  </a:lnTo>
                  <a:lnTo>
                    <a:pt x="362" y="695"/>
                  </a:lnTo>
                  <a:lnTo>
                    <a:pt x="369" y="658"/>
                  </a:lnTo>
                  <a:lnTo>
                    <a:pt x="381" y="596"/>
                  </a:lnTo>
                  <a:lnTo>
                    <a:pt x="400" y="529"/>
                  </a:lnTo>
                  <a:lnTo>
                    <a:pt x="419" y="461"/>
                  </a:lnTo>
                  <a:lnTo>
                    <a:pt x="425" y="449"/>
                  </a:lnTo>
                  <a:lnTo>
                    <a:pt x="425" y="443"/>
                  </a:lnTo>
                  <a:lnTo>
                    <a:pt x="425" y="424"/>
                  </a:lnTo>
                  <a:lnTo>
                    <a:pt x="431" y="406"/>
                  </a:lnTo>
                  <a:lnTo>
                    <a:pt x="431" y="381"/>
                  </a:lnTo>
                  <a:lnTo>
                    <a:pt x="425" y="326"/>
                  </a:lnTo>
                  <a:lnTo>
                    <a:pt x="419" y="271"/>
                  </a:lnTo>
                  <a:lnTo>
                    <a:pt x="406" y="215"/>
                  </a:lnTo>
                  <a:lnTo>
                    <a:pt x="381" y="166"/>
                  </a:lnTo>
                  <a:lnTo>
                    <a:pt x="344" y="129"/>
                  </a:lnTo>
                  <a:lnTo>
                    <a:pt x="294" y="99"/>
                  </a:lnTo>
                  <a:lnTo>
                    <a:pt x="225" y="92"/>
                  </a:lnTo>
                  <a:lnTo>
                    <a:pt x="168" y="99"/>
                  </a:lnTo>
                  <a:lnTo>
                    <a:pt x="112" y="117"/>
                  </a:lnTo>
                  <a:lnTo>
                    <a:pt x="68" y="148"/>
                  </a:lnTo>
                  <a:lnTo>
                    <a:pt x="43" y="191"/>
                  </a:lnTo>
                  <a:lnTo>
                    <a:pt x="37" y="203"/>
                  </a:lnTo>
                  <a:lnTo>
                    <a:pt x="31" y="209"/>
                  </a:lnTo>
                  <a:lnTo>
                    <a:pt x="18" y="215"/>
                  </a:lnTo>
                  <a:lnTo>
                    <a:pt x="18" y="215"/>
                  </a:lnTo>
                  <a:lnTo>
                    <a:pt x="12" y="209"/>
                  </a:lnTo>
                  <a:lnTo>
                    <a:pt x="6" y="209"/>
                  </a:lnTo>
                  <a:lnTo>
                    <a:pt x="0" y="203"/>
                  </a:lnTo>
                  <a:lnTo>
                    <a:pt x="6" y="185"/>
                  </a:lnTo>
                  <a:lnTo>
                    <a:pt x="18" y="154"/>
                  </a:lnTo>
                  <a:lnTo>
                    <a:pt x="43" y="111"/>
                  </a:lnTo>
                  <a:lnTo>
                    <a:pt x="81" y="68"/>
                  </a:lnTo>
                  <a:lnTo>
                    <a:pt x="125" y="37"/>
                  </a:lnTo>
                  <a:lnTo>
                    <a:pt x="175" y="13"/>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noEditPoints="1"/>
            </p:cNvSpPr>
            <p:nvPr/>
          </p:nvSpPr>
          <p:spPr bwMode="auto">
            <a:xfrm>
              <a:off x="5357" y="2629"/>
              <a:ext cx="1057" cy="362"/>
            </a:xfrm>
            <a:custGeom>
              <a:avLst/>
              <a:gdLst/>
              <a:ahLst/>
              <a:cxnLst>
                <a:cxn ang="0">
                  <a:pos x="50" y="301"/>
                </a:cxn>
                <a:cxn ang="0">
                  <a:pos x="1001" y="301"/>
                </a:cxn>
                <a:cxn ang="0">
                  <a:pos x="1013" y="301"/>
                </a:cxn>
                <a:cxn ang="0">
                  <a:pos x="1026" y="301"/>
                </a:cxn>
                <a:cxn ang="0">
                  <a:pos x="1038" y="307"/>
                </a:cxn>
                <a:cxn ang="0">
                  <a:pos x="1044" y="307"/>
                </a:cxn>
                <a:cxn ang="0">
                  <a:pos x="1051" y="319"/>
                </a:cxn>
                <a:cxn ang="0">
                  <a:pos x="1057" y="332"/>
                </a:cxn>
                <a:cxn ang="0">
                  <a:pos x="1051" y="344"/>
                </a:cxn>
                <a:cxn ang="0">
                  <a:pos x="1044" y="350"/>
                </a:cxn>
                <a:cxn ang="0">
                  <a:pos x="1038" y="356"/>
                </a:cxn>
                <a:cxn ang="0">
                  <a:pos x="1026" y="362"/>
                </a:cxn>
                <a:cxn ang="0">
                  <a:pos x="1013" y="362"/>
                </a:cxn>
                <a:cxn ang="0">
                  <a:pos x="1001" y="362"/>
                </a:cxn>
                <a:cxn ang="0">
                  <a:pos x="50" y="362"/>
                </a:cxn>
                <a:cxn ang="0">
                  <a:pos x="37" y="362"/>
                </a:cxn>
                <a:cxn ang="0">
                  <a:pos x="25" y="362"/>
                </a:cxn>
                <a:cxn ang="0">
                  <a:pos x="12" y="356"/>
                </a:cxn>
                <a:cxn ang="0">
                  <a:pos x="6" y="350"/>
                </a:cxn>
                <a:cxn ang="0">
                  <a:pos x="0" y="344"/>
                </a:cxn>
                <a:cxn ang="0">
                  <a:pos x="0" y="332"/>
                </a:cxn>
                <a:cxn ang="0">
                  <a:pos x="0" y="319"/>
                </a:cxn>
                <a:cxn ang="0">
                  <a:pos x="6" y="307"/>
                </a:cxn>
                <a:cxn ang="0">
                  <a:pos x="12" y="307"/>
                </a:cxn>
                <a:cxn ang="0">
                  <a:pos x="25" y="301"/>
                </a:cxn>
                <a:cxn ang="0">
                  <a:pos x="37" y="301"/>
                </a:cxn>
                <a:cxn ang="0">
                  <a:pos x="50" y="301"/>
                </a:cxn>
                <a:cxn ang="0">
                  <a:pos x="50" y="0"/>
                </a:cxn>
                <a:cxn ang="0">
                  <a:pos x="1001" y="0"/>
                </a:cxn>
                <a:cxn ang="0">
                  <a:pos x="1013" y="0"/>
                </a:cxn>
                <a:cxn ang="0">
                  <a:pos x="1026" y="0"/>
                </a:cxn>
                <a:cxn ang="0">
                  <a:pos x="1038" y="0"/>
                </a:cxn>
                <a:cxn ang="0">
                  <a:pos x="1044" y="6"/>
                </a:cxn>
                <a:cxn ang="0">
                  <a:pos x="1051" y="18"/>
                </a:cxn>
                <a:cxn ang="0">
                  <a:pos x="1057" y="31"/>
                </a:cxn>
                <a:cxn ang="0">
                  <a:pos x="1051" y="43"/>
                </a:cxn>
                <a:cxn ang="0">
                  <a:pos x="1044" y="49"/>
                </a:cxn>
                <a:cxn ang="0">
                  <a:pos x="1038" y="55"/>
                </a:cxn>
                <a:cxn ang="0">
                  <a:pos x="1026" y="61"/>
                </a:cxn>
                <a:cxn ang="0">
                  <a:pos x="1013" y="61"/>
                </a:cxn>
                <a:cxn ang="0">
                  <a:pos x="1001" y="61"/>
                </a:cxn>
                <a:cxn ang="0">
                  <a:pos x="50" y="61"/>
                </a:cxn>
                <a:cxn ang="0">
                  <a:pos x="37" y="61"/>
                </a:cxn>
                <a:cxn ang="0">
                  <a:pos x="25" y="61"/>
                </a:cxn>
                <a:cxn ang="0">
                  <a:pos x="12" y="55"/>
                </a:cxn>
                <a:cxn ang="0">
                  <a:pos x="6" y="49"/>
                </a:cxn>
                <a:cxn ang="0">
                  <a:pos x="0" y="43"/>
                </a:cxn>
                <a:cxn ang="0">
                  <a:pos x="0" y="31"/>
                </a:cxn>
                <a:cxn ang="0">
                  <a:pos x="0" y="18"/>
                </a:cxn>
                <a:cxn ang="0">
                  <a:pos x="6" y="6"/>
                </a:cxn>
                <a:cxn ang="0">
                  <a:pos x="12" y="0"/>
                </a:cxn>
                <a:cxn ang="0">
                  <a:pos x="25" y="0"/>
                </a:cxn>
                <a:cxn ang="0">
                  <a:pos x="37" y="0"/>
                </a:cxn>
                <a:cxn ang="0">
                  <a:pos x="50" y="0"/>
                </a:cxn>
              </a:cxnLst>
              <a:rect l="0" t="0" r="r" b="b"/>
              <a:pathLst>
                <a:path w="1057" h="362">
                  <a:moveTo>
                    <a:pt x="50" y="301"/>
                  </a:moveTo>
                  <a:lnTo>
                    <a:pt x="1001" y="301"/>
                  </a:lnTo>
                  <a:lnTo>
                    <a:pt x="1013" y="301"/>
                  </a:lnTo>
                  <a:lnTo>
                    <a:pt x="1026" y="301"/>
                  </a:lnTo>
                  <a:lnTo>
                    <a:pt x="1038" y="307"/>
                  </a:lnTo>
                  <a:lnTo>
                    <a:pt x="1044" y="307"/>
                  </a:lnTo>
                  <a:lnTo>
                    <a:pt x="1051" y="319"/>
                  </a:lnTo>
                  <a:lnTo>
                    <a:pt x="1057" y="332"/>
                  </a:lnTo>
                  <a:lnTo>
                    <a:pt x="1051" y="344"/>
                  </a:lnTo>
                  <a:lnTo>
                    <a:pt x="1044" y="350"/>
                  </a:lnTo>
                  <a:lnTo>
                    <a:pt x="1038" y="356"/>
                  </a:lnTo>
                  <a:lnTo>
                    <a:pt x="1026" y="362"/>
                  </a:lnTo>
                  <a:lnTo>
                    <a:pt x="1013" y="362"/>
                  </a:lnTo>
                  <a:lnTo>
                    <a:pt x="1001" y="362"/>
                  </a:lnTo>
                  <a:lnTo>
                    <a:pt x="50" y="362"/>
                  </a:lnTo>
                  <a:lnTo>
                    <a:pt x="37" y="362"/>
                  </a:lnTo>
                  <a:lnTo>
                    <a:pt x="25" y="362"/>
                  </a:lnTo>
                  <a:lnTo>
                    <a:pt x="12" y="356"/>
                  </a:lnTo>
                  <a:lnTo>
                    <a:pt x="6" y="350"/>
                  </a:lnTo>
                  <a:lnTo>
                    <a:pt x="0" y="344"/>
                  </a:lnTo>
                  <a:lnTo>
                    <a:pt x="0" y="332"/>
                  </a:lnTo>
                  <a:lnTo>
                    <a:pt x="0" y="319"/>
                  </a:lnTo>
                  <a:lnTo>
                    <a:pt x="6" y="307"/>
                  </a:lnTo>
                  <a:lnTo>
                    <a:pt x="12" y="307"/>
                  </a:lnTo>
                  <a:lnTo>
                    <a:pt x="25" y="301"/>
                  </a:lnTo>
                  <a:lnTo>
                    <a:pt x="37" y="301"/>
                  </a:lnTo>
                  <a:lnTo>
                    <a:pt x="50" y="301"/>
                  </a:lnTo>
                  <a:close/>
                  <a:moveTo>
                    <a:pt x="50" y="0"/>
                  </a:moveTo>
                  <a:lnTo>
                    <a:pt x="1001" y="0"/>
                  </a:lnTo>
                  <a:lnTo>
                    <a:pt x="1013" y="0"/>
                  </a:lnTo>
                  <a:lnTo>
                    <a:pt x="1026" y="0"/>
                  </a:lnTo>
                  <a:lnTo>
                    <a:pt x="1038" y="0"/>
                  </a:lnTo>
                  <a:lnTo>
                    <a:pt x="1044" y="6"/>
                  </a:lnTo>
                  <a:lnTo>
                    <a:pt x="1051" y="18"/>
                  </a:lnTo>
                  <a:lnTo>
                    <a:pt x="1057" y="31"/>
                  </a:lnTo>
                  <a:lnTo>
                    <a:pt x="1051" y="43"/>
                  </a:lnTo>
                  <a:lnTo>
                    <a:pt x="1044" y="49"/>
                  </a:lnTo>
                  <a:lnTo>
                    <a:pt x="1038" y="55"/>
                  </a:lnTo>
                  <a:lnTo>
                    <a:pt x="1026" y="61"/>
                  </a:lnTo>
                  <a:lnTo>
                    <a:pt x="1013" y="61"/>
                  </a:lnTo>
                  <a:lnTo>
                    <a:pt x="1001" y="61"/>
                  </a:lnTo>
                  <a:lnTo>
                    <a:pt x="50" y="61"/>
                  </a:lnTo>
                  <a:lnTo>
                    <a:pt x="37" y="61"/>
                  </a:lnTo>
                  <a:lnTo>
                    <a:pt x="25" y="61"/>
                  </a:lnTo>
                  <a:lnTo>
                    <a:pt x="12" y="55"/>
                  </a:lnTo>
                  <a:lnTo>
                    <a:pt x="6" y="49"/>
                  </a:lnTo>
                  <a:lnTo>
                    <a:pt x="0" y="43"/>
                  </a:lnTo>
                  <a:lnTo>
                    <a:pt x="0" y="31"/>
                  </a:lnTo>
                  <a:lnTo>
                    <a:pt x="0" y="18"/>
                  </a:lnTo>
                  <a:lnTo>
                    <a:pt x="6" y="6"/>
                  </a:lnTo>
                  <a:lnTo>
                    <a:pt x="12" y="0"/>
                  </a:lnTo>
                  <a:lnTo>
                    <a:pt x="25" y="0"/>
                  </a:lnTo>
                  <a:lnTo>
                    <a:pt x="37"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71" y="2027"/>
              <a:ext cx="562" cy="1560"/>
            </a:xfrm>
            <a:custGeom>
              <a:avLst/>
              <a:gdLst/>
              <a:ahLst/>
              <a:cxnLst>
                <a:cxn ang="0">
                  <a:pos x="544" y="0"/>
                </a:cxn>
                <a:cxn ang="0">
                  <a:pos x="562" y="6"/>
                </a:cxn>
                <a:cxn ang="0">
                  <a:pos x="562" y="24"/>
                </a:cxn>
                <a:cxn ang="0">
                  <a:pos x="550" y="37"/>
                </a:cxn>
                <a:cxn ang="0">
                  <a:pos x="412" y="74"/>
                </a:cxn>
                <a:cxn ang="0">
                  <a:pos x="350" y="141"/>
                </a:cxn>
                <a:cxn ang="0">
                  <a:pos x="331" y="209"/>
                </a:cxn>
                <a:cxn ang="0">
                  <a:pos x="331" y="584"/>
                </a:cxn>
                <a:cxn ang="0">
                  <a:pos x="287" y="700"/>
                </a:cxn>
                <a:cxn ang="0">
                  <a:pos x="143" y="780"/>
                </a:cxn>
                <a:cxn ang="0">
                  <a:pos x="268" y="842"/>
                </a:cxn>
                <a:cxn ang="0">
                  <a:pos x="325" y="934"/>
                </a:cxn>
                <a:cxn ang="0">
                  <a:pos x="331" y="1321"/>
                </a:cxn>
                <a:cxn ang="0">
                  <a:pos x="331" y="1364"/>
                </a:cxn>
                <a:cxn ang="0">
                  <a:pos x="331" y="1382"/>
                </a:cxn>
                <a:cxn ang="0">
                  <a:pos x="337" y="1395"/>
                </a:cxn>
                <a:cxn ang="0">
                  <a:pos x="406" y="1487"/>
                </a:cxn>
                <a:cxn ang="0">
                  <a:pos x="537" y="1530"/>
                </a:cxn>
                <a:cxn ang="0">
                  <a:pos x="556" y="1530"/>
                </a:cxn>
                <a:cxn ang="0">
                  <a:pos x="562" y="1548"/>
                </a:cxn>
                <a:cxn ang="0">
                  <a:pos x="556" y="1560"/>
                </a:cxn>
                <a:cxn ang="0">
                  <a:pos x="531" y="1560"/>
                </a:cxn>
                <a:cxn ang="0">
                  <a:pos x="375" y="1536"/>
                </a:cxn>
                <a:cxn ang="0">
                  <a:pos x="256" y="1456"/>
                </a:cxn>
                <a:cxn ang="0">
                  <a:pos x="231" y="1370"/>
                </a:cxn>
                <a:cxn ang="0">
                  <a:pos x="225" y="1014"/>
                </a:cxn>
                <a:cxn ang="0">
                  <a:pos x="225" y="977"/>
                </a:cxn>
                <a:cxn ang="0">
                  <a:pos x="225" y="952"/>
                </a:cxn>
                <a:cxn ang="0">
                  <a:pos x="225" y="940"/>
                </a:cxn>
                <a:cxn ang="0">
                  <a:pos x="156" y="842"/>
                </a:cxn>
                <a:cxn ang="0">
                  <a:pos x="25" y="799"/>
                </a:cxn>
                <a:cxn ang="0">
                  <a:pos x="6" y="792"/>
                </a:cxn>
                <a:cxn ang="0">
                  <a:pos x="0" y="780"/>
                </a:cxn>
                <a:cxn ang="0">
                  <a:pos x="6" y="768"/>
                </a:cxn>
                <a:cxn ang="0">
                  <a:pos x="56" y="762"/>
                </a:cxn>
                <a:cxn ang="0">
                  <a:pos x="162" y="719"/>
                </a:cxn>
                <a:cxn ang="0">
                  <a:pos x="225" y="608"/>
                </a:cxn>
                <a:cxn ang="0">
                  <a:pos x="225" y="196"/>
                </a:cxn>
                <a:cxn ang="0">
                  <a:pos x="287" y="80"/>
                </a:cxn>
                <a:cxn ang="0">
                  <a:pos x="437" y="12"/>
                </a:cxn>
              </a:cxnLst>
              <a:rect l="0" t="0" r="r" b="b"/>
              <a:pathLst>
                <a:path w="562" h="1560">
                  <a:moveTo>
                    <a:pt x="531" y="0"/>
                  </a:moveTo>
                  <a:lnTo>
                    <a:pt x="544" y="0"/>
                  </a:lnTo>
                  <a:lnTo>
                    <a:pt x="556" y="6"/>
                  </a:lnTo>
                  <a:lnTo>
                    <a:pt x="562" y="6"/>
                  </a:lnTo>
                  <a:lnTo>
                    <a:pt x="562" y="18"/>
                  </a:lnTo>
                  <a:lnTo>
                    <a:pt x="562" y="24"/>
                  </a:lnTo>
                  <a:lnTo>
                    <a:pt x="556" y="30"/>
                  </a:lnTo>
                  <a:lnTo>
                    <a:pt x="550" y="37"/>
                  </a:lnTo>
                  <a:lnTo>
                    <a:pt x="469" y="49"/>
                  </a:lnTo>
                  <a:lnTo>
                    <a:pt x="412" y="74"/>
                  </a:lnTo>
                  <a:lnTo>
                    <a:pt x="375" y="104"/>
                  </a:lnTo>
                  <a:lnTo>
                    <a:pt x="350" y="141"/>
                  </a:lnTo>
                  <a:lnTo>
                    <a:pt x="337" y="178"/>
                  </a:lnTo>
                  <a:lnTo>
                    <a:pt x="331" y="209"/>
                  </a:lnTo>
                  <a:lnTo>
                    <a:pt x="331" y="209"/>
                  </a:lnTo>
                  <a:lnTo>
                    <a:pt x="331" y="584"/>
                  </a:lnTo>
                  <a:lnTo>
                    <a:pt x="319" y="645"/>
                  </a:lnTo>
                  <a:lnTo>
                    <a:pt x="287" y="700"/>
                  </a:lnTo>
                  <a:lnTo>
                    <a:pt x="231" y="749"/>
                  </a:lnTo>
                  <a:lnTo>
                    <a:pt x="143" y="780"/>
                  </a:lnTo>
                  <a:lnTo>
                    <a:pt x="212" y="805"/>
                  </a:lnTo>
                  <a:lnTo>
                    <a:pt x="268" y="842"/>
                  </a:lnTo>
                  <a:lnTo>
                    <a:pt x="306" y="885"/>
                  </a:lnTo>
                  <a:lnTo>
                    <a:pt x="325" y="934"/>
                  </a:lnTo>
                  <a:lnTo>
                    <a:pt x="331" y="989"/>
                  </a:lnTo>
                  <a:lnTo>
                    <a:pt x="331" y="1321"/>
                  </a:lnTo>
                  <a:lnTo>
                    <a:pt x="331" y="1345"/>
                  </a:lnTo>
                  <a:lnTo>
                    <a:pt x="331" y="1364"/>
                  </a:lnTo>
                  <a:lnTo>
                    <a:pt x="331" y="1370"/>
                  </a:lnTo>
                  <a:lnTo>
                    <a:pt x="331" y="1382"/>
                  </a:lnTo>
                  <a:lnTo>
                    <a:pt x="337" y="1388"/>
                  </a:lnTo>
                  <a:lnTo>
                    <a:pt x="337" y="1395"/>
                  </a:lnTo>
                  <a:lnTo>
                    <a:pt x="362" y="1444"/>
                  </a:lnTo>
                  <a:lnTo>
                    <a:pt x="406" y="1487"/>
                  </a:lnTo>
                  <a:lnTo>
                    <a:pt x="469" y="1517"/>
                  </a:lnTo>
                  <a:lnTo>
                    <a:pt x="537" y="1530"/>
                  </a:lnTo>
                  <a:lnTo>
                    <a:pt x="550" y="1530"/>
                  </a:lnTo>
                  <a:lnTo>
                    <a:pt x="556" y="1530"/>
                  </a:lnTo>
                  <a:lnTo>
                    <a:pt x="562" y="1536"/>
                  </a:lnTo>
                  <a:lnTo>
                    <a:pt x="562" y="1548"/>
                  </a:lnTo>
                  <a:lnTo>
                    <a:pt x="562" y="1554"/>
                  </a:lnTo>
                  <a:lnTo>
                    <a:pt x="556" y="1560"/>
                  </a:lnTo>
                  <a:lnTo>
                    <a:pt x="544" y="1560"/>
                  </a:lnTo>
                  <a:lnTo>
                    <a:pt x="531" y="1560"/>
                  </a:lnTo>
                  <a:lnTo>
                    <a:pt x="456" y="1554"/>
                  </a:lnTo>
                  <a:lnTo>
                    <a:pt x="375" y="1536"/>
                  </a:lnTo>
                  <a:lnTo>
                    <a:pt x="300" y="1499"/>
                  </a:lnTo>
                  <a:lnTo>
                    <a:pt x="256" y="1456"/>
                  </a:lnTo>
                  <a:lnTo>
                    <a:pt x="237" y="1413"/>
                  </a:lnTo>
                  <a:lnTo>
                    <a:pt x="231" y="1370"/>
                  </a:lnTo>
                  <a:lnTo>
                    <a:pt x="225" y="1327"/>
                  </a:lnTo>
                  <a:lnTo>
                    <a:pt x="225" y="1014"/>
                  </a:lnTo>
                  <a:lnTo>
                    <a:pt x="225" y="989"/>
                  </a:lnTo>
                  <a:lnTo>
                    <a:pt x="225" y="977"/>
                  </a:lnTo>
                  <a:lnTo>
                    <a:pt x="225" y="964"/>
                  </a:lnTo>
                  <a:lnTo>
                    <a:pt x="225" y="952"/>
                  </a:lnTo>
                  <a:lnTo>
                    <a:pt x="225" y="946"/>
                  </a:lnTo>
                  <a:lnTo>
                    <a:pt x="225" y="940"/>
                  </a:lnTo>
                  <a:lnTo>
                    <a:pt x="200" y="885"/>
                  </a:lnTo>
                  <a:lnTo>
                    <a:pt x="156" y="842"/>
                  </a:lnTo>
                  <a:lnTo>
                    <a:pt x="93" y="811"/>
                  </a:lnTo>
                  <a:lnTo>
                    <a:pt x="25" y="799"/>
                  </a:lnTo>
                  <a:lnTo>
                    <a:pt x="12" y="799"/>
                  </a:lnTo>
                  <a:lnTo>
                    <a:pt x="6" y="792"/>
                  </a:lnTo>
                  <a:lnTo>
                    <a:pt x="0" y="792"/>
                  </a:lnTo>
                  <a:lnTo>
                    <a:pt x="0" y="780"/>
                  </a:lnTo>
                  <a:lnTo>
                    <a:pt x="0" y="774"/>
                  </a:lnTo>
                  <a:lnTo>
                    <a:pt x="6" y="768"/>
                  </a:lnTo>
                  <a:lnTo>
                    <a:pt x="12" y="768"/>
                  </a:lnTo>
                  <a:lnTo>
                    <a:pt x="56" y="762"/>
                  </a:lnTo>
                  <a:lnTo>
                    <a:pt x="106" y="749"/>
                  </a:lnTo>
                  <a:lnTo>
                    <a:pt x="162" y="719"/>
                  </a:lnTo>
                  <a:lnTo>
                    <a:pt x="206" y="663"/>
                  </a:lnTo>
                  <a:lnTo>
                    <a:pt x="225" y="608"/>
                  </a:lnTo>
                  <a:lnTo>
                    <a:pt x="225" y="553"/>
                  </a:lnTo>
                  <a:lnTo>
                    <a:pt x="225" y="196"/>
                  </a:lnTo>
                  <a:lnTo>
                    <a:pt x="243" y="135"/>
                  </a:lnTo>
                  <a:lnTo>
                    <a:pt x="287" y="80"/>
                  </a:lnTo>
                  <a:lnTo>
                    <a:pt x="356" y="37"/>
                  </a:lnTo>
                  <a:lnTo>
                    <a:pt x="437" y="12"/>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7802" y="2119"/>
              <a:ext cx="970" cy="1401"/>
            </a:xfrm>
            <a:custGeom>
              <a:avLst/>
              <a:gdLst/>
              <a:ahLst/>
              <a:cxnLst>
                <a:cxn ang="0">
                  <a:pos x="720" y="0"/>
                </a:cxn>
                <a:cxn ang="0">
                  <a:pos x="726"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4" y="1333"/>
                </a:cxn>
                <a:cxn ang="0">
                  <a:pos x="382" y="1376"/>
                </a:cxn>
                <a:cxn ang="0">
                  <a:pos x="369" y="1401"/>
                </a:cxn>
                <a:cxn ang="0">
                  <a:pos x="351" y="1401"/>
                </a:cxn>
                <a:cxn ang="0">
                  <a:pos x="338" y="1382"/>
                </a:cxn>
                <a:cxn ang="0">
                  <a:pos x="363" y="1296"/>
                </a:cxn>
                <a:cxn ang="0">
                  <a:pos x="388" y="1186"/>
                </a:cxn>
                <a:cxn ang="0">
                  <a:pos x="413" y="1094"/>
                </a:cxn>
                <a:cxn ang="0">
                  <a:pos x="219" y="1038"/>
                </a:cxn>
                <a:cxn ang="0">
                  <a:pos x="132" y="872"/>
                </a:cxn>
                <a:cxn ang="0">
                  <a:pos x="144" y="805"/>
                </a:cxn>
                <a:cxn ang="0">
                  <a:pos x="213" y="608"/>
                </a:cxn>
                <a:cxn ang="0">
                  <a:pos x="251" y="455"/>
                </a:cxn>
                <a:cxn ang="0">
                  <a:pos x="232" y="430"/>
                </a:cxn>
                <a:cxn ang="0">
                  <a:pos x="207" y="424"/>
                </a:cxn>
                <a:cxn ang="0">
                  <a:pos x="82" y="522"/>
                </a:cxn>
                <a:cxn ang="0">
                  <a:pos x="38" y="639"/>
                </a:cxn>
                <a:cxn ang="0">
                  <a:pos x="19" y="645"/>
                </a:cxn>
                <a:cxn ang="0">
                  <a:pos x="0" y="633"/>
                </a:cxn>
                <a:cxn ang="0">
                  <a:pos x="38" y="528"/>
                </a:cxn>
                <a:cxn ang="0">
                  <a:pos x="157" y="405"/>
                </a:cxn>
                <a:cxn ang="0">
                  <a:pos x="307" y="430"/>
                </a:cxn>
                <a:cxn ang="0">
                  <a:pos x="338" y="547"/>
                </a:cxn>
                <a:cxn ang="0">
                  <a:pos x="288" y="688"/>
                </a:cxn>
                <a:cxn ang="0">
                  <a:pos x="244" y="848"/>
                </a:cxn>
                <a:cxn ang="0">
                  <a:pos x="251" y="952"/>
                </a:cxn>
                <a:cxn ang="0">
                  <a:pos x="419" y="1063"/>
                </a:cxn>
                <a:cxn ang="0">
                  <a:pos x="695" y="0"/>
                </a:cxn>
              </a:cxnLst>
              <a:rect l="0" t="0" r="r" b="b"/>
              <a:pathLst>
                <a:path w="970" h="1401">
                  <a:moveTo>
                    <a:pt x="707" y="0"/>
                  </a:moveTo>
                  <a:lnTo>
                    <a:pt x="713" y="0"/>
                  </a:lnTo>
                  <a:lnTo>
                    <a:pt x="720" y="0"/>
                  </a:lnTo>
                  <a:lnTo>
                    <a:pt x="726" y="6"/>
                  </a:lnTo>
                  <a:lnTo>
                    <a:pt x="732" y="12"/>
                  </a:lnTo>
                  <a:lnTo>
                    <a:pt x="726" y="25"/>
                  </a:lnTo>
                  <a:lnTo>
                    <a:pt x="726" y="37"/>
                  </a:lnTo>
                  <a:lnTo>
                    <a:pt x="726" y="37"/>
                  </a:lnTo>
                  <a:lnTo>
                    <a:pt x="463" y="1063"/>
                  </a:lnTo>
                  <a:lnTo>
                    <a:pt x="501" y="1063"/>
                  </a:lnTo>
                  <a:lnTo>
                    <a:pt x="551" y="1057"/>
                  </a:lnTo>
                  <a:lnTo>
                    <a:pt x="613" y="1032"/>
                  </a:lnTo>
                  <a:lnTo>
                    <a:pt x="682" y="989"/>
                  </a:lnTo>
                  <a:lnTo>
                    <a:pt x="763" y="922"/>
                  </a:lnTo>
                  <a:lnTo>
                    <a:pt x="807" y="872"/>
                  </a:lnTo>
                  <a:lnTo>
                    <a:pt x="851" y="799"/>
                  </a:lnTo>
                  <a:lnTo>
                    <a:pt x="888"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895" y="393"/>
                  </a:lnTo>
                  <a:lnTo>
                    <a:pt x="920" y="393"/>
                  </a:lnTo>
                  <a:lnTo>
                    <a:pt x="945" y="412"/>
                  </a:lnTo>
                  <a:lnTo>
                    <a:pt x="957" y="442"/>
                  </a:lnTo>
                  <a:lnTo>
                    <a:pt x="970" y="498"/>
                  </a:lnTo>
                  <a:lnTo>
                    <a:pt x="964" y="559"/>
                  </a:lnTo>
                  <a:lnTo>
                    <a:pt x="951" y="633"/>
                  </a:lnTo>
                  <a:lnTo>
                    <a:pt x="932" y="700"/>
                  </a:lnTo>
                  <a:lnTo>
                    <a:pt x="920" y="743"/>
                  </a:lnTo>
                  <a:lnTo>
                    <a:pt x="895" y="799"/>
                  </a:lnTo>
                  <a:lnTo>
                    <a:pt x="857" y="860"/>
                  </a:lnTo>
                  <a:lnTo>
                    <a:pt x="801" y="928"/>
                  </a:lnTo>
                  <a:lnTo>
                    <a:pt x="713" y="1014"/>
                  </a:lnTo>
                  <a:lnTo>
                    <a:pt x="632" y="1063"/>
                  </a:lnTo>
                  <a:lnTo>
                    <a:pt x="557" y="1088"/>
                  </a:lnTo>
                  <a:lnTo>
                    <a:pt x="501" y="1094"/>
                  </a:lnTo>
                  <a:lnTo>
                    <a:pt x="457" y="1100"/>
                  </a:lnTo>
                  <a:lnTo>
                    <a:pt x="394" y="1333"/>
                  </a:lnTo>
                  <a:lnTo>
                    <a:pt x="388" y="1346"/>
                  </a:lnTo>
                  <a:lnTo>
                    <a:pt x="388" y="1364"/>
                  </a:lnTo>
                  <a:lnTo>
                    <a:pt x="382" y="1376"/>
                  </a:lnTo>
                  <a:lnTo>
                    <a:pt x="376" y="1389"/>
                  </a:lnTo>
                  <a:lnTo>
                    <a:pt x="376" y="1395"/>
                  </a:lnTo>
                  <a:lnTo>
                    <a:pt x="369" y="1401"/>
                  </a:lnTo>
                  <a:lnTo>
                    <a:pt x="363" y="1401"/>
                  </a:lnTo>
                  <a:lnTo>
                    <a:pt x="357" y="1401"/>
                  </a:lnTo>
                  <a:lnTo>
                    <a:pt x="351" y="1401"/>
                  </a:lnTo>
                  <a:lnTo>
                    <a:pt x="344" y="1395"/>
                  </a:lnTo>
                  <a:lnTo>
                    <a:pt x="338" y="1389"/>
                  </a:lnTo>
                  <a:lnTo>
                    <a:pt x="338" y="1382"/>
                  </a:lnTo>
                  <a:lnTo>
                    <a:pt x="344" y="1370"/>
                  </a:lnTo>
                  <a:lnTo>
                    <a:pt x="351" y="1333"/>
                  </a:lnTo>
                  <a:lnTo>
                    <a:pt x="363" y="1296"/>
                  </a:lnTo>
                  <a:lnTo>
                    <a:pt x="369" y="1260"/>
                  </a:lnTo>
                  <a:lnTo>
                    <a:pt x="376" y="1235"/>
                  </a:lnTo>
                  <a:lnTo>
                    <a:pt x="388" y="1186"/>
                  </a:lnTo>
                  <a:lnTo>
                    <a:pt x="401" y="1155"/>
                  </a:lnTo>
                  <a:lnTo>
                    <a:pt x="407" y="1131"/>
                  </a:lnTo>
                  <a:lnTo>
                    <a:pt x="413" y="1094"/>
                  </a:lnTo>
                  <a:lnTo>
                    <a:pt x="338" y="1088"/>
                  </a:lnTo>
                  <a:lnTo>
                    <a:pt x="269" y="1069"/>
                  </a:lnTo>
                  <a:lnTo>
                    <a:pt x="219" y="1038"/>
                  </a:lnTo>
                  <a:lnTo>
                    <a:pt x="175" y="995"/>
                  </a:lnTo>
                  <a:lnTo>
                    <a:pt x="144" y="940"/>
                  </a:lnTo>
                  <a:lnTo>
                    <a:pt x="132"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5" y="424"/>
                  </a:lnTo>
                  <a:lnTo>
                    <a:pt x="213" y="424"/>
                  </a:lnTo>
                  <a:lnTo>
                    <a:pt x="207" y="424"/>
                  </a:lnTo>
                  <a:lnTo>
                    <a:pt x="169" y="436"/>
                  </a:lnTo>
                  <a:lnTo>
                    <a:pt x="125" y="467"/>
                  </a:lnTo>
                  <a:lnTo>
                    <a:pt x="82" y="522"/>
                  </a:lnTo>
                  <a:lnTo>
                    <a:pt x="44" y="621"/>
                  </a:lnTo>
                  <a:lnTo>
                    <a:pt x="44" y="633"/>
                  </a:lnTo>
                  <a:lnTo>
                    <a:pt x="38" y="639"/>
                  </a:lnTo>
                  <a:lnTo>
                    <a:pt x="32" y="645"/>
                  </a:lnTo>
                  <a:lnTo>
                    <a:pt x="19"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38" y="547"/>
                  </a:lnTo>
                  <a:lnTo>
                    <a:pt x="332" y="571"/>
                  </a:lnTo>
                  <a:lnTo>
                    <a:pt x="326" y="596"/>
                  </a:lnTo>
                  <a:lnTo>
                    <a:pt x="288" y="688"/>
                  </a:lnTo>
                  <a:lnTo>
                    <a:pt x="263" y="762"/>
                  </a:lnTo>
                  <a:lnTo>
                    <a:pt x="251" y="811"/>
                  </a:lnTo>
                  <a:lnTo>
                    <a:pt x="244" y="848"/>
                  </a:lnTo>
                  <a:lnTo>
                    <a:pt x="238" y="866"/>
                  </a:lnTo>
                  <a:lnTo>
                    <a:pt x="238" y="885"/>
                  </a:lnTo>
                  <a:lnTo>
                    <a:pt x="251" y="952"/>
                  </a:lnTo>
                  <a:lnTo>
                    <a:pt x="288" y="1008"/>
                  </a:lnTo>
                  <a:lnTo>
                    <a:pt x="344" y="1045"/>
                  </a:lnTo>
                  <a:lnTo>
                    <a:pt x="419" y="1063"/>
                  </a:lnTo>
                  <a:lnTo>
                    <a:pt x="688" y="25"/>
                  </a:lnTo>
                  <a:lnTo>
                    <a:pt x="688" y="12"/>
                  </a:lnTo>
                  <a:lnTo>
                    <a:pt x="695" y="0"/>
                  </a:lnTo>
                  <a:lnTo>
                    <a:pt x="701" y="0"/>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noEditPoints="1"/>
            </p:cNvSpPr>
            <p:nvPr/>
          </p:nvSpPr>
          <p:spPr bwMode="auto">
            <a:xfrm>
              <a:off x="9410" y="2524"/>
              <a:ext cx="169" cy="676"/>
            </a:xfrm>
            <a:custGeom>
              <a:avLst/>
              <a:gdLst/>
              <a:ahLst/>
              <a:cxnLst>
                <a:cxn ang="0">
                  <a:pos x="87" y="510"/>
                </a:cxn>
                <a:cxn ang="0">
                  <a:pos x="112" y="517"/>
                </a:cxn>
                <a:cxn ang="0">
                  <a:pos x="137" y="529"/>
                </a:cxn>
                <a:cxn ang="0">
                  <a:pos x="156" y="547"/>
                </a:cxn>
                <a:cxn ang="0">
                  <a:pos x="169" y="566"/>
                </a:cxn>
                <a:cxn ang="0">
                  <a:pos x="169" y="590"/>
                </a:cxn>
                <a:cxn ang="0">
                  <a:pos x="169" y="590"/>
                </a:cxn>
                <a:cxn ang="0">
                  <a:pos x="169" y="621"/>
                </a:cxn>
                <a:cxn ang="0">
                  <a:pos x="156" y="640"/>
                </a:cxn>
                <a:cxn ang="0">
                  <a:pos x="137" y="658"/>
                </a:cxn>
                <a:cxn ang="0">
                  <a:pos x="112" y="670"/>
                </a:cxn>
                <a:cxn ang="0">
                  <a:pos x="87" y="676"/>
                </a:cxn>
                <a:cxn ang="0">
                  <a:pos x="62" y="670"/>
                </a:cxn>
                <a:cxn ang="0">
                  <a:pos x="37" y="658"/>
                </a:cxn>
                <a:cxn ang="0">
                  <a:pos x="19" y="640"/>
                </a:cxn>
                <a:cxn ang="0">
                  <a:pos x="6" y="621"/>
                </a:cxn>
                <a:cxn ang="0">
                  <a:pos x="0" y="590"/>
                </a:cxn>
                <a:cxn ang="0">
                  <a:pos x="6" y="566"/>
                </a:cxn>
                <a:cxn ang="0">
                  <a:pos x="19" y="547"/>
                </a:cxn>
                <a:cxn ang="0">
                  <a:pos x="37" y="529"/>
                </a:cxn>
                <a:cxn ang="0">
                  <a:pos x="62" y="517"/>
                </a:cxn>
                <a:cxn ang="0">
                  <a:pos x="87" y="510"/>
                </a:cxn>
                <a:cxn ang="0">
                  <a:pos x="87" y="0"/>
                </a:cxn>
                <a:cxn ang="0">
                  <a:pos x="112" y="7"/>
                </a:cxn>
                <a:cxn ang="0">
                  <a:pos x="137" y="19"/>
                </a:cxn>
                <a:cxn ang="0">
                  <a:pos x="156" y="37"/>
                </a:cxn>
                <a:cxn ang="0">
                  <a:pos x="169" y="62"/>
                </a:cxn>
                <a:cxn ang="0">
                  <a:pos x="169" y="87"/>
                </a:cxn>
                <a:cxn ang="0">
                  <a:pos x="169" y="87"/>
                </a:cxn>
                <a:cxn ang="0">
                  <a:pos x="169" y="111"/>
                </a:cxn>
                <a:cxn ang="0">
                  <a:pos x="156" y="136"/>
                </a:cxn>
                <a:cxn ang="0">
                  <a:pos x="137" y="154"/>
                </a:cxn>
                <a:cxn ang="0">
                  <a:pos x="112" y="160"/>
                </a:cxn>
                <a:cxn ang="0">
                  <a:pos x="87" y="166"/>
                </a:cxn>
                <a:cxn ang="0">
                  <a:pos x="62" y="160"/>
                </a:cxn>
                <a:cxn ang="0">
                  <a:pos x="37" y="154"/>
                </a:cxn>
                <a:cxn ang="0">
                  <a:pos x="19" y="136"/>
                </a:cxn>
                <a:cxn ang="0">
                  <a:pos x="6" y="111"/>
                </a:cxn>
                <a:cxn ang="0">
                  <a:pos x="0" y="87"/>
                </a:cxn>
                <a:cxn ang="0">
                  <a:pos x="6" y="62"/>
                </a:cxn>
                <a:cxn ang="0">
                  <a:pos x="19" y="37"/>
                </a:cxn>
                <a:cxn ang="0">
                  <a:pos x="37" y="19"/>
                </a:cxn>
                <a:cxn ang="0">
                  <a:pos x="62" y="7"/>
                </a:cxn>
                <a:cxn ang="0">
                  <a:pos x="87" y="0"/>
                </a:cxn>
              </a:cxnLst>
              <a:rect l="0" t="0" r="r" b="b"/>
              <a:pathLst>
                <a:path w="169" h="676">
                  <a:moveTo>
                    <a:pt x="87" y="510"/>
                  </a:moveTo>
                  <a:lnTo>
                    <a:pt x="112" y="517"/>
                  </a:lnTo>
                  <a:lnTo>
                    <a:pt x="137" y="529"/>
                  </a:lnTo>
                  <a:lnTo>
                    <a:pt x="156" y="547"/>
                  </a:lnTo>
                  <a:lnTo>
                    <a:pt x="169" y="566"/>
                  </a:lnTo>
                  <a:lnTo>
                    <a:pt x="169" y="590"/>
                  </a:lnTo>
                  <a:lnTo>
                    <a:pt x="169" y="590"/>
                  </a:lnTo>
                  <a:lnTo>
                    <a:pt x="169" y="621"/>
                  </a:lnTo>
                  <a:lnTo>
                    <a:pt x="156" y="640"/>
                  </a:lnTo>
                  <a:lnTo>
                    <a:pt x="137" y="658"/>
                  </a:lnTo>
                  <a:lnTo>
                    <a:pt x="112" y="670"/>
                  </a:lnTo>
                  <a:lnTo>
                    <a:pt x="87" y="676"/>
                  </a:lnTo>
                  <a:lnTo>
                    <a:pt x="62" y="670"/>
                  </a:lnTo>
                  <a:lnTo>
                    <a:pt x="37" y="658"/>
                  </a:lnTo>
                  <a:lnTo>
                    <a:pt x="19" y="640"/>
                  </a:lnTo>
                  <a:lnTo>
                    <a:pt x="6" y="621"/>
                  </a:lnTo>
                  <a:lnTo>
                    <a:pt x="0" y="590"/>
                  </a:lnTo>
                  <a:lnTo>
                    <a:pt x="6" y="566"/>
                  </a:lnTo>
                  <a:lnTo>
                    <a:pt x="19" y="547"/>
                  </a:lnTo>
                  <a:lnTo>
                    <a:pt x="37" y="529"/>
                  </a:lnTo>
                  <a:lnTo>
                    <a:pt x="62" y="517"/>
                  </a:lnTo>
                  <a:lnTo>
                    <a:pt x="87" y="510"/>
                  </a:lnTo>
                  <a:close/>
                  <a:moveTo>
                    <a:pt x="87" y="0"/>
                  </a:moveTo>
                  <a:lnTo>
                    <a:pt x="112" y="7"/>
                  </a:lnTo>
                  <a:lnTo>
                    <a:pt x="137" y="19"/>
                  </a:lnTo>
                  <a:lnTo>
                    <a:pt x="156" y="37"/>
                  </a:lnTo>
                  <a:lnTo>
                    <a:pt x="169" y="62"/>
                  </a:lnTo>
                  <a:lnTo>
                    <a:pt x="169" y="87"/>
                  </a:lnTo>
                  <a:lnTo>
                    <a:pt x="169" y="87"/>
                  </a:lnTo>
                  <a:lnTo>
                    <a:pt x="169" y="111"/>
                  </a:lnTo>
                  <a:lnTo>
                    <a:pt x="156" y="136"/>
                  </a:lnTo>
                  <a:lnTo>
                    <a:pt x="137" y="154"/>
                  </a:lnTo>
                  <a:lnTo>
                    <a:pt x="112" y="160"/>
                  </a:lnTo>
                  <a:lnTo>
                    <a:pt x="87" y="166"/>
                  </a:lnTo>
                  <a:lnTo>
                    <a:pt x="62" y="160"/>
                  </a:lnTo>
                  <a:lnTo>
                    <a:pt x="37" y="154"/>
                  </a:lnTo>
                  <a:lnTo>
                    <a:pt x="19" y="136"/>
                  </a:lnTo>
                  <a:lnTo>
                    <a:pt x="6" y="111"/>
                  </a:lnTo>
                  <a:lnTo>
                    <a:pt x="0" y="87"/>
                  </a:lnTo>
                  <a:lnTo>
                    <a:pt x="6" y="62"/>
                  </a:lnTo>
                  <a:lnTo>
                    <a:pt x="19" y="37"/>
                  </a:lnTo>
                  <a:lnTo>
                    <a:pt x="37" y="19"/>
                  </a:lnTo>
                  <a:lnTo>
                    <a:pt x="62" y="7"/>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10217" y="2137"/>
              <a:ext cx="1157" cy="1063"/>
            </a:xfrm>
            <a:custGeom>
              <a:avLst/>
              <a:gdLst/>
              <a:ahLst/>
              <a:cxnLst>
                <a:cxn ang="0">
                  <a:pos x="1132" y="0"/>
                </a:cxn>
                <a:cxn ang="0">
                  <a:pos x="1157" y="13"/>
                </a:cxn>
                <a:cxn ang="0">
                  <a:pos x="1125" y="314"/>
                </a:cxn>
                <a:cxn ang="0">
                  <a:pos x="1113" y="351"/>
                </a:cxn>
                <a:cxn ang="0">
                  <a:pos x="1088" y="344"/>
                </a:cxn>
                <a:cxn ang="0">
                  <a:pos x="1082" y="308"/>
                </a:cxn>
                <a:cxn ang="0">
                  <a:pos x="1088" y="252"/>
                </a:cxn>
                <a:cxn ang="0">
                  <a:pos x="1088" y="154"/>
                </a:cxn>
                <a:cxn ang="0">
                  <a:pos x="950" y="56"/>
                </a:cxn>
                <a:cxn ang="0">
                  <a:pos x="600" y="50"/>
                </a:cxn>
                <a:cxn ang="0">
                  <a:pos x="556" y="62"/>
                </a:cxn>
                <a:cxn ang="0">
                  <a:pos x="537" y="111"/>
                </a:cxn>
                <a:cxn ang="0">
                  <a:pos x="669" y="480"/>
                </a:cxn>
                <a:cxn ang="0">
                  <a:pos x="781" y="394"/>
                </a:cxn>
                <a:cxn ang="0">
                  <a:pos x="806" y="314"/>
                </a:cxn>
                <a:cxn ang="0">
                  <a:pos x="831" y="308"/>
                </a:cxn>
                <a:cxn ang="0">
                  <a:pos x="750" y="689"/>
                </a:cxn>
                <a:cxn ang="0">
                  <a:pos x="731" y="719"/>
                </a:cxn>
                <a:cxn ang="0">
                  <a:pos x="706" y="701"/>
                </a:cxn>
                <a:cxn ang="0">
                  <a:pos x="719" y="658"/>
                </a:cxn>
                <a:cxn ang="0">
                  <a:pos x="725" y="615"/>
                </a:cxn>
                <a:cxn ang="0">
                  <a:pos x="713" y="566"/>
                </a:cxn>
                <a:cxn ang="0">
                  <a:pos x="588" y="535"/>
                </a:cxn>
                <a:cxn ang="0">
                  <a:pos x="319" y="977"/>
                </a:cxn>
                <a:cxn ang="0">
                  <a:pos x="312" y="996"/>
                </a:cxn>
                <a:cxn ang="0">
                  <a:pos x="331" y="1014"/>
                </a:cxn>
                <a:cxn ang="0">
                  <a:pos x="788" y="990"/>
                </a:cxn>
                <a:cxn ang="0">
                  <a:pos x="950" y="848"/>
                </a:cxn>
                <a:cxn ang="0">
                  <a:pos x="1038" y="670"/>
                </a:cxn>
                <a:cxn ang="0">
                  <a:pos x="1069" y="664"/>
                </a:cxn>
                <a:cxn ang="0">
                  <a:pos x="1075" y="676"/>
                </a:cxn>
                <a:cxn ang="0">
                  <a:pos x="1069" y="689"/>
                </a:cxn>
                <a:cxn ang="0">
                  <a:pos x="919" y="1033"/>
                </a:cxn>
                <a:cxn ang="0">
                  <a:pos x="900" y="1057"/>
                </a:cxn>
                <a:cxn ang="0">
                  <a:pos x="50" y="1063"/>
                </a:cxn>
                <a:cxn ang="0">
                  <a:pos x="6" y="1057"/>
                </a:cxn>
                <a:cxn ang="0">
                  <a:pos x="6" y="1027"/>
                </a:cxn>
                <a:cxn ang="0">
                  <a:pos x="31" y="1014"/>
                </a:cxn>
                <a:cxn ang="0">
                  <a:pos x="162" y="1002"/>
                </a:cxn>
                <a:cxn ang="0">
                  <a:pos x="400" y="117"/>
                </a:cxn>
                <a:cxn ang="0">
                  <a:pos x="406" y="80"/>
                </a:cxn>
                <a:cxn ang="0">
                  <a:pos x="356" y="50"/>
                </a:cxn>
                <a:cxn ang="0">
                  <a:pos x="275" y="43"/>
                </a:cxn>
                <a:cxn ang="0">
                  <a:pos x="262" y="19"/>
                </a:cxn>
                <a:cxn ang="0">
                  <a:pos x="294" y="0"/>
                </a:cxn>
              </a:cxnLst>
              <a:rect l="0" t="0" r="r" b="b"/>
              <a:pathLst>
                <a:path w="1157" h="1063">
                  <a:moveTo>
                    <a:pt x="306" y="0"/>
                  </a:moveTo>
                  <a:lnTo>
                    <a:pt x="1113" y="0"/>
                  </a:lnTo>
                  <a:lnTo>
                    <a:pt x="1132" y="0"/>
                  </a:lnTo>
                  <a:lnTo>
                    <a:pt x="1144" y="0"/>
                  </a:lnTo>
                  <a:lnTo>
                    <a:pt x="1150" y="7"/>
                  </a:lnTo>
                  <a:lnTo>
                    <a:pt x="1157" y="13"/>
                  </a:lnTo>
                  <a:lnTo>
                    <a:pt x="1157" y="25"/>
                  </a:lnTo>
                  <a:lnTo>
                    <a:pt x="1157" y="43"/>
                  </a:lnTo>
                  <a:lnTo>
                    <a:pt x="1125" y="314"/>
                  </a:lnTo>
                  <a:lnTo>
                    <a:pt x="1119" y="332"/>
                  </a:lnTo>
                  <a:lnTo>
                    <a:pt x="1119" y="344"/>
                  </a:lnTo>
                  <a:lnTo>
                    <a:pt x="1113" y="351"/>
                  </a:lnTo>
                  <a:lnTo>
                    <a:pt x="1100" y="351"/>
                  </a:lnTo>
                  <a:lnTo>
                    <a:pt x="1094" y="351"/>
                  </a:lnTo>
                  <a:lnTo>
                    <a:pt x="1088" y="344"/>
                  </a:lnTo>
                  <a:lnTo>
                    <a:pt x="1082" y="338"/>
                  </a:lnTo>
                  <a:lnTo>
                    <a:pt x="1082" y="332"/>
                  </a:lnTo>
                  <a:lnTo>
                    <a:pt x="1082" y="308"/>
                  </a:lnTo>
                  <a:lnTo>
                    <a:pt x="1088" y="283"/>
                  </a:lnTo>
                  <a:lnTo>
                    <a:pt x="1088" y="271"/>
                  </a:lnTo>
                  <a:lnTo>
                    <a:pt x="1088" y="252"/>
                  </a:lnTo>
                  <a:lnTo>
                    <a:pt x="1094" y="240"/>
                  </a:lnTo>
                  <a:lnTo>
                    <a:pt x="1094" y="222"/>
                  </a:lnTo>
                  <a:lnTo>
                    <a:pt x="1088" y="154"/>
                  </a:lnTo>
                  <a:lnTo>
                    <a:pt x="1063" y="105"/>
                  </a:lnTo>
                  <a:lnTo>
                    <a:pt x="1019" y="74"/>
                  </a:lnTo>
                  <a:lnTo>
                    <a:pt x="950" y="56"/>
                  </a:lnTo>
                  <a:lnTo>
                    <a:pt x="850" y="50"/>
                  </a:lnTo>
                  <a:lnTo>
                    <a:pt x="625" y="50"/>
                  </a:lnTo>
                  <a:lnTo>
                    <a:pt x="600" y="50"/>
                  </a:lnTo>
                  <a:lnTo>
                    <a:pt x="581" y="50"/>
                  </a:lnTo>
                  <a:lnTo>
                    <a:pt x="569" y="56"/>
                  </a:lnTo>
                  <a:lnTo>
                    <a:pt x="556" y="62"/>
                  </a:lnTo>
                  <a:lnTo>
                    <a:pt x="550" y="74"/>
                  </a:lnTo>
                  <a:lnTo>
                    <a:pt x="544" y="86"/>
                  </a:lnTo>
                  <a:lnTo>
                    <a:pt x="537" y="111"/>
                  </a:lnTo>
                  <a:lnTo>
                    <a:pt x="444" y="486"/>
                  </a:lnTo>
                  <a:lnTo>
                    <a:pt x="594" y="486"/>
                  </a:lnTo>
                  <a:lnTo>
                    <a:pt x="669" y="480"/>
                  </a:lnTo>
                  <a:lnTo>
                    <a:pt x="719" y="467"/>
                  </a:lnTo>
                  <a:lnTo>
                    <a:pt x="756" y="437"/>
                  </a:lnTo>
                  <a:lnTo>
                    <a:pt x="781" y="394"/>
                  </a:lnTo>
                  <a:lnTo>
                    <a:pt x="800" y="332"/>
                  </a:lnTo>
                  <a:lnTo>
                    <a:pt x="806" y="320"/>
                  </a:lnTo>
                  <a:lnTo>
                    <a:pt x="806" y="314"/>
                  </a:lnTo>
                  <a:lnTo>
                    <a:pt x="813" y="308"/>
                  </a:lnTo>
                  <a:lnTo>
                    <a:pt x="825" y="301"/>
                  </a:lnTo>
                  <a:lnTo>
                    <a:pt x="831" y="308"/>
                  </a:lnTo>
                  <a:lnTo>
                    <a:pt x="838" y="314"/>
                  </a:lnTo>
                  <a:lnTo>
                    <a:pt x="844" y="320"/>
                  </a:lnTo>
                  <a:lnTo>
                    <a:pt x="750" y="689"/>
                  </a:lnTo>
                  <a:lnTo>
                    <a:pt x="744" y="701"/>
                  </a:lnTo>
                  <a:lnTo>
                    <a:pt x="738" y="713"/>
                  </a:lnTo>
                  <a:lnTo>
                    <a:pt x="731" y="719"/>
                  </a:lnTo>
                  <a:lnTo>
                    <a:pt x="719" y="713"/>
                  </a:lnTo>
                  <a:lnTo>
                    <a:pt x="706" y="707"/>
                  </a:lnTo>
                  <a:lnTo>
                    <a:pt x="706" y="701"/>
                  </a:lnTo>
                  <a:lnTo>
                    <a:pt x="706" y="695"/>
                  </a:lnTo>
                  <a:lnTo>
                    <a:pt x="713" y="682"/>
                  </a:lnTo>
                  <a:lnTo>
                    <a:pt x="719" y="658"/>
                  </a:lnTo>
                  <a:lnTo>
                    <a:pt x="719" y="639"/>
                  </a:lnTo>
                  <a:lnTo>
                    <a:pt x="725" y="627"/>
                  </a:lnTo>
                  <a:lnTo>
                    <a:pt x="725" y="615"/>
                  </a:lnTo>
                  <a:lnTo>
                    <a:pt x="725" y="609"/>
                  </a:lnTo>
                  <a:lnTo>
                    <a:pt x="725" y="584"/>
                  </a:lnTo>
                  <a:lnTo>
                    <a:pt x="713" y="566"/>
                  </a:lnTo>
                  <a:lnTo>
                    <a:pt x="694" y="547"/>
                  </a:lnTo>
                  <a:lnTo>
                    <a:pt x="656" y="541"/>
                  </a:lnTo>
                  <a:lnTo>
                    <a:pt x="588" y="535"/>
                  </a:lnTo>
                  <a:lnTo>
                    <a:pt x="431" y="535"/>
                  </a:lnTo>
                  <a:lnTo>
                    <a:pt x="319" y="959"/>
                  </a:lnTo>
                  <a:lnTo>
                    <a:pt x="319" y="977"/>
                  </a:lnTo>
                  <a:lnTo>
                    <a:pt x="312" y="990"/>
                  </a:lnTo>
                  <a:lnTo>
                    <a:pt x="312" y="990"/>
                  </a:lnTo>
                  <a:lnTo>
                    <a:pt x="312" y="996"/>
                  </a:lnTo>
                  <a:lnTo>
                    <a:pt x="319" y="1008"/>
                  </a:lnTo>
                  <a:lnTo>
                    <a:pt x="325" y="1008"/>
                  </a:lnTo>
                  <a:lnTo>
                    <a:pt x="331" y="1014"/>
                  </a:lnTo>
                  <a:lnTo>
                    <a:pt x="600" y="1014"/>
                  </a:lnTo>
                  <a:lnTo>
                    <a:pt x="706" y="1008"/>
                  </a:lnTo>
                  <a:lnTo>
                    <a:pt x="788" y="990"/>
                  </a:lnTo>
                  <a:lnTo>
                    <a:pt x="856" y="953"/>
                  </a:lnTo>
                  <a:lnTo>
                    <a:pt x="906" y="910"/>
                  </a:lnTo>
                  <a:lnTo>
                    <a:pt x="950" y="848"/>
                  </a:lnTo>
                  <a:lnTo>
                    <a:pt x="994" y="768"/>
                  </a:lnTo>
                  <a:lnTo>
                    <a:pt x="1038" y="676"/>
                  </a:lnTo>
                  <a:lnTo>
                    <a:pt x="1038" y="670"/>
                  </a:lnTo>
                  <a:lnTo>
                    <a:pt x="1044" y="664"/>
                  </a:lnTo>
                  <a:lnTo>
                    <a:pt x="1057" y="658"/>
                  </a:lnTo>
                  <a:lnTo>
                    <a:pt x="1069" y="664"/>
                  </a:lnTo>
                  <a:lnTo>
                    <a:pt x="1069" y="664"/>
                  </a:lnTo>
                  <a:lnTo>
                    <a:pt x="1075" y="670"/>
                  </a:lnTo>
                  <a:lnTo>
                    <a:pt x="1075" y="676"/>
                  </a:lnTo>
                  <a:lnTo>
                    <a:pt x="1075" y="676"/>
                  </a:lnTo>
                  <a:lnTo>
                    <a:pt x="1075" y="682"/>
                  </a:lnTo>
                  <a:lnTo>
                    <a:pt x="1069" y="689"/>
                  </a:lnTo>
                  <a:lnTo>
                    <a:pt x="1069" y="701"/>
                  </a:lnTo>
                  <a:lnTo>
                    <a:pt x="1069" y="701"/>
                  </a:lnTo>
                  <a:lnTo>
                    <a:pt x="919" y="1033"/>
                  </a:lnTo>
                  <a:lnTo>
                    <a:pt x="913" y="1045"/>
                  </a:lnTo>
                  <a:lnTo>
                    <a:pt x="913" y="1057"/>
                  </a:lnTo>
                  <a:lnTo>
                    <a:pt x="900" y="1057"/>
                  </a:lnTo>
                  <a:lnTo>
                    <a:pt x="888" y="1063"/>
                  </a:lnTo>
                  <a:lnTo>
                    <a:pt x="869" y="1063"/>
                  </a:lnTo>
                  <a:lnTo>
                    <a:pt x="50" y="1063"/>
                  </a:lnTo>
                  <a:lnTo>
                    <a:pt x="31" y="1063"/>
                  </a:lnTo>
                  <a:lnTo>
                    <a:pt x="18" y="1063"/>
                  </a:lnTo>
                  <a:lnTo>
                    <a:pt x="6" y="1057"/>
                  </a:lnTo>
                  <a:lnTo>
                    <a:pt x="6" y="1051"/>
                  </a:lnTo>
                  <a:lnTo>
                    <a:pt x="0" y="1045"/>
                  </a:lnTo>
                  <a:lnTo>
                    <a:pt x="6" y="1027"/>
                  </a:lnTo>
                  <a:lnTo>
                    <a:pt x="12" y="1020"/>
                  </a:lnTo>
                  <a:lnTo>
                    <a:pt x="18" y="1014"/>
                  </a:lnTo>
                  <a:lnTo>
                    <a:pt x="31" y="1014"/>
                  </a:lnTo>
                  <a:lnTo>
                    <a:pt x="50" y="1014"/>
                  </a:lnTo>
                  <a:lnTo>
                    <a:pt x="118" y="1008"/>
                  </a:lnTo>
                  <a:lnTo>
                    <a:pt x="162" y="1002"/>
                  </a:lnTo>
                  <a:lnTo>
                    <a:pt x="181" y="977"/>
                  </a:lnTo>
                  <a:lnTo>
                    <a:pt x="193" y="940"/>
                  </a:lnTo>
                  <a:lnTo>
                    <a:pt x="400" y="117"/>
                  </a:lnTo>
                  <a:lnTo>
                    <a:pt x="406" y="99"/>
                  </a:lnTo>
                  <a:lnTo>
                    <a:pt x="406" y="86"/>
                  </a:lnTo>
                  <a:lnTo>
                    <a:pt x="406" y="80"/>
                  </a:lnTo>
                  <a:lnTo>
                    <a:pt x="406" y="80"/>
                  </a:lnTo>
                  <a:lnTo>
                    <a:pt x="394" y="56"/>
                  </a:lnTo>
                  <a:lnTo>
                    <a:pt x="356" y="50"/>
                  </a:lnTo>
                  <a:lnTo>
                    <a:pt x="306" y="50"/>
                  </a:lnTo>
                  <a:lnTo>
                    <a:pt x="287" y="50"/>
                  </a:lnTo>
                  <a:lnTo>
                    <a:pt x="275" y="43"/>
                  </a:lnTo>
                  <a:lnTo>
                    <a:pt x="262" y="43"/>
                  </a:lnTo>
                  <a:lnTo>
                    <a:pt x="262" y="31"/>
                  </a:lnTo>
                  <a:lnTo>
                    <a:pt x="262" y="19"/>
                  </a:lnTo>
                  <a:lnTo>
                    <a:pt x="269" y="7"/>
                  </a:lnTo>
                  <a:lnTo>
                    <a:pt x="281" y="7"/>
                  </a:lnTo>
                  <a:lnTo>
                    <a:pt x="294" y="0"/>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11467" y="2119"/>
              <a:ext cx="970" cy="1401"/>
            </a:xfrm>
            <a:custGeom>
              <a:avLst/>
              <a:gdLst/>
              <a:ahLst/>
              <a:cxnLst>
                <a:cxn ang="0">
                  <a:pos x="726" y="0"/>
                </a:cxn>
                <a:cxn ang="0">
                  <a:pos x="732"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5" y="1333"/>
                </a:cxn>
                <a:cxn ang="0">
                  <a:pos x="382" y="1376"/>
                </a:cxn>
                <a:cxn ang="0">
                  <a:pos x="370" y="1401"/>
                </a:cxn>
                <a:cxn ang="0">
                  <a:pos x="351" y="1401"/>
                </a:cxn>
                <a:cxn ang="0">
                  <a:pos x="338" y="1382"/>
                </a:cxn>
                <a:cxn ang="0">
                  <a:pos x="363" y="1296"/>
                </a:cxn>
                <a:cxn ang="0">
                  <a:pos x="395" y="1186"/>
                </a:cxn>
                <a:cxn ang="0">
                  <a:pos x="413" y="1094"/>
                </a:cxn>
                <a:cxn ang="0">
                  <a:pos x="219" y="1038"/>
                </a:cxn>
                <a:cxn ang="0">
                  <a:pos x="138" y="872"/>
                </a:cxn>
                <a:cxn ang="0">
                  <a:pos x="144" y="805"/>
                </a:cxn>
                <a:cxn ang="0">
                  <a:pos x="213" y="608"/>
                </a:cxn>
                <a:cxn ang="0">
                  <a:pos x="251" y="455"/>
                </a:cxn>
                <a:cxn ang="0">
                  <a:pos x="232" y="430"/>
                </a:cxn>
                <a:cxn ang="0">
                  <a:pos x="213" y="424"/>
                </a:cxn>
                <a:cxn ang="0">
                  <a:pos x="82" y="522"/>
                </a:cxn>
                <a:cxn ang="0">
                  <a:pos x="38" y="639"/>
                </a:cxn>
                <a:cxn ang="0">
                  <a:pos x="19" y="645"/>
                </a:cxn>
                <a:cxn ang="0">
                  <a:pos x="0" y="633"/>
                </a:cxn>
                <a:cxn ang="0">
                  <a:pos x="38" y="528"/>
                </a:cxn>
                <a:cxn ang="0">
                  <a:pos x="157" y="405"/>
                </a:cxn>
                <a:cxn ang="0">
                  <a:pos x="307" y="430"/>
                </a:cxn>
                <a:cxn ang="0">
                  <a:pos x="344" y="547"/>
                </a:cxn>
                <a:cxn ang="0">
                  <a:pos x="294" y="688"/>
                </a:cxn>
                <a:cxn ang="0">
                  <a:pos x="244" y="848"/>
                </a:cxn>
                <a:cxn ang="0">
                  <a:pos x="251" y="952"/>
                </a:cxn>
                <a:cxn ang="0">
                  <a:pos x="426" y="1063"/>
                </a:cxn>
                <a:cxn ang="0">
                  <a:pos x="695" y="0"/>
                </a:cxn>
              </a:cxnLst>
              <a:rect l="0" t="0" r="r" b="b"/>
              <a:pathLst>
                <a:path w="970" h="1401">
                  <a:moveTo>
                    <a:pt x="714" y="0"/>
                  </a:moveTo>
                  <a:lnTo>
                    <a:pt x="720" y="0"/>
                  </a:lnTo>
                  <a:lnTo>
                    <a:pt x="726" y="0"/>
                  </a:lnTo>
                  <a:lnTo>
                    <a:pt x="726" y="6"/>
                  </a:lnTo>
                  <a:lnTo>
                    <a:pt x="732" y="12"/>
                  </a:lnTo>
                  <a:lnTo>
                    <a:pt x="732" y="25"/>
                  </a:lnTo>
                  <a:lnTo>
                    <a:pt x="726" y="37"/>
                  </a:lnTo>
                  <a:lnTo>
                    <a:pt x="726" y="37"/>
                  </a:lnTo>
                  <a:lnTo>
                    <a:pt x="463" y="1063"/>
                  </a:lnTo>
                  <a:lnTo>
                    <a:pt x="501" y="1063"/>
                  </a:lnTo>
                  <a:lnTo>
                    <a:pt x="551" y="1057"/>
                  </a:lnTo>
                  <a:lnTo>
                    <a:pt x="613" y="1032"/>
                  </a:lnTo>
                  <a:lnTo>
                    <a:pt x="682" y="989"/>
                  </a:lnTo>
                  <a:lnTo>
                    <a:pt x="764" y="922"/>
                  </a:lnTo>
                  <a:lnTo>
                    <a:pt x="807" y="872"/>
                  </a:lnTo>
                  <a:lnTo>
                    <a:pt x="851" y="799"/>
                  </a:lnTo>
                  <a:lnTo>
                    <a:pt x="889"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901" y="393"/>
                  </a:lnTo>
                  <a:lnTo>
                    <a:pt x="920" y="393"/>
                  </a:lnTo>
                  <a:lnTo>
                    <a:pt x="945" y="412"/>
                  </a:lnTo>
                  <a:lnTo>
                    <a:pt x="964" y="442"/>
                  </a:lnTo>
                  <a:lnTo>
                    <a:pt x="970" y="498"/>
                  </a:lnTo>
                  <a:lnTo>
                    <a:pt x="964" y="559"/>
                  </a:lnTo>
                  <a:lnTo>
                    <a:pt x="951" y="633"/>
                  </a:lnTo>
                  <a:lnTo>
                    <a:pt x="932" y="700"/>
                  </a:lnTo>
                  <a:lnTo>
                    <a:pt x="920" y="743"/>
                  </a:lnTo>
                  <a:lnTo>
                    <a:pt x="895" y="799"/>
                  </a:lnTo>
                  <a:lnTo>
                    <a:pt x="857" y="860"/>
                  </a:lnTo>
                  <a:lnTo>
                    <a:pt x="801" y="928"/>
                  </a:lnTo>
                  <a:lnTo>
                    <a:pt x="714" y="1014"/>
                  </a:lnTo>
                  <a:lnTo>
                    <a:pt x="632" y="1063"/>
                  </a:lnTo>
                  <a:lnTo>
                    <a:pt x="557" y="1088"/>
                  </a:lnTo>
                  <a:lnTo>
                    <a:pt x="501" y="1094"/>
                  </a:lnTo>
                  <a:lnTo>
                    <a:pt x="457" y="1100"/>
                  </a:lnTo>
                  <a:lnTo>
                    <a:pt x="395" y="1333"/>
                  </a:lnTo>
                  <a:lnTo>
                    <a:pt x="388" y="1346"/>
                  </a:lnTo>
                  <a:lnTo>
                    <a:pt x="388" y="1364"/>
                  </a:lnTo>
                  <a:lnTo>
                    <a:pt x="382" y="1376"/>
                  </a:lnTo>
                  <a:lnTo>
                    <a:pt x="382" y="1389"/>
                  </a:lnTo>
                  <a:lnTo>
                    <a:pt x="376" y="1395"/>
                  </a:lnTo>
                  <a:lnTo>
                    <a:pt x="370" y="1401"/>
                  </a:lnTo>
                  <a:lnTo>
                    <a:pt x="363" y="1401"/>
                  </a:lnTo>
                  <a:lnTo>
                    <a:pt x="363" y="1401"/>
                  </a:lnTo>
                  <a:lnTo>
                    <a:pt x="351" y="1401"/>
                  </a:lnTo>
                  <a:lnTo>
                    <a:pt x="344" y="1395"/>
                  </a:lnTo>
                  <a:lnTo>
                    <a:pt x="338" y="1389"/>
                  </a:lnTo>
                  <a:lnTo>
                    <a:pt x="338" y="1382"/>
                  </a:lnTo>
                  <a:lnTo>
                    <a:pt x="344" y="1370"/>
                  </a:lnTo>
                  <a:lnTo>
                    <a:pt x="351" y="1333"/>
                  </a:lnTo>
                  <a:lnTo>
                    <a:pt x="363" y="1296"/>
                  </a:lnTo>
                  <a:lnTo>
                    <a:pt x="370" y="1260"/>
                  </a:lnTo>
                  <a:lnTo>
                    <a:pt x="376" y="1235"/>
                  </a:lnTo>
                  <a:lnTo>
                    <a:pt x="395" y="1186"/>
                  </a:lnTo>
                  <a:lnTo>
                    <a:pt x="401" y="1155"/>
                  </a:lnTo>
                  <a:lnTo>
                    <a:pt x="407" y="1131"/>
                  </a:lnTo>
                  <a:lnTo>
                    <a:pt x="413" y="1094"/>
                  </a:lnTo>
                  <a:lnTo>
                    <a:pt x="338" y="1088"/>
                  </a:lnTo>
                  <a:lnTo>
                    <a:pt x="276" y="1069"/>
                  </a:lnTo>
                  <a:lnTo>
                    <a:pt x="219" y="1038"/>
                  </a:lnTo>
                  <a:lnTo>
                    <a:pt x="176" y="995"/>
                  </a:lnTo>
                  <a:lnTo>
                    <a:pt x="144" y="940"/>
                  </a:lnTo>
                  <a:lnTo>
                    <a:pt x="138"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6" y="424"/>
                  </a:lnTo>
                  <a:lnTo>
                    <a:pt x="219" y="424"/>
                  </a:lnTo>
                  <a:lnTo>
                    <a:pt x="213" y="424"/>
                  </a:lnTo>
                  <a:lnTo>
                    <a:pt x="169" y="436"/>
                  </a:lnTo>
                  <a:lnTo>
                    <a:pt x="126" y="467"/>
                  </a:lnTo>
                  <a:lnTo>
                    <a:pt x="82" y="522"/>
                  </a:lnTo>
                  <a:lnTo>
                    <a:pt x="51" y="621"/>
                  </a:lnTo>
                  <a:lnTo>
                    <a:pt x="44" y="633"/>
                  </a:lnTo>
                  <a:lnTo>
                    <a:pt x="38" y="639"/>
                  </a:lnTo>
                  <a:lnTo>
                    <a:pt x="32" y="645"/>
                  </a:lnTo>
                  <a:lnTo>
                    <a:pt x="26"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44" y="547"/>
                  </a:lnTo>
                  <a:lnTo>
                    <a:pt x="332" y="571"/>
                  </a:lnTo>
                  <a:lnTo>
                    <a:pt x="326" y="596"/>
                  </a:lnTo>
                  <a:lnTo>
                    <a:pt x="294" y="688"/>
                  </a:lnTo>
                  <a:lnTo>
                    <a:pt x="269" y="762"/>
                  </a:lnTo>
                  <a:lnTo>
                    <a:pt x="251" y="811"/>
                  </a:lnTo>
                  <a:lnTo>
                    <a:pt x="244" y="848"/>
                  </a:lnTo>
                  <a:lnTo>
                    <a:pt x="238" y="866"/>
                  </a:lnTo>
                  <a:lnTo>
                    <a:pt x="238" y="885"/>
                  </a:lnTo>
                  <a:lnTo>
                    <a:pt x="251" y="952"/>
                  </a:lnTo>
                  <a:lnTo>
                    <a:pt x="288" y="1008"/>
                  </a:lnTo>
                  <a:lnTo>
                    <a:pt x="344" y="1045"/>
                  </a:lnTo>
                  <a:lnTo>
                    <a:pt x="426" y="1063"/>
                  </a:lnTo>
                  <a:lnTo>
                    <a:pt x="688" y="25"/>
                  </a:lnTo>
                  <a:lnTo>
                    <a:pt x="695" y="12"/>
                  </a:lnTo>
                  <a:lnTo>
                    <a:pt x="695" y="0"/>
                  </a:lnTo>
                  <a:lnTo>
                    <a:pt x="701" y="0"/>
                  </a:lnTo>
                  <a:lnTo>
                    <a:pt x="7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noEditPoints="1"/>
            </p:cNvSpPr>
            <p:nvPr/>
          </p:nvSpPr>
          <p:spPr bwMode="auto">
            <a:xfrm>
              <a:off x="13069" y="2629"/>
              <a:ext cx="1057" cy="362"/>
            </a:xfrm>
            <a:custGeom>
              <a:avLst/>
              <a:gdLst/>
              <a:ahLst/>
              <a:cxnLst>
                <a:cxn ang="0">
                  <a:pos x="56" y="301"/>
                </a:cxn>
                <a:cxn ang="0">
                  <a:pos x="1000" y="301"/>
                </a:cxn>
                <a:cxn ang="0">
                  <a:pos x="1019" y="301"/>
                </a:cxn>
                <a:cxn ang="0">
                  <a:pos x="1032" y="301"/>
                </a:cxn>
                <a:cxn ang="0">
                  <a:pos x="1038" y="307"/>
                </a:cxn>
                <a:cxn ang="0">
                  <a:pos x="1050" y="307"/>
                </a:cxn>
                <a:cxn ang="0">
                  <a:pos x="1057" y="319"/>
                </a:cxn>
                <a:cxn ang="0">
                  <a:pos x="1057" y="332"/>
                </a:cxn>
                <a:cxn ang="0">
                  <a:pos x="1057" y="344"/>
                </a:cxn>
                <a:cxn ang="0">
                  <a:pos x="1050" y="350"/>
                </a:cxn>
                <a:cxn ang="0">
                  <a:pos x="1038" y="356"/>
                </a:cxn>
                <a:cxn ang="0">
                  <a:pos x="1032" y="362"/>
                </a:cxn>
                <a:cxn ang="0">
                  <a:pos x="1019" y="362"/>
                </a:cxn>
                <a:cxn ang="0">
                  <a:pos x="1007" y="362"/>
                </a:cxn>
                <a:cxn ang="0">
                  <a:pos x="56" y="362"/>
                </a:cxn>
                <a:cxn ang="0">
                  <a:pos x="43" y="362"/>
                </a:cxn>
                <a:cxn ang="0">
                  <a:pos x="31" y="362"/>
                </a:cxn>
                <a:cxn ang="0">
                  <a:pos x="18" y="356"/>
                </a:cxn>
                <a:cxn ang="0">
                  <a:pos x="12" y="350"/>
                </a:cxn>
                <a:cxn ang="0">
                  <a:pos x="6" y="344"/>
                </a:cxn>
                <a:cxn ang="0">
                  <a:pos x="0" y="332"/>
                </a:cxn>
                <a:cxn ang="0">
                  <a:pos x="6" y="319"/>
                </a:cxn>
                <a:cxn ang="0">
                  <a:pos x="12" y="307"/>
                </a:cxn>
                <a:cxn ang="0">
                  <a:pos x="18" y="307"/>
                </a:cxn>
                <a:cxn ang="0">
                  <a:pos x="31" y="301"/>
                </a:cxn>
                <a:cxn ang="0">
                  <a:pos x="43" y="301"/>
                </a:cxn>
                <a:cxn ang="0">
                  <a:pos x="56" y="301"/>
                </a:cxn>
                <a:cxn ang="0">
                  <a:pos x="56" y="0"/>
                </a:cxn>
                <a:cxn ang="0">
                  <a:pos x="1007" y="0"/>
                </a:cxn>
                <a:cxn ang="0">
                  <a:pos x="1019" y="0"/>
                </a:cxn>
                <a:cxn ang="0">
                  <a:pos x="1032" y="0"/>
                </a:cxn>
                <a:cxn ang="0">
                  <a:pos x="1038" y="0"/>
                </a:cxn>
                <a:cxn ang="0">
                  <a:pos x="1050" y="6"/>
                </a:cxn>
                <a:cxn ang="0">
                  <a:pos x="1057" y="18"/>
                </a:cxn>
                <a:cxn ang="0">
                  <a:pos x="1057" y="31"/>
                </a:cxn>
                <a:cxn ang="0">
                  <a:pos x="1057" y="43"/>
                </a:cxn>
                <a:cxn ang="0">
                  <a:pos x="1050" y="49"/>
                </a:cxn>
                <a:cxn ang="0">
                  <a:pos x="1038" y="55"/>
                </a:cxn>
                <a:cxn ang="0">
                  <a:pos x="1032" y="61"/>
                </a:cxn>
                <a:cxn ang="0">
                  <a:pos x="1019" y="61"/>
                </a:cxn>
                <a:cxn ang="0">
                  <a:pos x="1000" y="61"/>
                </a:cxn>
                <a:cxn ang="0">
                  <a:pos x="56" y="61"/>
                </a:cxn>
                <a:cxn ang="0">
                  <a:pos x="43" y="61"/>
                </a:cxn>
                <a:cxn ang="0">
                  <a:pos x="31" y="61"/>
                </a:cxn>
                <a:cxn ang="0">
                  <a:pos x="18" y="55"/>
                </a:cxn>
                <a:cxn ang="0">
                  <a:pos x="12" y="49"/>
                </a:cxn>
                <a:cxn ang="0">
                  <a:pos x="6" y="43"/>
                </a:cxn>
                <a:cxn ang="0">
                  <a:pos x="0" y="31"/>
                </a:cxn>
                <a:cxn ang="0">
                  <a:pos x="6" y="18"/>
                </a:cxn>
                <a:cxn ang="0">
                  <a:pos x="12" y="6"/>
                </a:cxn>
                <a:cxn ang="0">
                  <a:pos x="18" y="0"/>
                </a:cxn>
                <a:cxn ang="0">
                  <a:pos x="31" y="0"/>
                </a:cxn>
                <a:cxn ang="0">
                  <a:pos x="43" y="0"/>
                </a:cxn>
                <a:cxn ang="0">
                  <a:pos x="56" y="0"/>
                </a:cxn>
              </a:cxnLst>
              <a:rect l="0" t="0" r="r" b="b"/>
              <a:pathLst>
                <a:path w="1057" h="362">
                  <a:moveTo>
                    <a:pt x="56" y="301"/>
                  </a:moveTo>
                  <a:lnTo>
                    <a:pt x="1000" y="301"/>
                  </a:lnTo>
                  <a:lnTo>
                    <a:pt x="1019" y="301"/>
                  </a:lnTo>
                  <a:lnTo>
                    <a:pt x="1032" y="301"/>
                  </a:lnTo>
                  <a:lnTo>
                    <a:pt x="1038" y="307"/>
                  </a:lnTo>
                  <a:lnTo>
                    <a:pt x="1050" y="307"/>
                  </a:lnTo>
                  <a:lnTo>
                    <a:pt x="1057" y="319"/>
                  </a:lnTo>
                  <a:lnTo>
                    <a:pt x="1057" y="332"/>
                  </a:lnTo>
                  <a:lnTo>
                    <a:pt x="1057" y="344"/>
                  </a:lnTo>
                  <a:lnTo>
                    <a:pt x="1050" y="350"/>
                  </a:lnTo>
                  <a:lnTo>
                    <a:pt x="1038" y="356"/>
                  </a:lnTo>
                  <a:lnTo>
                    <a:pt x="1032" y="362"/>
                  </a:lnTo>
                  <a:lnTo>
                    <a:pt x="1019" y="362"/>
                  </a:lnTo>
                  <a:lnTo>
                    <a:pt x="1007" y="362"/>
                  </a:lnTo>
                  <a:lnTo>
                    <a:pt x="56" y="362"/>
                  </a:lnTo>
                  <a:lnTo>
                    <a:pt x="43" y="362"/>
                  </a:lnTo>
                  <a:lnTo>
                    <a:pt x="31" y="362"/>
                  </a:lnTo>
                  <a:lnTo>
                    <a:pt x="18" y="356"/>
                  </a:lnTo>
                  <a:lnTo>
                    <a:pt x="12" y="350"/>
                  </a:lnTo>
                  <a:lnTo>
                    <a:pt x="6" y="344"/>
                  </a:lnTo>
                  <a:lnTo>
                    <a:pt x="0" y="332"/>
                  </a:lnTo>
                  <a:lnTo>
                    <a:pt x="6" y="319"/>
                  </a:lnTo>
                  <a:lnTo>
                    <a:pt x="12" y="307"/>
                  </a:lnTo>
                  <a:lnTo>
                    <a:pt x="18" y="307"/>
                  </a:lnTo>
                  <a:lnTo>
                    <a:pt x="31" y="301"/>
                  </a:lnTo>
                  <a:lnTo>
                    <a:pt x="43" y="301"/>
                  </a:lnTo>
                  <a:lnTo>
                    <a:pt x="56" y="301"/>
                  </a:lnTo>
                  <a:close/>
                  <a:moveTo>
                    <a:pt x="56" y="0"/>
                  </a:moveTo>
                  <a:lnTo>
                    <a:pt x="1007" y="0"/>
                  </a:lnTo>
                  <a:lnTo>
                    <a:pt x="1019" y="0"/>
                  </a:lnTo>
                  <a:lnTo>
                    <a:pt x="1032" y="0"/>
                  </a:lnTo>
                  <a:lnTo>
                    <a:pt x="1038" y="0"/>
                  </a:lnTo>
                  <a:lnTo>
                    <a:pt x="1050" y="6"/>
                  </a:lnTo>
                  <a:lnTo>
                    <a:pt x="1057" y="18"/>
                  </a:lnTo>
                  <a:lnTo>
                    <a:pt x="1057" y="31"/>
                  </a:lnTo>
                  <a:lnTo>
                    <a:pt x="1057" y="43"/>
                  </a:lnTo>
                  <a:lnTo>
                    <a:pt x="1050" y="49"/>
                  </a:lnTo>
                  <a:lnTo>
                    <a:pt x="1038" y="55"/>
                  </a:lnTo>
                  <a:lnTo>
                    <a:pt x="1032" y="61"/>
                  </a:lnTo>
                  <a:lnTo>
                    <a:pt x="1019" y="61"/>
                  </a:lnTo>
                  <a:lnTo>
                    <a:pt x="1000" y="61"/>
                  </a:lnTo>
                  <a:lnTo>
                    <a:pt x="56" y="61"/>
                  </a:lnTo>
                  <a:lnTo>
                    <a:pt x="43" y="61"/>
                  </a:lnTo>
                  <a:lnTo>
                    <a:pt x="31" y="61"/>
                  </a:lnTo>
                  <a:lnTo>
                    <a:pt x="18" y="55"/>
                  </a:lnTo>
                  <a:lnTo>
                    <a:pt x="12" y="49"/>
                  </a:lnTo>
                  <a:lnTo>
                    <a:pt x="6" y="43"/>
                  </a:lnTo>
                  <a:lnTo>
                    <a:pt x="0" y="31"/>
                  </a:lnTo>
                  <a:lnTo>
                    <a:pt x="6" y="18"/>
                  </a:lnTo>
                  <a:lnTo>
                    <a:pt x="12" y="6"/>
                  </a:lnTo>
                  <a:lnTo>
                    <a:pt x="18" y="0"/>
                  </a:lnTo>
                  <a:lnTo>
                    <a:pt x="31" y="0"/>
                  </a:lnTo>
                  <a:lnTo>
                    <a:pt x="43" y="0"/>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14839" y="2027"/>
              <a:ext cx="62" cy="1560"/>
            </a:xfrm>
            <a:custGeom>
              <a:avLst/>
              <a:gdLst/>
              <a:ahLst/>
              <a:cxnLst>
                <a:cxn ang="0">
                  <a:pos x="31" y="0"/>
                </a:cxn>
                <a:cxn ang="0">
                  <a:pos x="43" y="6"/>
                </a:cxn>
                <a:cxn ang="0">
                  <a:pos x="56" y="12"/>
                </a:cxn>
                <a:cxn ang="0">
                  <a:pos x="62" y="18"/>
                </a:cxn>
                <a:cxn ang="0">
                  <a:pos x="62" y="30"/>
                </a:cxn>
                <a:cxn ang="0">
                  <a:pos x="62" y="43"/>
                </a:cxn>
                <a:cxn ang="0">
                  <a:pos x="62" y="55"/>
                </a:cxn>
                <a:cxn ang="0">
                  <a:pos x="62" y="55"/>
                </a:cxn>
                <a:cxn ang="0">
                  <a:pos x="62" y="1505"/>
                </a:cxn>
                <a:cxn ang="0">
                  <a:pos x="62" y="1517"/>
                </a:cxn>
                <a:cxn ang="0">
                  <a:pos x="62" y="1536"/>
                </a:cxn>
                <a:cxn ang="0">
                  <a:pos x="62" y="1542"/>
                </a:cxn>
                <a:cxn ang="0">
                  <a:pos x="56" y="1554"/>
                </a:cxn>
                <a:cxn ang="0">
                  <a:pos x="43" y="1560"/>
                </a:cxn>
                <a:cxn ang="0">
                  <a:pos x="31" y="1560"/>
                </a:cxn>
                <a:cxn ang="0">
                  <a:pos x="18" y="1560"/>
                </a:cxn>
                <a:cxn ang="0">
                  <a:pos x="12" y="1554"/>
                </a:cxn>
                <a:cxn ang="0">
                  <a:pos x="6" y="1542"/>
                </a:cxn>
                <a:cxn ang="0">
                  <a:pos x="0" y="1536"/>
                </a:cxn>
                <a:cxn ang="0">
                  <a:pos x="0" y="1517"/>
                </a:cxn>
                <a:cxn ang="0">
                  <a:pos x="0" y="1505"/>
                </a:cxn>
                <a:cxn ang="0">
                  <a:pos x="0" y="55"/>
                </a:cxn>
                <a:cxn ang="0">
                  <a:pos x="0" y="43"/>
                </a:cxn>
                <a:cxn ang="0">
                  <a:pos x="0" y="30"/>
                </a:cxn>
                <a:cxn ang="0">
                  <a:pos x="6" y="18"/>
                </a:cxn>
                <a:cxn ang="0">
                  <a:pos x="12" y="12"/>
                </a:cxn>
                <a:cxn ang="0">
                  <a:pos x="18" y="6"/>
                </a:cxn>
                <a:cxn ang="0">
                  <a:pos x="31" y="0"/>
                </a:cxn>
              </a:cxnLst>
              <a:rect l="0" t="0" r="r" b="b"/>
              <a:pathLst>
                <a:path w="62" h="1560">
                  <a:moveTo>
                    <a:pt x="31" y="0"/>
                  </a:moveTo>
                  <a:lnTo>
                    <a:pt x="43" y="6"/>
                  </a:lnTo>
                  <a:lnTo>
                    <a:pt x="56" y="12"/>
                  </a:lnTo>
                  <a:lnTo>
                    <a:pt x="62" y="18"/>
                  </a:lnTo>
                  <a:lnTo>
                    <a:pt x="62" y="30"/>
                  </a:lnTo>
                  <a:lnTo>
                    <a:pt x="62" y="43"/>
                  </a:lnTo>
                  <a:lnTo>
                    <a:pt x="62" y="55"/>
                  </a:lnTo>
                  <a:lnTo>
                    <a:pt x="62" y="55"/>
                  </a:lnTo>
                  <a:lnTo>
                    <a:pt x="62" y="1505"/>
                  </a:lnTo>
                  <a:lnTo>
                    <a:pt x="62" y="1517"/>
                  </a:lnTo>
                  <a:lnTo>
                    <a:pt x="62" y="1536"/>
                  </a:lnTo>
                  <a:lnTo>
                    <a:pt x="62" y="1542"/>
                  </a:lnTo>
                  <a:lnTo>
                    <a:pt x="56" y="1554"/>
                  </a:lnTo>
                  <a:lnTo>
                    <a:pt x="43" y="1560"/>
                  </a:lnTo>
                  <a:lnTo>
                    <a:pt x="31" y="1560"/>
                  </a:lnTo>
                  <a:lnTo>
                    <a:pt x="18" y="1560"/>
                  </a:lnTo>
                  <a:lnTo>
                    <a:pt x="12" y="1554"/>
                  </a:lnTo>
                  <a:lnTo>
                    <a:pt x="6" y="1542"/>
                  </a:lnTo>
                  <a:lnTo>
                    <a:pt x="0" y="1536"/>
                  </a:lnTo>
                  <a:lnTo>
                    <a:pt x="0" y="1517"/>
                  </a:lnTo>
                  <a:lnTo>
                    <a:pt x="0" y="1505"/>
                  </a:lnTo>
                  <a:lnTo>
                    <a:pt x="0" y="55"/>
                  </a:lnTo>
                  <a:lnTo>
                    <a:pt x="0" y="43"/>
                  </a:lnTo>
                  <a:lnTo>
                    <a:pt x="0" y="30"/>
                  </a:lnTo>
                  <a:lnTo>
                    <a:pt x="6" y="18"/>
                  </a:lnTo>
                  <a:lnTo>
                    <a:pt x="12" y="12"/>
                  </a:lnTo>
                  <a:lnTo>
                    <a:pt x="18" y="6"/>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15183" y="2131"/>
              <a:ext cx="1057" cy="1069"/>
            </a:xfrm>
            <a:custGeom>
              <a:avLst/>
              <a:gdLst/>
              <a:ahLst/>
              <a:cxnLst>
                <a:cxn ang="0">
                  <a:pos x="1019" y="0"/>
                </a:cxn>
                <a:cxn ang="0">
                  <a:pos x="1050" y="6"/>
                </a:cxn>
                <a:cxn ang="0">
                  <a:pos x="1057" y="13"/>
                </a:cxn>
                <a:cxn ang="0">
                  <a:pos x="1050" y="37"/>
                </a:cxn>
                <a:cxn ang="0">
                  <a:pos x="162" y="1014"/>
                </a:cxn>
                <a:cxn ang="0">
                  <a:pos x="544" y="1008"/>
                </a:cxn>
                <a:cxn ang="0">
                  <a:pos x="694" y="953"/>
                </a:cxn>
                <a:cxn ang="0">
                  <a:pos x="788" y="848"/>
                </a:cxn>
                <a:cxn ang="0">
                  <a:pos x="850" y="688"/>
                </a:cxn>
                <a:cxn ang="0">
                  <a:pos x="863" y="664"/>
                </a:cxn>
                <a:cxn ang="0">
                  <a:pos x="875" y="652"/>
                </a:cxn>
                <a:cxn ang="0">
                  <a:pos x="888" y="652"/>
                </a:cxn>
                <a:cxn ang="0">
                  <a:pos x="900" y="664"/>
                </a:cxn>
                <a:cxn ang="0">
                  <a:pos x="900" y="682"/>
                </a:cxn>
                <a:cxn ang="0">
                  <a:pos x="782" y="1039"/>
                </a:cxn>
                <a:cxn ang="0">
                  <a:pos x="769" y="1063"/>
                </a:cxn>
                <a:cxn ang="0">
                  <a:pos x="750" y="1069"/>
                </a:cxn>
                <a:cxn ang="0">
                  <a:pos x="43" y="1069"/>
                </a:cxn>
                <a:cxn ang="0">
                  <a:pos x="12" y="1069"/>
                </a:cxn>
                <a:cxn ang="0">
                  <a:pos x="0" y="1051"/>
                </a:cxn>
                <a:cxn ang="0">
                  <a:pos x="6" y="1039"/>
                </a:cxn>
                <a:cxn ang="0">
                  <a:pos x="6" y="1026"/>
                </a:cxn>
                <a:cxn ang="0">
                  <a:pos x="638" y="49"/>
                </a:cxn>
                <a:cxn ang="0">
                  <a:pos x="438" y="80"/>
                </a:cxn>
                <a:cxn ang="0">
                  <a:pos x="319" y="178"/>
                </a:cxn>
                <a:cxn ang="0">
                  <a:pos x="244" y="338"/>
                </a:cxn>
                <a:cxn ang="0">
                  <a:pos x="237" y="344"/>
                </a:cxn>
                <a:cxn ang="0">
                  <a:pos x="225" y="357"/>
                </a:cxn>
                <a:cxn ang="0">
                  <a:pos x="212" y="350"/>
                </a:cxn>
                <a:cxn ang="0">
                  <a:pos x="206" y="338"/>
                </a:cxn>
                <a:cxn ang="0">
                  <a:pos x="206" y="332"/>
                </a:cxn>
                <a:cxn ang="0">
                  <a:pos x="212" y="314"/>
                </a:cxn>
                <a:cxn ang="0">
                  <a:pos x="306" y="19"/>
                </a:cxn>
                <a:cxn ang="0">
                  <a:pos x="319" y="6"/>
                </a:cxn>
                <a:cxn ang="0">
                  <a:pos x="350" y="0"/>
                </a:cxn>
              </a:cxnLst>
              <a:rect l="0" t="0" r="r" b="b"/>
              <a:pathLst>
                <a:path w="1057" h="1069">
                  <a:moveTo>
                    <a:pt x="350" y="0"/>
                  </a:moveTo>
                  <a:lnTo>
                    <a:pt x="1019" y="0"/>
                  </a:lnTo>
                  <a:lnTo>
                    <a:pt x="1038" y="0"/>
                  </a:lnTo>
                  <a:lnTo>
                    <a:pt x="1050" y="6"/>
                  </a:lnTo>
                  <a:lnTo>
                    <a:pt x="1057" y="6"/>
                  </a:lnTo>
                  <a:lnTo>
                    <a:pt x="1057" y="13"/>
                  </a:lnTo>
                  <a:lnTo>
                    <a:pt x="1057" y="31"/>
                  </a:lnTo>
                  <a:lnTo>
                    <a:pt x="1050" y="37"/>
                  </a:lnTo>
                  <a:lnTo>
                    <a:pt x="1050" y="37"/>
                  </a:lnTo>
                  <a:lnTo>
                    <a:pt x="162" y="1014"/>
                  </a:lnTo>
                  <a:lnTo>
                    <a:pt x="438" y="1014"/>
                  </a:lnTo>
                  <a:lnTo>
                    <a:pt x="544" y="1008"/>
                  </a:lnTo>
                  <a:lnTo>
                    <a:pt x="625" y="990"/>
                  </a:lnTo>
                  <a:lnTo>
                    <a:pt x="694" y="953"/>
                  </a:lnTo>
                  <a:lnTo>
                    <a:pt x="744" y="910"/>
                  </a:lnTo>
                  <a:lnTo>
                    <a:pt x="788" y="848"/>
                  </a:lnTo>
                  <a:lnTo>
                    <a:pt x="819" y="774"/>
                  </a:lnTo>
                  <a:lnTo>
                    <a:pt x="850" y="688"/>
                  </a:lnTo>
                  <a:lnTo>
                    <a:pt x="857" y="676"/>
                  </a:lnTo>
                  <a:lnTo>
                    <a:pt x="863" y="664"/>
                  </a:lnTo>
                  <a:lnTo>
                    <a:pt x="869" y="658"/>
                  </a:lnTo>
                  <a:lnTo>
                    <a:pt x="875" y="652"/>
                  </a:lnTo>
                  <a:lnTo>
                    <a:pt x="882" y="652"/>
                  </a:lnTo>
                  <a:lnTo>
                    <a:pt x="888" y="652"/>
                  </a:lnTo>
                  <a:lnTo>
                    <a:pt x="894" y="658"/>
                  </a:lnTo>
                  <a:lnTo>
                    <a:pt x="900" y="664"/>
                  </a:lnTo>
                  <a:lnTo>
                    <a:pt x="900" y="670"/>
                  </a:lnTo>
                  <a:lnTo>
                    <a:pt x="900" y="682"/>
                  </a:lnTo>
                  <a:lnTo>
                    <a:pt x="894" y="695"/>
                  </a:lnTo>
                  <a:lnTo>
                    <a:pt x="782" y="1039"/>
                  </a:lnTo>
                  <a:lnTo>
                    <a:pt x="775" y="1051"/>
                  </a:lnTo>
                  <a:lnTo>
                    <a:pt x="769" y="1063"/>
                  </a:lnTo>
                  <a:lnTo>
                    <a:pt x="763" y="1063"/>
                  </a:lnTo>
                  <a:lnTo>
                    <a:pt x="750" y="1069"/>
                  </a:lnTo>
                  <a:lnTo>
                    <a:pt x="731" y="1069"/>
                  </a:lnTo>
                  <a:lnTo>
                    <a:pt x="43" y="1069"/>
                  </a:lnTo>
                  <a:lnTo>
                    <a:pt x="18" y="1069"/>
                  </a:lnTo>
                  <a:lnTo>
                    <a:pt x="12" y="1069"/>
                  </a:lnTo>
                  <a:lnTo>
                    <a:pt x="0" y="1063"/>
                  </a:lnTo>
                  <a:lnTo>
                    <a:pt x="0" y="1051"/>
                  </a:lnTo>
                  <a:lnTo>
                    <a:pt x="0" y="1045"/>
                  </a:lnTo>
                  <a:lnTo>
                    <a:pt x="6" y="1039"/>
                  </a:lnTo>
                  <a:lnTo>
                    <a:pt x="6" y="1033"/>
                  </a:lnTo>
                  <a:lnTo>
                    <a:pt x="6" y="1026"/>
                  </a:lnTo>
                  <a:lnTo>
                    <a:pt x="894" y="49"/>
                  </a:lnTo>
                  <a:lnTo>
                    <a:pt x="638" y="49"/>
                  </a:lnTo>
                  <a:lnTo>
                    <a:pt x="525" y="56"/>
                  </a:lnTo>
                  <a:lnTo>
                    <a:pt x="438" y="80"/>
                  </a:lnTo>
                  <a:lnTo>
                    <a:pt x="369" y="123"/>
                  </a:lnTo>
                  <a:lnTo>
                    <a:pt x="319" y="178"/>
                  </a:lnTo>
                  <a:lnTo>
                    <a:pt x="275" y="252"/>
                  </a:lnTo>
                  <a:lnTo>
                    <a:pt x="244" y="338"/>
                  </a:lnTo>
                  <a:lnTo>
                    <a:pt x="244" y="344"/>
                  </a:lnTo>
                  <a:lnTo>
                    <a:pt x="237" y="344"/>
                  </a:lnTo>
                  <a:lnTo>
                    <a:pt x="231" y="350"/>
                  </a:lnTo>
                  <a:lnTo>
                    <a:pt x="225" y="357"/>
                  </a:lnTo>
                  <a:lnTo>
                    <a:pt x="219" y="350"/>
                  </a:lnTo>
                  <a:lnTo>
                    <a:pt x="212" y="350"/>
                  </a:lnTo>
                  <a:lnTo>
                    <a:pt x="206" y="344"/>
                  </a:lnTo>
                  <a:lnTo>
                    <a:pt x="206" y="338"/>
                  </a:lnTo>
                  <a:lnTo>
                    <a:pt x="206" y="338"/>
                  </a:lnTo>
                  <a:lnTo>
                    <a:pt x="206" y="332"/>
                  </a:lnTo>
                  <a:lnTo>
                    <a:pt x="206" y="326"/>
                  </a:lnTo>
                  <a:lnTo>
                    <a:pt x="212" y="314"/>
                  </a:lnTo>
                  <a:lnTo>
                    <a:pt x="300" y="31"/>
                  </a:lnTo>
                  <a:lnTo>
                    <a:pt x="306" y="19"/>
                  </a:lnTo>
                  <a:lnTo>
                    <a:pt x="306" y="6"/>
                  </a:lnTo>
                  <a:lnTo>
                    <a:pt x="319" y="6"/>
                  </a:lnTo>
                  <a:lnTo>
                    <a:pt x="331" y="0"/>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16227" y="2936"/>
              <a:ext cx="651" cy="725"/>
            </a:xfrm>
            <a:custGeom>
              <a:avLst/>
              <a:gdLst/>
              <a:ahLst/>
              <a:cxnLst>
                <a:cxn ang="0">
                  <a:pos x="300" y="12"/>
                </a:cxn>
                <a:cxn ang="0">
                  <a:pos x="388" y="92"/>
                </a:cxn>
                <a:cxn ang="0">
                  <a:pos x="438" y="203"/>
                </a:cxn>
                <a:cxn ang="0">
                  <a:pos x="463" y="301"/>
                </a:cxn>
                <a:cxn ang="0">
                  <a:pos x="463" y="332"/>
                </a:cxn>
                <a:cxn ang="0">
                  <a:pos x="463" y="332"/>
                </a:cxn>
                <a:cxn ang="0">
                  <a:pos x="538" y="172"/>
                </a:cxn>
                <a:cxn ang="0">
                  <a:pos x="601" y="49"/>
                </a:cxn>
                <a:cxn ang="0">
                  <a:pos x="619" y="12"/>
                </a:cxn>
                <a:cxn ang="0">
                  <a:pos x="632" y="12"/>
                </a:cxn>
                <a:cxn ang="0">
                  <a:pos x="638" y="12"/>
                </a:cxn>
                <a:cxn ang="0">
                  <a:pos x="651" y="25"/>
                </a:cxn>
                <a:cxn ang="0">
                  <a:pos x="644" y="37"/>
                </a:cxn>
                <a:cxn ang="0">
                  <a:pos x="569" y="185"/>
                </a:cxn>
                <a:cxn ang="0">
                  <a:pos x="532" y="264"/>
                </a:cxn>
                <a:cxn ang="0">
                  <a:pos x="488" y="381"/>
                </a:cxn>
                <a:cxn ang="0">
                  <a:pos x="463" y="467"/>
                </a:cxn>
                <a:cxn ang="0">
                  <a:pos x="432" y="615"/>
                </a:cxn>
                <a:cxn ang="0">
                  <a:pos x="407" y="695"/>
                </a:cxn>
                <a:cxn ang="0">
                  <a:pos x="394" y="719"/>
                </a:cxn>
                <a:cxn ang="0">
                  <a:pos x="382" y="725"/>
                </a:cxn>
                <a:cxn ang="0">
                  <a:pos x="369" y="725"/>
                </a:cxn>
                <a:cxn ang="0">
                  <a:pos x="363" y="707"/>
                </a:cxn>
                <a:cxn ang="0">
                  <a:pos x="363" y="658"/>
                </a:cxn>
                <a:cxn ang="0">
                  <a:pos x="400" y="529"/>
                </a:cxn>
                <a:cxn ang="0">
                  <a:pos x="419" y="455"/>
                </a:cxn>
                <a:cxn ang="0">
                  <a:pos x="426" y="430"/>
                </a:cxn>
                <a:cxn ang="0">
                  <a:pos x="426" y="381"/>
                </a:cxn>
                <a:cxn ang="0">
                  <a:pos x="419" y="277"/>
                </a:cxn>
                <a:cxn ang="0">
                  <a:pos x="382" y="172"/>
                </a:cxn>
                <a:cxn ang="0">
                  <a:pos x="288" y="105"/>
                </a:cxn>
                <a:cxn ang="0">
                  <a:pos x="163" y="98"/>
                </a:cxn>
                <a:cxn ang="0">
                  <a:pos x="69" y="154"/>
                </a:cxn>
                <a:cxn ang="0">
                  <a:pos x="31" y="209"/>
                </a:cxn>
                <a:cxn ang="0">
                  <a:pos x="19" y="215"/>
                </a:cxn>
                <a:cxn ang="0">
                  <a:pos x="6" y="215"/>
                </a:cxn>
                <a:cxn ang="0">
                  <a:pos x="0" y="203"/>
                </a:cxn>
                <a:cxn ang="0">
                  <a:pos x="13" y="154"/>
                </a:cxn>
                <a:cxn ang="0">
                  <a:pos x="82" y="68"/>
                </a:cxn>
                <a:cxn ang="0">
                  <a:pos x="175" y="12"/>
                </a:cxn>
              </a:cxnLst>
              <a:rect l="0" t="0" r="r" b="b"/>
              <a:pathLst>
                <a:path w="651" h="725">
                  <a:moveTo>
                    <a:pt x="238" y="0"/>
                  </a:moveTo>
                  <a:lnTo>
                    <a:pt x="300" y="12"/>
                  </a:lnTo>
                  <a:lnTo>
                    <a:pt x="350" y="43"/>
                  </a:lnTo>
                  <a:lnTo>
                    <a:pt x="388" y="92"/>
                  </a:lnTo>
                  <a:lnTo>
                    <a:pt x="419" y="148"/>
                  </a:lnTo>
                  <a:lnTo>
                    <a:pt x="438" y="203"/>
                  </a:lnTo>
                  <a:lnTo>
                    <a:pt x="451" y="258"/>
                  </a:lnTo>
                  <a:lnTo>
                    <a:pt x="463" y="301"/>
                  </a:lnTo>
                  <a:lnTo>
                    <a:pt x="463" y="332"/>
                  </a:lnTo>
                  <a:lnTo>
                    <a:pt x="463" y="332"/>
                  </a:lnTo>
                  <a:lnTo>
                    <a:pt x="463" y="332"/>
                  </a:lnTo>
                  <a:lnTo>
                    <a:pt x="463" y="332"/>
                  </a:lnTo>
                  <a:lnTo>
                    <a:pt x="501" y="252"/>
                  </a:lnTo>
                  <a:lnTo>
                    <a:pt x="538" y="172"/>
                  </a:lnTo>
                  <a:lnTo>
                    <a:pt x="569" y="98"/>
                  </a:lnTo>
                  <a:lnTo>
                    <a:pt x="601" y="49"/>
                  </a:lnTo>
                  <a:lnTo>
                    <a:pt x="613" y="19"/>
                  </a:lnTo>
                  <a:lnTo>
                    <a:pt x="619" y="12"/>
                  </a:lnTo>
                  <a:lnTo>
                    <a:pt x="626" y="12"/>
                  </a:lnTo>
                  <a:lnTo>
                    <a:pt x="632" y="12"/>
                  </a:lnTo>
                  <a:lnTo>
                    <a:pt x="638" y="12"/>
                  </a:lnTo>
                  <a:lnTo>
                    <a:pt x="638" y="12"/>
                  </a:lnTo>
                  <a:lnTo>
                    <a:pt x="644" y="19"/>
                  </a:lnTo>
                  <a:lnTo>
                    <a:pt x="651" y="25"/>
                  </a:lnTo>
                  <a:lnTo>
                    <a:pt x="644" y="31"/>
                  </a:lnTo>
                  <a:lnTo>
                    <a:pt x="644" y="37"/>
                  </a:lnTo>
                  <a:lnTo>
                    <a:pt x="601" y="123"/>
                  </a:lnTo>
                  <a:lnTo>
                    <a:pt x="569" y="185"/>
                  </a:lnTo>
                  <a:lnTo>
                    <a:pt x="551" y="221"/>
                  </a:lnTo>
                  <a:lnTo>
                    <a:pt x="532" y="264"/>
                  </a:lnTo>
                  <a:lnTo>
                    <a:pt x="513" y="320"/>
                  </a:lnTo>
                  <a:lnTo>
                    <a:pt x="488" y="381"/>
                  </a:lnTo>
                  <a:lnTo>
                    <a:pt x="469" y="430"/>
                  </a:lnTo>
                  <a:lnTo>
                    <a:pt x="463" y="467"/>
                  </a:lnTo>
                  <a:lnTo>
                    <a:pt x="451" y="541"/>
                  </a:lnTo>
                  <a:lnTo>
                    <a:pt x="432" y="615"/>
                  </a:lnTo>
                  <a:lnTo>
                    <a:pt x="419" y="670"/>
                  </a:lnTo>
                  <a:lnTo>
                    <a:pt x="407" y="695"/>
                  </a:lnTo>
                  <a:lnTo>
                    <a:pt x="400" y="707"/>
                  </a:lnTo>
                  <a:lnTo>
                    <a:pt x="394" y="719"/>
                  </a:lnTo>
                  <a:lnTo>
                    <a:pt x="388" y="725"/>
                  </a:lnTo>
                  <a:lnTo>
                    <a:pt x="382" y="725"/>
                  </a:lnTo>
                  <a:lnTo>
                    <a:pt x="382" y="725"/>
                  </a:lnTo>
                  <a:lnTo>
                    <a:pt x="369" y="725"/>
                  </a:lnTo>
                  <a:lnTo>
                    <a:pt x="363" y="719"/>
                  </a:lnTo>
                  <a:lnTo>
                    <a:pt x="363" y="707"/>
                  </a:lnTo>
                  <a:lnTo>
                    <a:pt x="357" y="701"/>
                  </a:lnTo>
                  <a:lnTo>
                    <a:pt x="363" y="658"/>
                  </a:lnTo>
                  <a:lnTo>
                    <a:pt x="382" y="596"/>
                  </a:lnTo>
                  <a:lnTo>
                    <a:pt x="400" y="529"/>
                  </a:lnTo>
                  <a:lnTo>
                    <a:pt x="419" y="461"/>
                  </a:lnTo>
                  <a:lnTo>
                    <a:pt x="419" y="455"/>
                  </a:lnTo>
                  <a:lnTo>
                    <a:pt x="426" y="443"/>
                  </a:lnTo>
                  <a:lnTo>
                    <a:pt x="426" y="430"/>
                  </a:lnTo>
                  <a:lnTo>
                    <a:pt x="426" y="412"/>
                  </a:lnTo>
                  <a:lnTo>
                    <a:pt x="426" y="381"/>
                  </a:lnTo>
                  <a:lnTo>
                    <a:pt x="426" y="332"/>
                  </a:lnTo>
                  <a:lnTo>
                    <a:pt x="419" y="277"/>
                  </a:lnTo>
                  <a:lnTo>
                    <a:pt x="400" y="221"/>
                  </a:lnTo>
                  <a:lnTo>
                    <a:pt x="382" y="172"/>
                  </a:lnTo>
                  <a:lnTo>
                    <a:pt x="344" y="129"/>
                  </a:lnTo>
                  <a:lnTo>
                    <a:pt x="288" y="105"/>
                  </a:lnTo>
                  <a:lnTo>
                    <a:pt x="219" y="92"/>
                  </a:lnTo>
                  <a:lnTo>
                    <a:pt x="163" y="98"/>
                  </a:lnTo>
                  <a:lnTo>
                    <a:pt x="113" y="117"/>
                  </a:lnTo>
                  <a:lnTo>
                    <a:pt x="69" y="154"/>
                  </a:lnTo>
                  <a:lnTo>
                    <a:pt x="38" y="197"/>
                  </a:lnTo>
                  <a:lnTo>
                    <a:pt x="31" y="209"/>
                  </a:lnTo>
                  <a:lnTo>
                    <a:pt x="31" y="215"/>
                  </a:lnTo>
                  <a:lnTo>
                    <a:pt x="19" y="215"/>
                  </a:lnTo>
                  <a:lnTo>
                    <a:pt x="13" y="215"/>
                  </a:lnTo>
                  <a:lnTo>
                    <a:pt x="6" y="215"/>
                  </a:lnTo>
                  <a:lnTo>
                    <a:pt x="0" y="209"/>
                  </a:lnTo>
                  <a:lnTo>
                    <a:pt x="0" y="203"/>
                  </a:lnTo>
                  <a:lnTo>
                    <a:pt x="0" y="185"/>
                  </a:lnTo>
                  <a:lnTo>
                    <a:pt x="13" y="154"/>
                  </a:lnTo>
                  <a:lnTo>
                    <a:pt x="38" y="111"/>
                  </a:lnTo>
                  <a:lnTo>
                    <a:pt x="82" y="68"/>
                  </a:lnTo>
                  <a:lnTo>
                    <a:pt x="119" y="37"/>
                  </a:lnTo>
                  <a:lnTo>
                    <a:pt x="175"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45"/>
            <p:cNvSpPr>
              <a:spLocks/>
            </p:cNvSpPr>
            <p:nvPr/>
          </p:nvSpPr>
          <p:spPr bwMode="auto">
            <a:xfrm>
              <a:off x="17172" y="2027"/>
              <a:ext cx="369" cy="1560"/>
            </a:xfrm>
            <a:custGeom>
              <a:avLst/>
              <a:gdLst/>
              <a:ahLst/>
              <a:cxnLst>
                <a:cxn ang="0">
                  <a:pos x="350" y="0"/>
                </a:cxn>
                <a:cxn ang="0">
                  <a:pos x="362" y="0"/>
                </a:cxn>
                <a:cxn ang="0">
                  <a:pos x="369" y="6"/>
                </a:cxn>
                <a:cxn ang="0">
                  <a:pos x="369" y="18"/>
                </a:cxn>
                <a:cxn ang="0">
                  <a:pos x="369" y="18"/>
                </a:cxn>
                <a:cxn ang="0">
                  <a:pos x="369" y="24"/>
                </a:cxn>
                <a:cxn ang="0">
                  <a:pos x="362" y="24"/>
                </a:cxn>
                <a:cxn ang="0">
                  <a:pos x="356" y="37"/>
                </a:cxn>
                <a:cxn ang="0">
                  <a:pos x="350" y="43"/>
                </a:cxn>
                <a:cxn ang="0">
                  <a:pos x="262" y="147"/>
                </a:cxn>
                <a:cxn ang="0">
                  <a:pos x="194" y="264"/>
                </a:cxn>
                <a:cxn ang="0">
                  <a:pos x="143" y="381"/>
                </a:cxn>
                <a:cxn ang="0">
                  <a:pos x="112" y="510"/>
                </a:cxn>
                <a:cxn ang="0">
                  <a:pos x="100" y="645"/>
                </a:cxn>
                <a:cxn ang="0">
                  <a:pos x="93" y="780"/>
                </a:cxn>
                <a:cxn ang="0">
                  <a:pos x="100" y="903"/>
                </a:cxn>
                <a:cxn ang="0">
                  <a:pos x="112" y="1032"/>
                </a:cxn>
                <a:cxn ang="0">
                  <a:pos x="143" y="1161"/>
                </a:cxn>
                <a:cxn ang="0">
                  <a:pos x="187" y="1290"/>
                </a:cxn>
                <a:cxn ang="0">
                  <a:pos x="256" y="1407"/>
                </a:cxn>
                <a:cxn ang="0">
                  <a:pos x="344" y="1511"/>
                </a:cxn>
                <a:cxn ang="0">
                  <a:pos x="356" y="1524"/>
                </a:cxn>
                <a:cxn ang="0">
                  <a:pos x="362" y="1536"/>
                </a:cxn>
                <a:cxn ang="0">
                  <a:pos x="369" y="1542"/>
                </a:cxn>
                <a:cxn ang="0">
                  <a:pos x="369" y="1548"/>
                </a:cxn>
                <a:cxn ang="0">
                  <a:pos x="369" y="1548"/>
                </a:cxn>
                <a:cxn ang="0">
                  <a:pos x="369" y="1548"/>
                </a:cxn>
                <a:cxn ang="0">
                  <a:pos x="369" y="1554"/>
                </a:cxn>
                <a:cxn ang="0">
                  <a:pos x="362" y="1560"/>
                </a:cxn>
                <a:cxn ang="0">
                  <a:pos x="350" y="1560"/>
                </a:cxn>
                <a:cxn ang="0">
                  <a:pos x="337" y="1554"/>
                </a:cxn>
                <a:cxn ang="0">
                  <a:pos x="300" y="1530"/>
                </a:cxn>
                <a:cxn ang="0">
                  <a:pos x="256" y="1487"/>
                </a:cxn>
                <a:cxn ang="0">
                  <a:pos x="206" y="1431"/>
                </a:cxn>
                <a:cxn ang="0">
                  <a:pos x="156" y="1358"/>
                </a:cxn>
                <a:cxn ang="0">
                  <a:pos x="106" y="1266"/>
                </a:cxn>
                <a:cxn ang="0">
                  <a:pos x="50" y="1137"/>
                </a:cxn>
                <a:cxn ang="0">
                  <a:pos x="18" y="1007"/>
                </a:cxn>
                <a:cxn ang="0">
                  <a:pos x="6" y="885"/>
                </a:cxn>
                <a:cxn ang="0">
                  <a:pos x="0" y="780"/>
                </a:cxn>
                <a:cxn ang="0">
                  <a:pos x="6" y="639"/>
                </a:cxn>
                <a:cxn ang="0">
                  <a:pos x="37" y="479"/>
                </a:cxn>
                <a:cxn ang="0">
                  <a:pos x="100" y="307"/>
                </a:cxn>
                <a:cxn ang="0">
                  <a:pos x="150" y="215"/>
                </a:cxn>
                <a:cxn ang="0">
                  <a:pos x="206" y="141"/>
                </a:cxn>
                <a:cxn ang="0">
                  <a:pos x="256" y="80"/>
                </a:cxn>
                <a:cxn ang="0">
                  <a:pos x="300" y="37"/>
                </a:cxn>
                <a:cxn ang="0">
                  <a:pos x="337" y="12"/>
                </a:cxn>
                <a:cxn ang="0">
                  <a:pos x="350" y="0"/>
                </a:cxn>
              </a:cxnLst>
              <a:rect l="0" t="0" r="r" b="b"/>
              <a:pathLst>
                <a:path w="369" h="1560">
                  <a:moveTo>
                    <a:pt x="350" y="0"/>
                  </a:moveTo>
                  <a:lnTo>
                    <a:pt x="362" y="0"/>
                  </a:lnTo>
                  <a:lnTo>
                    <a:pt x="369" y="6"/>
                  </a:lnTo>
                  <a:lnTo>
                    <a:pt x="369" y="18"/>
                  </a:lnTo>
                  <a:lnTo>
                    <a:pt x="369" y="18"/>
                  </a:lnTo>
                  <a:lnTo>
                    <a:pt x="369" y="24"/>
                  </a:lnTo>
                  <a:lnTo>
                    <a:pt x="362" y="24"/>
                  </a:lnTo>
                  <a:lnTo>
                    <a:pt x="356" y="37"/>
                  </a:lnTo>
                  <a:lnTo>
                    <a:pt x="350" y="43"/>
                  </a:lnTo>
                  <a:lnTo>
                    <a:pt x="262" y="147"/>
                  </a:lnTo>
                  <a:lnTo>
                    <a:pt x="194" y="264"/>
                  </a:lnTo>
                  <a:lnTo>
                    <a:pt x="143" y="381"/>
                  </a:lnTo>
                  <a:lnTo>
                    <a:pt x="112" y="510"/>
                  </a:lnTo>
                  <a:lnTo>
                    <a:pt x="100" y="645"/>
                  </a:lnTo>
                  <a:lnTo>
                    <a:pt x="93" y="780"/>
                  </a:lnTo>
                  <a:lnTo>
                    <a:pt x="100" y="903"/>
                  </a:lnTo>
                  <a:lnTo>
                    <a:pt x="112" y="1032"/>
                  </a:lnTo>
                  <a:lnTo>
                    <a:pt x="143" y="1161"/>
                  </a:lnTo>
                  <a:lnTo>
                    <a:pt x="187" y="1290"/>
                  </a:lnTo>
                  <a:lnTo>
                    <a:pt x="256" y="1407"/>
                  </a:lnTo>
                  <a:lnTo>
                    <a:pt x="344" y="1511"/>
                  </a:lnTo>
                  <a:lnTo>
                    <a:pt x="356" y="1524"/>
                  </a:lnTo>
                  <a:lnTo>
                    <a:pt x="362" y="1536"/>
                  </a:lnTo>
                  <a:lnTo>
                    <a:pt x="369" y="1542"/>
                  </a:lnTo>
                  <a:lnTo>
                    <a:pt x="369" y="1548"/>
                  </a:lnTo>
                  <a:lnTo>
                    <a:pt x="369" y="1548"/>
                  </a:lnTo>
                  <a:lnTo>
                    <a:pt x="369" y="1548"/>
                  </a:lnTo>
                  <a:lnTo>
                    <a:pt x="369" y="1554"/>
                  </a:lnTo>
                  <a:lnTo>
                    <a:pt x="362" y="1560"/>
                  </a:lnTo>
                  <a:lnTo>
                    <a:pt x="350" y="1560"/>
                  </a:lnTo>
                  <a:lnTo>
                    <a:pt x="337" y="1554"/>
                  </a:lnTo>
                  <a:lnTo>
                    <a:pt x="300" y="1530"/>
                  </a:lnTo>
                  <a:lnTo>
                    <a:pt x="256" y="1487"/>
                  </a:lnTo>
                  <a:lnTo>
                    <a:pt x="206" y="1431"/>
                  </a:lnTo>
                  <a:lnTo>
                    <a:pt x="156" y="1358"/>
                  </a:lnTo>
                  <a:lnTo>
                    <a:pt x="106" y="1266"/>
                  </a:lnTo>
                  <a:lnTo>
                    <a:pt x="50" y="1137"/>
                  </a:lnTo>
                  <a:lnTo>
                    <a:pt x="18" y="1007"/>
                  </a:lnTo>
                  <a:lnTo>
                    <a:pt x="6" y="885"/>
                  </a:lnTo>
                  <a:lnTo>
                    <a:pt x="0" y="780"/>
                  </a:lnTo>
                  <a:lnTo>
                    <a:pt x="6" y="639"/>
                  </a:lnTo>
                  <a:lnTo>
                    <a:pt x="37" y="479"/>
                  </a:lnTo>
                  <a:lnTo>
                    <a:pt x="100" y="307"/>
                  </a:lnTo>
                  <a:lnTo>
                    <a:pt x="150" y="215"/>
                  </a:lnTo>
                  <a:lnTo>
                    <a:pt x="206" y="141"/>
                  </a:lnTo>
                  <a:lnTo>
                    <a:pt x="256" y="80"/>
                  </a:lnTo>
                  <a:lnTo>
                    <a:pt x="300" y="37"/>
                  </a:lnTo>
                  <a:lnTo>
                    <a:pt x="337" y="12"/>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17672" y="2512"/>
              <a:ext cx="819" cy="707"/>
            </a:xfrm>
            <a:custGeom>
              <a:avLst/>
              <a:gdLst/>
              <a:ahLst/>
              <a:cxnLst>
                <a:cxn ang="0">
                  <a:pos x="269" y="6"/>
                </a:cxn>
                <a:cxn ang="0">
                  <a:pos x="331" y="74"/>
                </a:cxn>
                <a:cxn ang="0">
                  <a:pos x="344" y="142"/>
                </a:cxn>
                <a:cxn ang="0">
                  <a:pos x="338" y="178"/>
                </a:cxn>
                <a:cxn ang="0">
                  <a:pos x="319" y="221"/>
                </a:cxn>
                <a:cxn ang="0">
                  <a:pos x="256" y="387"/>
                </a:cxn>
                <a:cxn ang="0">
                  <a:pos x="231" y="541"/>
                </a:cxn>
                <a:cxn ang="0">
                  <a:pos x="244" y="615"/>
                </a:cxn>
                <a:cxn ang="0">
                  <a:pos x="288" y="664"/>
                </a:cxn>
                <a:cxn ang="0">
                  <a:pos x="394" y="658"/>
                </a:cxn>
                <a:cxn ang="0">
                  <a:pos x="482" y="590"/>
                </a:cxn>
                <a:cxn ang="0">
                  <a:pos x="513" y="541"/>
                </a:cxn>
                <a:cxn ang="0">
                  <a:pos x="544" y="406"/>
                </a:cxn>
                <a:cxn ang="0">
                  <a:pos x="588" y="221"/>
                </a:cxn>
                <a:cxn ang="0">
                  <a:pos x="632" y="68"/>
                </a:cxn>
                <a:cxn ang="0">
                  <a:pos x="644" y="37"/>
                </a:cxn>
                <a:cxn ang="0">
                  <a:pos x="669" y="19"/>
                </a:cxn>
                <a:cxn ang="0">
                  <a:pos x="688" y="12"/>
                </a:cxn>
                <a:cxn ang="0">
                  <a:pos x="707" y="19"/>
                </a:cxn>
                <a:cxn ang="0">
                  <a:pos x="732" y="31"/>
                </a:cxn>
                <a:cxn ang="0">
                  <a:pos x="738" y="55"/>
                </a:cxn>
                <a:cxn ang="0">
                  <a:pos x="726" y="123"/>
                </a:cxn>
                <a:cxn ang="0">
                  <a:pos x="707" y="191"/>
                </a:cxn>
                <a:cxn ang="0">
                  <a:pos x="688" y="271"/>
                </a:cxn>
                <a:cxn ang="0">
                  <a:pos x="625" y="498"/>
                </a:cxn>
                <a:cxn ang="0">
                  <a:pos x="613" y="596"/>
                </a:cxn>
                <a:cxn ang="0">
                  <a:pos x="619" y="645"/>
                </a:cxn>
                <a:cxn ang="0">
                  <a:pos x="644" y="670"/>
                </a:cxn>
                <a:cxn ang="0">
                  <a:pos x="694" y="658"/>
                </a:cxn>
                <a:cxn ang="0">
                  <a:pos x="744" y="584"/>
                </a:cxn>
                <a:cxn ang="0">
                  <a:pos x="782" y="473"/>
                </a:cxn>
                <a:cxn ang="0">
                  <a:pos x="788" y="455"/>
                </a:cxn>
                <a:cxn ang="0">
                  <a:pos x="801" y="449"/>
                </a:cxn>
                <a:cxn ang="0">
                  <a:pos x="813" y="449"/>
                </a:cxn>
                <a:cxn ang="0">
                  <a:pos x="819" y="461"/>
                </a:cxn>
                <a:cxn ang="0">
                  <a:pos x="807" y="522"/>
                </a:cxn>
                <a:cxn ang="0">
                  <a:pos x="776" y="621"/>
                </a:cxn>
                <a:cxn ang="0">
                  <a:pos x="707" y="695"/>
                </a:cxn>
                <a:cxn ang="0">
                  <a:pos x="594" y="695"/>
                </a:cxn>
                <a:cxn ang="0">
                  <a:pos x="513" y="596"/>
                </a:cxn>
                <a:cxn ang="0">
                  <a:pos x="488" y="633"/>
                </a:cxn>
                <a:cxn ang="0">
                  <a:pos x="394" y="695"/>
                </a:cxn>
                <a:cxn ang="0">
                  <a:pos x="281" y="701"/>
                </a:cxn>
                <a:cxn ang="0">
                  <a:pos x="194" y="664"/>
                </a:cxn>
                <a:cxn ang="0">
                  <a:pos x="138" y="584"/>
                </a:cxn>
                <a:cxn ang="0">
                  <a:pos x="138" y="455"/>
                </a:cxn>
                <a:cxn ang="0">
                  <a:pos x="181" y="295"/>
                </a:cxn>
                <a:cxn ang="0">
                  <a:pos x="238" y="142"/>
                </a:cxn>
                <a:cxn ang="0">
                  <a:pos x="250" y="68"/>
                </a:cxn>
                <a:cxn ang="0">
                  <a:pos x="238" y="43"/>
                </a:cxn>
                <a:cxn ang="0">
                  <a:pos x="225" y="31"/>
                </a:cxn>
                <a:cxn ang="0">
                  <a:pos x="206" y="31"/>
                </a:cxn>
                <a:cxn ang="0">
                  <a:pos x="119" y="80"/>
                </a:cxn>
                <a:cxn ang="0">
                  <a:pos x="44" y="228"/>
                </a:cxn>
                <a:cxn ang="0">
                  <a:pos x="38" y="246"/>
                </a:cxn>
                <a:cxn ang="0">
                  <a:pos x="19" y="252"/>
                </a:cxn>
                <a:cxn ang="0">
                  <a:pos x="13" y="252"/>
                </a:cxn>
                <a:cxn ang="0">
                  <a:pos x="0" y="240"/>
                </a:cxn>
                <a:cxn ang="0">
                  <a:pos x="19" y="185"/>
                </a:cxn>
                <a:cxn ang="0">
                  <a:pos x="69" y="86"/>
                </a:cxn>
                <a:cxn ang="0">
                  <a:pos x="156" y="12"/>
                </a:cxn>
              </a:cxnLst>
              <a:rect l="0" t="0" r="r" b="b"/>
              <a:pathLst>
                <a:path w="819" h="707">
                  <a:moveTo>
                    <a:pt x="213" y="0"/>
                  </a:moveTo>
                  <a:lnTo>
                    <a:pt x="269" y="6"/>
                  </a:lnTo>
                  <a:lnTo>
                    <a:pt x="306" y="37"/>
                  </a:lnTo>
                  <a:lnTo>
                    <a:pt x="331" y="74"/>
                  </a:lnTo>
                  <a:lnTo>
                    <a:pt x="344" y="123"/>
                  </a:lnTo>
                  <a:lnTo>
                    <a:pt x="344" y="142"/>
                  </a:lnTo>
                  <a:lnTo>
                    <a:pt x="338" y="160"/>
                  </a:lnTo>
                  <a:lnTo>
                    <a:pt x="338" y="178"/>
                  </a:lnTo>
                  <a:lnTo>
                    <a:pt x="325" y="197"/>
                  </a:lnTo>
                  <a:lnTo>
                    <a:pt x="319" y="221"/>
                  </a:lnTo>
                  <a:lnTo>
                    <a:pt x="288" y="307"/>
                  </a:lnTo>
                  <a:lnTo>
                    <a:pt x="256" y="387"/>
                  </a:lnTo>
                  <a:lnTo>
                    <a:pt x="238" y="473"/>
                  </a:lnTo>
                  <a:lnTo>
                    <a:pt x="231" y="541"/>
                  </a:lnTo>
                  <a:lnTo>
                    <a:pt x="231" y="578"/>
                  </a:lnTo>
                  <a:lnTo>
                    <a:pt x="244" y="615"/>
                  </a:lnTo>
                  <a:lnTo>
                    <a:pt x="256" y="639"/>
                  </a:lnTo>
                  <a:lnTo>
                    <a:pt x="288" y="664"/>
                  </a:lnTo>
                  <a:lnTo>
                    <a:pt x="331" y="670"/>
                  </a:lnTo>
                  <a:lnTo>
                    <a:pt x="394" y="658"/>
                  </a:lnTo>
                  <a:lnTo>
                    <a:pt x="444" y="627"/>
                  </a:lnTo>
                  <a:lnTo>
                    <a:pt x="482" y="590"/>
                  </a:lnTo>
                  <a:lnTo>
                    <a:pt x="500" y="553"/>
                  </a:lnTo>
                  <a:lnTo>
                    <a:pt x="513" y="541"/>
                  </a:lnTo>
                  <a:lnTo>
                    <a:pt x="525" y="486"/>
                  </a:lnTo>
                  <a:lnTo>
                    <a:pt x="544" y="406"/>
                  </a:lnTo>
                  <a:lnTo>
                    <a:pt x="563" y="314"/>
                  </a:lnTo>
                  <a:lnTo>
                    <a:pt x="588" y="221"/>
                  </a:lnTo>
                  <a:lnTo>
                    <a:pt x="613" y="135"/>
                  </a:lnTo>
                  <a:lnTo>
                    <a:pt x="632" y="68"/>
                  </a:lnTo>
                  <a:lnTo>
                    <a:pt x="638" y="49"/>
                  </a:lnTo>
                  <a:lnTo>
                    <a:pt x="644" y="37"/>
                  </a:lnTo>
                  <a:lnTo>
                    <a:pt x="657" y="25"/>
                  </a:lnTo>
                  <a:lnTo>
                    <a:pt x="669" y="19"/>
                  </a:lnTo>
                  <a:lnTo>
                    <a:pt x="675" y="19"/>
                  </a:lnTo>
                  <a:lnTo>
                    <a:pt x="688" y="12"/>
                  </a:lnTo>
                  <a:lnTo>
                    <a:pt x="694" y="12"/>
                  </a:lnTo>
                  <a:lnTo>
                    <a:pt x="707" y="19"/>
                  </a:lnTo>
                  <a:lnTo>
                    <a:pt x="719" y="19"/>
                  </a:lnTo>
                  <a:lnTo>
                    <a:pt x="732" y="31"/>
                  </a:lnTo>
                  <a:lnTo>
                    <a:pt x="738" y="43"/>
                  </a:lnTo>
                  <a:lnTo>
                    <a:pt x="738" y="55"/>
                  </a:lnTo>
                  <a:lnTo>
                    <a:pt x="732" y="80"/>
                  </a:lnTo>
                  <a:lnTo>
                    <a:pt x="726" y="123"/>
                  </a:lnTo>
                  <a:lnTo>
                    <a:pt x="713" y="160"/>
                  </a:lnTo>
                  <a:lnTo>
                    <a:pt x="707" y="191"/>
                  </a:lnTo>
                  <a:lnTo>
                    <a:pt x="694" y="234"/>
                  </a:lnTo>
                  <a:lnTo>
                    <a:pt x="688" y="271"/>
                  </a:lnTo>
                  <a:lnTo>
                    <a:pt x="644" y="436"/>
                  </a:lnTo>
                  <a:lnTo>
                    <a:pt x="625" y="498"/>
                  </a:lnTo>
                  <a:lnTo>
                    <a:pt x="619" y="553"/>
                  </a:lnTo>
                  <a:lnTo>
                    <a:pt x="613" y="596"/>
                  </a:lnTo>
                  <a:lnTo>
                    <a:pt x="613" y="627"/>
                  </a:lnTo>
                  <a:lnTo>
                    <a:pt x="619" y="645"/>
                  </a:lnTo>
                  <a:lnTo>
                    <a:pt x="625" y="658"/>
                  </a:lnTo>
                  <a:lnTo>
                    <a:pt x="644" y="670"/>
                  </a:lnTo>
                  <a:lnTo>
                    <a:pt x="657" y="670"/>
                  </a:lnTo>
                  <a:lnTo>
                    <a:pt x="694" y="658"/>
                  </a:lnTo>
                  <a:lnTo>
                    <a:pt x="726" y="627"/>
                  </a:lnTo>
                  <a:lnTo>
                    <a:pt x="744" y="584"/>
                  </a:lnTo>
                  <a:lnTo>
                    <a:pt x="763" y="529"/>
                  </a:lnTo>
                  <a:lnTo>
                    <a:pt x="782" y="473"/>
                  </a:lnTo>
                  <a:lnTo>
                    <a:pt x="782" y="461"/>
                  </a:lnTo>
                  <a:lnTo>
                    <a:pt x="788" y="455"/>
                  </a:lnTo>
                  <a:lnTo>
                    <a:pt x="794" y="449"/>
                  </a:lnTo>
                  <a:lnTo>
                    <a:pt x="801" y="449"/>
                  </a:lnTo>
                  <a:lnTo>
                    <a:pt x="807" y="449"/>
                  </a:lnTo>
                  <a:lnTo>
                    <a:pt x="813" y="449"/>
                  </a:lnTo>
                  <a:lnTo>
                    <a:pt x="819" y="455"/>
                  </a:lnTo>
                  <a:lnTo>
                    <a:pt x="819" y="461"/>
                  </a:lnTo>
                  <a:lnTo>
                    <a:pt x="819" y="479"/>
                  </a:lnTo>
                  <a:lnTo>
                    <a:pt x="807" y="522"/>
                  </a:lnTo>
                  <a:lnTo>
                    <a:pt x="794" y="572"/>
                  </a:lnTo>
                  <a:lnTo>
                    <a:pt x="776" y="621"/>
                  </a:lnTo>
                  <a:lnTo>
                    <a:pt x="744" y="664"/>
                  </a:lnTo>
                  <a:lnTo>
                    <a:pt x="707" y="695"/>
                  </a:lnTo>
                  <a:lnTo>
                    <a:pt x="657" y="707"/>
                  </a:lnTo>
                  <a:lnTo>
                    <a:pt x="594" y="695"/>
                  </a:lnTo>
                  <a:lnTo>
                    <a:pt x="544" y="658"/>
                  </a:lnTo>
                  <a:lnTo>
                    <a:pt x="513" y="596"/>
                  </a:lnTo>
                  <a:lnTo>
                    <a:pt x="513" y="596"/>
                  </a:lnTo>
                  <a:lnTo>
                    <a:pt x="488" y="633"/>
                  </a:lnTo>
                  <a:lnTo>
                    <a:pt x="450" y="664"/>
                  </a:lnTo>
                  <a:lnTo>
                    <a:pt x="394" y="695"/>
                  </a:lnTo>
                  <a:lnTo>
                    <a:pt x="325" y="707"/>
                  </a:lnTo>
                  <a:lnTo>
                    <a:pt x="281" y="701"/>
                  </a:lnTo>
                  <a:lnTo>
                    <a:pt x="238" y="688"/>
                  </a:lnTo>
                  <a:lnTo>
                    <a:pt x="194" y="664"/>
                  </a:lnTo>
                  <a:lnTo>
                    <a:pt x="163" y="633"/>
                  </a:lnTo>
                  <a:lnTo>
                    <a:pt x="138" y="584"/>
                  </a:lnTo>
                  <a:lnTo>
                    <a:pt x="131" y="516"/>
                  </a:lnTo>
                  <a:lnTo>
                    <a:pt x="138" y="455"/>
                  </a:lnTo>
                  <a:lnTo>
                    <a:pt x="150" y="381"/>
                  </a:lnTo>
                  <a:lnTo>
                    <a:pt x="181" y="295"/>
                  </a:lnTo>
                  <a:lnTo>
                    <a:pt x="219" y="191"/>
                  </a:lnTo>
                  <a:lnTo>
                    <a:pt x="238" y="142"/>
                  </a:lnTo>
                  <a:lnTo>
                    <a:pt x="250" y="86"/>
                  </a:lnTo>
                  <a:lnTo>
                    <a:pt x="250" y="68"/>
                  </a:lnTo>
                  <a:lnTo>
                    <a:pt x="244" y="49"/>
                  </a:lnTo>
                  <a:lnTo>
                    <a:pt x="238" y="43"/>
                  </a:lnTo>
                  <a:lnTo>
                    <a:pt x="231" y="37"/>
                  </a:lnTo>
                  <a:lnTo>
                    <a:pt x="225" y="31"/>
                  </a:lnTo>
                  <a:lnTo>
                    <a:pt x="213" y="31"/>
                  </a:lnTo>
                  <a:lnTo>
                    <a:pt x="206" y="31"/>
                  </a:lnTo>
                  <a:lnTo>
                    <a:pt x="163" y="43"/>
                  </a:lnTo>
                  <a:lnTo>
                    <a:pt x="119" y="80"/>
                  </a:lnTo>
                  <a:lnTo>
                    <a:pt x="81" y="142"/>
                  </a:lnTo>
                  <a:lnTo>
                    <a:pt x="44" y="228"/>
                  </a:lnTo>
                  <a:lnTo>
                    <a:pt x="44" y="240"/>
                  </a:lnTo>
                  <a:lnTo>
                    <a:pt x="38" y="246"/>
                  </a:lnTo>
                  <a:lnTo>
                    <a:pt x="31" y="252"/>
                  </a:lnTo>
                  <a:lnTo>
                    <a:pt x="19" y="252"/>
                  </a:lnTo>
                  <a:lnTo>
                    <a:pt x="19" y="252"/>
                  </a:lnTo>
                  <a:lnTo>
                    <a:pt x="13" y="252"/>
                  </a:lnTo>
                  <a:lnTo>
                    <a:pt x="6" y="246"/>
                  </a:lnTo>
                  <a:lnTo>
                    <a:pt x="0" y="240"/>
                  </a:lnTo>
                  <a:lnTo>
                    <a:pt x="6" y="221"/>
                  </a:lnTo>
                  <a:lnTo>
                    <a:pt x="19" y="185"/>
                  </a:lnTo>
                  <a:lnTo>
                    <a:pt x="38" y="135"/>
                  </a:lnTo>
                  <a:lnTo>
                    <a:pt x="69" y="86"/>
                  </a:lnTo>
                  <a:lnTo>
                    <a:pt x="106" y="43"/>
                  </a:lnTo>
                  <a:lnTo>
                    <a:pt x="156" y="12"/>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18641" y="2027"/>
              <a:ext cx="369" cy="1560"/>
            </a:xfrm>
            <a:custGeom>
              <a:avLst/>
              <a:gdLst/>
              <a:ahLst/>
              <a:cxnLst>
                <a:cxn ang="0">
                  <a:pos x="19" y="0"/>
                </a:cxn>
                <a:cxn ang="0">
                  <a:pos x="32" y="12"/>
                </a:cxn>
                <a:cxn ang="0">
                  <a:pos x="63" y="37"/>
                </a:cxn>
                <a:cxn ang="0">
                  <a:pos x="113" y="74"/>
                </a:cxn>
                <a:cxn ang="0">
                  <a:pos x="163" y="135"/>
                </a:cxn>
                <a:cxn ang="0">
                  <a:pos x="213" y="209"/>
                </a:cxn>
                <a:cxn ang="0">
                  <a:pos x="263" y="295"/>
                </a:cxn>
                <a:cxn ang="0">
                  <a:pos x="319" y="430"/>
                </a:cxn>
                <a:cxn ang="0">
                  <a:pos x="351" y="559"/>
                </a:cxn>
                <a:cxn ang="0">
                  <a:pos x="363" y="682"/>
                </a:cxn>
                <a:cxn ang="0">
                  <a:pos x="369" y="780"/>
                </a:cxn>
                <a:cxn ang="0">
                  <a:pos x="369" y="780"/>
                </a:cxn>
                <a:cxn ang="0">
                  <a:pos x="363" y="928"/>
                </a:cxn>
                <a:cxn ang="0">
                  <a:pos x="332" y="1087"/>
                </a:cxn>
                <a:cxn ang="0">
                  <a:pos x="269" y="1259"/>
                </a:cxn>
                <a:cxn ang="0">
                  <a:pos x="219" y="1352"/>
                </a:cxn>
                <a:cxn ang="0">
                  <a:pos x="163" y="1425"/>
                </a:cxn>
                <a:cxn ang="0">
                  <a:pos x="113" y="1487"/>
                </a:cxn>
                <a:cxn ang="0">
                  <a:pos x="69" y="1530"/>
                </a:cxn>
                <a:cxn ang="0">
                  <a:pos x="32" y="1554"/>
                </a:cxn>
                <a:cxn ang="0">
                  <a:pos x="19" y="1560"/>
                </a:cxn>
                <a:cxn ang="0">
                  <a:pos x="7" y="1560"/>
                </a:cxn>
                <a:cxn ang="0">
                  <a:pos x="0" y="1554"/>
                </a:cxn>
                <a:cxn ang="0">
                  <a:pos x="0" y="1548"/>
                </a:cxn>
                <a:cxn ang="0">
                  <a:pos x="0" y="1548"/>
                </a:cxn>
                <a:cxn ang="0">
                  <a:pos x="0" y="1542"/>
                </a:cxn>
                <a:cxn ang="0">
                  <a:pos x="0" y="1536"/>
                </a:cxn>
                <a:cxn ang="0">
                  <a:pos x="13" y="1530"/>
                </a:cxn>
                <a:cxn ang="0">
                  <a:pos x="19" y="1524"/>
                </a:cxn>
                <a:cxn ang="0">
                  <a:pos x="107" y="1419"/>
                </a:cxn>
                <a:cxn ang="0">
                  <a:pos x="176" y="1302"/>
                </a:cxn>
                <a:cxn ang="0">
                  <a:pos x="226" y="1180"/>
                </a:cxn>
                <a:cxn ang="0">
                  <a:pos x="257" y="1050"/>
                </a:cxn>
                <a:cxn ang="0">
                  <a:pos x="269" y="915"/>
                </a:cxn>
                <a:cxn ang="0">
                  <a:pos x="276" y="780"/>
                </a:cxn>
                <a:cxn ang="0">
                  <a:pos x="263" y="596"/>
                </a:cxn>
                <a:cxn ang="0">
                  <a:pos x="232" y="430"/>
                </a:cxn>
                <a:cxn ang="0">
                  <a:pos x="182" y="282"/>
                </a:cxn>
                <a:cxn ang="0">
                  <a:pos x="113" y="160"/>
                </a:cxn>
                <a:cxn ang="0">
                  <a:pos x="32" y="55"/>
                </a:cxn>
                <a:cxn ang="0">
                  <a:pos x="13" y="43"/>
                </a:cxn>
                <a:cxn ang="0">
                  <a:pos x="7" y="30"/>
                </a:cxn>
                <a:cxn ang="0">
                  <a:pos x="0" y="24"/>
                </a:cxn>
                <a:cxn ang="0">
                  <a:pos x="0" y="24"/>
                </a:cxn>
                <a:cxn ang="0">
                  <a:pos x="0" y="18"/>
                </a:cxn>
                <a:cxn ang="0">
                  <a:pos x="0" y="18"/>
                </a:cxn>
                <a:cxn ang="0">
                  <a:pos x="0" y="12"/>
                </a:cxn>
                <a:cxn ang="0">
                  <a:pos x="7" y="6"/>
                </a:cxn>
                <a:cxn ang="0">
                  <a:pos x="19" y="0"/>
                </a:cxn>
              </a:cxnLst>
              <a:rect l="0" t="0" r="r" b="b"/>
              <a:pathLst>
                <a:path w="369" h="1560">
                  <a:moveTo>
                    <a:pt x="19" y="0"/>
                  </a:moveTo>
                  <a:lnTo>
                    <a:pt x="32" y="12"/>
                  </a:lnTo>
                  <a:lnTo>
                    <a:pt x="63" y="37"/>
                  </a:lnTo>
                  <a:lnTo>
                    <a:pt x="113" y="74"/>
                  </a:lnTo>
                  <a:lnTo>
                    <a:pt x="163" y="135"/>
                  </a:lnTo>
                  <a:lnTo>
                    <a:pt x="213" y="209"/>
                  </a:lnTo>
                  <a:lnTo>
                    <a:pt x="263" y="295"/>
                  </a:lnTo>
                  <a:lnTo>
                    <a:pt x="319" y="430"/>
                  </a:lnTo>
                  <a:lnTo>
                    <a:pt x="351" y="559"/>
                  </a:lnTo>
                  <a:lnTo>
                    <a:pt x="363" y="682"/>
                  </a:lnTo>
                  <a:lnTo>
                    <a:pt x="369" y="780"/>
                  </a:lnTo>
                  <a:lnTo>
                    <a:pt x="369" y="780"/>
                  </a:lnTo>
                  <a:lnTo>
                    <a:pt x="363" y="928"/>
                  </a:lnTo>
                  <a:lnTo>
                    <a:pt x="332" y="1087"/>
                  </a:lnTo>
                  <a:lnTo>
                    <a:pt x="269" y="1259"/>
                  </a:lnTo>
                  <a:lnTo>
                    <a:pt x="219" y="1352"/>
                  </a:lnTo>
                  <a:lnTo>
                    <a:pt x="163" y="1425"/>
                  </a:lnTo>
                  <a:lnTo>
                    <a:pt x="113" y="1487"/>
                  </a:lnTo>
                  <a:lnTo>
                    <a:pt x="69" y="1530"/>
                  </a:lnTo>
                  <a:lnTo>
                    <a:pt x="32" y="1554"/>
                  </a:lnTo>
                  <a:lnTo>
                    <a:pt x="19" y="1560"/>
                  </a:lnTo>
                  <a:lnTo>
                    <a:pt x="7" y="1560"/>
                  </a:lnTo>
                  <a:lnTo>
                    <a:pt x="0" y="1554"/>
                  </a:lnTo>
                  <a:lnTo>
                    <a:pt x="0" y="1548"/>
                  </a:lnTo>
                  <a:lnTo>
                    <a:pt x="0" y="1548"/>
                  </a:lnTo>
                  <a:lnTo>
                    <a:pt x="0" y="1542"/>
                  </a:lnTo>
                  <a:lnTo>
                    <a:pt x="0" y="1536"/>
                  </a:lnTo>
                  <a:lnTo>
                    <a:pt x="13" y="1530"/>
                  </a:lnTo>
                  <a:lnTo>
                    <a:pt x="19" y="1524"/>
                  </a:lnTo>
                  <a:lnTo>
                    <a:pt x="107" y="1419"/>
                  </a:lnTo>
                  <a:lnTo>
                    <a:pt x="176" y="1302"/>
                  </a:lnTo>
                  <a:lnTo>
                    <a:pt x="226" y="1180"/>
                  </a:lnTo>
                  <a:lnTo>
                    <a:pt x="257" y="1050"/>
                  </a:lnTo>
                  <a:lnTo>
                    <a:pt x="269" y="915"/>
                  </a:lnTo>
                  <a:lnTo>
                    <a:pt x="276" y="780"/>
                  </a:lnTo>
                  <a:lnTo>
                    <a:pt x="263" y="596"/>
                  </a:lnTo>
                  <a:lnTo>
                    <a:pt x="232" y="430"/>
                  </a:lnTo>
                  <a:lnTo>
                    <a:pt x="182" y="282"/>
                  </a:lnTo>
                  <a:lnTo>
                    <a:pt x="113" y="160"/>
                  </a:lnTo>
                  <a:lnTo>
                    <a:pt x="32" y="55"/>
                  </a:lnTo>
                  <a:lnTo>
                    <a:pt x="13" y="43"/>
                  </a:lnTo>
                  <a:lnTo>
                    <a:pt x="7" y="30"/>
                  </a:lnTo>
                  <a:lnTo>
                    <a:pt x="0" y="24"/>
                  </a:lnTo>
                  <a:lnTo>
                    <a:pt x="0" y="24"/>
                  </a:lnTo>
                  <a:lnTo>
                    <a:pt x="0" y="18"/>
                  </a:lnTo>
                  <a:lnTo>
                    <a:pt x="0" y="18"/>
                  </a:lnTo>
                  <a:lnTo>
                    <a:pt x="0" y="12"/>
                  </a:lnTo>
                  <a:lnTo>
                    <a:pt x="7" y="6"/>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19354" y="2027"/>
              <a:ext cx="63" cy="1560"/>
            </a:xfrm>
            <a:custGeom>
              <a:avLst/>
              <a:gdLst/>
              <a:ahLst/>
              <a:cxnLst>
                <a:cxn ang="0">
                  <a:pos x="32" y="0"/>
                </a:cxn>
                <a:cxn ang="0">
                  <a:pos x="44" y="6"/>
                </a:cxn>
                <a:cxn ang="0">
                  <a:pos x="57" y="12"/>
                </a:cxn>
                <a:cxn ang="0">
                  <a:pos x="57" y="18"/>
                </a:cxn>
                <a:cxn ang="0">
                  <a:pos x="63" y="30"/>
                </a:cxn>
                <a:cxn ang="0">
                  <a:pos x="63" y="43"/>
                </a:cxn>
                <a:cxn ang="0">
                  <a:pos x="63" y="55"/>
                </a:cxn>
                <a:cxn ang="0">
                  <a:pos x="63" y="55"/>
                </a:cxn>
                <a:cxn ang="0">
                  <a:pos x="63" y="1505"/>
                </a:cxn>
                <a:cxn ang="0">
                  <a:pos x="63" y="1517"/>
                </a:cxn>
                <a:cxn ang="0">
                  <a:pos x="63" y="1536"/>
                </a:cxn>
                <a:cxn ang="0">
                  <a:pos x="57" y="1542"/>
                </a:cxn>
                <a:cxn ang="0">
                  <a:pos x="57" y="1554"/>
                </a:cxn>
                <a:cxn ang="0">
                  <a:pos x="44" y="1560"/>
                </a:cxn>
                <a:cxn ang="0">
                  <a:pos x="32" y="1560"/>
                </a:cxn>
                <a:cxn ang="0">
                  <a:pos x="19" y="1560"/>
                </a:cxn>
                <a:cxn ang="0">
                  <a:pos x="7" y="1554"/>
                </a:cxn>
                <a:cxn ang="0">
                  <a:pos x="7" y="1542"/>
                </a:cxn>
                <a:cxn ang="0">
                  <a:pos x="0" y="1536"/>
                </a:cxn>
                <a:cxn ang="0">
                  <a:pos x="0" y="1517"/>
                </a:cxn>
                <a:cxn ang="0">
                  <a:pos x="0" y="1505"/>
                </a:cxn>
                <a:cxn ang="0">
                  <a:pos x="0" y="55"/>
                </a:cxn>
                <a:cxn ang="0">
                  <a:pos x="0" y="43"/>
                </a:cxn>
                <a:cxn ang="0">
                  <a:pos x="0" y="30"/>
                </a:cxn>
                <a:cxn ang="0">
                  <a:pos x="7" y="18"/>
                </a:cxn>
                <a:cxn ang="0">
                  <a:pos x="7" y="12"/>
                </a:cxn>
                <a:cxn ang="0">
                  <a:pos x="19" y="6"/>
                </a:cxn>
                <a:cxn ang="0">
                  <a:pos x="32" y="0"/>
                </a:cxn>
              </a:cxnLst>
              <a:rect l="0" t="0" r="r" b="b"/>
              <a:pathLst>
                <a:path w="63" h="1560">
                  <a:moveTo>
                    <a:pt x="32" y="0"/>
                  </a:moveTo>
                  <a:lnTo>
                    <a:pt x="44" y="6"/>
                  </a:lnTo>
                  <a:lnTo>
                    <a:pt x="57" y="12"/>
                  </a:lnTo>
                  <a:lnTo>
                    <a:pt x="57" y="18"/>
                  </a:lnTo>
                  <a:lnTo>
                    <a:pt x="63" y="30"/>
                  </a:lnTo>
                  <a:lnTo>
                    <a:pt x="63" y="43"/>
                  </a:lnTo>
                  <a:lnTo>
                    <a:pt x="63" y="55"/>
                  </a:lnTo>
                  <a:lnTo>
                    <a:pt x="63" y="55"/>
                  </a:lnTo>
                  <a:lnTo>
                    <a:pt x="63" y="1505"/>
                  </a:lnTo>
                  <a:lnTo>
                    <a:pt x="63" y="1517"/>
                  </a:lnTo>
                  <a:lnTo>
                    <a:pt x="63" y="1536"/>
                  </a:lnTo>
                  <a:lnTo>
                    <a:pt x="57" y="1542"/>
                  </a:lnTo>
                  <a:lnTo>
                    <a:pt x="57" y="1554"/>
                  </a:lnTo>
                  <a:lnTo>
                    <a:pt x="44" y="1560"/>
                  </a:lnTo>
                  <a:lnTo>
                    <a:pt x="32" y="1560"/>
                  </a:lnTo>
                  <a:lnTo>
                    <a:pt x="19" y="1560"/>
                  </a:lnTo>
                  <a:lnTo>
                    <a:pt x="7" y="1554"/>
                  </a:lnTo>
                  <a:lnTo>
                    <a:pt x="7" y="1542"/>
                  </a:lnTo>
                  <a:lnTo>
                    <a:pt x="0" y="1536"/>
                  </a:lnTo>
                  <a:lnTo>
                    <a:pt x="0" y="1517"/>
                  </a:lnTo>
                  <a:lnTo>
                    <a:pt x="0" y="1505"/>
                  </a:lnTo>
                  <a:lnTo>
                    <a:pt x="0" y="55"/>
                  </a:lnTo>
                  <a:lnTo>
                    <a:pt x="0" y="43"/>
                  </a:lnTo>
                  <a:lnTo>
                    <a:pt x="0" y="30"/>
                  </a:lnTo>
                  <a:lnTo>
                    <a:pt x="7" y="18"/>
                  </a:lnTo>
                  <a:lnTo>
                    <a:pt x="7" y="12"/>
                  </a:lnTo>
                  <a:lnTo>
                    <a:pt x="19" y="6"/>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19648" y="2119"/>
              <a:ext cx="970" cy="1401"/>
            </a:xfrm>
            <a:custGeom>
              <a:avLst/>
              <a:gdLst/>
              <a:ahLst/>
              <a:cxnLst>
                <a:cxn ang="0">
                  <a:pos x="720" y="0"/>
                </a:cxn>
                <a:cxn ang="0">
                  <a:pos x="726"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4" y="1333"/>
                </a:cxn>
                <a:cxn ang="0">
                  <a:pos x="382" y="1376"/>
                </a:cxn>
                <a:cxn ang="0">
                  <a:pos x="369" y="1401"/>
                </a:cxn>
                <a:cxn ang="0">
                  <a:pos x="351" y="1401"/>
                </a:cxn>
                <a:cxn ang="0">
                  <a:pos x="338" y="1382"/>
                </a:cxn>
                <a:cxn ang="0">
                  <a:pos x="363" y="1296"/>
                </a:cxn>
                <a:cxn ang="0">
                  <a:pos x="388" y="1186"/>
                </a:cxn>
                <a:cxn ang="0">
                  <a:pos x="413" y="1094"/>
                </a:cxn>
                <a:cxn ang="0">
                  <a:pos x="219" y="1038"/>
                </a:cxn>
                <a:cxn ang="0">
                  <a:pos x="132" y="872"/>
                </a:cxn>
                <a:cxn ang="0">
                  <a:pos x="144" y="805"/>
                </a:cxn>
                <a:cxn ang="0">
                  <a:pos x="213" y="608"/>
                </a:cxn>
                <a:cxn ang="0">
                  <a:pos x="251" y="455"/>
                </a:cxn>
                <a:cxn ang="0">
                  <a:pos x="232" y="430"/>
                </a:cxn>
                <a:cxn ang="0">
                  <a:pos x="207" y="424"/>
                </a:cxn>
                <a:cxn ang="0">
                  <a:pos x="82" y="522"/>
                </a:cxn>
                <a:cxn ang="0">
                  <a:pos x="38" y="639"/>
                </a:cxn>
                <a:cxn ang="0">
                  <a:pos x="19" y="645"/>
                </a:cxn>
                <a:cxn ang="0">
                  <a:pos x="0" y="633"/>
                </a:cxn>
                <a:cxn ang="0">
                  <a:pos x="38" y="528"/>
                </a:cxn>
                <a:cxn ang="0">
                  <a:pos x="157" y="405"/>
                </a:cxn>
                <a:cxn ang="0">
                  <a:pos x="307" y="430"/>
                </a:cxn>
                <a:cxn ang="0">
                  <a:pos x="344" y="547"/>
                </a:cxn>
                <a:cxn ang="0">
                  <a:pos x="288" y="688"/>
                </a:cxn>
                <a:cxn ang="0">
                  <a:pos x="244" y="848"/>
                </a:cxn>
                <a:cxn ang="0">
                  <a:pos x="251" y="952"/>
                </a:cxn>
                <a:cxn ang="0">
                  <a:pos x="419" y="1063"/>
                </a:cxn>
                <a:cxn ang="0">
                  <a:pos x="695" y="0"/>
                </a:cxn>
              </a:cxnLst>
              <a:rect l="0" t="0" r="r" b="b"/>
              <a:pathLst>
                <a:path w="970" h="1401">
                  <a:moveTo>
                    <a:pt x="707" y="0"/>
                  </a:moveTo>
                  <a:lnTo>
                    <a:pt x="713" y="0"/>
                  </a:lnTo>
                  <a:lnTo>
                    <a:pt x="720" y="0"/>
                  </a:lnTo>
                  <a:lnTo>
                    <a:pt x="726" y="6"/>
                  </a:lnTo>
                  <a:lnTo>
                    <a:pt x="732" y="12"/>
                  </a:lnTo>
                  <a:lnTo>
                    <a:pt x="726" y="25"/>
                  </a:lnTo>
                  <a:lnTo>
                    <a:pt x="726" y="37"/>
                  </a:lnTo>
                  <a:lnTo>
                    <a:pt x="726" y="37"/>
                  </a:lnTo>
                  <a:lnTo>
                    <a:pt x="463" y="1063"/>
                  </a:lnTo>
                  <a:lnTo>
                    <a:pt x="501" y="1063"/>
                  </a:lnTo>
                  <a:lnTo>
                    <a:pt x="551" y="1057"/>
                  </a:lnTo>
                  <a:lnTo>
                    <a:pt x="613" y="1032"/>
                  </a:lnTo>
                  <a:lnTo>
                    <a:pt x="682" y="989"/>
                  </a:lnTo>
                  <a:lnTo>
                    <a:pt x="763" y="922"/>
                  </a:lnTo>
                  <a:lnTo>
                    <a:pt x="807" y="872"/>
                  </a:lnTo>
                  <a:lnTo>
                    <a:pt x="851" y="799"/>
                  </a:lnTo>
                  <a:lnTo>
                    <a:pt x="889"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895" y="393"/>
                  </a:lnTo>
                  <a:lnTo>
                    <a:pt x="920" y="393"/>
                  </a:lnTo>
                  <a:lnTo>
                    <a:pt x="945" y="412"/>
                  </a:lnTo>
                  <a:lnTo>
                    <a:pt x="957" y="442"/>
                  </a:lnTo>
                  <a:lnTo>
                    <a:pt x="970" y="498"/>
                  </a:lnTo>
                  <a:lnTo>
                    <a:pt x="964" y="559"/>
                  </a:lnTo>
                  <a:lnTo>
                    <a:pt x="951" y="633"/>
                  </a:lnTo>
                  <a:lnTo>
                    <a:pt x="932" y="700"/>
                  </a:lnTo>
                  <a:lnTo>
                    <a:pt x="920" y="743"/>
                  </a:lnTo>
                  <a:lnTo>
                    <a:pt x="895" y="799"/>
                  </a:lnTo>
                  <a:lnTo>
                    <a:pt x="857" y="860"/>
                  </a:lnTo>
                  <a:lnTo>
                    <a:pt x="801" y="928"/>
                  </a:lnTo>
                  <a:lnTo>
                    <a:pt x="713" y="1014"/>
                  </a:lnTo>
                  <a:lnTo>
                    <a:pt x="632" y="1063"/>
                  </a:lnTo>
                  <a:lnTo>
                    <a:pt x="557" y="1088"/>
                  </a:lnTo>
                  <a:lnTo>
                    <a:pt x="501" y="1094"/>
                  </a:lnTo>
                  <a:lnTo>
                    <a:pt x="457" y="1100"/>
                  </a:lnTo>
                  <a:lnTo>
                    <a:pt x="394" y="1333"/>
                  </a:lnTo>
                  <a:lnTo>
                    <a:pt x="388" y="1346"/>
                  </a:lnTo>
                  <a:lnTo>
                    <a:pt x="388" y="1364"/>
                  </a:lnTo>
                  <a:lnTo>
                    <a:pt x="382" y="1376"/>
                  </a:lnTo>
                  <a:lnTo>
                    <a:pt x="376" y="1389"/>
                  </a:lnTo>
                  <a:lnTo>
                    <a:pt x="376" y="1395"/>
                  </a:lnTo>
                  <a:lnTo>
                    <a:pt x="369" y="1401"/>
                  </a:lnTo>
                  <a:lnTo>
                    <a:pt x="363" y="1401"/>
                  </a:lnTo>
                  <a:lnTo>
                    <a:pt x="357" y="1401"/>
                  </a:lnTo>
                  <a:lnTo>
                    <a:pt x="351" y="1401"/>
                  </a:lnTo>
                  <a:lnTo>
                    <a:pt x="344" y="1395"/>
                  </a:lnTo>
                  <a:lnTo>
                    <a:pt x="338" y="1389"/>
                  </a:lnTo>
                  <a:lnTo>
                    <a:pt x="338" y="1382"/>
                  </a:lnTo>
                  <a:lnTo>
                    <a:pt x="344" y="1370"/>
                  </a:lnTo>
                  <a:lnTo>
                    <a:pt x="351" y="1333"/>
                  </a:lnTo>
                  <a:lnTo>
                    <a:pt x="363" y="1296"/>
                  </a:lnTo>
                  <a:lnTo>
                    <a:pt x="369" y="1260"/>
                  </a:lnTo>
                  <a:lnTo>
                    <a:pt x="376" y="1235"/>
                  </a:lnTo>
                  <a:lnTo>
                    <a:pt x="388" y="1186"/>
                  </a:lnTo>
                  <a:lnTo>
                    <a:pt x="401" y="1155"/>
                  </a:lnTo>
                  <a:lnTo>
                    <a:pt x="407" y="1131"/>
                  </a:lnTo>
                  <a:lnTo>
                    <a:pt x="413" y="1094"/>
                  </a:lnTo>
                  <a:lnTo>
                    <a:pt x="338" y="1088"/>
                  </a:lnTo>
                  <a:lnTo>
                    <a:pt x="276" y="1069"/>
                  </a:lnTo>
                  <a:lnTo>
                    <a:pt x="219" y="1038"/>
                  </a:lnTo>
                  <a:lnTo>
                    <a:pt x="176" y="995"/>
                  </a:lnTo>
                  <a:lnTo>
                    <a:pt x="144" y="940"/>
                  </a:lnTo>
                  <a:lnTo>
                    <a:pt x="132"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6" y="424"/>
                  </a:lnTo>
                  <a:lnTo>
                    <a:pt x="213" y="424"/>
                  </a:lnTo>
                  <a:lnTo>
                    <a:pt x="207" y="424"/>
                  </a:lnTo>
                  <a:lnTo>
                    <a:pt x="169" y="436"/>
                  </a:lnTo>
                  <a:lnTo>
                    <a:pt x="126" y="467"/>
                  </a:lnTo>
                  <a:lnTo>
                    <a:pt x="82" y="522"/>
                  </a:lnTo>
                  <a:lnTo>
                    <a:pt x="44" y="621"/>
                  </a:lnTo>
                  <a:lnTo>
                    <a:pt x="44" y="633"/>
                  </a:lnTo>
                  <a:lnTo>
                    <a:pt x="38" y="639"/>
                  </a:lnTo>
                  <a:lnTo>
                    <a:pt x="32" y="645"/>
                  </a:lnTo>
                  <a:lnTo>
                    <a:pt x="25"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44" y="547"/>
                  </a:lnTo>
                  <a:lnTo>
                    <a:pt x="332" y="571"/>
                  </a:lnTo>
                  <a:lnTo>
                    <a:pt x="326" y="596"/>
                  </a:lnTo>
                  <a:lnTo>
                    <a:pt x="288" y="688"/>
                  </a:lnTo>
                  <a:lnTo>
                    <a:pt x="263" y="762"/>
                  </a:lnTo>
                  <a:lnTo>
                    <a:pt x="251" y="811"/>
                  </a:lnTo>
                  <a:lnTo>
                    <a:pt x="244" y="848"/>
                  </a:lnTo>
                  <a:lnTo>
                    <a:pt x="238" y="866"/>
                  </a:lnTo>
                  <a:lnTo>
                    <a:pt x="238" y="885"/>
                  </a:lnTo>
                  <a:lnTo>
                    <a:pt x="251" y="952"/>
                  </a:lnTo>
                  <a:lnTo>
                    <a:pt x="288" y="1008"/>
                  </a:lnTo>
                  <a:lnTo>
                    <a:pt x="344" y="1045"/>
                  </a:lnTo>
                  <a:lnTo>
                    <a:pt x="419" y="1063"/>
                  </a:lnTo>
                  <a:lnTo>
                    <a:pt x="688" y="25"/>
                  </a:lnTo>
                  <a:lnTo>
                    <a:pt x="688" y="12"/>
                  </a:lnTo>
                  <a:lnTo>
                    <a:pt x="695" y="0"/>
                  </a:lnTo>
                  <a:lnTo>
                    <a:pt x="701" y="0"/>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0812" y="2027"/>
              <a:ext cx="569" cy="1560"/>
            </a:xfrm>
            <a:custGeom>
              <a:avLst/>
              <a:gdLst/>
              <a:ahLst/>
              <a:cxnLst>
                <a:cxn ang="0">
                  <a:pos x="81" y="6"/>
                </a:cxn>
                <a:cxn ang="0">
                  <a:pos x="206" y="37"/>
                </a:cxn>
                <a:cxn ang="0">
                  <a:pos x="306" y="110"/>
                </a:cxn>
                <a:cxn ang="0">
                  <a:pos x="338" y="190"/>
                </a:cxn>
                <a:cxn ang="0">
                  <a:pos x="338" y="547"/>
                </a:cxn>
                <a:cxn ang="0">
                  <a:pos x="338" y="590"/>
                </a:cxn>
                <a:cxn ang="0">
                  <a:pos x="338" y="608"/>
                </a:cxn>
                <a:cxn ang="0">
                  <a:pos x="344" y="627"/>
                </a:cxn>
                <a:cxn ang="0">
                  <a:pos x="413" y="725"/>
                </a:cxn>
                <a:cxn ang="0">
                  <a:pos x="544" y="768"/>
                </a:cxn>
                <a:cxn ang="0">
                  <a:pos x="563" y="768"/>
                </a:cxn>
                <a:cxn ang="0">
                  <a:pos x="569" y="780"/>
                </a:cxn>
                <a:cxn ang="0">
                  <a:pos x="563" y="799"/>
                </a:cxn>
                <a:cxn ang="0">
                  <a:pos x="513" y="805"/>
                </a:cxn>
                <a:cxn ang="0">
                  <a:pos x="400" y="848"/>
                </a:cxn>
                <a:cxn ang="0">
                  <a:pos x="338" y="952"/>
                </a:cxn>
                <a:cxn ang="0">
                  <a:pos x="338" y="1364"/>
                </a:cxn>
                <a:cxn ang="0">
                  <a:pos x="275" y="1487"/>
                </a:cxn>
                <a:cxn ang="0">
                  <a:pos x="125" y="1554"/>
                </a:cxn>
                <a:cxn ang="0">
                  <a:pos x="25" y="1560"/>
                </a:cxn>
                <a:cxn ang="0">
                  <a:pos x="12" y="1560"/>
                </a:cxn>
                <a:cxn ang="0">
                  <a:pos x="0" y="1548"/>
                </a:cxn>
                <a:cxn ang="0">
                  <a:pos x="12" y="1530"/>
                </a:cxn>
                <a:cxn ang="0">
                  <a:pos x="94" y="1517"/>
                </a:cxn>
                <a:cxn ang="0">
                  <a:pos x="187" y="1462"/>
                </a:cxn>
                <a:cxn ang="0">
                  <a:pos x="231" y="1388"/>
                </a:cxn>
                <a:cxn ang="0">
                  <a:pos x="231" y="1352"/>
                </a:cxn>
                <a:cxn ang="0">
                  <a:pos x="244" y="915"/>
                </a:cxn>
                <a:cxn ang="0">
                  <a:pos x="338" y="811"/>
                </a:cxn>
                <a:cxn ang="0">
                  <a:pos x="375" y="768"/>
                </a:cxn>
                <a:cxn ang="0">
                  <a:pos x="294" y="719"/>
                </a:cxn>
                <a:cxn ang="0">
                  <a:pos x="237" y="633"/>
                </a:cxn>
                <a:cxn ang="0">
                  <a:pos x="231" y="246"/>
                </a:cxn>
                <a:cxn ang="0">
                  <a:pos x="231" y="203"/>
                </a:cxn>
                <a:cxn ang="0">
                  <a:pos x="231" y="184"/>
                </a:cxn>
                <a:cxn ang="0">
                  <a:pos x="225" y="172"/>
                </a:cxn>
                <a:cxn ang="0">
                  <a:pos x="156" y="74"/>
                </a:cxn>
                <a:cxn ang="0">
                  <a:pos x="25" y="37"/>
                </a:cxn>
                <a:cxn ang="0">
                  <a:pos x="12" y="30"/>
                </a:cxn>
                <a:cxn ang="0">
                  <a:pos x="0" y="18"/>
                </a:cxn>
                <a:cxn ang="0">
                  <a:pos x="12" y="6"/>
                </a:cxn>
                <a:cxn ang="0">
                  <a:pos x="25" y="0"/>
                </a:cxn>
              </a:cxnLst>
              <a:rect l="0" t="0" r="r" b="b"/>
              <a:pathLst>
                <a:path w="569" h="1560">
                  <a:moveTo>
                    <a:pt x="37" y="0"/>
                  </a:moveTo>
                  <a:lnTo>
                    <a:pt x="81" y="6"/>
                  </a:lnTo>
                  <a:lnTo>
                    <a:pt x="144" y="18"/>
                  </a:lnTo>
                  <a:lnTo>
                    <a:pt x="206" y="37"/>
                  </a:lnTo>
                  <a:lnTo>
                    <a:pt x="262" y="67"/>
                  </a:lnTo>
                  <a:lnTo>
                    <a:pt x="306" y="110"/>
                  </a:lnTo>
                  <a:lnTo>
                    <a:pt x="331" y="147"/>
                  </a:lnTo>
                  <a:lnTo>
                    <a:pt x="338" y="190"/>
                  </a:lnTo>
                  <a:lnTo>
                    <a:pt x="338" y="239"/>
                  </a:lnTo>
                  <a:lnTo>
                    <a:pt x="338" y="547"/>
                  </a:lnTo>
                  <a:lnTo>
                    <a:pt x="338" y="571"/>
                  </a:lnTo>
                  <a:lnTo>
                    <a:pt x="338" y="590"/>
                  </a:lnTo>
                  <a:lnTo>
                    <a:pt x="338" y="602"/>
                  </a:lnTo>
                  <a:lnTo>
                    <a:pt x="338" y="608"/>
                  </a:lnTo>
                  <a:lnTo>
                    <a:pt x="338" y="614"/>
                  </a:lnTo>
                  <a:lnTo>
                    <a:pt x="344" y="627"/>
                  </a:lnTo>
                  <a:lnTo>
                    <a:pt x="369" y="682"/>
                  </a:lnTo>
                  <a:lnTo>
                    <a:pt x="413" y="725"/>
                  </a:lnTo>
                  <a:lnTo>
                    <a:pt x="469" y="749"/>
                  </a:lnTo>
                  <a:lnTo>
                    <a:pt x="544" y="768"/>
                  </a:lnTo>
                  <a:lnTo>
                    <a:pt x="550" y="768"/>
                  </a:lnTo>
                  <a:lnTo>
                    <a:pt x="563" y="768"/>
                  </a:lnTo>
                  <a:lnTo>
                    <a:pt x="569" y="774"/>
                  </a:lnTo>
                  <a:lnTo>
                    <a:pt x="569" y="780"/>
                  </a:lnTo>
                  <a:lnTo>
                    <a:pt x="563" y="792"/>
                  </a:lnTo>
                  <a:lnTo>
                    <a:pt x="563" y="799"/>
                  </a:lnTo>
                  <a:lnTo>
                    <a:pt x="550" y="799"/>
                  </a:lnTo>
                  <a:lnTo>
                    <a:pt x="513" y="805"/>
                  </a:lnTo>
                  <a:lnTo>
                    <a:pt x="456" y="811"/>
                  </a:lnTo>
                  <a:lnTo>
                    <a:pt x="400" y="848"/>
                  </a:lnTo>
                  <a:lnTo>
                    <a:pt x="356" y="903"/>
                  </a:lnTo>
                  <a:lnTo>
                    <a:pt x="338" y="952"/>
                  </a:lnTo>
                  <a:lnTo>
                    <a:pt x="338" y="1014"/>
                  </a:lnTo>
                  <a:lnTo>
                    <a:pt x="338" y="1364"/>
                  </a:lnTo>
                  <a:lnTo>
                    <a:pt x="319" y="1431"/>
                  </a:lnTo>
                  <a:lnTo>
                    <a:pt x="275" y="1487"/>
                  </a:lnTo>
                  <a:lnTo>
                    <a:pt x="206" y="1530"/>
                  </a:lnTo>
                  <a:lnTo>
                    <a:pt x="125" y="1554"/>
                  </a:lnTo>
                  <a:lnTo>
                    <a:pt x="37" y="1560"/>
                  </a:lnTo>
                  <a:lnTo>
                    <a:pt x="25" y="1560"/>
                  </a:lnTo>
                  <a:lnTo>
                    <a:pt x="19" y="1560"/>
                  </a:lnTo>
                  <a:lnTo>
                    <a:pt x="12" y="1560"/>
                  </a:lnTo>
                  <a:lnTo>
                    <a:pt x="6" y="1554"/>
                  </a:lnTo>
                  <a:lnTo>
                    <a:pt x="0" y="1548"/>
                  </a:lnTo>
                  <a:lnTo>
                    <a:pt x="6" y="1536"/>
                  </a:lnTo>
                  <a:lnTo>
                    <a:pt x="12" y="1530"/>
                  </a:lnTo>
                  <a:lnTo>
                    <a:pt x="19" y="1530"/>
                  </a:lnTo>
                  <a:lnTo>
                    <a:pt x="94" y="1517"/>
                  </a:lnTo>
                  <a:lnTo>
                    <a:pt x="150" y="1493"/>
                  </a:lnTo>
                  <a:lnTo>
                    <a:pt x="187" y="1462"/>
                  </a:lnTo>
                  <a:lnTo>
                    <a:pt x="212" y="1425"/>
                  </a:lnTo>
                  <a:lnTo>
                    <a:pt x="231" y="1388"/>
                  </a:lnTo>
                  <a:lnTo>
                    <a:pt x="231" y="1352"/>
                  </a:lnTo>
                  <a:lnTo>
                    <a:pt x="231" y="1352"/>
                  </a:lnTo>
                  <a:lnTo>
                    <a:pt x="231" y="983"/>
                  </a:lnTo>
                  <a:lnTo>
                    <a:pt x="244" y="915"/>
                  </a:lnTo>
                  <a:lnTo>
                    <a:pt x="275" y="860"/>
                  </a:lnTo>
                  <a:lnTo>
                    <a:pt x="338" y="811"/>
                  </a:lnTo>
                  <a:lnTo>
                    <a:pt x="419" y="780"/>
                  </a:lnTo>
                  <a:lnTo>
                    <a:pt x="375" y="768"/>
                  </a:lnTo>
                  <a:lnTo>
                    <a:pt x="331" y="749"/>
                  </a:lnTo>
                  <a:lnTo>
                    <a:pt x="294" y="719"/>
                  </a:lnTo>
                  <a:lnTo>
                    <a:pt x="256" y="676"/>
                  </a:lnTo>
                  <a:lnTo>
                    <a:pt x="237" y="633"/>
                  </a:lnTo>
                  <a:lnTo>
                    <a:pt x="231" y="571"/>
                  </a:lnTo>
                  <a:lnTo>
                    <a:pt x="231" y="246"/>
                  </a:lnTo>
                  <a:lnTo>
                    <a:pt x="231" y="221"/>
                  </a:lnTo>
                  <a:lnTo>
                    <a:pt x="231" y="203"/>
                  </a:lnTo>
                  <a:lnTo>
                    <a:pt x="231" y="190"/>
                  </a:lnTo>
                  <a:lnTo>
                    <a:pt x="231" y="184"/>
                  </a:lnTo>
                  <a:lnTo>
                    <a:pt x="231" y="178"/>
                  </a:lnTo>
                  <a:lnTo>
                    <a:pt x="225" y="172"/>
                  </a:lnTo>
                  <a:lnTo>
                    <a:pt x="200" y="117"/>
                  </a:lnTo>
                  <a:lnTo>
                    <a:pt x="156" y="74"/>
                  </a:lnTo>
                  <a:lnTo>
                    <a:pt x="100" y="49"/>
                  </a:lnTo>
                  <a:lnTo>
                    <a:pt x="25" y="37"/>
                  </a:lnTo>
                  <a:lnTo>
                    <a:pt x="19" y="37"/>
                  </a:lnTo>
                  <a:lnTo>
                    <a:pt x="12" y="30"/>
                  </a:lnTo>
                  <a:lnTo>
                    <a:pt x="6" y="30"/>
                  </a:lnTo>
                  <a:lnTo>
                    <a:pt x="0" y="18"/>
                  </a:lnTo>
                  <a:lnTo>
                    <a:pt x="6" y="12"/>
                  </a:lnTo>
                  <a:lnTo>
                    <a:pt x="12" y="6"/>
                  </a:lnTo>
                  <a:lnTo>
                    <a:pt x="19" y="0"/>
                  </a:lnTo>
                  <a:lnTo>
                    <a:pt x="25"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TextBox 74"/>
          <p:cNvSpPr txBox="1"/>
          <p:nvPr/>
        </p:nvSpPr>
        <p:spPr>
          <a:xfrm>
            <a:off x="1234173" y="3429000"/>
            <a:ext cx="8305800" cy="646331"/>
          </a:xfrm>
          <a:prstGeom prst="rect">
            <a:avLst/>
          </a:prstGeom>
          <a:noFill/>
        </p:spPr>
        <p:txBody>
          <a:bodyPr wrap="square" rtlCol="0">
            <a:spAutoFit/>
          </a:bodyPr>
          <a:lstStyle/>
          <a:p>
            <a:r>
              <a:rPr lang="en-US" sz="3600" dirty="0" smtClean="0">
                <a:solidFill>
                  <a:srgbClr val="002060"/>
                </a:solidFill>
              </a:rPr>
              <a:t>So let’s compute the dimension. </a:t>
            </a:r>
            <a:endParaRPr lang="en-US" sz="3600" dirty="0">
              <a:solidFill>
                <a:srgbClr val="002060"/>
              </a:solidFill>
            </a:endParaRPr>
          </a:p>
        </p:txBody>
      </p:sp>
      <p:sp>
        <p:nvSpPr>
          <p:cNvPr id="29" name="TextBox 28"/>
          <p:cNvSpPr txBox="1"/>
          <p:nvPr/>
        </p:nvSpPr>
        <p:spPr>
          <a:xfrm>
            <a:off x="638525" y="5867400"/>
            <a:ext cx="8915400" cy="707886"/>
          </a:xfrm>
          <a:prstGeom prst="rect">
            <a:avLst/>
          </a:prstGeom>
          <a:noFill/>
        </p:spPr>
        <p:txBody>
          <a:bodyPr wrap="square" rtlCol="0">
            <a:spAutoFit/>
          </a:bodyPr>
          <a:lstStyle/>
          <a:p>
            <a:r>
              <a:rPr lang="en-US" sz="4000" dirty="0">
                <a:solidFill>
                  <a:srgbClr val="FF0000"/>
                </a:solidFill>
              </a:rPr>
              <a:t>T</a:t>
            </a:r>
            <a:r>
              <a:rPr lang="en-US" sz="4000" dirty="0" smtClean="0">
                <a:solidFill>
                  <a:srgbClr val="FF0000"/>
                </a:solidFill>
              </a:rPr>
              <a:t>he dimension can depend on u ! </a:t>
            </a:r>
            <a:endParaRPr lang="en-US" sz="4000" dirty="0">
              <a:solidFill>
                <a:srgbClr val="FF0000"/>
              </a:solidFill>
            </a:endParaRPr>
          </a:p>
        </p:txBody>
      </p:sp>
      <p:sp>
        <p:nvSpPr>
          <p:cNvPr id="27" name="TextBox 26"/>
          <p:cNvSpPr txBox="1"/>
          <p:nvPr/>
        </p:nvSpPr>
        <p:spPr>
          <a:xfrm>
            <a:off x="2017412" y="2514600"/>
            <a:ext cx="4724400" cy="646331"/>
          </a:xfrm>
          <a:prstGeom prst="rect">
            <a:avLst/>
          </a:prstGeom>
          <a:noFill/>
        </p:spPr>
        <p:txBody>
          <a:bodyPr wrap="square" rtlCol="0">
            <a:spAutoFit/>
          </a:bodyPr>
          <a:lstStyle/>
          <a:p>
            <a:r>
              <a:rPr lang="en-US" sz="3600" dirty="0" smtClean="0">
                <a:solidFill>
                  <a:srgbClr val="C00000"/>
                </a:solidFill>
              </a:rPr>
              <a:t>It is finite dimensional. </a:t>
            </a:r>
            <a:endParaRPr lang="en-US" sz="3600" dirty="0">
              <a:solidFill>
                <a:srgbClr val="C00000"/>
              </a:solidFill>
            </a:endParaRPr>
          </a:p>
        </p:txBody>
      </p:sp>
      <p:sp>
        <p:nvSpPr>
          <p:cNvPr id="28" name="TextBox 27"/>
          <p:cNvSpPr txBox="1"/>
          <p:nvPr/>
        </p:nvSpPr>
        <p:spPr>
          <a:xfrm>
            <a:off x="453282" y="4303931"/>
            <a:ext cx="9155378" cy="1323439"/>
          </a:xfrm>
          <a:prstGeom prst="rect">
            <a:avLst/>
          </a:prstGeom>
          <a:noFill/>
        </p:spPr>
        <p:txBody>
          <a:bodyPr wrap="square" rtlCol="0">
            <a:spAutoFit/>
          </a:bodyPr>
          <a:lstStyle/>
          <a:p>
            <a:r>
              <a:rPr lang="en-US" sz="4000" dirty="0" smtClean="0">
                <a:solidFill>
                  <a:srgbClr val="00B050"/>
                </a:solidFill>
              </a:rPr>
              <a:t>A tiny change of couplings can raise </a:t>
            </a:r>
          </a:p>
          <a:p>
            <a:r>
              <a:rPr lang="en-US" sz="4000" dirty="0" smtClean="0">
                <a:solidFill>
                  <a:srgbClr val="00B050"/>
                </a:solidFill>
              </a:rPr>
              <a:t>the energy above the BPS bound: </a:t>
            </a:r>
            <a:endParaRPr lang="en-US" sz="4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9" grpId="0"/>
      <p:bldP spid="27" grpId="0"/>
      <p:bldP spid="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904" y="-31125"/>
            <a:ext cx="3020096" cy="16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86915" y="190500"/>
            <a:ext cx="4037698" cy="1143000"/>
          </a:xfrm>
        </p:spPr>
        <p:txBody>
          <a:bodyPr>
            <a:normAutofit fontScale="90000"/>
          </a:bodyPr>
          <a:lstStyle/>
          <a:p>
            <a:r>
              <a:rPr lang="en-US" dirty="0" err="1" smtClean="0"/>
              <a:t>Atiyah</a:t>
            </a:r>
            <a:r>
              <a:rPr lang="en-US" dirty="0" smtClean="0"/>
              <a:t> &amp; Singer </a:t>
            </a:r>
            <a:br>
              <a:rPr lang="en-US" dirty="0" smtClean="0"/>
            </a:br>
            <a:r>
              <a:rPr lang="en-US" dirty="0" smtClean="0"/>
              <a:t>To The Rescue</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0" y="1752600"/>
                <a:ext cx="9144000" cy="646331"/>
              </a:xfrm>
              <a:prstGeom prst="rect">
                <a:avLst/>
              </a:prstGeom>
              <a:noFill/>
            </p:spPr>
            <p:txBody>
              <a:bodyPr wrap="square" rtlCol="0">
                <a:spAutoFit/>
              </a:bodyPr>
              <a:lstStyle/>
              <a:p>
                <a:r>
                  <a:rPr lang="en-US" sz="3600" dirty="0" smtClean="0">
                    <a:solidFill>
                      <a:srgbClr val="FF0000"/>
                    </a:solidFill>
                  </a:rPr>
                  <a:t>Family of vector spaces dim </a:t>
                </a:r>
                <a14:m>
                  <m:oMath xmlns:m="http://schemas.openxmlformats.org/officeDocument/2006/math">
                    <m:sSub>
                      <m:sSubPr>
                        <m:ctrlPr>
                          <a:rPr lang="en-US" sz="3600" b="0" i="1" smtClean="0">
                            <a:solidFill>
                              <a:srgbClr val="FF0000"/>
                            </a:solidFill>
                            <a:latin typeface="Cambria Math"/>
                          </a:rPr>
                        </m:ctrlPr>
                      </m:sSubPr>
                      <m:e>
                        <m:r>
                          <a:rPr lang="en-US" sz="3600" b="0" i="1" smtClean="0">
                            <a:solidFill>
                              <a:srgbClr val="FF0000"/>
                            </a:solidFill>
                            <a:latin typeface="Cambria Math"/>
                          </a:rPr>
                          <m:t>ℋ</m:t>
                        </m:r>
                      </m:e>
                      <m:sub>
                        <m:r>
                          <m:rPr>
                            <m:sty m:val="p"/>
                          </m:rPr>
                          <a:rPr lang="en-US" sz="3600" b="0" i="0" smtClean="0">
                            <a:solidFill>
                              <a:srgbClr val="FF0000"/>
                            </a:solidFill>
                            <a:latin typeface="Cambria Math"/>
                          </a:rPr>
                          <m:t>u</m:t>
                        </m:r>
                      </m:sub>
                    </m:sSub>
                  </m:oMath>
                </a14:m>
                <a:r>
                  <a:rPr lang="en-US" sz="3600" b="0" dirty="0" smtClean="0">
                    <a:solidFill>
                      <a:srgbClr val="FF0000"/>
                    </a:solidFill>
                  </a:rPr>
                  <a:t> </a:t>
                </a:r>
                <a:r>
                  <a:rPr lang="en-US" sz="3600" dirty="0" smtClean="0">
                    <a:solidFill>
                      <a:srgbClr val="FF0000"/>
                    </a:solidFill>
                  </a:rPr>
                  <a:t>jumps with </a:t>
                </a:r>
                <a:r>
                  <a:rPr lang="en-US" sz="3600" b="0" dirty="0" smtClean="0">
                    <a:solidFill>
                      <a:srgbClr val="FF0000"/>
                    </a:solidFill>
                  </a:rPr>
                  <a:t> </a:t>
                </a:r>
                <a14:m>
                  <m:oMath xmlns:m="http://schemas.openxmlformats.org/officeDocument/2006/math">
                    <m:r>
                      <a:rPr lang="en-US" sz="3600" b="0" i="1" smtClean="0">
                        <a:solidFill>
                          <a:srgbClr val="FF0000"/>
                        </a:solidFill>
                        <a:latin typeface="Cambria Math"/>
                      </a:rPr>
                      <m:t>𝑢</m:t>
                    </m:r>
                  </m:oMath>
                </a14:m>
                <a:endParaRPr lang="en-US" sz="3600" b="0" dirty="0" smtClean="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1752600"/>
                <a:ext cx="9144000" cy="646331"/>
              </a:xfrm>
              <a:prstGeom prst="rect">
                <a:avLst/>
              </a:prstGeom>
              <a:blipFill rotWithShape="1">
                <a:blip r:embed="rId4"/>
                <a:stretch>
                  <a:fillRect l="-2000" t="-14151"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07528" y="2595093"/>
                <a:ext cx="6840462" cy="707886"/>
              </a:xfrm>
              <a:prstGeom prst="rect">
                <a:avLst/>
              </a:prstGeom>
              <a:noFill/>
            </p:spPr>
            <p:txBody>
              <a:bodyPr wrap="none" rtlCol="0">
                <a:spAutoFit/>
              </a:bodyPr>
              <a:lstStyle/>
              <a:p>
                <a:r>
                  <a:rPr lang="en-US" sz="4000" dirty="0" smtClean="0">
                    <a:solidFill>
                      <a:srgbClr val="0000FF"/>
                    </a:solidFill>
                  </a:rPr>
                  <a:t>But there is an operator </a:t>
                </a:r>
                <a14:m>
                  <m:oMath xmlns:m="http://schemas.openxmlformats.org/officeDocument/2006/math">
                    <m:sSup>
                      <m:sSupPr>
                        <m:ctrlPr>
                          <a:rPr lang="en-US" sz="4000" b="0" i="1" smtClean="0">
                            <a:solidFill>
                              <a:srgbClr val="0000FF"/>
                            </a:solidFill>
                            <a:latin typeface="Cambria Math"/>
                          </a:rPr>
                        </m:ctrlPr>
                      </m:sSupPr>
                      <m:e>
                        <m:r>
                          <a:rPr lang="en-US" sz="4000" b="0" i="1" smtClean="0">
                            <a:solidFill>
                              <a:srgbClr val="0000FF"/>
                            </a:solidFill>
                            <a:latin typeface="Cambria Math"/>
                          </a:rPr>
                          <m:t>ℱ</m:t>
                        </m:r>
                      </m:e>
                      <m:sup>
                        <m:r>
                          <a:rPr lang="en-US" sz="4000" b="0" i="1" smtClean="0">
                            <a:solidFill>
                              <a:srgbClr val="0000FF"/>
                            </a:solidFill>
                            <a:latin typeface="Cambria Math"/>
                          </a:rPr>
                          <m:t>2</m:t>
                        </m:r>
                      </m:sup>
                    </m:sSup>
                    <m:r>
                      <a:rPr lang="en-US" sz="4000" b="0" i="1" smtClean="0">
                        <a:solidFill>
                          <a:srgbClr val="0000FF"/>
                        </a:solidFill>
                        <a:latin typeface="Cambria Math"/>
                      </a:rPr>
                      <m:t>=1</m:t>
                    </m:r>
                  </m:oMath>
                </a14:m>
                <a:endParaRPr lang="en-US" sz="4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07528" y="2595093"/>
                <a:ext cx="6840462" cy="707886"/>
              </a:xfrm>
              <a:prstGeom prst="rect">
                <a:avLst/>
              </a:prstGeom>
              <a:blipFill rotWithShape="1">
                <a:blip r:embed="rId5"/>
                <a:stretch>
                  <a:fillRect l="-3209" t="-14655" b="-37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6198" y="3522372"/>
                <a:ext cx="8823698" cy="7640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00FF"/>
                          </a:solidFill>
                          <a:latin typeface="Cambria Math"/>
                        </a:rPr>
                        <m:t>𝐼</m:t>
                      </m:r>
                      <m:d>
                        <m:dPr>
                          <m:ctrlPr>
                            <a:rPr lang="en-US" sz="4000" b="0" i="1" smtClean="0">
                              <a:solidFill>
                                <a:srgbClr val="0000FF"/>
                              </a:solidFill>
                              <a:latin typeface="Cambria Math"/>
                            </a:rPr>
                          </m:ctrlPr>
                        </m:dPr>
                        <m:e>
                          <m:r>
                            <a:rPr lang="en-US" sz="4000" b="0" i="1" smtClean="0">
                              <a:solidFill>
                                <a:srgbClr val="0000FF"/>
                              </a:solidFill>
                              <a:latin typeface="Cambria Math"/>
                            </a:rPr>
                            <m:t>𝑢</m:t>
                          </m:r>
                        </m:e>
                      </m:d>
                      <m:r>
                        <a:rPr lang="en-US" sz="4000" b="0" i="1" smtClean="0">
                          <a:solidFill>
                            <a:srgbClr val="0000FF"/>
                          </a:solidFill>
                          <a:latin typeface="Cambria Math"/>
                        </a:rPr>
                        <m:t>=</m:t>
                      </m:r>
                      <m:r>
                        <a:rPr lang="en-US" sz="4000" b="0" i="1" smtClean="0">
                          <a:solidFill>
                            <a:srgbClr val="0000FF"/>
                          </a:solidFill>
                          <a:latin typeface="Cambria Math"/>
                        </a:rPr>
                        <m:t>𝑇</m:t>
                      </m:r>
                      <m:sSub>
                        <m:sSubPr>
                          <m:ctrlPr>
                            <a:rPr lang="en-US" sz="4000" b="0" i="1" smtClean="0">
                              <a:solidFill>
                                <a:srgbClr val="0000FF"/>
                              </a:solidFill>
                              <a:latin typeface="Cambria Math"/>
                            </a:rPr>
                          </m:ctrlPr>
                        </m:sSubPr>
                        <m:e>
                          <m:r>
                            <a:rPr lang="en-US" sz="4000" b="0" i="1" smtClean="0">
                              <a:solidFill>
                                <a:srgbClr val="0000FF"/>
                              </a:solidFill>
                              <a:latin typeface="Cambria Math"/>
                            </a:rPr>
                            <m:t>𝑟</m:t>
                          </m:r>
                        </m:e>
                        <m:sub>
                          <m:sSub>
                            <m:sSubPr>
                              <m:ctrlPr>
                                <a:rPr lang="en-US" sz="4000" b="0" i="1" smtClean="0">
                                  <a:solidFill>
                                    <a:srgbClr val="0000FF"/>
                                  </a:solidFill>
                                  <a:latin typeface="Cambria Math"/>
                                </a:rPr>
                              </m:ctrlPr>
                            </m:sSubPr>
                            <m:e>
                              <m:r>
                                <a:rPr lang="en-US" sz="4000" b="0" i="1" smtClean="0">
                                  <a:solidFill>
                                    <a:srgbClr val="0000FF"/>
                                  </a:solidFill>
                                  <a:latin typeface="Cambria Math"/>
                                </a:rPr>
                                <m:t>ℋ</m:t>
                              </m:r>
                            </m:e>
                            <m:sub>
                              <m:r>
                                <a:rPr lang="en-US" sz="4000" b="0" i="1" smtClean="0">
                                  <a:solidFill>
                                    <a:srgbClr val="0000FF"/>
                                  </a:solidFill>
                                  <a:latin typeface="Cambria Math"/>
                                </a:rPr>
                                <m:t>𝑢</m:t>
                              </m:r>
                            </m:sub>
                          </m:sSub>
                        </m:sub>
                      </m:sSub>
                      <m:r>
                        <a:rPr lang="en-US" sz="4000" b="0" i="1" smtClean="0">
                          <a:solidFill>
                            <a:srgbClr val="0000FF"/>
                          </a:solidFill>
                          <a:latin typeface="Cambria Math"/>
                        </a:rPr>
                        <m:t>ℱ</m:t>
                      </m:r>
                      <m:r>
                        <a:rPr lang="en-US" sz="4000" b="0" i="1" smtClean="0">
                          <a:solidFill>
                            <a:srgbClr val="0000FF"/>
                          </a:solidFill>
                          <a:latin typeface="Cambria Math"/>
                        </a:rPr>
                        <m:t>=</m:t>
                      </m:r>
                      <m:func>
                        <m:funcPr>
                          <m:ctrlPr>
                            <a:rPr lang="en-US" sz="4000" b="0" i="1" smtClean="0">
                              <a:solidFill>
                                <a:srgbClr val="0000FF"/>
                              </a:solidFill>
                              <a:latin typeface="Cambria Math"/>
                            </a:rPr>
                          </m:ctrlPr>
                        </m:funcPr>
                        <m:fName>
                          <m:r>
                            <m:rPr>
                              <m:sty m:val="p"/>
                            </m:rPr>
                            <a:rPr lang="en-US" sz="4000" b="0" i="0" smtClean="0">
                              <a:solidFill>
                                <a:srgbClr val="0000FF"/>
                              </a:solidFill>
                              <a:latin typeface="Cambria Math"/>
                            </a:rPr>
                            <m:t>dim</m:t>
                          </m:r>
                        </m:fName>
                        <m:e>
                          <m:d>
                            <m:dPr>
                              <m:ctrlPr>
                                <a:rPr lang="en-US" sz="4000" b="0" i="1" smtClean="0">
                                  <a:solidFill>
                                    <a:srgbClr val="0000FF"/>
                                  </a:solidFill>
                                  <a:latin typeface="Cambria Math"/>
                                </a:rPr>
                              </m:ctrlPr>
                            </m:dPr>
                            <m:e>
                              <m:sSubSup>
                                <m:sSubSupPr>
                                  <m:ctrlPr>
                                    <a:rPr lang="en-US" sz="4000" b="0" i="1" smtClean="0">
                                      <a:solidFill>
                                        <a:srgbClr val="0000FF"/>
                                      </a:solidFill>
                                      <a:latin typeface="Cambria Math"/>
                                    </a:rPr>
                                  </m:ctrlPr>
                                </m:sSubSupPr>
                                <m:e>
                                  <m:r>
                                    <a:rPr lang="en-US" sz="4000" b="0" i="1" smtClean="0">
                                      <a:solidFill>
                                        <a:srgbClr val="0000FF"/>
                                      </a:solidFill>
                                      <a:latin typeface="Cambria Math"/>
                                    </a:rPr>
                                    <m:t>ℋ</m:t>
                                  </m:r>
                                </m:e>
                                <m:sub>
                                  <m:r>
                                    <a:rPr lang="en-US" sz="4000" b="0" i="1" smtClean="0">
                                      <a:solidFill>
                                        <a:srgbClr val="0000FF"/>
                                      </a:solidFill>
                                      <a:latin typeface="Cambria Math"/>
                                    </a:rPr>
                                    <m:t>𝑢</m:t>
                                  </m:r>
                                </m:sub>
                                <m:sup>
                                  <m:r>
                                    <a:rPr lang="en-US" sz="4000" b="0" i="1" smtClean="0">
                                      <a:solidFill>
                                        <a:srgbClr val="0000FF"/>
                                      </a:solidFill>
                                      <a:latin typeface="Cambria Math"/>
                                    </a:rPr>
                                    <m:t>+</m:t>
                                  </m:r>
                                </m:sup>
                              </m:sSubSup>
                            </m:e>
                          </m:d>
                        </m:e>
                      </m:func>
                      <m:r>
                        <a:rPr lang="en-US" sz="4000" b="0" i="1" smtClean="0">
                          <a:solidFill>
                            <a:srgbClr val="0000FF"/>
                          </a:solidFill>
                          <a:latin typeface="Cambria Math"/>
                        </a:rPr>
                        <m:t>−</m:t>
                      </m:r>
                      <m:func>
                        <m:funcPr>
                          <m:ctrlPr>
                            <a:rPr lang="en-US" sz="4000" b="0" i="1" smtClean="0">
                              <a:solidFill>
                                <a:srgbClr val="0000FF"/>
                              </a:solidFill>
                              <a:latin typeface="Cambria Math"/>
                            </a:rPr>
                          </m:ctrlPr>
                        </m:funcPr>
                        <m:fName>
                          <m:r>
                            <m:rPr>
                              <m:sty m:val="p"/>
                            </m:rPr>
                            <a:rPr lang="en-US" sz="4000" b="0" i="0" smtClean="0">
                              <a:solidFill>
                                <a:srgbClr val="0000FF"/>
                              </a:solidFill>
                              <a:latin typeface="Cambria Math"/>
                            </a:rPr>
                            <m:t>dim</m:t>
                          </m:r>
                        </m:fName>
                        <m:e>
                          <m:d>
                            <m:dPr>
                              <m:ctrlPr>
                                <a:rPr lang="en-US" sz="4000" b="0" i="1" smtClean="0">
                                  <a:solidFill>
                                    <a:srgbClr val="0000FF"/>
                                  </a:solidFill>
                                  <a:latin typeface="Cambria Math"/>
                                </a:rPr>
                              </m:ctrlPr>
                            </m:dPr>
                            <m:e>
                              <m:sSubSup>
                                <m:sSubSupPr>
                                  <m:ctrlPr>
                                    <a:rPr lang="en-US" sz="4000" b="0" i="1" smtClean="0">
                                      <a:solidFill>
                                        <a:srgbClr val="0000FF"/>
                                      </a:solidFill>
                                      <a:latin typeface="Cambria Math"/>
                                    </a:rPr>
                                  </m:ctrlPr>
                                </m:sSubSupPr>
                                <m:e>
                                  <m:r>
                                    <a:rPr lang="en-US" sz="4000" b="0" i="1" smtClean="0">
                                      <a:solidFill>
                                        <a:srgbClr val="0000FF"/>
                                      </a:solidFill>
                                      <a:latin typeface="Cambria Math"/>
                                    </a:rPr>
                                    <m:t>ℋ</m:t>
                                  </m:r>
                                </m:e>
                                <m:sub>
                                  <m:r>
                                    <a:rPr lang="en-US" sz="4000" b="0" i="1" smtClean="0">
                                      <a:solidFill>
                                        <a:srgbClr val="0000FF"/>
                                      </a:solidFill>
                                      <a:latin typeface="Cambria Math"/>
                                    </a:rPr>
                                    <m:t>𝑢</m:t>
                                  </m:r>
                                </m:sub>
                                <m:sup>
                                  <m:r>
                                    <a:rPr lang="en-US" sz="4000" b="0" i="1" smtClean="0">
                                      <a:solidFill>
                                        <a:srgbClr val="0000FF"/>
                                      </a:solidFill>
                                      <a:latin typeface="Cambria Math"/>
                                    </a:rPr>
                                    <m:t>−</m:t>
                                  </m:r>
                                </m:sup>
                              </m:sSubSup>
                            </m:e>
                          </m:d>
                        </m:e>
                      </m:func>
                    </m:oMath>
                  </m:oMathPara>
                </a14:m>
                <a:endParaRPr lang="en-US" sz="40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6198" y="3522372"/>
                <a:ext cx="8823698" cy="764055"/>
              </a:xfrm>
              <a:prstGeom prst="rect">
                <a:avLst/>
              </a:prstGeom>
              <a:blipFill rotWithShape="1">
                <a:blip r:embed="rId6"/>
                <a:stretch>
                  <a:fillRect/>
                </a:stretch>
              </a:blipFill>
            </p:spPr>
            <p:txBody>
              <a:bodyPr/>
              <a:lstStyle/>
              <a:p>
                <a:r>
                  <a:rPr lang="en-US">
                    <a:noFill/>
                  </a:rPr>
                  <a:t> </a:t>
                </a:r>
              </a:p>
            </p:txBody>
          </p:sp>
        </mc:Fallback>
      </mc:AlternateContent>
      <p:sp>
        <p:nvSpPr>
          <p:cNvPr id="6" name="TextBox 5"/>
          <p:cNvSpPr txBox="1"/>
          <p:nvPr/>
        </p:nvSpPr>
        <p:spPr>
          <a:xfrm>
            <a:off x="1752025" y="4425307"/>
            <a:ext cx="4844403" cy="707886"/>
          </a:xfrm>
          <a:prstGeom prst="rect">
            <a:avLst/>
          </a:prstGeom>
          <a:noFill/>
        </p:spPr>
        <p:txBody>
          <a:bodyPr wrap="none" rtlCol="0">
            <a:spAutoFit/>
          </a:bodyPr>
          <a:lstStyle/>
          <a:p>
            <a:r>
              <a:rPr lang="en-US" sz="4000" dirty="0" smtClean="0">
                <a:solidFill>
                  <a:srgbClr val="F75E09"/>
                </a:solidFill>
              </a:rPr>
              <a:t>Much better behaved!</a:t>
            </a:r>
            <a:endParaRPr lang="en-US" sz="4000" dirty="0">
              <a:solidFill>
                <a:srgbClr val="F75E09"/>
              </a:solidFill>
            </a:endParaRPr>
          </a:p>
        </p:txBody>
      </p:sp>
      <p:sp>
        <p:nvSpPr>
          <p:cNvPr id="7" name="TextBox 6"/>
          <p:cNvSpPr txBox="1"/>
          <p:nvPr/>
        </p:nvSpPr>
        <p:spPr>
          <a:xfrm>
            <a:off x="1489645" y="5289996"/>
            <a:ext cx="5369162" cy="707886"/>
          </a:xfrm>
          <a:prstGeom prst="rect">
            <a:avLst/>
          </a:prstGeom>
          <a:noFill/>
        </p:spPr>
        <p:txBody>
          <a:bodyPr wrap="none" rtlCol="0">
            <a:spAutoFit/>
          </a:bodyPr>
          <a:lstStyle/>
          <a:p>
            <a:r>
              <a:rPr lang="en-US" sz="4000" dirty="0" smtClean="0">
                <a:solidFill>
                  <a:srgbClr val="7030A0"/>
                </a:solidFill>
              </a:rPr>
              <a:t>Much more computable!</a:t>
            </a:r>
            <a:endParaRPr lang="en-US" sz="4000" dirty="0">
              <a:solidFill>
                <a:srgbClr val="7030A0"/>
              </a:solidFill>
            </a:endParaRPr>
          </a:p>
        </p:txBody>
      </p:sp>
      <p:sp>
        <p:nvSpPr>
          <p:cNvPr id="8" name="TextBox 7"/>
          <p:cNvSpPr txBox="1"/>
          <p:nvPr/>
        </p:nvSpPr>
        <p:spPr>
          <a:xfrm>
            <a:off x="766819" y="6019800"/>
            <a:ext cx="7928517" cy="707886"/>
          </a:xfrm>
          <a:prstGeom prst="rect">
            <a:avLst/>
          </a:prstGeom>
          <a:noFill/>
        </p:spPr>
        <p:txBody>
          <a:bodyPr wrap="none" rtlCol="0">
            <a:spAutoFit/>
          </a:bodyPr>
          <a:lstStyle/>
          <a:p>
            <a:r>
              <a:rPr lang="en-US" sz="4000" dirty="0" smtClean="0">
                <a:solidFill>
                  <a:srgbClr val="C00000"/>
                </a:solidFill>
              </a:rPr>
              <a:t>Example: Index of elliptic operators.</a:t>
            </a:r>
            <a:endParaRPr lang="en-US" sz="4000" dirty="0">
              <a:solidFill>
                <a:srgbClr val="C00000"/>
              </a:solidFill>
            </a:endParaRP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38" y="-1"/>
            <a:ext cx="2552738" cy="17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3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43"/>
            <a:ext cx="8229600" cy="1143000"/>
          </a:xfrm>
        </p:spPr>
        <p:txBody>
          <a:bodyPr/>
          <a:lstStyle/>
          <a:p>
            <a:r>
              <a:rPr lang="en-US" dirty="0" smtClean="0"/>
              <a:t>BPS Index </a:t>
            </a:r>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228600" y="1295400"/>
                <a:ext cx="9144000" cy="648191"/>
              </a:xfrm>
              <a:prstGeom prst="rect">
                <a:avLst/>
              </a:prstGeom>
              <a:noFill/>
            </p:spPr>
            <p:txBody>
              <a:bodyPr wrap="square" rtlCol="0">
                <a:spAutoFit/>
              </a:bodyPr>
              <a:lstStyle/>
              <a:p>
                <a:r>
                  <a:rPr lang="en-US" sz="3600" dirty="0" smtClean="0">
                    <a:solidFill>
                      <a:srgbClr val="0000FF"/>
                    </a:solidFill>
                  </a:rPr>
                  <a:t>For </a:t>
                </a:r>
                <a:r>
                  <a:rPr lang="en-US" sz="3600" dirty="0" smtClean="0">
                    <a:solidFill>
                      <a:srgbClr val="0000FF"/>
                    </a:solidFill>
                    <a:latin typeface="Monotype Corsiva" pitchFamily="66" charset="0"/>
                  </a:rPr>
                  <a:t> </a:t>
                </a:r>
                <a14:m>
                  <m:oMath xmlns:m="http://schemas.openxmlformats.org/officeDocument/2006/math">
                    <m:sSubSup>
                      <m:sSubSupPr>
                        <m:ctrlPr>
                          <a:rPr lang="en-US" sz="3600" b="0" i="1" smtClean="0">
                            <a:solidFill>
                              <a:srgbClr val="0000FF"/>
                            </a:solidFill>
                            <a:latin typeface="Cambria Math"/>
                          </a:rPr>
                        </m:ctrlPr>
                      </m:sSubSupPr>
                      <m:e>
                        <m:r>
                          <a:rPr lang="en-US" sz="3600" b="0" i="1" smtClean="0">
                            <a:solidFill>
                              <a:srgbClr val="0000FF"/>
                            </a:solidFill>
                            <a:latin typeface="Cambria Math"/>
                          </a:rPr>
                          <m:t>ℋ</m:t>
                        </m:r>
                      </m:e>
                      <m:sub>
                        <m:r>
                          <a:rPr lang="en-US" sz="3600" b="0" i="1" smtClean="0">
                            <a:solidFill>
                              <a:srgbClr val="0000FF"/>
                            </a:solidFill>
                            <a:latin typeface="Cambria Math"/>
                          </a:rPr>
                          <m:t>𝑢</m:t>
                        </m:r>
                      </m:sub>
                      <m:sup>
                        <m:r>
                          <a:rPr lang="en-US" sz="3600" b="0" i="1" smtClean="0">
                            <a:solidFill>
                              <a:srgbClr val="0000FF"/>
                            </a:solidFill>
                            <a:latin typeface="Cambria Math"/>
                          </a:rPr>
                          <m:t>𝐵𝑃𝑆</m:t>
                        </m:r>
                      </m:sup>
                    </m:sSubSup>
                    <m:r>
                      <a:rPr lang="en-US" sz="3600" b="0" i="0" smtClean="0">
                        <a:solidFill>
                          <a:srgbClr val="0000FF"/>
                        </a:solidFill>
                        <a:latin typeface="Cambria Math"/>
                      </a:rPr>
                      <m:t>  </m:t>
                    </m:r>
                  </m:oMath>
                </a14:m>
                <a:r>
                  <a:rPr lang="en-US" sz="3600" dirty="0" smtClean="0">
                    <a:solidFill>
                      <a:srgbClr val="0000FF"/>
                    </a:solidFill>
                  </a:rPr>
                  <a:t>take  </a:t>
                </a:r>
                <a14:m>
                  <m:oMath xmlns:m="http://schemas.openxmlformats.org/officeDocument/2006/math">
                    <m:r>
                      <a:rPr lang="en-US" sz="3600" b="0" i="1" smtClean="0">
                        <a:solidFill>
                          <a:srgbClr val="0000FF"/>
                        </a:solidFill>
                        <a:latin typeface="Cambria Math"/>
                      </a:rPr>
                      <m:t>ℱ</m:t>
                    </m:r>
                    <m:r>
                      <a:rPr lang="en-US" sz="3600" b="0" i="1" smtClean="0">
                        <a:solidFill>
                          <a:srgbClr val="0000FF"/>
                        </a:solidFill>
                        <a:latin typeface="Cambria Math"/>
                      </a:rPr>
                      <m:t>=</m:t>
                    </m:r>
                    <m:sSup>
                      <m:sSupPr>
                        <m:ctrlPr>
                          <a:rPr lang="en-US" sz="3600" b="0" i="1" smtClean="0">
                            <a:solidFill>
                              <a:srgbClr val="0000FF"/>
                            </a:solidFill>
                            <a:latin typeface="Cambria Math"/>
                          </a:rPr>
                        </m:ctrlPr>
                      </m:sSupPr>
                      <m:e>
                        <m:d>
                          <m:dPr>
                            <m:ctrlPr>
                              <a:rPr lang="en-US" sz="3600" b="0" i="1" smtClean="0">
                                <a:solidFill>
                                  <a:srgbClr val="0000FF"/>
                                </a:solidFill>
                                <a:latin typeface="Cambria Math"/>
                              </a:rPr>
                            </m:ctrlPr>
                          </m:dPr>
                          <m:e>
                            <m:r>
                              <a:rPr lang="en-US" sz="3600" b="0" i="1" smtClean="0">
                                <a:solidFill>
                                  <a:srgbClr val="0000FF"/>
                                </a:solidFill>
                                <a:latin typeface="Cambria Math"/>
                              </a:rPr>
                              <m:t>−1</m:t>
                            </m:r>
                          </m:e>
                        </m:d>
                      </m:e>
                      <m:sup>
                        <m:r>
                          <a:rPr lang="en-US" sz="3600" b="0" i="1" smtClean="0">
                            <a:solidFill>
                              <a:srgbClr val="0000FF"/>
                            </a:solidFill>
                            <a:latin typeface="Cambria Math"/>
                          </a:rPr>
                          <m:t>𝐹</m:t>
                        </m:r>
                      </m:sup>
                    </m:sSup>
                    <m:r>
                      <a:rPr lang="en-US" sz="3600" b="0" i="0" smtClean="0">
                        <a:solidFill>
                          <a:srgbClr val="0000FF"/>
                        </a:solidFill>
                        <a:latin typeface="Cambria Math"/>
                      </a:rPr>
                      <m:t> </m:t>
                    </m:r>
                  </m:oMath>
                </a14:m>
                <a:r>
                  <a:rPr lang="en-US" sz="3600" dirty="0" smtClean="0">
                    <a:solidFill>
                      <a:srgbClr val="0000FF"/>
                    </a:solidFill>
                  </a:rPr>
                  <a:t> (Witten index)  </a:t>
                </a:r>
                <a:endParaRPr lang="en-US" sz="3600" dirty="0">
                  <a:solidFill>
                    <a:srgbClr val="0000FF"/>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28600" y="1295400"/>
                <a:ext cx="9144000" cy="648191"/>
              </a:xfrm>
              <a:prstGeom prst="rect">
                <a:avLst/>
              </a:prstGeom>
              <a:blipFill rotWithShape="1">
                <a:blip r:embed="rId4"/>
                <a:stretch>
                  <a:fillRect l="-2067" t="-16981" b="-31132"/>
                </a:stretch>
              </a:blipFill>
            </p:spPr>
            <p:txBody>
              <a:bodyPr/>
              <a:lstStyle/>
              <a:p>
                <a:r>
                  <a:rPr lang="en-US">
                    <a:noFill/>
                  </a:rPr>
                  <a:t> </a:t>
                </a:r>
              </a:p>
            </p:txBody>
          </p:sp>
        </mc:Fallback>
      </mc:AlternateContent>
      <p:sp>
        <p:nvSpPr>
          <p:cNvPr id="29" name="TextBox 28"/>
          <p:cNvSpPr txBox="1"/>
          <p:nvPr/>
        </p:nvSpPr>
        <p:spPr>
          <a:xfrm>
            <a:off x="2048814" y="3468469"/>
            <a:ext cx="5486400" cy="646331"/>
          </a:xfrm>
          <a:prstGeom prst="rect">
            <a:avLst/>
          </a:prstGeom>
          <a:noFill/>
        </p:spPr>
        <p:txBody>
          <a:bodyPr wrap="square" rtlCol="0">
            <a:spAutoFit/>
          </a:bodyPr>
          <a:lstStyle/>
          <a:p>
            <a:r>
              <a:rPr lang="en-US" sz="3600" dirty="0" smtClean="0">
                <a:solidFill>
                  <a:srgbClr val="00B050"/>
                </a:solidFill>
              </a:rPr>
              <a:t>J</a:t>
            </a:r>
            <a:r>
              <a:rPr lang="en-US" sz="3600" baseline="-25000" dirty="0" smtClean="0">
                <a:solidFill>
                  <a:srgbClr val="00B050"/>
                </a:solidFill>
              </a:rPr>
              <a:t>3</a:t>
            </a:r>
            <a:r>
              <a:rPr lang="en-US" sz="3600" dirty="0" smtClean="0">
                <a:solidFill>
                  <a:srgbClr val="00B050"/>
                </a:solidFill>
              </a:rPr>
              <a:t> is any generator of so(3)</a:t>
            </a:r>
            <a:endParaRPr lang="en-US" sz="3600" dirty="0">
              <a:solidFill>
                <a:srgbClr val="00B050"/>
              </a:solidFill>
            </a:endParaRPr>
          </a:p>
        </p:txBody>
      </p:sp>
      <mc:AlternateContent xmlns:mc="http://schemas.openxmlformats.org/markup-compatibility/2006" xmlns:a14="http://schemas.microsoft.com/office/drawing/2010/main">
        <mc:Choice Requires="a14">
          <p:sp>
            <p:nvSpPr>
              <p:cNvPr id="3" name="TextBox 2"/>
              <p:cNvSpPr txBox="1"/>
              <p:nvPr/>
            </p:nvSpPr>
            <p:spPr>
              <a:xfrm>
                <a:off x="381000" y="4648200"/>
                <a:ext cx="8839200" cy="1754326"/>
              </a:xfrm>
              <a:prstGeom prst="rect">
                <a:avLst/>
              </a:prstGeom>
              <a:noFill/>
            </p:spPr>
            <p:txBody>
              <a:bodyPr wrap="square" rtlCol="0">
                <a:spAutoFit/>
              </a:bodyPr>
              <a:lstStyle/>
              <a:p>
                <a:r>
                  <a:rPr lang="en-US" sz="3600" dirty="0" smtClean="0">
                    <a:solidFill>
                      <a:srgbClr val="7030A0"/>
                    </a:solidFill>
                  </a:rPr>
                  <a:t>Formal arguments prove: </a:t>
                </a:r>
                <a:r>
                  <a:rPr lang="en-US" sz="3600" dirty="0" smtClean="0">
                    <a:solidFill>
                      <a:srgbClr val="7030A0"/>
                    </a:solidFill>
                    <a:sym typeface="Mathematica1" panose="05000502060100000001" pitchFamily="2" charset="2"/>
                  </a:rPr>
                  <a:t> </a:t>
                </a:r>
                <a14:m>
                  <m:oMath xmlns:m="http://schemas.openxmlformats.org/officeDocument/2006/math">
                    <m:r>
                      <m:rPr>
                        <m:sty m:val="p"/>
                      </m:rPr>
                      <a:rPr lang="en-US" sz="3600" b="0" i="0" smtClean="0">
                        <a:solidFill>
                          <a:srgbClr val="7030A0"/>
                        </a:solidFill>
                        <a:latin typeface="Cambria Math"/>
                        <a:sym typeface="Mathematica1" panose="05000502060100000001" pitchFamily="2" charset="2"/>
                      </a:rPr>
                      <m:t>Ω</m:t>
                    </m:r>
                    <m:d>
                      <m:dPr>
                        <m:ctrlPr>
                          <a:rPr lang="en-US" sz="3600" b="0" i="1" smtClean="0">
                            <a:solidFill>
                              <a:srgbClr val="7030A0"/>
                            </a:solidFill>
                            <a:latin typeface="Cambria Math"/>
                            <a:sym typeface="Mathematica1" panose="05000502060100000001" pitchFamily="2" charset="2"/>
                          </a:rPr>
                        </m:ctrlPr>
                      </m:dPr>
                      <m:e>
                        <m:r>
                          <a:rPr lang="en-US" sz="3600" b="0" i="1" smtClean="0">
                            <a:solidFill>
                              <a:srgbClr val="7030A0"/>
                            </a:solidFill>
                            <a:latin typeface="Cambria Math"/>
                            <a:sym typeface="Mathematica1" panose="05000502060100000001" pitchFamily="2" charset="2"/>
                          </a:rPr>
                          <m:t>𝛾</m:t>
                        </m:r>
                      </m:e>
                    </m:d>
                  </m:oMath>
                </a14:m>
                <a:r>
                  <a:rPr lang="en-US" sz="3600" dirty="0" smtClean="0">
                    <a:solidFill>
                      <a:srgbClr val="7030A0"/>
                    </a:solidFill>
                    <a:sym typeface="Mathematica1" panose="05000502060100000001" pitchFamily="2" charset="2"/>
                  </a:rPr>
                  <a:t> is </a:t>
                </a:r>
                <a:r>
                  <a:rPr lang="en-US" sz="3600" b="1" i="1" u="sng" dirty="0" smtClean="0">
                    <a:solidFill>
                      <a:srgbClr val="7030A0"/>
                    </a:solidFill>
                    <a:sym typeface="Mathematica1" panose="05000502060100000001" pitchFamily="2" charset="2"/>
                  </a:rPr>
                  <a:t>invariant</a:t>
                </a:r>
                <a:r>
                  <a:rPr lang="en-US" sz="3600" dirty="0" smtClean="0">
                    <a:solidFill>
                      <a:srgbClr val="7030A0"/>
                    </a:solidFill>
                    <a:sym typeface="Mathematica1" panose="05000502060100000001" pitchFamily="2" charset="2"/>
                  </a:rPr>
                  <a:t> under change of parameters such as the choice of u … </a:t>
                </a:r>
                <a:endParaRPr lang="en-US" sz="3600" dirty="0">
                  <a:solidFill>
                    <a:srgbClr val="7030A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1000" y="4648200"/>
                <a:ext cx="8839200" cy="1754326"/>
              </a:xfrm>
              <a:prstGeom prst="rect">
                <a:avLst/>
              </a:prstGeom>
              <a:blipFill rotWithShape="1">
                <a:blip r:embed="rId5"/>
                <a:stretch>
                  <a:fillRect l="-2138" t="-5226" b="-12195"/>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71163" y="2438400"/>
            <a:ext cx="49149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Index Of An Operator: 1/4</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4294" y="1600200"/>
                <a:ext cx="9144000" cy="1323439"/>
              </a:xfrm>
              <a:prstGeom prst="rect">
                <a:avLst/>
              </a:prstGeom>
              <a:noFill/>
            </p:spPr>
            <p:txBody>
              <a:bodyPr wrap="square" rtlCol="0">
                <a:spAutoFit/>
              </a:bodyPr>
              <a:lstStyle/>
              <a:p>
                <a:r>
                  <a:rPr lang="en-US" sz="4000" dirty="0" smtClean="0">
                    <a:solidFill>
                      <a:srgbClr val="0000FF"/>
                    </a:solidFill>
                  </a:rPr>
                  <a:t>Suppose </a:t>
                </a:r>
                <a14:m>
                  <m:oMath xmlns:m="http://schemas.openxmlformats.org/officeDocument/2006/math">
                    <m:sSub>
                      <m:sSubPr>
                        <m:ctrlPr>
                          <a:rPr lang="en-US" sz="4000" b="0" i="1" smtClean="0">
                            <a:solidFill>
                              <a:srgbClr val="0000FF"/>
                            </a:solidFill>
                            <a:latin typeface="Cambria Math"/>
                          </a:rPr>
                        </m:ctrlPr>
                      </m:sSubPr>
                      <m:e>
                        <m:r>
                          <a:rPr lang="en-US" sz="4000" b="0" i="1" smtClean="0">
                            <a:solidFill>
                              <a:srgbClr val="0000FF"/>
                            </a:solidFill>
                            <a:latin typeface="Cambria Math"/>
                          </a:rPr>
                          <m:t>𝑇</m:t>
                        </m:r>
                      </m:e>
                      <m:sub>
                        <m:r>
                          <a:rPr lang="en-US" sz="4000" b="0" i="1" smtClean="0">
                            <a:solidFill>
                              <a:srgbClr val="0000FF"/>
                            </a:solidFill>
                            <a:latin typeface="Cambria Math"/>
                          </a:rPr>
                          <m:t>𝑢</m:t>
                        </m:r>
                      </m:sub>
                    </m:sSub>
                  </m:oMath>
                </a14:m>
                <a:r>
                  <a:rPr lang="en-US" sz="4000" dirty="0" smtClean="0">
                    <a:solidFill>
                      <a:srgbClr val="0000FF"/>
                    </a:solidFill>
                  </a:rPr>
                  <a:t> is a family of linear operators </a:t>
                </a:r>
              </a:p>
              <a:p>
                <a:r>
                  <a:rPr lang="en-US" sz="4000" dirty="0" smtClean="0">
                    <a:solidFill>
                      <a:srgbClr val="0000FF"/>
                    </a:solidFill>
                  </a:rPr>
                  <a:t>depending on parameters </a:t>
                </a:r>
                <a14:m>
                  <m:oMath xmlns:m="http://schemas.openxmlformats.org/officeDocument/2006/math">
                    <m:r>
                      <a:rPr lang="en-US" sz="4000" b="0" i="1" smtClean="0">
                        <a:solidFill>
                          <a:srgbClr val="0000FF"/>
                        </a:solidFill>
                        <a:latin typeface="Cambria Math"/>
                      </a:rPr>
                      <m:t>𝑢</m:t>
                    </m:r>
                    <m:r>
                      <a:rPr lang="en-US" sz="4000" b="0" i="1" smtClean="0">
                        <a:solidFill>
                          <a:srgbClr val="0000FF"/>
                        </a:solidFill>
                        <a:latin typeface="Cambria Math"/>
                      </a:rPr>
                      <m:t>∈</m:t>
                    </m:r>
                    <m:r>
                      <a:rPr lang="en-US" sz="4000" b="0" i="1" smtClean="0">
                        <a:solidFill>
                          <a:srgbClr val="0000FF"/>
                        </a:solidFill>
                        <a:latin typeface="Cambria Math"/>
                      </a:rPr>
                      <m:t>ℬ</m:t>
                    </m:r>
                  </m:oMath>
                </a14:m>
                <a:endParaRPr lang="en-US" sz="4000" dirty="0">
                  <a:solidFill>
                    <a:srgbClr val="0000FF"/>
                  </a:solidFill>
                  <a:latin typeface="Monotype Corsiva" panose="03010101010201010101" pitchFamily="66"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4294" y="1600200"/>
                <a:ext cx="9144000" cy="1323439"/>
              </a:xfrm>
              <a:prstGeom prst="rect">
                <a:avLst/>
              </a:prstGeom>
              <a:blipFill rotWithShape="1">
                <a:blip r:embed="rId5"/>
                <a:stretch>
                  <a:fillRect l="-2333" t="-8295" b="-16590"/>
                </a:stretch>
              </a:blipFill>
            </p:spPr>
            <p:txBody>
              <a:bodyPr/>
              <a:lstStyle/>
              <a:p>
                <a:r>
                  <a:rPr lang="en-US">
                    <a:noFill/>
                  </a:rPr>
                  <a:t> </a:t>
                </a:r>
              </a:p>
            </p:txBody>
          </p:sp>
        </mc:Fallback>
      </mc:AlternateContent>
      <p:sp>
        <p:nvSpPr>
          <p:cNvPr id="4" name="TextBox 3"/>
          <p:cNvSpPr txBox="1"/>
          <p:nvPr/>
        </p:nvSpPr>
        <p:spPr>
          <a:xfrm>
            <a:off x="0" y="4114800"/>
            <a:ext cx="9144000" cy="584775"/>
          </a:xfrm>
          <a:prstGeom prst="rect">
            <a:avLst/>
          </a:prstGeom>
          <a:noFill/>
        </p:spPr>
        <p:txBody>
          <a:bodyPr wrap="square" rtlCol="0">
            <a:spAutoFit/>
          </a:bodyPr>
          <a:lstStyle/>
          <a:p>
            <a:r>
              <a:rPr lang="en-US" sz="3200" dirty="0" smtClean="0">
                <a:solidFill>
                  <a:srgbClr val="FF0000"/>
                </a:solidFill>
              </a:rPr>
              <a:t>If V and W are </a:t>
            </a:r>
            <a:r>
              <a:rPr lang="en-US" sz="3200" i="1" u="sng" dirty="0" smtClean="0">
                <a:solidFill>
                  <a:srgbClr val="FF0000"/>
                </a:solidFill>
              </a:rPr>
              <a:t>finite-dimensional</a:t>
            </a:r>
            <a:r>
              <a:rPr lang="en-US" sz="3200" dirty="0" smtClean="0">
                <a:solidFill>
                  <a:srgbClr val="FF0000"/>
                </a:solidFill>
              </a:rPr>
              <a:t> Hilbert spaces then: </a:t>
            </a:r>
            <a:endParaRPr lang="en-US" sz="3200" dirty="0">
              <a:solidFill>
                <a:srgbClr val="FF0000"/>
              </a:solidFill>
            </a:endParaRPr>
          </a:p>
        </p:txBody>
      </p:sp>
      <p:pic>
        <p:nvPicPr>
          <p:cNvPr id="28" name="Picture 27"/>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819400" y="3276600"/>
            <a:ext cx="3376613" cy="538163"/>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600" y="5029200"/>
            <a:ext cx="4980622" cy="493395"/>
          </a:xfrm>
          <a:prstGeom prst="rect">
            <a:avLst/>
          </a:prstGeom>
        </p:spPr>
      </p:pic>
      <p:sp>
        <p:nvSpPr>
          <p:cNvPr id="34" name="TextBox 33"/>
          <p:cNvSpPr txBox="1"/>
          <p:nvPr/>
        </p:nvSpPr>
        <p:spPr>
          <a:xfrm>
            <a:off x="1219200" y="5867400"/>
            <a:ext cx="6400800" cy="646331"/>
          </a:xfrm>
          <a:prstGeom prst="rect">
            <a:avLst/>
          </a:prstGeom>
          <a:solidFill>
            <a:srgbClr val="002060"/>
          </a:solidFill>
        </p:spPr>
        <p:txBody>
          <a:bodyPr wrap="square" rtlCol="0">
            <a:spAutoFit/>
          </a:bodyPr>
          <a:lstStyle/>
          <a:p>
            <a:r>
              <a:rPr lang="en-US" sz="3600" i="1" u="sng" dirty="0">
                <a:solidFill>
                  <a:srgbClr val="FFFF00"/>
                </a:solidFill>
              </a:rPr>
              <a:t>i</a:t>
            </a:r>
            <a:r>
              <a:rPr lang="en-US" sz="3600" i="1" u="sng" dirty="0" smtClean="0">
                <a:solidFill>
                  <a:srgbClr val="FFFF00"/>
                </a:solidFill>
              </a:rPr>
              <a:t>ndependent of the parameter u!</a:t>
            </a:r>
            <a:endParaRPr lang="en-US" sz="3600" i="1" u="sng" dirty="0">
              <a:solidFill>
                <a:srgbClr val="FFFF00"/>
              </a:solidFill>
            </a:endParaRPr>
          </a:p>
        </p:txBody>
      </p:sp>
      <p:sp>
        <p:nvSpPr>
          <p:cNvPr id="8" name="TextBox 7"/>
          <p:cNvSpPr txBox="1"/>
          <p:nvPr/>
        </p:nvSpPr>
        <p:spPr>
          <a:xfrm>
            <a:off x="2514600" y="914400"/>
            <a:ext cx="4953000" cy="584775"/>
          </a:xfrm>
          <a:prstGeom prst="rect">
            <a:avLst/>
          </a:prstGeom>
          <a:noFill/>
        </p:spPr>
        <p:txBody>
          <a:bodyPr wrap="square" rtlCol="0">
            <a:spAutoFit/>
          </a:bodyPr>
          <a:lstStyle/>
          <a:p>
            <a:r>
              <a:rPr lang="en-US" sz="3200" dirty="0" smtClean="0">
                <a:solidFill>
                  <a:srgbClr val="00B050"/>
                </a:solidFill>
                <a:latin typeface="Rage Italic" panose="03070502040507070304" pitchFamily="66" charset="0"/>
              </a:rPr>
              <a:t>      (For physicists) </a:t>
            </a:r>
            <a:endParaRPr lang="en-US" sz="3200" dirty="0">
              <a:solidFill>
                <a:srgbClr val="00B050"/>
              </a:solidFill>
              <a:latin typeface="Rage Italic" panose="03070502040507070304" pitchFamily="66" charset="0"/>
            </a:endParaRP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562600" y="5105400"/>
            <a:ext cx="3287077" cy="323374"/>
          </a:xfrm>
          <a:prstGeom prst="rect">
            <a:avLst/>
          </a:prstGeom>
        </p:spPr>
      </p:pic>
    </p:spTree>
    <p:extLst>
      <p:ext uri="{BB962C8B-B14F-4D97-AF65-F5344CB8AC3E}">
        <p14:creationId xmlns:p14="http://schemas.microsoft.com/office/powerpoint/2010/main" val="8469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p:spPr>
        <p:txBody>
          <a:bodyPr/>
          <a:lstStyle/>
          <a:p>
            <a:r>
              <a:rPr lang="en-US" dirty="0" smtClean="0"/>
              <a:t>1870: Maxwell’s Answer</a:t>
            </a:r>
            <a:endParaRPr lang="en-US" dirty="0"/>
          </a:p>
        </p:txBody>
      </p:sp>
      <p:sp>
        <p:nvSpPr>
          <p:cNvPr id="5" name="TextBox 4"/>
          <p:cNvSpPr txBox="1"/>
          <p:nvPr/>
        </p:nvSpPr>
        <p:spPr>
          <a:xfrm>
            <a:off x="457200" y="3124200"/>
            <a:ext cx="8839200" cy="1384995"/>
          </a:xfrm>
          <a:prstGeom prst="rect">
            <a:avLst/>
          </a:prstGeom>
          <a:noFill/>
        </p:spPr>
        <p:txBody>
          <a:bodyPr wrap="square" rtlCol="0">
            <a:spAutoFit/>
          </a:bodyPr>
          <a:lstStyle/>
          <a:p>
            <a:r>
              <a:rPr lang="en-US" sz="2800" dirty="0" smtClean="0">
                <a:solidFill>
                  <a:srgbClr val="FF0000"/>
                </a:solidFill>
              </a:rPr>
              <a:t>Maxwell recommends his somewhat-neglected dynamical theory of the electromagnetic field to the mathematical community:</a:t>
            </a:r>
            <a:endParaRPr lang="en-US" sz="2800" dirty="0">
              <a:solidFill>
                <a:srgbClr val="FF0000"/>
              </a:solidFill>
            </a:endParaRPr>
          </a:p>
        </p:txBody>
      </p:sp>
      <p:pic>
        <p:nvPicPr>
          <p:cNvPr id="3074" name="Picture 2" descr="https://encrypted-tbn3.gstatic.com/images?q=tbn:ANd9GcT4h0cGd1T6aPqRpj-sbCePut6WglpwiBbK8ywsZ7I3xsymenzw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7" y="13504"/>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990600"/>
            <a:ext cx="6400800" cy="584775"/>
          </a:xfrm>
          <a:prstGeom prst="rect">
            <a:avLst/>
          </a:prstGeom>
          <a:noFill/>
        </p:spPr>
        <p:txBody>
          <a:bodyPr wrap="square" rtlCol="0">
            <a:spAutoFit/>
          </a:bodyPr>
          <a:lstStyle/>
          <a:p>
            <a:r>
              <a:rPr lang="en-US" sz="3200" dirty="0" smtClean="0">
                <a:solidFill>
                  <a:srgbClr val="0033CC"/>
                </a:solidFill>
              </a:rPr>
              <a:t>An undoubted physicist responds, </a:t>
            </a:r>
            <a:endParaRPr lang="en-US" sz="3200" dirty="0">
              <a:solidFill>
                <a:srgbClr val="0033CC"/>
              </a:solidFill>
            </a:endParaRPr>
          </a:p>
        </p:txBody>
      </p:sp>
      <p:pic>
        <p:nvPicPr>
          <p:cNvPr id="7" name="Picture 6"/>
          <p:cNvPicPr>
            <a:picLocks noChangeAspect="1"/>
          </p:cNvPicPr>
          <p:nvPr/>
        </p:nvPicPr>
        <p:blipFill>
          <a:blip r:embed="rId4"/>
          <a:stretch>
            <a:fillRect/>
          </a:stretch>
        </p:blipFill>
        <p:spPr>
          <a:xfrm>
            <a:off x="2590800" y="1752600"/>
            <a:ext cx="6248401" cy="1106640"/>
          </a:xfrm>
          <a:prstGeom prst="rect">
            <a:avLst/>
          </a:prstGeom>
        </p:spPr>
      </p:pic>
      <p:pic>
        <p:nvPicPr>
          <p:cNvPr id="8" name="Picture 7"/>
          <p:cNvPicPr>
            <a:picLocks noChangeAspect="1"/>
          </p:cNvPicPr>
          <p:nvPr/>
        </p:nvPicPr>
        <p:blipFill>
          <a:blip r:embed="rId5"/>
          <a:stretch>
            <a:fillRect/>
          </a:stretch>
        </p:blipFill>
        <p:spPr>
          <a:xfrm>
            <a:off x="126999" y="4680200"/>
            <a:ext cx="9017001" cy="2177800"/>
          </a:xfrm>
          <a:prstGeom prst="rect">
            <a:avLst/>
          </a:prstGeom>
        </p:spPr>
      </p:pic>
    </p:spTree>
    <p:extLst>
      <p:ext uri="{BB962C8B-B14F-4D97-AF65-F5344CB8AC3E}">
        <p14:creationId xmlns:p14="http://schemas.microsoft.com/office/powerpoint/2010/main" val="2078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Index Of An </a:t>
            </a:r>
            <a:r>
              <a:rPr lang="en-US" dirty="0" smtClean="0"/>
              <a:t>Operator: 2/4</a:t>
            </a:r>
            <a:endParaRPr lang="en-US" dirty="0"/>
          </a:p>
        </p:txBody>
      </p:sp>
      <p:pic>
        <p:nvPicPr>
          <p:cNvPr id="10" name="Picture 9"/>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393879" y="1981200"/>
            <a:ext cx="3224213" cy="638175"/>
          </a:xfrm>
          <a:prstGeom prst="rect">
            <a:avLst/>
          </a:prstGeom>
        </p:spPr>
      </p:pic>
      <p:sp>
        <p:nvSpPr>
          <p:cNvPr id="5" name="TextBox 4"/>
          <p:cNvSpPr txBox="1"/>
          <p:nvPr/>
        </p:nvSpPr>
        <p:spPr>
          <a:xfrm>
            <a:off x="152400" y="1143000"/>
            <a:ext cx="9144000" cy="646331"/>
          </a:xfrm>
          <a:prstGeom prst="rect">
            <a:avLst/>
          </a:prstGeom>
          <a:noFill/>
        </p:spPr>
        <p:txBody>
          <a:bodyPr wrap="square" rtlCol="0">
            <a:spAutoFit/>
          </a:bodyPr>
          <a:lstStyle/>
          <a:p>
            <a:r>
              <a:rPr lang="en-US" sz="3600" dirty="0" smtClean="0">
                <a:solidFill>
                  <a:srgbClr val="FF0000"/>
                </a:solidFill>
              </a:rPr>
              <a:t>Example: Suppose  V=W is one-dimensional.</a:t>
            </a:r>
            <a:endParaRPr lang="en-US" sz="3600" dirty="0">
              <a:solidFill>
                <a:srgbClr val="FF0000"/>
              </a:solidFill>
            </a:endParaRPr>
          </a:p>
        </p:txBody>
      </p:sp>
      <p:pic>
        <p:nvPicPr>
          <p:cNvPr id="11" name="Picture 10"/>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7023279" y="2064543"/>
            <a:ext cx="1557338" cy="471488"/>
          </a:xfrm>
          <a:prstGeom prst="rect">
            <a:avLst/>
          </a:prstGeom>
        </p:spPr>
      </p:pic>
      <p:pic>
        <p:nvPicPr>
          <p:cNvPr id="15" name="Picture 1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931572" y="3006090"/>
            <a:ext cx="1485900" cy="595313"/>
          </a:xfrm>
          <a:prstGeom prst="rect">
            <a:avLst/>
          </a:prstGeom>
        </p:spPr>
      </p:pic>
      <p:pic>
        <p:nvPicPr>
          <p:cNvPr id="18" name="Picture 1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369972" y="3158490"/>
            <a:ext cx="5029200" cy="422910"/>
          </a:xfrm>
          <a:prstGeom prst="rect">
            <a:avLst/>
          </a:prstGeom>
        </p:spPr>
      </p:pic>
      <p:pic>
        <p:nvPicPr>
          <p:cNvPr id="19" name="Picture 18"/>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931570" y="3810000"/>
            <a:ext cx="1485900" cy="438150"/>
          </a:xfrm>
          <a:prstGeom prst="rect">
            <a:avLst/>
          </a:prstGeom>
        </p:spPr>
      </p:pic>
      <p:pic>
        <p:nvPicPr>
          <p:cNvPr id="20" name="Picture 1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369972" y="3886200"/>
            <a:ext cx="5012055" cy="422910"/>
          </a:xfrm>
          <a:prstGeom prst="rect">
            <a:avLst/>
          </a:prstGeom>
        </p:spPr>
      </p:pic>
      <p:pic>
        <p:nvPicPr>
          <p:cNvPr id="7" name="Picture 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0" y="5638800"/>
            <a:ext cx="5094923" cy="914400"/>
          </a:xfrm>
          <a:prstGeom prst="rect">
            <a:avLst/>
          </a:prstGeom>
        </p:spPr>
      </p:pic>
      <p:pic>
        <p:nvPicPr>
          <p:cNvPr id="3" name="Picture 2"/>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5544225" y="5943601"/>
            <a:ext cx="3283268" cy="382905"/>
          </a:xfrm>
          <a:prstGeom prst="rect">
            <a:avLst/>
          </a:prstGeom>
        </p:spPr>
      </p:pic>
      <p:pic>
        <p:nvPicPr>
          <p:cNvPr id="12" name="Picture 11"/>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4584879" y="2014537"/>
            <a:ext cx="1685925" cy="5715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52400" y="4729680"/>
                <a:ext cx="8764259" cy="461665"/>
              </a:xfrm>
              <a:prstGeom prst="rect">
                <a:avLst/>
              </a:prstGeom>
              <a:noFill/>
            </p:spPr>
            <p:txBody>
              <a:bodyPr wrap="none" rtlCol="0">
                <a:spAutoFit/>
              </a:bodyPr>
              <a:lstStyle/>
              <a:p>
                <a:r>
                  <a:rPr lang="en-US" sz="2400" dirty="0" smtClean="0">
                    <a:solidFill>
                      <a:srgbClr val="00B0F0"/>
                    </a:solidFill>
                  </a:rPr>
                  <a:t>So if we take </a:t>
                </a:r>
                <a14:m>
                  <m:oMath xmlns:m="http://schemas.openxmlformats.org/officeDocument/2006/math">
                    <m:func>
                      <m:funcPr>
                        <m:ctrlPr>
                          <a:rPr lang="en-US" sz="2400" b="0" i="1" smtClean="0">
                            <a:solidFill>
                              <a:srgbClr val="00B0F0"/>
                            </a:solidFill>
                            <a:latin typeface="Cambria Math"/>
                          </a:rPr>
                        </m:ctrlPr>
                      </m:funcPr>
                      <m:fName>
                        <m:r>
                          <m:rPr>
                            <m:sty m:val="p"/>
                          </m:rPr>
                          <a:rPr lang="en-US" sz="2400" b="0" i="0" smtClean="0">
                            <a:solidFill>
                              <a:srgbClr val="00B0F0"/>
                            </a:solidFill>
                            <a:latin typeface="Cambria Math"/>
                          </a:rPr>
                          <m:t>dim</m:t>
                        </m:r>
                      </m:fName>
                      <m:e>
                        <m:r>
                          <a:rPr lang="en-US" sz="2400" b="0" i="1" smtClean="0">
                            <a:solidFill>
                              <a:srgbClr val="00B0F0"/>
                            </a:solidFill>
                            <a:latin typeface="Cambria Math"/>
                          </a:rPr>
                          <m:t>𝑉</m:t>
                        </m:r>
                        <m:r>
                          <a:rPr lang="en-US" sz="2400" b="0" i="1" smtClean="0">
                            <a:solidFill>
                              <a:srgbClr val="00B0F0"/>
                            </a:solidFill>
                            <a:latin typeface="Cambria Math"/>
                          </a:rPr>
                          <m:t>=3 </m:t>
                        </m:r>
                        <m:r>
                          <a:rPr lang="en-US" sz="2400" b="0" i="1" smtClean="0">
                            <a:solidFill>
                              <a:srgbClr val="00B0F0"/>
                            </a:solidFill>
                            <a:latin typeface="Cambria Math"/>
                          </a:rPr>
                          <m:t>𝑎𝑛𝑑</m:t>
                        </m:r>
                        <m:func>
                          <m:funcPr>
                            <m:ctrlPr>
                              <a:rPr lang="en-US" sz="2400" b="0" i="1" smtClean="0">
                                <a:solidFill>
                                  <a:srgbClr val="00B0F0"/>
                                </a:solidFill>
                                <a:latin typeface="Cambria Math"/>
                              </a:rPr>
                            </m:ctrlPr>
                          </m:funcPr>
                          <m:fName>
                            <m:r>
                              <m:rPr>
                                <m:sty m:val="p"/>
                              </m:rPr>
                              <a:rPr lang="en-US" sz="2400" b="0" i="0" smtClean="0">
                                <a:solidFill>
                                  <a:srgbClr val="00B0F0"/>
                                </a:solidFill>
                                <a:latin typeface="Cambria Math"/>
                              </a:rPr>
                              <m:t>dim</m:t>
                            </m:r>
                          </m:fName>
                          <m:e>
                            <m:r>
                              <a:rPr lang="en-US" sz="2400" b="0" i="1" smtClean="0">
                                <a:solidFill>
                                  <a:srgbClr val="00B0F0"/>
                                </a:solidFill>
                                <a:latin typeface="Cambria Math"/>
                              </a:rPr>
                              <m:t>𝑊</m:t>
                            </m:r>
                            <m:r>
                              <a:rPr lang="en-US" sz="2400" b="0" i="1" smtClean="0">
                                <a:solidFill>
                                  <a:srgbClr val="00B0F0"/>
                                </a:solidFill>
                                <a:latin typeface="Cambria Math"/>
                              </a:rPr>
                              <m:t>=2 </m:t>
                            </m:r>
                          </m:e>
                        </m:func>
                      </m:e>
                    </m:func>
                  </m:oMath>
                </a14:m>
                <a:r>
                  <a:rPr lang="en-US" sz="2400" dirty="0" smtClean="0">
                    <a:solidFill>
                      <a:srgbClr val="00B0F0"/>
                    </a:solidFill>
                  </a:rPr>
                  <a:t>  and consider the index of  </a:t>
                </a:r>
                <a:endParaRPr lang="en-US" sz="2400" dirty="0">
                  <a:solidFill>
                    <a:srgbClr val="00B0F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4729680"/>
                <a:ext cx="8764259" cy="461665"/>
              </a:xfrm>
              <a:prstGeom prst="rect">
                <a:avLst/>
              </a:prstGeom>
              <a:blipFill rotWithShape="1">
                <a:blip r:embed="rId21"/>
                <a:stretch>
                  <a:fillRect l="-1043" t="-10526" r="-70" b="-28947"/>
                </a:stretch>
              </a:blipFill>
            </p:spPr>
            <p:txBody>
              <a:bodyPr/>
              <a:lstStyle/>
              <a:p>
                <a:r>
                  <a:rPr lang="en-US">
                    <a:noFill/>
                  </a:rPr>
                  <a:t> </a:t>
                </a:r>
              </a:p>
            </p:txBody>
          </p:sp>
        </mc:Fallback>
      </mc:AlternateContent>
    </p:spTree>
    <p:extLst>
      <p:ext uri="{BB962C8B-B14F-4D97-AF65-F5344CB8AC3E}">
        <p14:creationId xmlns:p14="http://schemas.microsoft.com/office/powerpoint/2010/main" val="37807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Index Of An Operator: 3/4</a:t>
            </a:r>
            <a:endParaRPr lang="en-US" dirty="0"/>
          </a:p>
        </p:txBody>
      </p:sp>
      <p:sp>
        <p:nvSpPr>
          <p:cNvPr id="3" name="TextBox 2"/>
          <p:cNvSpPr txBox="1"/>
          <p:nvPr/>
        </p:nvSpPr>
        <p:spPr>
          <a:xfrm>
            <a:off x="152400" y="1066800"/>
            <a:ext cx="9144000" cy="1938992"/>
          </a:xfrm>
          <a:prstGeom prst="rect">
            <a:avLst/>
          </a:prstGeom>
          <a:noFill/>
        </p:spPr>
        <p:txBody>
          <a:bodyPr wrap="square" rtlCol="0">
            <a:spAutoFit/>
          </a:bodyPr>
          <a:lstStyle/>
          <a:p>
            <a:r>
              <a:rPr lang="en-US" sz="4000" dirty="0" smtClean="0">
                <a:solidFill>
                  <a:srgbClr val="0000FF"/>
                </a:solidFill>
              </a:rPr>
              <a:t>     Now suppose </a:t>
            </a:r>
            <a:r>
              <a:rPr lang="en-US" sz="4000" dirty="0" err="1" smtClean="0">
                <a:solidFill>
                  <a:srgbClr val="0000FF"/>
                </a:solidFill>
              </a:rPr>
              <a:t>T</a:t>
            </a:r>
            <a:r>
              <a:rPr lang="en-US" sz="4000" baseline="-25000" dirty="0" err="1" smtClean="0">
                <a:solidFill>
                  <a:srgbClr val="0000FF"/>
                </a:solidFill>
              </a:rPr>
              <a:t>u</a:t>
            </a:r>
            <a:r>
              <a:rPr lang="en-US" sz="4000" dirty="0" smtClean="0">
                <a:solidFill>
                  <a:srgbClr val="0000FF"/>
                </a:solidFill>
              </a:rPr>
              <a:t> is a family of </a:t>
            </a:r>
          </a:p>
          <a:p>
            <a:r>
              <a:rPr lang="en-US" sz="4000" dirty="0">
                <a:solidFill>
                  <a:srgbClr val="0000FF"/>
                </a:solidFill>
              </a:rPr>
              <a:t> </a:t>
            </a:r>
            <a:r>
              <a:rPr lang="en-US" sz="4000" dirty="0" smtClean="0">
                <a:solidFill>
                  <a:srgbClr val="0000FF"/>
                </a:solidFill>
              </a:rPr>
              <a:t>   linear operators between two </a:t>
            </a:r>
          </a:p>
          <a:p>
            <a:r>
              <a:rPr lang="en-US" sz="4000" dirty="0">
                <a:solidFill>
                  <a:srgbClr val="0000FF"/>
                </a:solidFill>
              </a:rPr>
              <a:t> </a:t>
            </a:r>
            <a:r>
              <a:rPr lang="en-US" sz="4000" dirty="0" smtClean="0">
                <a:solidFill>
                  <a:srgbClr val="0000FF"/>
                </a:solidFill>
              </a:rPr>
              <a:t>   </a:t>
            </a:r>
            <a:r>
              <a:rPr lang="en-US" sz="4000" i="1" u="sng" dirty="0" smtClean="0">
                <a:solidFill>
                  <a:srgbClr val="0000FF"/>
                </a:solidFill>
              </a:rPr>
              <a:t>infinite-dimensional</a:t>
            </a:r>
            <a:r>
              <a:rPr lang="en-US" sz="4000" dirty="0" smtClean="0">
                <a:solidFill>
                  <a:srgbClr val="0000FF"/>
                </a:solidFill>
              </a:rPr>
              <a:t> Hilbert spaces </a:t>
            </a:r>
            <a:endParaRPr lang="en-US" sz="4000" dirty="0">
              <a:solidFill>
                <a:srgbClr val="0000FF"/>
              </a:solidFill>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334000" y="4343400"/>
            <a:ext cx="1850231" cy="203359"/>
          </a:xfrm>
          <a:prstGeom prst="rect">
            <a:avLst/>
          </a:prstGeom>
        </p:spPr>
      </p:pic>
      <p:sp>
        <p:nvSpPr>
          <p:cNvPr id="8" name="TextBox 7"/>
          <p:cNvSpPr txBox="1"/>
          <p:nvPr/>
        </p:nvSpPr>
        <p:spPr>
          <a:xfrm>
            <a:off x="11806" y="4797380"/>
            <a:ext cx="9665594" cy="1754326"/>
          </a:xfrm>
          <a:prstGeom prst="rect">
            <a:avLst/>
          </a:prstGeom>
          <a:noFill/>
        </p:spPr>
        <p:txBody>
          <a:bodyPr wrap="square" rtlCol="0">
            <a:spAutoFit/>
          </a:bodyPr>
          <a:lstStyle/>
          <a:p>
            <a:r>
              <a:rPr lang="en-US" sz="3600" dirty="0" smtClean="0">
                <a:solidFill>
                  <a:srgbClr val="C00000"/>
                </a:solidFill>
              </a:rPr>
              <a:t>      Still the LHS makes sense for suitable (</a:t>
            </a:r>
            <a:r>
              <a:rPr lang="en-US" sz="3600" dirty="0" err="1" smtClean="0">
                <a:solidFill>
                  <a:srgbClr val="C00000"/>
                </a:solidFill>
              </a:rPr>
              <a:t>Fredholm</a:t>
            </a:r>
            <a:r>
              <a:rPr lang="en-US" sz="3600" dirty="0" smtClean="0">
                <a:solidFill>
                  <a:srgbClr val="C00000"/>
                </a:solidFill>
              </a:rPr>
              <a:t>) operators and is </a:t>
            </a:r>
            <a:r>
              <a:rPr lang="en-US" sz="3600" b="1" i="1" u="sng" dirty="0" smtClean="0">
                <a:solidFill>
                  <a:srgbClr val="C00000"/>
                </a:solidFill>
              </a:rPr>
              <a:t>invariant</a:t>
            </a:r>
            <a:r>
              <a:rPr lang="en-US" sz="3600" dirty="0" smtClean="0">
                <a:solidFill>
                  <a:srgbClr val="C00000"/>
                </a:solidFill>
              </a:rPr>
              <a:t> under </a:t>
            </a:r>
            <a:r>
              <a:rPr lang="en-US" sz="3600" i="1" dirty="0" smtClean="0">
                <a:solidFill>
                  <a:srgbClr val="C00000"/>
                </a:solidFill>
              </a:rPr>
              <a:t>continuous</a:t>
            </a:r>
            <a:r>
              <a:rPr lang="en-US" sz="3600" dirty="0" smtClean="0">
                <a:solidFill>
                  <a:srgbClr val="C00000"/>
                </a:solidFill>
              </a:rPr>
              <a:t> changes of (</a:t>
            </a:r>
            <a:r>
              <a:rPr lang="en-US" sz="3600" dirty="0" err="1" smtClean="0">
                <a:solidFill>
                  <a:srgbClr val="C00000"/>
                </a:solidFill>
              </a:rPr>
              <a:t>Fredholm</a:t>
            </a:r>
            <a:r>
              <a:rPr lang="en-US" sz="3600" dirty="0" smtClean="0">
                <a:solidFill>
                  <a:srgbClr val="C00000"/>
                </a:solidFill>
              </a:rPr>
              <a:t>) operators. </a:t>
            </a:r>
            <a:endParaRPr lang="en-US" sz="3600" dirty="0">
              <a:solidFill>
                <a:srgbClr val="C00000"/>
              </a:solidFill>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8600" y="3505200"/>
            <a:ext cx="4980622" cy="493395"/>
          </a:xfrm>
          <a:prstGeom prst="rect">
            <a:avLst/>
          </a:prstGeom>
        </p:spPr>
      </p:pic>
      <p:pic>
        <p:nvPicPr>
          <p:cNvPr id="4" name="Pictur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334000" y="3581400"/>
            <a:ext cx="3567112" cy="380047"/>
          </a:xfrm>
          <a:prstGeom prst="rect">
            <a:avLst/>
          </a:prstGeom>
        </p:spPr>
      </p:pic>
    </p:spTree>
    <p:extLst>
      <p:ext uri="{BB962C8B-B14F-4D97-AF65-F5344CB8AC3E}">
        <p14:creationId xmlns:p14="http://schemas.microsoft.com/office/powerpoint/2010/main" val="17837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Of An Operator: 4/4</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04800" y="1676400"/>
                <a:ext cx="8686800" cy="2123658"/>
              </a:xfrm>
              <a:prstGeom prst="rect">
                <a:avLst/>
              </a:prstGeom>
              <a:noFill/>
            </p:spPr>
            <p:txBody>
              <a:bodyPr wrap="square" rtlCol="0">
                <a:spAutoFit/>
              </a:bodyPr>
              <a:lstStyle/>
              <a:p>
                <a:r>
                  <a:rPr lang="en-US" sz="4400" dirty="0" smtClean="0">
                    <a:solidFill>
                      <a:srgbClr val="0000FF"/>
                    </a:solidFill>
                  </a:rPr>
                  <a:t>The BPS index </a:t>
                </a:r>
                <a14:m>
                  <m:oMath xmlns:m="http://schemas.openxmlformats.org/officeDocument/2006/math">
                    <m:r>
                      <m:rPr>
                        <m:sty m:val="p"/>
                      </m:rPr>
                      <a:rPr lang="en-US" sz="4400" b="0" i="0" smtClean="0">
                        <a:solidFill>
                          <a:srgbClr val="0000FF"/>
                        </a:solidFill>
                        <a:latin typeface="Cambria Math"/>
                      </a:rPr>
                      <m:t>Ω</m:t>
                    </m:r>
                    <m:d>
                      <m:dPr>
                        <m:ctrlPr>
                          <a:rPr lang="en-US" sz="4400" b="0" i="1" smtClean="0">
                            <a:solidFill>
                              <a:srgbClr val="0000FF"/>
                            </a:solidFill>
                            <a:latin typeface="Cambria Math"/>
                          </a:rPr>
                        </m:ctrlPr>
                      </m:dPr>
                      <m:e>
                        <m:r>
                          <a:rPr lang="en-US" sz="4400" b="0" i="1" smtClean="0">
                            <a:solidFill>
                              <a:srgbClr val="0000FF"/>
                            </a:solidFill>
                            <a:latin typeface="Cambria Math"/>
                          </a:rPr>
                          <m:t>𝛾</m:t>
                        </m:r>
                      </m:e>
                    </m:d>
                  </m:oMath>
                </a14:m>
                <a:r>
                  <a:rPr lang="en-US" sz="4400" dirty="0" smtClean="0">
                    <a:solidFill>
                      <a:srgbClr val="0000FF"/>
                    </a:solidFill>
                  </a:rPr>
                  <a:t> </a:t>
                </a:r>
                <a:r>
                  <a:rPr lang="en-US" sz="4400" i="1" u="sng" dirty="0" smtClean="0">
                    <a:solidFill>
                      <a:srgbClr val="0000FF"/>
                    </a:solidFill>
                  </a:rPr>
                  <a:t>is</a:t>
                </a:r>
                <a:r>
                  <a:rPr lang="en-US" sz="4400" dirty="0" smtClean="0">
                    <a:solidFill>
                      <a:srgbClr val="0000FF"/>
                    </a:solidFill>
                  </a:rPr>
                  <a:t> the index of </a:t>
                </a:r>
              </a:p>
              <a:p>
                <a:r>
                  <a:rPr lang="en-US" sz="4400" dirty="0">
                    <a:solidFill>
                      <a:srgbClr val="0000FF"/>
                    </a:solidFill>
                  </a:rPr>
                  <a:t> </a:t>
                </a:r>
                <a:r>
                  <a:rPr lang="en-US" sz="4400" dirty="0" smtClean="0">
                    <a:solidFill>
                      <a:srgbClr val="0000FF"/>
                    </a:solidFill>
                  </a:rPr>
                  <a:t>   the supersymmetry operator Q </a:t>
                </a:r>
              </a:p>
              <a:p>
                <a:r>
                  <a:rPr lang="en-US" sz="4400" dirty="0">
                    <a:solidFill>
                      <a:srgbClr val="0000FF"/>
                    </a:solidFill>
                  </a:rPr>
                  <a:t> </a:t>
                </a:r>
                <a:r>
                  <a:rPr lang="en-US" sz="4400" dirty="0" smtClean="0">
                    <a:solidFill>
                      <a:srgbClr val="0000FF"/>
                    </a:solidFill>
                  </a:rPr>
                  <a:t>                 on Hilbert space. </a:t>
                </a:r>
                <a:endParaRPr lang="en-US" sz="4400" dirty="0">
                  <a:solidFill>
                    <a:srgbClr val="0000FF"/>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1676400"/>
                <a:ext cx="8686800" cy="2123658"/>
              </a:xfrm>
              <a:prstGeom prst="rect">
                <a:avLst/>
              </a:prstGeom>
              <a:blipFill rotWithShape="1">
                <a:blip r:embed="rId3"/>
                <a:stretch>
                  <a:fillRect l="-2807" t="-5747" b="-12931"/>
                </a:stretch>
              </a:blipFill>
            </p:spPr>
            <p:txBody>
              <a:bodyPr/>
              <a:lstStyle/>
              <a:p>
                <a:r>
                  <a:rPr lang="en-US">
                    <a:noFill/>
                  </a:rPr>
                  <a:t> </a:t>
                </a:r>
              </a:p>
            </p:txBody>
          </p:sp>
        </mc:Fallback>
      </mc:AlternateContent>
      <p:sp>
        <p:nvSpPr>
          <p:cNvPr id="4" name="TextBox 3"/>
          <p:cNvSpPr txBox="1"/>
          <p:nvPr/>
        </p:nvSpPr>
        <p:spPr>
          <a:xfrm>
            <a:off x="228600" y="4267200"/>
            <a:ext cx="9144000" cy="1569660"/>
          </a:xfrm>
          <a:prstGeom prst="rect">
            <a:avLst/>
          </a:prstGeom>
          <a:noFill/>
        </p:spPr>
        <p:txBody>
          <a:bodyPr wrap="square" rtlCol="0">
            <a:spAutoFit/>
          </a:bodyPr>
          <a:lstStyle/>
          <a:p>
            <a:r>
              <a:rPr lang="en-US" sz="3200" dirty="0" smtClean="0">
                <a:solidFill>
                  <a:srgbClr val="FF0000"/>
                </a:solidFill>
              </a:rPr>
              <a:t>(In the weak-coupling limit it is literally the index </a:t>
            </a:r>
          </a:p>
          <a:p>
            <a:r>
              <a:rPr lang="en-US" sz="3200" dirty="0" smtClean="0">
                <a:solidFill>
                  <a:srgbClr val="FF0000"/>
                </a:solidFill>
              </a:rPr>
              <a:t>of a Dirac operator on a moduli space of magnetic monopoles.) </a:t>
            </a:r>
            <a:endParaRPr lang="en-US" sz="3200" dirty="0">
              <a:solidFill>
                <a:srgbClr val="FF0000"/>
              </a:solidFill>
            </a:endParaRPr>
          </a:p>
        </p:txBody>
      </p:sp>
    </p:spTree>
    <p:extLst>
      <p:ext uri="{BB962C8B-B14F-4D97-AF65-F5344CB8AC3E}">
        <p14:creationId xmlns:p14="http://schemas.microsoft.com/office/powerpoint/2010/main" val="31680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s://s-media-cache-ak0.pinimg.com/736x/fd/70/94/fd70948dcffc9c927ca5e532432c49b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952500"/>
            <a:ext cx="2946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idx="4294967295"/>
          </p:nvPr>
        </p:nvSpPr>
        <p:spPr>
          <a:xfrm>
            <a:off x="18327" y="-14468"/>
            <a:ext cx="9144000" cy="1143000"/>
          </a:xfrm>
        </p:spPr>
        <p:txBody>
          <a:bodyPr/>
          <a:lstStyle/>
          <a:p>
            <a:r>
              <a:rPr lang="en-US" dirty="0" smtClean="0"/>
              <a:t>The Wall-Crossing Phenomenon</a:t>
            </a:r>
            <a:endParaRPr lang="en-US" dirty="0"/>
          </a:p>
        </p:txBody>
      </p:sp>
      <p:grpSp>
        <p:nvGrpSpPr>
          <p:cNvPr id="22" name="Group 21"/>
          <p:cNvGrpSpPr/>
          <p:nvPr/>
        </p:nvGrpSpPr>
        <p:grpSpPr>
          <a:xfrm>
            <a:off x="609600" y="3581400"/>
            <a:ext cx="4724400" cy="2057401"/>
            <a:chOff x="76200" y="3581400"/>
            <a:chExt cx="4724400" cy="2057401"/>
          </a:xfrm>
        </p:grpSpPr>
        <p:sp>
          <p:nvSpPr>
            <p:cNvPr id="17417" name="Text Box 9"/>
            <p:cNvSpPr txBox="1">
              <a:spLocks noChangeArrowheads="1"/>
            </p:cNvSpPr>
            <p:nvPr/>
          </p:nvSpPr>
          <p:spPr bwMode="auto">
            <a:xfrm>
              <a:off x="76200" y="3667044"/>
              <a:ext cx="4661004" cy="1971757"/>
            </a:xfrm>
            <a:prstGeom prst="rect">
              <a:avLst/>
            </a:prstGeom>
            <a:noFill/>
            <a:ln w="9525">
              <a:noFill/>
              <a:miter lim="800000"/>
              <a:headEnd/>
              <a:tailEnd/>
            </a:ln>
            <a:effectLst/>
          </p:spPr>
          <p:txBody>
            <a:bodyPr wrap="square">
              <a:spAutoFit/>
            </a:bodyPr>
            <a:lstStyle/>
            <a:p>
              <a:r>
                <a:rPr lang="en-US" sz="3600" dirty="0">
                  <a:solidFill>
                    <a:srgbClr val="0000FF"/>
                  </a:solidFill>
                </a:rPr>
                <a:t>BPS particles can form bound states which </a:t>
              </a:r>
              <a:r>
                <a:rPr lang="en-US" sz="3600" dirty="0" smtClean="0">
                  <a:solidFill>
                    <a:srgbClr val="0000FF"/>
                  </a:solidFill>
                </a:rPr>
                <a:t>are </a:t>
              </a:r>
              <a:r>
                <a:rPr lang="en-US" sz="3600" dirty="0">
                  <a:solidFill>
                    <a:srgbClr val="0000FF"/>
                  </a:solidFill>
                </a:rPr>
                <a:t>themselves BPS!</a:t>
              </a:r>
            </a:p>
          </p:txBody>
        </p:sp>
        <p:sp>
          <p:nvSpPr>
            <p:cNvPr id="17421" name="Rectangle 13"/>
            <p:cNvSpPr>
              <a:spLocks noChangeArrowheads="1"/>
            </p:cNvSpPr>
            <p:nvPr/>
          </p:nvSpPr>
          <p:spPr bwMode="auto">
            <a:xfrm>
              <a:off x="76200" y="3581400"/>
              <a:ext cx="4724400" cy="1857967"/>
            </a:xfrm>
            <a:prstGeom prst="rect">
              <a:avLst/>
            </a:prstGeom>
            <a:noFill/>
            <a:ln w="38100">
              <a:solidFill>
                <a:srgbClr val="008000"/>
              </a:solidFill>
              <a:miter lim="800000"/>
              <a:headEnd/>
              <a:tailEnd/>
            </a:ln>
            <a:effectLst/>
          </p:spPr>
          <p:txBody>
            <a:bodyPr wrap="none" anchor="ctr"/>
            <a:lstStyle/>
            <a:p>
              <a:pPr algn="ctr"/>
              <a:endParaRPr lang="en-US">
                <a:solidFill>
                  <a:srgbClr val="FF0000"/>
                </a:solidFill>
              </a:endParaRPr>
            </a:p>
          </p:txBody>
        </p:sp>
      </p:grpSp>
      <p:sp>
        <p:nvSpPr>
          <p:cNvPr id="7" name="TextBox 6"/>
          <p:cNvSpPr txBox="1"/>
          <p:nvPr/>
        </p:nvSpPr>
        <p:spPr>
          <a:xfrm>
            <a:off x="-18327" y="914400"/>
            <a:ext cx="6019800" cy="1446550"/>
          </a:xfrm>
          <a:prstGeom prst="rect">
            <a:avLst/>
          </a:prstGeom>
          <a:noFill/>
        </p:spPr>
        <p:txBody>
          <a:bodyPr wrap="square" rtlCol="0">
            <a:spAutoFit/>
          </a:bodyPr>
          <a:lstStyle/>
          <a:p>
            <a:r>
              <a:rPr lang="en-US" sz="4400" dirty="0" smtClean="0">
                <a:solidFill>
                  <a:srgbClr val="FF0000"/>
                </a:solidFill>
              </a:rPr>
              <a:t>  But even the </a:t>
            </a:r>
            <a:r>
              <a:rPr lang="en-US" sz="4400" b="1" i="1" u="sng" dirty="0" smtClean="0">
                <a:solidFill>
                  <a:srgbClr val="FF0000"/>
                </a:solidFill>
              </a:rPr>
              <a:t>index</a:t>
            </a:r>
            <a:r>
              <a:rPr lang="en-US" sz="4400" dirty="0" smtClean="0">
                <a:solidFill>
                  <a:srgbClr val="FF0000"/>
                </a:solidFill>
              </a:rPr>
              <a:t> can </a:t>
            </a:r>
          </a:p>
          <a:p>
            <a:r>
              <a:rPr lang="en-US" sz="4400" dirty="0">
                <a:solidFill>
                  <a:srgbClr val="FF0000"/>
                </a:solidFill>
              </a:rPr>
              <a:t> </a:t>
            </a:r>
            <a:r>
              <a:rPr lang="en-US" sz="4400" dirty="0" smtClean="0">
                <a:solidFill>
                  <a:srgbClr val="FF0000"/>
                </a:solidFill>
              </a:rPr>
              <a:t>     depend on u !!</a:t>
            </a:r>
            <a:endParaRPr lang="en-US" sz="4400" dirty="0">
              <a:solidFill>
                <a:srgbClr val="FF0000"/>
              </a:solidFill>
            </a:endParaRPr>
          </a:p>
        </p:txBody>
      </p:sp>
      <p:cxnSp>
        <p:nvCxnSpPr>
          <p:cNvPr id="15" name="Straight Arrow Connector 14"/>
          <p:cNvCxnSpPr/>
          <p:nvPr/>
        </p:nvCxnSpPr>
        <p:spPr>
          <a:xfrm>
            <a:off x="2514600" y="5943600"/>
            <a:ext cx="29718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076" name="Group 4"/>
          <p:cNvGrpSpPr>
            <a:grpSpLocks noChangeAspect="1"/>
          </p:cNvGrpSpPr>
          <p:nvPr>
            <p:custDataLst>
              <p:tags r:id="rId1"/>
            </p:custDataLst>
          </p:nvPr>
        </p:nvGrpSpPr>
        <p:grpSpPr bwMode="auto">
          <a:xfrm>
            <a:off x="3733800" y="6172200"/>
            <a:ext cx="906762" cy="495300"/>
            <a:chOff x="2126" y="3801"/>
            <a:chExt cx="2347" cy="1282"/>
          </a:xfrm>
        </p:grpSpPr>
        <p:sp>
          <p:nvSpPr>
            <p:cNvPr id="3078" name="Freeform 6"/>
            <p:cNvSpPr>
              <a:spLocks noEditPoints="1"/>
            </p:cNvSpPr>
            <p:nvPr/>
          </p:nvSpPr>
          <p:spPr bwMode="auto">
            <a:xfrm>
              <a:off x="2126" y="3801"/>
              <a:ext cx="1137" cy="1092"/>
            </a:xfrm>
            <a:custGeom>
              <a:avLst/>
              <a:gdLst/>
              <a:ahLst/>
              <a:cxnLst>
                <a:cxn ang="0">
                  <a:pos x="1192" y="94"/>
                </a:cxn>
                <a:cxn ang="0">
                  <a:pos x="1089" y="139"/>
                </a:cxn>
                <a:cxn ang="0">
                  <a:pos x="1214" y="1024"/>
                </a:cxn>
                <a:cxn ang="0">
                  <a:pos x="1582" y="953"/>
                </a:cxn>
                <a:cxn ang="0">
                  <a:pos x="1784" y="804"/>
                </a:cxn>
                <a:cxn ang="0">
                  <a:pos x="1911" y="519"/>
                </a:cxn>
                <a:cxn ang="0">
                  <a:pos x="1901" y="275"/>
                </a:cxn>
                <a:cxn ang="0">
                  <a:pos x="1739" y="138"/>
                </a:cxn>
                <a:cxn ang="0">
                  <a:pos x="1501" y="95"/>
                </a:cxn>
                <a:cxn ang="0">
                  <a:pos x="1520" y="0"/>
                </a:cxn>
                <a:cxn ang="0">
                  <a:pos x="1971" y="98"/>
                </a:cxn>
                <a:cxn ang="0">
                  <a:pos x="2208" y="353"/>
                </a:cxn>
                <a:cxn ang="0">
                  <a:pos x="2160" y="678"/>
                </a:cxn>
                <a:cxn ang="0">
                  <a:pos x="1885" y="925"/>
                </a:cxn>
                <a:cxn ang="0">
                  <a:pos x="1520" y="1063"/>
                </a:cxn>
                <a:cxn ang="0">
                  <a:pos x="1591" y="1091"/>
                </a:cxn>
                <a:cxn ang="0">
                  <a:pos x="1754" y="1223"/>
                </a:cxn>
                <a:cxn ang="0">
                  <a:pos x="1818" y="1464"/>
                </a:cxn>
                <a:cxn ang="0">
                  <a:pos x="1789" y="1725"/>
                </a:cxn>
                <a:cxn ang="0">
                  <a:pos x="1779" y="1999"/>
                </a:cxn>
                <a:cxn ang="0">
                  <a:pos x="1873" y="2113"/>
                </a:cxn>
                <a:cxn ang="0">
                  <a:pos x="2021" y="2079"/>
                </a:cxn>
                <a:cxn ang="0">
                  <a:pos x="2173" y="1887"/>
                </a:cxn>
                <a:cxn ang="0">
                  <a:pos x="2221" y="1791"/>
                </a:cxn>
                <a:cxn ang="0">
                  <a:pos x="2267" y="1803"/>
                </a:cxn>
                <a:cxn ang="0">
                  <a:pos x="2253" y="1902"/>
                </a:cxn>
                <a:cxn ang="0">
                  <a:pos x="2131" y="2082"/>
                </a:cxn>
                <a:cxn ang="0">
                  <a:pos x="1889" y="2184"/>
                </a:cxn>
                <a:cxn ang="0">
                  <a:pos x="1781" y="2174"/>
                </a:cxn>
                <a:cxn ang="0">
                  <a:pos x="1605" y="2111"/>
                </a:cxn>
                <a:cxn ang="0">
                  <a:pos x="1480" y="1939"/>
                </a:cxn>
                <a:cxn ang="0">
                  <a:pos x="1489" y="1706"/>
                </a:cxn>
                <a:cxn ang="0">
                  <a:pos x="1546" y="1487"/>
                </a:cxn>
                <a:cxn ang="0">
                  <a:pos x="1560" y="1323"/>
                </a:cxn>
                <a:cxn ang="0">
                  <a:pos x="1488" y="1179"/>
                </a:cxn>
                <a:cxn ang="0">
                  <a:pos x="1269" y="1094"/>
                </a:cxn>
                <a:cxn ang="0">
                  <a:pos x="619" y="1965"/>
                </a:cxn>
                <a:cxn ang="0">
                  <a:pos x="718" y="2016"/>
                </a:cxn>
                <a:cxn ang="0">
                  <a:pos x="893" y="2023"/>
                </a:cxn>
                <a:cxn ang="0">
                  <a:pos x="900" y="2101"/>
                </a:cxn>
                <a:cxn ang="0">
                  <a:pos x="814" y="2115"/>
                </a:cxn>
                <a:cxn ang="0">
                  <a:pos x="522" y="2106"/>
                </a:cxn>
                <a:cxn ang="0">
                  <a:pos x="270" y="2111"/>
                </a:cxn>
                <a:cxn ang="0">
                  <a:pos x="40" y="2116"/>
                </a:cxn>
                <a:cxn ang="0">
                  <a:pos x="0" y="2081"/>
                </a:cxn>
                <a:cxn ang="0">
                  <a:pos x="48" y="2018"/>
                </a:cxn>
                <a:cxn ang="0">
                  <a:pos x="266" y="2007"/>
                </a:cxn>
                <a:cxn ang="0">
                  <a:pos x="360" y="1925"/>
                </a:cxn>
                <a:cxn ang="0">
                  <a:pos x="814" y="159"/>
                </a:cxn>
                <a:cxn ang="0">
                  <a:pos x="755" y="105"/>
                </a:cxn>
                <a:cxn ang="0">
                  <a:pos x="616" y="93"/>
                </a:cxn>
                <a:cxn ang="0">
                  <a:pos x="522" y="73"/>
                </a:cxn>
                <a:cxn ang="0">
                  <a:pos x="565" y="2"/>
                </a:cxn>
              </a:cxnLst>
              <a:rect l="0" t="0" r="r" b="b"/>
              <a:pathLst>
                <a:path w="2275" h="2184">
                  <a:moveTo>
                    <a:pt x="1345" y="93"/>
                  </a:moveTo>
                  <a:lnTo>
                    <a:pt x="1316" y="93"/>
                  </a:lnTo>
                  <a:lnTo>
                    <a:pt x="1285" y="93"/>
                  </a:lnTo>
                  <a:lnTo>
                    <a:pt x="1252" y="93"/>
                  </a:lnTo>
                  <a:lnTo>
                    <a:pt x="1221" y="94"/>
                  </a:lnTo>
                  <a:lnTo>
                    <a:pt x="1192" y="94"/>
                  </a:lnTo>
                  <a:lnTo>
                    <a:pt x="1169" y="95"/>
                  </a:lnTo>
                  <a:lnTo>
                    <a:pt x="1155" y="97"/>
                  </a:lnTo>
                  <a:lnTo>
                    <a:pt x="1131" y="102"/>
                  </a:lnTo>
                  <a:lnTo>
                    <a:pt x="1114" y="111"/>
                  </a:lnTo>
                  <a:lnTo>
                    <a:pt x="1101" y="122"/>
                  </a:lnTo>
                  <a:lnTo>
                    <a:pt x="1089" y="139"/>
                  </a:lnTo>
                  <a:lnTo>
                    <a:pt x="1080" y="159"/>
                  </a:lnTo>
                  <a:lnTo>
                    <a:pt x="1073" y="183"/>
                  </a:lnTo>
                  <a:lnTo>
                    <a:pt x="1064" y="214"/>
                  </a:lnTo>
                  <a:lnTo>
                    <a:pt x="1064" y="214"/>
                  </a:lnTo>
                  <a:lnTo>
                    <a:pt x="855" y="1024"/>
                  </a:lnTo>
                  <a:lnTo>
                    <a:pt x="1214" y="1024"/>
                  </a:lnTo>
                  <a:lnTo>
                    <a:pt x="1290" y="1021"/>
                  </a:lnTo>
                  <a:lnTo>
                    <a:pt x="1358" y="1014"/>
                  </a:lnTo>
                  <a:lnTo>
                    <a:pt x="1422" y="1003"/>
                  </a:lnTo>
                  <a:lnTo>
                    <a:pt x="1480" y="989"/>
                  </a:lnTo>
                  <a:lnTo>
                    <a:pt x="1534" y="972"/>
                  </a:lnTo>
                  <a:lnTo>
                    <a:pt x="1582" y="953"/>
                  </a:lnTo>
                  <a:lnTo>
                    <a:pt x="1626" y="932"/>
                  </a:lnTo>
                  <a:lnTo>
                    <a:pt x="1664" y="911"/>
                  </a:lnTo>
                  <a:lnTo>
                    <a:pt x="1697" y="888"/>
                  </a:lnTo>
                  <a:lnTo>
                    <a:pt x="1726" y="865"/>
                  </a:lnTo>
                  <a:lnTo>
                    <a:pt x="1749" y="843"/>
                  </a:lnTo>
                  <a:lnTo>
                    <a:pt x="1784" y="804"/>
                  </a:lnTo>
                  <a:lnTo>
                    <a:pt x="1816" y="760"/>
                  </a:lnTo>
                  <a:lnTo>
                    <a:pt x="1843" y="714"/>
                  </a:lnTo>
                  <a:lnTo>
                    <a:pt x="1866" y="665"/>
                  </a:lnTo>
                  <a:lnTo>
                    <a:pt x="1883" y="616"/>
                  </a:lnTo>
                  <a:lnTo>
                    <a:pt x="1899" y="568"/>
                  </a:lnTo>
                  <a:lnTo>
                    <a:pt x="1911" y="519"/>
                  </a:lnTo>
                  <a:lnTo>
                    <a:pt x="1918" y="475"/>
                  </a:lnTo>
                  <a:lnTo>
                    <a:pt x="1923" y="434"/>
                  </a:lnTo>
                  <a:lnTo>
                    <a:pt x="1924" y="400"/>
                  </a:lnTo>
                  <a:lnTo>
                    <a:pt x="1921" y="353"/>
                  </a:lnTo>
                  <a:lnTo>
                    <a:pt x="1914" y="312"/>
                  </a:lnTo>
                  <a:lnTo>
                    <a:pt x="1901" y="275"/>
                  </a:lnTo>
                  <a:lnTo>
                    <a:pt x="1882" y="244"/>
                  </a:lnTo>
                  <a:lnTo>
                    <a:pt x="1860" y="216"/>
                  </a:lnTo>
                  <a:lnTo>
                    <a:pt x="1835" y="190"/>
                  </a:lnTo>
                  <a:lnTo>
                    <a:pt x="1806" y="171"/>
                  </a:lnTo>
                  <a:lnTo>
                    <a:pt x="1774" y="152"/>
                  </a:lnTo>
                  <a:lnTo>
                    <a:pt x="1739" y="138"/>
                  </a:lnTo>
                  <a:lnTo>
                    <a:pt x="1703" y="125"/>
                  </a:lnTo>
                  <a:lnTo>
                    <a:pt x="1664" y="115"/>
                  </a:lnTo>
                  <a:lnTo>
                    <a:pt x="1624" y="108"/>
                  </a:lnTo>
                  <a:lnTo>
                    <a:pt x="1584" y="102"/>
                  </a:lnTo>
                  <a:lnTo>
                    <a:pt x="1543" y="98"/>
                  </a:lnTo>
                  <a:lnTo>
                    <a:pt x="1501" y="95"/>
                  </a:lnTo>
                  <a:lnTo>
                    <a:pt x="1460" y="94"/>
                  </a:lnTo>
                  <a:lnTo>
                    <a:pt x="1421" y="93"/>
                  </a:lnTo>
                  <a:lnTo>
                    <a:pt x="1381" y="93"/>
                  </a:lnTo>
                  <a:lnTo>
                    <a:pt x="1345" y="93"/>
                  </a:lnTo>
                  <a:close/>
                  <a:moveTo>
                    <a:pt x="609" y="0"/>
                  </a:moveTo>
                  <a:lnTo>
                    <a:pt x="1520" y="0"/>
                  </a:lnTo>
                  <a:lnTo>
                    <a:pt x="1607" y="3"/>
                  </a:lnTo>
                  <a:lnTo>
                    <a:pt x="1690" y="12"/>
                  </a:lnTo>
                  <a:lnTo>
                    <a:pt x="1767" y="26"/>
                  </a:lnTo>
                  <a:lnTo>
                    <a:pt x="1841" y="44"/>
                  </a:lnTo>
                  <a:lnTo>
                    <a:pt x="1909" y="68"/>
                  </a:lnTo>
                  <a:lnTo>
                    <a:pt x="1971" y="98"/>
                  </a:lnTo>
                  <a:lnTo>
                    <a:pt x="2027" y="131"/>
                  </a:lnTo>
                  <a:lnTo>
                    <a:pt x="2078" y="168"/>
                  </a:lnTo>
                  <a:lnTo>
                    <a:pt x="2120" y="209"/>
                  </a:lnTo>
                  <a:lnTo>
                    <a:pt x="2157" y="254"/>
                  </a:lnTo>
                  <a:lnTo>
                    <a:pt x="2186" y="302"/>
                  </a:lnTo>
                  <a:lnTo>
                    <a:pt x="2208" y="353"/>
                  </a:lnTo>
                  <a:lnTo>
                    <a:pt x="2221" y="407"/>
                  </a:lnTo>
                  <a:lnTo>
                    <a:pt x="2225" y="463"/>
                  </a:lnTo>
                  <a:lnTo>
                    <a:pt x="2221" y="521"/>
                  </a:lnTo>
                  <a:lnTo>
                    <a:pt x="2208" y="576"/>
                  </a:lnTo>
                  <a:lnTo>
                    <a:pt x="2187" y="629"/>
                  </a:lnTo>
                  <a:lnTo>
                    <a:pt x="2160" y="678"/>
                  </a:lnTo>
                  <a:lnTo>
                    <a:pt x="2126" y="726"/>
                  </a:lnTo>
                  <a:lnTo>
                    <a:pt x="2087" y="772"/>
                  </a:lnTo>
                  <a:lnTo>
                    <a:pt x="2043" y="814"/>
                  </a:lnTo>
                  <a:lnTo>
                    <a:pt x="1994" y="854"/>
                  </a:lnTo>
                  <a:lnTo>
                    <a:pt x="1941" y="891"/>
                  </a:lnTo>
                  <a:lnTo>
                    <a:pt x="1885" y="925"/>
                  </a:lnTo>
                  <a:lnTo>
                    <a:pt x="1827" y="956"/>
                  </a:lnTo>
                  <a:lnTo>
                    <a:pt x="1767" y="985"/>
                  </a:lnTo>
                  <a:lnTo>
                    <a:pt x="1706" y="1009"/>
                  </a:lnTo>
                  <a:lnTo>
                    <a:pt x="1643" y="1030"/>
                  </a:lnTo>
                  <a:lnTo>
                    <a:pt x="1581" y="1048"/>
                  </a:lnTo>
                  <a:lnTo>
                    <a:pt x="1520" y="1063"/>
                  </a:lnTo>
                  <a:lnTo>
                    <a:pt x="1520" y="1063"/>
                  </a:lnTo>
                  <a:lnTo>
                    <a:pt x="1520" y="1063"/>
                  </a:lnTo>
                  <a:lnTo>
                    <a:pt x="1520" y="1063"/>
                  </a:lnTo>
                  <a:lnTo>
                    <a:pt x="1540" y="1070"/>
                  </a:lnTo>
                  <a:lnTo>
                    <a:pt x="1565" y="1080"/>
                  </a:lnTo>
                  <a:lnTo>
                    <a:pt x="1591" y="1091"/>
                  </a:lnTo>
                  <a:lnTo>
                    <a:pt x="1619" y="1107"/>
                  </a:lnTo>
                  <a:lnTo>
                    <a:pt x="1646" y="1124"/>
                  </a:lnTo>
                  <a:lnTo>
                    <a:pt x="1675" y="1143"/>
                  </a:lnTo>
                  <a:lnTo>
                    <a:pt x="1703" y="1166"/>
                  </a:lnTo>
                  <a:lnTo>
                    <a:pt x="1729" y="1193"/>
                  </a:lnTo>
                  <a:lnTo>
                    <a:pt x="1754" y="1223"/>
                  </a:lnTo>
                  <a:lnTo>
                    <a:pt x="1776" y="1257"/>
                  </a:lnTo>
                  <a:lnTo>
                    <a:pt x="1793" y="1294"/>
                  </a:lnTo>
                  <a:lnTo>
                    <a:pt x="1808" y="1335"/>
                  </a:lnTo>
                  <a:lnTo>
                    <a:pt x="1816" y="1379"/>
                  </a:lnTo>
                  <a:lnTo>
                    <a:pt x="1819" y="1428"/>
                  </a:lnTo>
                  <a:lnTo>
                    <a:pt x="1818" y="1464"/>
                  </a:lnTo>
                  <a:lnTo>
                    <a:pt x="1816" y="1501"/>
                  </a:lnTo>
                  <a:lnTo>
                    <a:pt x="1813" y="1539"/>
                  </a:lnTo>
                  <a:lnTo>
                    <a:pt x="1809" y="1575"/>
                  </a:lnTo>
                  <a:lnTo>
                    <a:pt x="1803" y="1620"/>
                  </a:lnTo>
                  <a:lnTo>
                    <a:pt x="1796" y="1671"/>
                  </a:lnTo>
                  <a:lnTo>
                    <a:pt x="1789" y="1725"/>
                  </a:lnTo>
                  <a:lnTo>
                    <a:pt x="1783" y="1779"/>
                  </a:lnTo>
                  <a:lnTo>
                    <a:pt x="1779" y="1833"/>
                  </a:lnTo>
                  <a:lnTo>
                    <a:pt x="1776" y="1882"/>
                  </a:lnTo>
                  <a:lnTo>
                    <a:pt x="1774" y="1925"/>
                  </a:lnTo>
                  <a:lnTo>
                    <a:pt x="1776" y="1965"/>
                  </a:lnTo>
                  <a:lnTo>
                    <a:pt x="1779" y="1999"/>
                  </a:lnTo>
                  <a:lnTo>
                    <a:pt x="1784" y="2028"/>
                  </a:lnTo>
                  <a:lnTo>
                    <a:pt x="1795" y="2055"/>
                  </a:lnTo>
                  <a:lnTo>
                    <a:pt x="1808" y="2077"/>
                  </a:lnTo>
                  <a:lnTo>
                    <a:pt x="1824" y="2094"/>
                  </a:lnTo>
                  <a:lnTo>
                    <a:pt x="1845" y="2106"/>
                  </a:lnTo>
                  <a:lnTo>
                    <a:pt x="1873" y="2113"/>
                  </a:lnTo>
                  <a:lnTo>
                    <a:pt x="1905" y="2116"/>
                  </a:lnTo>
                  <a:lnTo>
                    <a:pt x="1924" y="2115"/>
                  </a:lnTo>
                  <a:lnTo>
                    <a:pt x="1946" y="2111"/>
                  </a:lnTo>
                  <a:lnTo>
                    <a:pt x="1971" y="2103"/>
                  </a:lnTo>
                  <a:lnTo>
                    <a:pt x="1995" y="2094"/>
                  </a:lnTo>
                  <a:lnTo>
                    <a:pt x="2021" y="2079"/>
                  </a:lnTo>
                  <a:lnTo>
                    <a:pt x="2048" y="2060"/>
                  </a:lnTo>
                  <a:lnTo>
                    <a:pt x="2074" y="2037"/>
                  </a:lnTo>
                  <a:lnTo>
                    <a:pt x="2100" y="2008"/>
                  </a:lnTo>
                  <a:lnTo>
                    <a:pt x="2126" y="1973"/>
                  </a:lnTo>
                  <a:lnTo>
                    <a:pt x="2151" y="1933"/>
                  </a:lnTo>
                  <a:lnTo>
                    <a:pt x="2173" y="1887"/>
                  </a:lnTo>
                  <a:lnTo>
                    <a:pt x="2195" y="1833"/>
                  </a:lnTo>
                  <a:lnTo>
                    <a:pt x="2197" y="1823"/>
                  </a:lnTo>
                  <a:lnTo>
                    <a:pt x="2200" y="1813"/>
                  </a:lnTo>
                  <a:lnTo>
                    <a:pt x="2205" y="1804"/>
                  </a:lnTo>
                  <a:lnTo>
                    <a:pt x="2212" y="1796"/>
                  </a:lnTo>
                  <a:lnTo>
                    <a:pt x="2221" y="1791"/>
                  </a:lnTo>
                  <a:lnTo>
                    <a:pt x="2234" y="1789"/>
                  </a:lnTo>
                  <a:lnTo>
                    <a:pt x="2238" y="1789"/>
                  </a:lnTo>
                  <a:lnTo>
                    <a:pt x="2244" y="1790"/>
                  </a:lnTo>
                  <a:lnTo>
                    <a:pt x="2253" y="1791"/>
                  </a:lnTo>
                  <a:lnTo>
                    <a:pt x="2260" y="1796"/>
                  </a:lnTo>
                  <a:lnTo>
                    <a:pt x="2267" y="1803"/>
                  </a:lnTo>
                  <a:lnTo>
                    <a:pt x="2273" y="1814"/>
                  </a:lnTo>
                  <a:lnTo>
                    <a:pt x="2275" y="1828"/>
                  </a:lnTo>
                  <a:lnTo>
                    <a:pt x="2273" y="1840"/>
                  </a:lnTo>
                  <a:lnTo>
                    <a:pt x="2269" y="1855"/>
                  </a:lnTo>
                  <a:lnTo>
                    <a:pt x="2261" y="1877"/>
                  </a:lnTo>
                  <a:lnTo>
                    <a:pt x="2253" y="1902"/>
                  </a:lnTo>
                  <a:lnTo>
                    <a:pt x="2240" y="1930"/>
                  </a:lnTo>
                  <a:lnTo>
                    <a:pt x="2224" y="1960"/>
                  </a:lnTo>
                  <a:lnTo>
                    <a:pt x="2205" y="1991"/>
                  </a:lnTo>
                  <a:lnTo>
                    <a:pt x="2183" y="2023"/>
                  </a:lnTo>
                  <a:lnTo>
                    <a:pt x="2158" y="2054"/>
                  </a:lnTo>
                  <a:lnTo>
                    <a:pt x="2131" y="2082"/>
                  </a:lnTo>
                  <a:lnTo>
                    <a:pt x="2099" y="2111"/>
                  </a:lnTo>
                  <a:lnTo>
                    <a:pt x="2064" y="2135"/>
                  </a:lnTo>
                  <a:lnTo>
                    <a:pt x="2026" y="2155"/>
                  </a:lnTo>
                  <a:lnTo>
                    <a:pt x="1984" y="2170"/>
                  </a:lnTo>
                  <a:lnTo>
                    <a:pt x="1939" y="2180"/>
                  </a:lnTo>
                  <a:lnTo>
                    <a:pt x="1889" y="2184"/>
                  </a:lnTo>
                  <a:lnTo>
                    <a:pt x="1880" y="2184"/>
                  </a:lnTo>
                  <a:lnTo>
                    <a:pt x="1867" y="2183"/>
                  </a:lnTo>
                  <a:lnTo>
                    <a:pt x="1851" y="2183"/>
                  </a:lnTo>
                  <a:lnTo>
                    <a:pt x="1831" y="2181"/>
                  </a:lnTo>
                  <a:lnTo>
                    <a:pt x="1808" y="2179"/>
                  </a:lnTo>
                  <a:lnTo>
                    <a:pt x="1781" y="2174"/>
                  </a:lnTo>
                  <a:lnTo>
                    <a:pt x="1754" y="2169"/>
                  </a:lnTo>
                  <a:lnTo>
                    <a:pt x="1725" y="2162"/>
                  </a:lnTo>
                  <a:lnTo>
                    <a:pt x="1694" y="2153"/>
                  </a:lnTo>
                  <a:lnTo>
                    <a:pt x="1665" y="2142"/>
                  </a:lnTo>
                  <a:lnTo>
                    <a:pt x="1635" y="2128"/>
                  </a:lnTo>
                  <a:lnTo>
                    <a:pt x="1605" y="2111"/>
                  </a:lnTo>
                  <a:lnTo>
                    <a:pt x="1578" y="2091"/>
                  </a:lnTo>
                  <a:lnTo>
                    <a:pt x="1553" y="2068"/>
                  </a:lnTo>
                  <a:lnTo>
                    <a:pt x="1530" y="2043"/>
                  </a:lnTo>
                  <a:lnTo>
                    <a:pt x="1509" y="2011"/>
                  </a:lnTo>
                  <a:lnTo>
                    <a:pt x="1493" y="1977"/>
                  </a:lnTo>
                  <a:lnTo>
                    <a:pt x="1480" y="1939"/>
                  </a:lnTo>
                  <a:lnTo>
                    <a:pt x="1472" y="1895"/>
                  </a:lnTo>
                  <a:lnTo>
                    <a:pt x="1470" y="1847"/>
                  </a:lnTo>
                  <a:lnTo>
                    <a:pt x="1472" y="1818"/>
                  </a:lnTo>
                  <a:lnTo>
                    <a:pt x="1475" y="1784"/>
                  </a:lnTo>
                  <a:lnTo>
                    <a:pt x="1482" y="1748"/>
                  </a:lnTo>
                  <a:lnTo>
                    <a:pt x="1489" y="1706"/>
                  </a:lnTo>
                  <a:lnTo>
                    <a:pt x="1499" y="1665"/>
                  </a:lnTo>
                  <a:lnTo>
                    <a:pt x="1509" y="1624"/>
                  </a:lnTo>
                  <a:lnTo>
                    <a:pt x="1520" y="1584"/>
                  </a:lnTo>
                  <a:lnTo>
                    <a:pt x="1528" y="1553"/>
                  </a:lnTo>
                  <a:lnTo>
                    <a:pt x="1537" y="1521"/>
                  </a:lnTo>
                  <a:lnTo>
                    <a:pt x="1546" y="1487"/>
                  </a:lnTo>
                  <a:lnTo>
                    <a:pt x="1553" y="1453"/>
                  </a:lnTo>
                  <a:lnTo>
                    <a:pt x="1559" y="1421"/>
                  </a:lnTo>
                  <a:lnTo>
                    <a:pt x="1563" y="1393"/>
                  </a:lnTo>
                  <a:lnTo>
                    <a:pt x="1565" y="1370"/>
                  </a:lnTo>
                  <a:lnTo>
                    <a:pt x="1563" y="1348"/>
                  </a:lnTo>
                  <a:lnTo>
                    <a:pt x="1560" y="1323"/>
                  </a:lnTo>
                  <a:lnTo>
                    <a:pt x="1556" y="1299"/>
                  </a:lnTo>
                  <a:lnTo>
                    <a:pt x="1549" y="1275"/>
                  </a:lnTo>
                  <a:lnTo>
                    <a:pt x="1539" y="1250"/>
                  </a:lnTo>
                  <a:lnTo>
                    <a:pt x="1525" y="1226"/>
                  </a:lnTo>
                  <a:lnTo>
                    <a:pt x="1508" y="1202"/>
                  </a:lnTo>
                  <a:lnTo>
                    <a:pt x="1488" y="1179"/>
                  </a:lnTo>
                  <a:lnTo>
                    <a:pt x="1463" y="1159"/>
                  </a:lnTo>
                  <a:lnTo>
                    <a:pt x="1434" y="1141"/>
                  </a:lnTo>
                  <a:lnTo>
                    <a:pt x="1400" y="1124"/>
                  </a:lnTo>
                  <a:lnTo>
                    <a:pt x="1363" y="1111"/>
                  </a:lnTo>
                  <a:lnTo>
                    <a:pt x="1319" y="1101"/>
                  </a:lnTo>
                  <a:lnTo>
                    <a:pt x="1269" y="1094"/>
                  </a:lnTo>
                  <a:lnTo>
                    <a:pt x="1214" y="1092"/>
                  </a:lnTo>
                  <a:lnTo>
                    <a:pt x="839" y="1092"/>
                  </a:lnTo>
                  <a:lnTo>
                    <a:pt x="629" y="1911"/>
                  </a:lnTo>
                  <a:lnTo>
                    <a:pt x="625" y="1929"/>
                  </a:lnTo>
                  <a:lnTo>
                    <a:pt x="621" y="1946"/>
                  </a:lnTo>
                  <a:lnTo>
                    <a:pt x="619" y="1965"/>
                  </a:lnTo>
                  <a:lnTo>
                    <a:pt x="622" y="1980"/>
                  </a:lnTo>
                  <a:lnTo>
                    <a:pt x="631" y="1993"/>
                  </a:lnTo>
                  <a:lnTo>
                    <a:pt x="645" y="2003"/>
                  </a:lnTo>
                  <a:lnTo>
                    <a:pt x="666" y="2008"/>
                  </a:lnTo>
                  <a:lnTo>
                    <a:pt x="689" y="2013"/>
                  </a:lnTo>
                  <a:lnTo>
                    <a:pt x="718" y="2016"/>
                  </a:lnTo>
                  <a:lnTo>
                    <a:pt x="750" y="2017"/>
                  </a:lnTo>
                  <a:lnTo>
                    <a:pt x="787" y="2018"/>
                  </a:lnTo>
                  <a:lnTo>
                    <a:pt x="824" y="2018"/>
                  </a:lnTo>
                  <a:lnTo>
                    <a:pt x="852" y="2018"/>
                  </a:lnTo>
                  <a:lnTo>
                    <a:pt x="874" y="2020"/>
                  </a:lnTo>
                  <a:lnTo>
                    <a:pt x="893" y="2023"/>
                  </a:lnTo>
                  <a:lnTo>
                    <a:pt x="904" y="2028"/>
                  </a:lnTo>
                  <a:lnTo>
                    <a:pt x="912" y="2038"/>
                  </a:lnTo>
                  <a:lnTo>
                    <a:pt x="915" y="2052"/>
                  </a:lnTo>
                  <a:lnTo>
                    <a:pt x="913" y="2074"/>
                  </a:lnTo>
                  <a:lnTo>
                    <a:pt x="907" y="2089"/>
                  </a:lnTo>
                  <a:lnTo>
                    <a:pt x="900" y="2101"/>
                  </a:lnTo>
                  <a:lnTo>
                    <a:pt x="891" y="2108"/>
                  </a:lnTo>
                  <a:lnTo>
                    <a:pt x="881" y="2112"/>
                  </a:lnTo>
                  <a:lnTo>
                    <a:pt x="869" y="2115"/>
                  </a:lnTo>
                  <a:lnTo>
                    <a:pt x="859" y="2116"/>
                  </a:lnTo>
                  <a:lnTo>
                    <a:pt x="849" y="2116"/>
                  </a:lnTo>
                  <a:lnTo>
                    <a:pt x="814" y="2115"/>
                  </a:lnTo>
                  <a:lnTo>
                    <a:pt x="772" y="2115"/>
                  </a:lnTo>
                  <a:lnTo>
                    <a:pt x="724" y="2113"/>
                  </a:lnTo>
                  <a:lnTo>
                    <a:pt x="673" y="2112"/>
                  </a:lnTo>
                  <a:lnTo>
                    <a:pt x="621" y="2111"/>
                  </a:lnTo>
                  <a:lnTo>
                    <a:pt x="570" y="2108"/>
                  </a:lnTo>
                  <a:lnTo>
                    <a:pt x="522" y="2106"/>
                  </a:lnTo>
                  <a:lnTo>
                    <a:pt x="480" y="2106"/>
                  </a:lnTo>
                  <a:lnTo>
                    <a:pt x="445" y="2106"/>
                  </a:lnTo>
                  <a:lnTo>
                    <a:pt x="410" y="2106"/>
                  </a:lnTo>
                  <a:lnTo>
                    <a:pt x="368" y="2106"/>
                  </a:lnTo>
                  <a:lnTo>
                    <a:pt x="321" y="2108"/>
                  </a:lnTo>
                  <a:lnTo>
                    <a:pt x="270" y="2111"/>
                  </a:lnTo>
                  <a:lnTo>
                    <a:pt x="219" y="2112"/>
                  </a:lnTo>
                  <a:lnTo>
                    <a:pt x="168" y="2113"/>
                  </a:lnTo>
                  <a:lnTo>
                    <a:pt x="120" y="2115"/>
                  </a:lnTo>
                  <a:lnTo>
                    <a:pt x="80" y="2115"/>
                  </a:lnTo>
                  <a:lnTo>
                    <a:pt x="45" y="2116"/>
                  </a:lnTo>
                  <a:lnTo>
                    <a:pt x="40" y="2116"/>
                  </a:lnTo>
                  <a:lnTo>
                    <a:pt x="33" y="2115"/>
                  </a:lnTo>
                  <a:lnTo>
                    <a:pt x="24" y="2113"/>
                  </a:lnTo>
                  <a:lnTo>
                    <a:pt x="16" y="2109"/>
                  </a:lnTo>
                  <a:lnTo>
                    <a:pt x="7" y="2103"/>
                  </a:lnTo>
                  <a:lnTo>
                    <a:pt x="1" y="2094"/>
                  </a:lnTo>
                  <a:lnTo>
                    <a:pt x="0" y="2081"/>
                  </a:lnTo>
                  <a:lnTo>
                    <a:pt x="1" y="2061"/>
                  </a:lnTo>
                  <a:lnTo>
                    <a:pt x="5" y="2045"/>
                  </a:lnTo>
                  <a:lnTo>
                    <a:pt x="11" y="2034"/>
                  </a:lnTo>
                  <a:lnTo>
                    <a:pt x="21" y="2025"/>
                  </a:lnTo>
                  <a:lnTo>
                    <a:pt x="33" y="2021"/>
                  </a:lnTo>
                  <a:lnTo>
                    <a:pt x="48" y="2018"/>
                  </a:lnTo>
                  <a:lnTo>
                    <a:pt x="65" y="2018"/>
                  </a:lnTo>
                  <a:lnTo>
                    <a:pt x="84" y="2018"/>
                  </a:lnTo>
                  <a:lnTo>
                    <a:pt x="144" y="2017"/>
                  </a:lnTo>
                  <a:lnTo>
                    <a:pt x="193" y="2016"/>
                  </a:lnTo>
                  <a:lnTo>
                    <a:pt x="234" y="2013"/>
                  </a:lnTo>
                  <a:lnTo>
                    <a:pt x="266" y="2007"/>
                  </a:lnTo>
                  <a:lnTo>
                    <a:pt x="293" y="2000"/>
                  </a:lnTo>
                  <a:lnTo>
                    <a:pt x="314" y="1990"/>
                  </a:lnTo>
                  <a:lnTo>
                    <a:pt x="330" y="1979"/>
                  </a:lnTo>
                  <a:lnTo>
                    <a:pt x="343" y="1965"/>
                  </a:lnTo>
                  <a:lnTo>
                    <a:pt x="353" y="1946"/>
                  </a:lnTo>
                  <a:lnTo>
                    <a:pt x="360" y="1925"/>
                  </a:lnTo>
                  <a:lnTo>
                    <a:pt x="368" y="1901"/>
                  </a:lnTo>
                  <a:lnTo>
                    <a:pt x="375" y="1872"/>
                  </a:lnTo>
                  <a:lnTo>
                    <a:pt x="804" y="209"/>
                  </a:lnTo>
                  <a:lnTo>
                    <a:pt x="808" y="185"/>
                  </a:lnTo>
                  <a:lnTo>
                    <a:pt x="811" y="169"/>
                  </a:lnTo>
                  <a:lnTo>
                    <a:pt x="814" y="159"/>
                  </a:lnTo>
                  <a:lnTo>
                    <a:pt x="814" y="151"/>
                  </a:lnTo>
                  <a:lnTo>
                    <a:pt x="813" y="134"/>
                  </a:lnTo>
                  <a:lnTo>
                    <a:pt x="804" y="122"/>
                  </a:lnTo>
                  <a:lnTo>
                    <a:pt x="792" y="114"/>
                  </a:lnTo>
                  <a:lnTo>
                    <a:pt x="776" y="108"/>
                  </a:lnTo>
                  <a:lnTo>
                    <a:pt x="755" y="105"/>
                  </a:lnTo>
                  <a:lnTo>
                    <a:pt x="730" y="102"/>
                  </a:lnTo>
                  <a:lnTo>
                    <a:pt x="702" y="98"/>
                  </a:lnTo>
                  <a:lnTo>
                    <a:pt x="675" y="95"/>
                  </a:lnTo>
                  <a:lnTo>
                    <a:pt x="651" y="94"/>
                  </a:lnTo>
                  <a:lnTo>
                    <a:pt x="631" y="93"/>
                  </a:lnTo>
                  <a:lnTo>
                    <a:pt x="616" y="93"/>
                  </a:lnTo>
                  <a:lnTo>
                    <a:pt x="609" y="93"/>
                  </a:lnTo>
                  <a:lnTo>
                    <a:pt x="581" y="93"/>
                  </a:lnTo>
                  <a:lnTo>
                    <a:pt x="560" y="91"/>
                  </a:lnTo>
                  <a:lnTo>
                    <a:pt x="542" y="88"/>
                  </a:lnTo>
                  <a:lnTo>
                    <a:pt x="529" y="83"/>
                  </a:lnTo>
                  <a:lnTo>
                    <a:pt x="522" y="73"/>
                  </a:lnTo>
                  <a:lnTo>
                    <a:pt x="519" y="58"/>
                  </a:lnTo>
                  <a:lnTo>
                    <a:pt x="522" y="37"/>
                  </a:lnTo>
                  <a:lnTo>
                    <a:pt x="526" y="22"/>
                  </a:lnTo>
                  <a:lnTo>
                    <a:pt x="536" y="10"/>
                  </a:lnTo>
                  <a:lnTo>
                    <a:pt x="549" y="5"/>
                  </a:lnTo>
                  <a:lnTo>
                    <a:pt x="565" y="2"/>
                  </a:lnTo>
                  <a:lnTo>
                    <a:pt x="586" y="0"/>
                  </a:lnTo>
                  <a:lnTo>
                    <a:pt x="60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Freeform 7"/>
            <p:cNvSpPr>
              <a:spLocks/>
            </p:cNvSpPr>
            <p:nvPr/>
          </p:nvSpPr>
          <p:spPr bwMode="auto">
            <a:xfrm>
              <a:off x="3393" y="4354"/>
              <a:ext cx="410" cy="729"/>
            </a:xfrm>
            <a:custGeom>
              <a:avLst/>
              <a:gdLst/>
              <a:ahLst/>
              <a:cxnLst>
                <a:cxn ang="0">
                  <a:pos x="467" y="0"/>
                </a:cxn>
                <a:cxn ang="0">
                  <a:pos x="499" y="9"/>
                </a:cxn>
                <a:cxn ang="0">
                  <a:pos x="510" y="38"/>
                </a:cxn>
                <a:cxn ang="0">
                  <a:pos x="511" y="1277"/>
                </a:cxn>
                <a:cxn ang="0">
                  <a:pos x="511" y="1310"/>
                </a:cxn>
                <a:cxn ang="0">
                  <a:pos x="518" y="1335"/>
                </a:cxn>
                <a:cxn ang="0">
                  <a:pos x="539" y="1355"/>
                </a:cxn>
                <a:cxn ang="0">
                  <a:pos x="576" y="1368"/>
                </a:cxn>
                <a:cxn ang="0">
                  <a:pos x="640" y="1377"/>
                </a:cxn>
                <a:cxn ang="0">
                  <a:pos x="735" y="1379"/>
                </a:cxn>
                <a:cxn ang="0">
                  <a:pos x="821" y="1457"/>
                </a:cxn>
                <a:cxn ang="0">
                  <a:pos x="777" y="1456"/>
                </a:cxn>
                <a:cxn ang="0">
                  <a:pos x="709" y="1455"/>
                </a:cxn>
                <a:cxn ang="0">
                  <a:pos x="626" y="1452"/>
                </a:cxn>
                <a:cxn ang="0">
                  <a:pos x="540" y="1450"/>
                </a:cxn>
                <a:cxn ang="0">
                  <a:pos x="466" y="1447"/>
                </a:cxn>
                <a:cxn ang="0">
                  <a:pos x="415" y="1447"/>
                </a:cxn>
                <a:cxn ang="0">
                  <a:pos x="361" y="1447"/>
                </a:cxn>
                <a:cxn ang="0">
                  <a:pos x="286" y="1450"/>
                </a:cxn>
                <a:cxn ang="0">
                  <a:pos x="200" y="1452"/>
                </a:cxn>
                <a:cxn ang="0">
                  <a:pos x="120" y="1455"/>
                </a:cxn>
                <a:cxn ang="0">
                  <a:pos x="53" y="1456"/>
                </a:cxn>
                <a:cxn ang="0">
                  <a:pos x="15" y="1457"/>
                </a:cxn>
                <a:cxn ang="0">
                  <a:pos x="101" y="1379"/>
                </a:cxn>
                <a:cxn ang="0">
                  <a:pos x="195" y="1377"/>
                </a:cxn>
                <a:cxn ang="0">
                  <a:pos x="259" y="1368"/>
                </a:cxn>
                <a:cxn ang="0">
                  <a:pos x="297" y="1355"/>
                </a:cxn>
                <a:cxn ang="0">
                  <a:pos x="318" y="1335"/>
                </a:cxn>
                <a:cxn ang="0">
                  <a:pos x="325" y="1310"/>
                </a:cxn>
                <a:cxn ang="0">
                  <a:pos x="325" y="1277"/>
                </a:cxn>
                <a:cxn ang="0">
                  <a:pos x="280" y="180"/>
                </a:cxn>
                <a:cxn ang="0">
                  <a:pos x="184" y="205"/>
                </a:cxn>
                <a:cxn ang="0">
                  <a:pos x="95" y="215"/>
                </a:cxn>
                <a:cxn ang="0">
                  <a:pos x="25" y="219"/>
                </a:cxn>
                <a:cxn ang="0">
                  <a:pos x="0" y="141"/>
                </a:cxn>
                <a:cxn ang="0">
                  <a:pos x="62" y="140"/>
                </a:cxn>
                <a:cxn ang="0">
                  <a:pos x="139" y="134"/>
                </a:cxn>
                <a:cxn ang="0">
                  <a:pos x="226" y="117"/>
                </a:cxn>
                <a:cxn ang="0">
                  <a:pos x="315" y="86"/>
                </a:cxn>
                <a:cxn ang="0">
                  <a:pos x="400" y="35"/>
                </a:cxn>
              </a:cxnLst>
              <a:rect l="0" t="0" r="r" b="b"/>
              <a:pathLst>
                <a:path w="821" h="1457">
                  <a:moveTo>
                    <a:pt x="440" y="0"/>
                  </a:moveTo>
                  <a:lnTo>
                    <a:pt x="467" y="0"/>
                  </a:lnTo>
                  <a:lnTo>
                    <a:pt x="488" y="2"/>
                  </a:lnTo>
                  <a:lnTo>
                    <a:pt x="499" y="9"/>
                  </a:lnTo>
                  <a:lnTo>
                    <a:pt x="507" y="21"/>
                  </a:lnTo>
                  <a:lnTo>
                    <a:pt x="510" y="38"/>
                  </a:lnTo>
                  <a:lnTo>
                    <a:pt x="511" y="63"/>
                  </a:lnTo>
                  <a:lnTo>
                    <a:pt x="511" y="1277"/>
                  </a:lnTo>
                  <a:lnTo>
                    <a:pt x="511" y="1294"/>
                  </a:lnTo>
                  <a:lnTo>
                    <a:pt x="511" y="1310"/>
                  </a:lnTo>
                  <a:lnTo>
                    <a:pt x="514" y="1324"/>
                  </a:lnTo>
                  <a:lnTo>
                    <a:pt x="518" y="1335"/>
                  </a:lnTo>
                  <a:lnTo>
                    <a:pt x="527" y="1347"/>
                  </a:lnTo>
                  <a:lnTo>
                    <a:pt x="539" y="1355"/>
                  </a:lnTo>
                  <a:lnTo>
                    <a:pt x="555" y="1362"/>
                  </a:lnTo>
                  <a:lnTo>
                    <a:pt x="576" y="1368"/>
                  </a:lnTo>
                  <a:lnTo>
                    <a:pt x="606" y="1374"/>
                  </a:lnTo>
                  <a:lnTo>
                    <a:pt x="640" y="1377"/>
                  </a:lnTo>
                  <a:lnTo>
                    <a:pt x="684" y="1378"/>
                  </a:lnTo>
                  <a:lnTo>
                    <a:pt x="735" y="1379"/>
                  </a:lnTo>
                  <a:lnTo>
                    <a:pt x="821" y="1379"/>
                  </a:lnTo>
                  <a:lnTo>
                    <a:pt x="821" y="1457"/>
                  </a:lnTo>
                  <a:lnTo>
                    <a:pt x="803" y="1457"/>
                  </a:lnTo>
                  <a:lnTo>
                    <a:pt x="777" y="1456"/>
                  </a:lnTo>
                  <a:lnTo>
                    <a:pt x="745" y="1456"/>
                  </a:lnTo>
                  <a:lnTo>
                    <a:pt x="709" y="1455"/>
                  </a:lnTo>
                  <a:lnTo>
                    <a:pt x="668" y="1453"/>
                  </a:lnTo>
                  <a:lnTo>
                    <a:pt x="626" y="1452"/>
                  </a:lnTo>
                  <a:lnTo>
                    <a:pt x="582" y="1452"/>
                  </a:lnTo>
                  <a:lnTo>
                    <a:pt x="540" y="1450"/>
                  </a:lnTo>
                  <a:lnTo>
                    <a:pt x="501" y="1449"/>
                  </a:lnTo>
                  <a:lnTo>
                    <a:pt x="466" y="1447"/>
                  </a:lnTo>
                  <a:lnTo>
                    <a:pt x="437" y="1447"/>
                  </a:lnTo>
                  <a:lnTo>
                    <a:pt x="415" y="1447"/>
                  </a:lnTo>
                  <a:lnTo>
                    <a:pt x="392" y="1447"/>
                  </a:lnTo>
                  <a:lnTo>
                    <a:pt x="361" y="1447"/>
                  </a:lnTo>
                  <a:lnTo>
                    <a:pt x="325" y="1449"/>
                  </a:lnTo>
                  <a:lnTo>
                    <a:pt x="286" y="1450"/>
                  </a:lnTo>
                  <a:lnTo>
                    <a:pt x="243" y="1452"/>
                  </a:lnTo>
                  <a:lnTo>
                    <a:pt x="200" y="1452"/>
                  </a:lnTo>
                  <a:lnTo>
                    <a:pt x="159" y="1453"/>
                  </a:lnTo>
                  <a:lnTo>
                    <a:pt x="120" y="1455"/>
                  </a:lnTo>
                  <a:lnTo>
                    <a:pt x="83" y="1456"/>
                  </a:lnTo>
                  <a:lnTo>
                    <a:pt x="53" y="1456"/>
                  </a:lnTo>
                  <a:lnTo>
                    <a:pt x="30" y="1457"/>
                  </a:lnTo>
                  <a:lnTo>
                    <a:pt x="15" y="1457"/>
                  </a:lnTo>
                  <a:lnTo>
                    <a:pt x="15" y="1379"/>
                  </a:lnTo>
                  <a:lnTo>
                    <a:pt x="101" y="1379"/>
                  </a:lnTo>
                  <a:lnTo>
                    <a:pt x="152" y="1378"/>
                  </a:lnTo>
                  <a:lnTo>
                    <a:pt x="195" y="1377"/>
                  </a:lnTo>
                  <a:lnTo>
                    <a:pt x="230" y="1374"/>
                  </a:lnTo>
                  <a:lnTo>
                    <a:pt x="259" y="1368"/>
                  </a:lnTo>
                  <a:lnTo>
                    <a:pt x="281" y="1362"/>
                  </a:lnTo>
                  <a:lnTo>
                    <a:pt x="297" y="1355"/>
                  </a:lnTo>
                  <a:lnTo>
                    <a:pt x="309" y="1347"/>
                  </a:lnTo>
                  <a:lnTo>
                    <a:pt x="318" y="1335"/>
                  </a:lnTo>
                  <a:lnTo>
                    <a:pt x="322" y="1324"/>
                  </a:lnTo>
                  <a:lnTo>
                    <a:pt x="325" y="1310"/>
                  </a:lnTo>
                  <a:lnTo>
                    <a:pt x="325" y="1294"/>
                  </a:lnTo>
                  <a:lnTo>
                    <a:pt x="325" y="1277"/>
                  </a:lnTo>
                  <a:lnTo>
                    <a:pt x="325" y="160"/>
                  </a:lnTo>
                  <a:lnTo>
                    <a:pt x="280" y="180"/>
                  </a:lnTo>
                  <a:lnTo>
                    <a:pt x="232" y="194"/>
                  </a:lnTo>
                  <a:lnTo>
                    <a:pt x="184" y="205"/>
                  </a:lnTo>
                  <a:lnTo>
                    <a:pt x="139" y="211"/>
                  </a:lnTo>
                  <a:lnTo>
                    <a:pt x="95" y="215"/>
                  </a:lnTo>
                  <a:lnTo>
                    <a:pt x="57" y="218"/>
                  </a:lnTo>
                  <a:lnTo>
                    <a:pt x="25" y="219"/>
                  </a:lnTo>
                  <a:lnTo>
                    <a:pt x="0" y="219"/>
                  </a:lnTo>
                  <a:lnTo>
                    <a:pt x="0" y="141"/>
                  </a:lnTo>
                  <a:lnTo>
                    <a:pt x="28" y="141"/>
                  </a:lnTo>
                  <a:lnTo>
                    <a:pt x="62" y="140"/>
                  </a:lnTo>
                  <a:lnTo>
                    <a:pt x="99" y="138"/>
                  </a:lnTo>
                  <a:lnTo>
                    <a:pt x="139" y="134"/>
                  </a:lnTo>
                  <a:lnTo>
                    <a:pt x="181" y="127"/>
                  </a:lnTo>
                  <a:lnTo>
                    <a:pt x="226" y="117"/>
                  </a:lnTo>
                  <a:lnTo>
                    <a:pt x="270" y="104"/>
                  </a:lnTo>
                  <a:lnTo>
                    <a:pt x="315" y="86"/>
                  </a:lnTo>
                  <a:lnTo>
                    <a:pt x="358" y="63"/>
                  </a:lnTo>
                  <a:lnTo>
                    <a:pt x="400" y="35"/>
                  </a:lnTo>
                  <a:lnTo>
                    <a:pt x="4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p:nvSpPr>
          <p:spPr bwMode="auto">
            <a:xfrm>
              <a:off x="3973" y="4354"/>
              <a:ext cx="500" cy="729"/>
            </a:xfrm>
            <a:custGeom>
              <a:avLst/>
              <a:gdLst/>
              <a:ahLst/>
              <a:cxnLst>
                <a:cxn ang="0">
                  <a:pos x="591" y="9"/>
                </a:cxn>
                <a:cxn ang="0">
                  <a:pos x="754" y="60"/>
                </a:cxn>
                <a:cxn ang="0">
                  <a:pos x="883" y="150"/>
                </a:cxn>
                <a:cxn ang="0">
                  <a:pos x="969" y="273"/>
                </a:cxn>
                <a:cxn ang="0">
                  <a:pos x="1001" y="428"/>
                </a:cxn>
                <a:cxn ang="0">
                  <a:pos x="973" y="572"/>
                </a:cxn>
                <a:cxn ang="0">
                  <a:pos x="901" y="696"/>
                </a:cxn>
                <a:cxn ang="0">
                  <a:pos x="796" y="804"/>
                </a:cxn>
                <a:cxn ang="0">
                  <a:pos x="675" y="901"/>
                </a:cxn>
                <a:cxn ang="0">
                  <a:pos x="588" y="968"/>
                </a:cxn>
                <a:cxn ang="0">
                  <a:pos x="503" y="1036"/>
                </a:cxn>
                <a:cxn ang="0">
                  <a:pos x="405" y="1117"/>
                </a:cxn>
                <a:cxn ang="0">
                  <a:pos x="277" y="1228"/>
                </a:cxn>
                <a:cxn ang="0">
                  <a:pos x="653" y="1272"/>
                </a:cxn>
                <a:cxn ang="0">
                  <a:pos x="727" y="1270"/>
                </a:cxn>
                <a:cxn ang="0">
                  <a:pos x="813" y="1267"/>
                </a:cxn>
                <a:cxn ang="0">
                  <a:pos x="866" y="1257"/>
                </a:cxn>
                <a:cxn ang="0">
                  <a:pos x="893" y="1198"/>
                </a:cxn>
                <a:cxn ang="0">
                  <a:pos x="914" y="1107"/>
                </a:cxn>
                <a:cxn ang="0">
                  <a:pos x="1001" y="1057"/>
                </a:cxn>
                <a:cxn ang="0">
                  <a:pos x="0" y="1457"/>
                </a:cxn>
                <a:cxn ang="0">
                  <a:pos x="3" y="1399"/>
                </a:cxn>
                <a:cxn ang="0">
                  <a:pos x="25" y="1369"/>
                </a:cxn>
                <a:cxn ang="0">
                  <a:pos x="617" y="792"/>
                </a:cxn>
                <a:cxn ang="0">
                  <a:pos x="701" y="680"/>
                </a:cxn>
                <a:cxn ang="0">
                  <a:pos x="765" y="537"/>
                </a:cxn>
                <a:cxn ang="0">
                  <a:pos x="778" y="388"/>
                </a:cxn>
                <a:cxn ang="0">
                  <a:pos x="746" y="272"/>
                </a:cxn>
                <a:cxn ang="0">
                  <a:pos x="678" y="173"/>
                </a:cxn>
                <a:cxn ang="0">
                  <a:pos x="575" y="103"/>
                </a:cxn>
                <a:cxn ang="0">
                  <a:pos x="435" y="78"/>
                </a:cxn>
                <a:cxn ang="0">
                  <a:pos x="332" y="92"/>
                </a:cxn>
                <a:cxn ang="0">
                  <a:pos x="224" y="143"/>
                </a:cxn>
                <a:cxn ang="0">
                  <a:pos x="134" y="239"/>
                </a:cxn>
                <a:cxn ang="0">
                  <a:pos x="169" y="290"/>
                </a:cxn>
                <a:cxn ang="0">
                  <a:pos x="218" y="326"/>
                </a:cxn>
                <a:cxn ang="0">
                  <a:pos x="239" y="372"/>
                </a:cxn>
                <a:cxn ang="0">
                  <a:pos x="237" y="426"/>
                </a:cxn>
                <a:cxn ang="0">
                  <a:pos x="201" y="487"/>
                </a:cxn>
                <a:cxn ang="0">
                  <a:pos x="141" y="514"/>
                </a:cxn>
                <a:cxn ang="0">
                  <a:pos x="103" y="514"/>
                </a:cxn>
                <a:cxn ang="0">
                  <a:pos x="60" y="502"/>
                </a:cxn>
                <a:cxn ang="0">
                  <a:pos x="19" y="465"/>
                </a:cxn>
                <a:cxn ang="0">
                  <a:pos x="0" y="394"/>
                </a:cxn>
                <a:cxn ang="0">
                  <a:pos x="29" y="258"/>
                </a:cxn>
                <a:cxn ang="0">
                  <a:pos x="112" y="137"/>
                </a:cxn>
                <a:cxn ang="0">
                  <a:pos x="240" y="48"/>
                </a:cxn>
                <a:cxn ang="0">
                  <a:pos x="407" y="2"/>
                </a:cxn>
              </a:cxnLst>
              <a:rect l="0" t="0" r="r" b="b"/>
              <a:pathLst>
                <a:path w="1001" h="1457">
                  <a:moveTo>
                    <a:pt x="470" y="0"/>
                  </a:moveTo>
                  <a:lnTo>
                    <a:pt x="533" y="2"/>
                  </a:lnTo>
                  <a:lnTo>
                    <a:pt x="591" y="9"/>
                  </a:lnTo>
                  <a:lnTo>
                    <a:pt x="649" y="22"/>
                  </a:lnTo>
                  <a:lnTo>
                    <a:pt x="703" y="38"/>
                  </a:lnTo>
                  <a:lnTo>
                    <a:pt x="754" y="60"/>
                  </a:lnTo>
                  <a:lnTo>
                    <a:pt x="802" y="86"/>
                  </a:lnTo>
                  <a:lnTo>
                    <a:pt x="844" y="116"/>
                  </a:lnTo>
                  <a:lnTo>
                    <a:pt x="883" y="150"/>
                  </a:lnTo>
                  <a:lnTo>
                    <a:pt x="918" y="187"/>
                  </a:lnTo>
                  <a:lnTo>
                    <a:pt x="946" y="228"/>
                  </a:lnTo>
                  <a:lnTo>
                    <a:pt x="969" y="273"/>
                  </a:lnTo>
                  <a:lnTo>
                    <a:pt x="986" y="321"/>
                  </a:lnTo>
                  <a:lnTo>
                    <a:pt x="997" y="374"/>
                  </a:lnTo>
                  <a:lnTo>
                    <a:pt x="1001" y="428"/>
                  </a:lnTo>
                  <a:lnTo>
                    <a:pt x="998" y="479"/>
                  </a:lnTo>
                  <a:lnTo>
                    <a:pt x="988" y="527"/>
                  </a:lnTo>
                  <a:lnTo>
                    <a:pt x="973" y="572"/>
                  </a:lnTo>
                  <a:lnTo>
                    <a:pt x="953" y="616"/>
                  </a:lnTo>
                  <a:lnTo>
                    <a:pt x="928" y="658"/>
                  </a:lnTo>
                  <a:lnTo>
                    <a:pt x="901" y="696"/>
                  </a:lnTo>
                  <a:lnTo>
                    <a:pt x="869" y="733"/>
                  </a:lnTo>
                  <a:lnTo>
                    <a:pt x="834" y="770"/>
                  </a:lnTo>
                  <a:lnTo>
                    <a:pt x="796" y="804"/>
                  </a:lnTo>
                  <a:lnTo>
                    <a:pt x="757" y="838"/>
                  </a:lnTo>
                  <a:lnTo>
                    <a:pt x="716" y="869"/>
                  </a:lnTo>
                  <a:lnTo>
                    <a:pt x="675" y="901"/>
                  </a:lnTo>
                  <a:lnTo>
                    <a:pt x="645" y="924"/>
                  </a:lnTo>
                  <a:lnTo>
                    <a:pt x="617" y="947"/>
                  </a:lnTo>
                  <a:lnTo>
                    <a:pt x="588" y="968"/>
                  </a:lnTo>
                  <a:lnTo>
                    <a:pt x="560" y="989"/>
                  </a:lnTo>
                  <a:lnTo>
                    <a:pt x="533" y="1012"/>
                  </a:lnTo>
                  <a:lnTo>
                    <a:pt x="503" y="1036"/>
                  </a:lnTo>
                  <a:lnTo>
                    <a:pt x="473" y="1060"/>
                  </a:lnTo>
                  <a:lnTo>
                    <a:pt x="439" y="1089"/>
                  </a:lnTo>
                  <a:lnTo>
                    <a:pt x="405" y="1117"/>
                  </a:lnTo>
                  <a:lnTo>
                    <a:pt x="365" y="1151"/>
                  </a:lnTo>
                  <a:lnTo>
                    <a:pt x="323" y="1187"/>
                  </a:lnTo>
                  <a:lnTo>
                    <a:pt x="277" y="1228"/>
                  </a:lnTo>
                  <a:lnTo>
                    <a:pt x="226" y="1272"/>
                  </a:lnTo>
                  <a:lnTo>
                    <a:pt x="640" y="1272"/>
                  </a:lnTo>
                  <a:lnTo>
                    <a:pt x="653" y="1272"/>
                  </a:lnTo>
                  <a:lnTo>
                    <a:pt x="674" y="1272"/>
                  </a:lnTo>
                  <a:lnTo>
                    <a:pt x="698" y="1272"/>
                  </a:lnTo>
                  <a:lnTo>
                    <a:pt x="727" y="1270"/>
                  </a:lnTo>
                  <a:lnTo>
                    <a:pt x="757" y="1270"/>
                  </a:lnTo>
                  <a:lnTo>
                    <a:pt x="786" y="1269"/>
                  </a:lnTo>
                  <a:lnTo>
                    <a:pt x="813" y="1267"/>
                  </a:lnTo>
                  <a:lnTo>
                    <a:pt x="837" y="1265"/>
                  </a:lnTo>
                  <a:lnTo>
                    <a:pt x="855" y="1262"/>
                  </a:lnTo>
                  <a:lnTo>
                    <a:pt x="866" y="1257"/>
                  </a:lnTo>
                  <a:lnTo>
                    <a:pt x="874" y="1245"/>
                  </a:lnTo>
                  <a:lnTo>
                    <a:pt x="885" y="1225"/>
                  </a:lnTo>
                  <a:lnTo>
                    <a:pt x="893" y="1198"/>
                  </a:lnTo>
                  <a:lnTo>
                    <a:pt x="901" y="1168"/>
                  </a:lnTo>
                  <a:lnTo>
                    <a:pt x="908" y="1137"/>
                  </a:lnTo>
                  <a:lnTo>
                    <a:pt x="914" y="1107"/>
                  </a:lnTo>
                  <a:lnTo>
                    <a:pt x="918" y="1079"/>
                  </a:lnTo>
                  <a:lnTo>
                    <a:pt x="921" y="1057"/>
                  </a:lnTo>
                  <a:lnTo>
                    <a:pt x="1001" y="1057"/>
                  </a:lnTo>
                  <a:lnTo>
                    <a:pt x="1001" y="1057"/>
                  </a:lnTo>
                  <a:lnTo>
                    <a:pt x="931" y="1457"/>
                  </a:lnTo>
                  <a:lnTo>
                    <a:pt x="0" y="1457"/>
                  </a:lnTo>
                  <a:lnTo>
                    <a:pt x="0" y="1430"/>
                  </a:lnTo>
                  <a:lnTo>
                    <a:pt x="2" y="1412"/>
                  </a:lnTo>
                  <a:lnTo>
                    <a:pt x="3" y="1399"/>
                  </a:lnTo>
                  <a:lnTo>
                    <a:pt x="7" y="1389"/>
                  </a:lnTo>
                  <a:lnTo>
                    <a:pt x="15" y="1379"/>
                  </a:lnTo>
                  <a:lnTo>
                    <a:pt x="25" y="1369"/>
                  </a:lnTo>
                  <a:lnTo>
                    <a:pt x="566" y="848"/>
                  </a:lnTo>
                  <a:lnTo>
                    <a:pt x="589" y="822"/>
                  </a:lnTo>
                  <a:lnTo>
                    <a:pt x="617" y="792"/>
                  </a:lnTo>
                  <a:lnTo>
                    <a:pt x="645" y="758"/>
                  </a:lnTo>
                  <a:lnTo>
                    <a:pt x="674" y="721"/>
                  </a:lnTo>
                  <a:lnTo>
                    <a:pt x="701" y="680"/>
                  </a:lnTo>
                  <a:lnTo>
                    <a:pt x="726" y="636"/>
                  </a:lnTo>
                  <a:lnTo>
                    <a:pt x="748" y="588"/>
                  </a:lnTo>
                  <a:lnTo>
                    <a:pt x="765" y="537"/>
                  </a:lnTo>
                  <a:lnTo>
                    <a:pt x="777" y="485"/>
                  </a:lnTo>
                  <a:lnTo>
                    <a:pt x="780" y="428"/>
                  </a:lnTo>
                  <a:lnTo>
                    <a:pt x="778" y="388"/>
                  </a:lnTo>
                  <a:lnTo>
                    <a:pt x="773" y="348"/>
                  </a:lnTo>
                  <a:lnTo>
                    <a:pt x="761" y="309"/>
                  </a:lnTo>
                  <a:lnTo>
                    <a:pt x="746" y="272"/>
                  </a:lnTo>
                  <a:lnTo>
                    <a:pt x="727" y="236"/>
                  </a:lnTo>
                  <a:lnTo>
                    <a:pt x="706" y="202"/>
                  </a:lnTo>
                  <a:lnTo>
                    <a:pt x="678" y="173"/>
                  </a:lnTo>
                  <a:lnTo>
                    <a:pt x="647" y="146"/>
                  </a:lnTo>
                  <a:lnTo>
                    <a:pt x="613" y="123"/>
                  </a:lnTo>
                  <a:lnTo>
                    <a:pt x="575" y="103"/>
                  </a:lnTo>
                  <a:lnTo>
                    <a:pt x="531" y="89"/>
                  </a:lnTo>
                  <a:lnTo>
                    <a:pt x="486" y="80"/>
                  </a:lnTo>
                  <a:lnTo>
                    <a:pt x="435" y="78"/>
                  </a:lnTo>
                  <a:lnTo>
                    <a:pt x="403" y="79"/>
                  </a:lnTo>
                  <a:lnTo>
                    <a:pt x="368" y="83"/>
                  </a:lnTo>
                  <a:lnTo>
                    <a:pt x="332" y="92"/>
                  </a:lnTo>
                  <a:lnTo>
                    <a:pt x="295" y="104"/>
                  </a:lnTo>
                  <a:lnTo>
                    <a:pt x="261" y="121"/>
                  </a:lnTo>
                  <a:lnTo>
                    <a:pt x="224" y="143"/>
                  </a:lnTo>
                  <a:lnTo>
                    <a:pt x="192" y="170"/>
                  </a:lnTo>
                  <a:lnTo>
                    <a:pt x="162" y="201"/>
                  </a:lnTo>
                  <a:lnTo>
                    <a:pt x="134" y="239"/>
                  </a:lnTo>
                  <a:lnTo>
                    <a:pt x="111" y="282"/>
                  </a:lnTo>
                  <a:lnTo>
                    <a:pt x="143" y="285"/>
                  </a:lnTo>
                  <a:lnTo>
                    <a:pt x="169" y="290"/>
                  </a:lnTo>
                  <a:lnTo>
                    <a:pt x="189" y="300"/>
                  </a:lnTo>
                  <a:lnTo>
                    <a:pt x="207" y="313"/>
                  </a:lnTo>
                  <a:lnTo>
                    <a:pt x="218" y="326"/>
                  </a:lnTo>
                  <a:lnTo>
                    <a:pt x="229" y="341"/>
                  </a:lnTo>
                  <a:lnTo>
                    <a:pt x="234" y="357"/>
                  </a:lnTo>
                  <a:lnTo>
                    <a:pt x="239" y="372"/>
                  </a:lnTo>
                  <a:lnTo>
                    <a:pt x="240" y="387"/>
                  </a:lnTo>
                  <a:lnTo>
                    <a:pt x="240" y="399"/>
                  </a:lnTo>
                  <a:lnTo>
                    <a:pt x="237" y="426"/>
                  </a:lnTo>
                  <a:lnTo>
                    <a:pt x="230" y="450"/>
                  </a:lnTo>
                  <a:lnTo>
                    <a:pt x="217" y="470"/>
                  </a:lnTo>
                  <a:lnTo>
                    <a:pt x="201" y="487"/>
                  </a:lnTo>
                  <a:lnTo>
                    <a:pt x="182" y="500"/>
                  </a:lnTo>
                  <a:lnTo>
                    <a:pt x="163" y="509"/>
                  </a:lnTo>
                  <a:lnTo>
                    <a:pt x="141" y="514"/>
                  </a:lnTo>
                  <a:lnTo>
                    <a:pt x="121" y="516"/>
                  </a:lnTo>
                  <a:lnTo>
                    <a:pt x="114" y="516"/>
                  </a:lnTo>
                  <a:lnTo>
                    <a:pt x="103" y="514"/>
                  </a:lnTo>
                  <a:lnTo>
                    <a:pt x="90" y="513"/>
                  </a:lnTo>
                  <a:lnTo>
                    <a:pt x="76" y="509"/>
                  </a:lnTo>
                  <a:lnTo>
                    <a:pt x="60" y="502"/>
                  </a:lnTo>
                  <a:lnTo>
                    <a:pt x="45" y="493"/>
                  </a:lnTo>
                  <a:lnTo>
                    <a:pt x="32" y="480"/>
                  </a:lnTo>
                  <a:lnTo>
                    <a:pt x="19" y="465"/>
                  </a:lnTo>
                  <a:lnTo>
                    <a:pt x="9" y="446"/>
                  </a:lnTo>
                  <a:lnTo>
                    <a:pt x="3" y="422"/>
                  </a:lnTo>
                  <a:lnTo>
                    <a:pt x="0" y="394"/>
                  </a:lnTo>
                  <a:lnTo>
                    <a:pt x="5" y="347"/>
                  </a:lnTo>
                  <a:lnTo>
                    <a:pt x="13" y="302"/>
                  </a:lnTo>
                  <a:lnTo>
                    <a:pt x="29" y="258"/>
                  </a:lnTo>
                  <a:lnTo>
                    <a:pt x="51" y="215"/>
                  </a:lnTo>
                  <a:lnTo>
                    <a:pt x="79" y="174"/>
                  </a:lnTo>
                  <a:lnTo>
                    <a:pt x="112" y="137"/>
                  </a:lnTo>
                  <a:lnTo>
                    <a:pt x="150" y="104"/>
                  </a:lnTo>
                  <a:lnTo>
                    <a:pt x="194" y="73"/>
                  </a:lnTo>
                  <a:lnTo>
                    <a:pt x="240" y="48"/>
                  </a:lnTo>
                  <a:lnTo>
                    <a:pt x="293" y="28"/>
                  </a:lnTo>
                  <a:lnTo>
                    <a:pt x="348" y="12"/>
                  </a:lnTo>
                  <a:lnTo>
                    <a:pt x="407" y="2"/>
                  </a:lnTo>
                  <a:lnTo>
                    <a:pt x="47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p:nvPicPr>
        <p:blipFill>
          <a:blip r:embed="rId7"/>
          <a:stretch>
            <a:fillRect/>
          </a:stretch>
        </p:blipFill>
        <p:spPr>
          <a:xfrm>
            <a:off x="1676400" y="5791200"/>
            <a:ext cx="523875" cy="530923"/>
          </a:xfrm>
          <a:prstGeom prst="rect">
            <a:avLst/>
          </a:prstGeom>
        </p:spPr>
      </p:pic>
      <p:pic>
        <p:nvPicPr>
          <p:cNvPr id="16" name="Picture 15"/>
          <p:cNvPicPr>
            <a:picLocks noChangeAspect="1"/>
          </p:cNvPicPr>
          <p:nvPr/>
        </p:nvPicPr>
        <p:blipFill>
          <a:blip r:embed="rId8"/>
          <a:stretch>
            <a:fillRect/>
          </a:stretch>
        </p:blipFill>
        <p:spPr>
          <a:xfrm>
            <a:off x="5638800" y="5638800"/>
            <a:ext cx="1095375" cy="820474"/>
          </a:xfrm>
          <a:prstGeom prst="rect">
            <a:avLst/>
          </a:prstGeom>
        </p:spPr>
      </p:pic>
      <p:pic>
        <p:nvPicPr>
          <p:cNvPr id="21" name="Picture 20"/>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62000" y="5791200"/>
            <a:ext cx="634365" cy="502920"/>
          </a:xfrm>
          <a:prstGeom prst="rect">
            <a:avLst/>
          </a:prstGeom>
        </p:spPr>
      </p:pic>
      <p:pic>
        <p:nvPicPr>
          <p:cNvPr id="19" name="Picture 1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6934201" y="5791200"/>
            <a:ext cx="651510" cy="502920"/>
          </a:xfrm>
          <a:prstGeom prst="rect">
            <a:avLst/>
          </a:prstGeom>
        </p:spPr>
      </p:pic>
      <p:sp>
        <p:nvSpPr>
          <p:cNvPr id="29" name="TextBox 28"/>
          <p:cNvSpPr txBox="1"/>
          <p:nvPr/>
        </p:nvSpPr>
        <p:spPr>
          <a:xfrm>
            <a:off x="457200" y="2438400"/>
            <a:ext cx="6019800" cy="769441"/>
          </a:xfrm>
          <a:prstGeom prst="rect">
            <a:avLst/>
          </a:prstGeom>
          <a:noFill/>
        </p:spPr>
        <p:txBody>
          <a:bodyPr wrap="square" rtlCol="0">
            <a:spAutoFit/>
          </a:bodyPr>
          <a:lstStyle/>
          <a:p>
            <a:r>
              <a:rPr lang="en-US" sz="4400" dirty="0" smtClean="0">
                <a:solidFill>
                  <a:srgbClr val="00B050"/>
                </a:solidFill>
              </a:rPr>
              <a:t>  How can that be ?</a:t>
            </a:r>
            <a:endParaRPr lang="en-US" sz="4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981200"/>
            <a:ext cx="91440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1066800" y="304800"/>
            <a:ext cx="8229600" cy="1143000"/>
          </a:xfrm>
        </p:spPr>
        <p:txBody>
          <a:bodyPr>
            <a:normAutofit fontScale="90000"/>
          </a:bodyPr>
          <a:lstStyle/>
          <a:p>
            <a:r>
              <a:rPr lang="en-US" dirty="0" err="1" smtClean="0"/>
              <a:t>Denef’s</a:t>
            </a:r>
            <a:r>
              <a:rPr lang="en-US" dirty="0" smtClean="0"/>
              <a:t> </a:t>
            </a:r>
            <a:r>
              <a:rPr lang="en-US" dirty="0" err="1" smtClean="0"/>
              <a:t>Boundstate</a:t>
            </a:r>
            <a:r>
              <a:rPr lang="en-US" dirty="0" smtClean="0"/>
              <a:t> Radius Formula</a:t>
            </a:r>
            <a:endParaRPr lang="en-US" dirty="0"/>
          </a:p>
        </p:txBody>
      </p:sp>
      <p:sp>
        <p:nvSpPr>
          <p:cNvPr id="18439" name="Text Box 7"/>
          <p:cNvSpPr txBox="1">
            <a:spLocks noChangeArrowheads="1"/>
          </p:cNvSpPr>
          <p:nvPr/>
        </p:nvSpPr>
        <p:spPr bwMode="auto">
          <a:xfrm>
            <a:off x="990600" y="4648200"/>
            <a:ext cx="7391400" cy="1323439"/>
          </a:xfrm>
          <a:prstGeom prst="rect">
            <a:avLst/>
          </a:prstGeom>
          <a:noFill/>
          <a:ln w="9525">
            <a:noFill/>
            <a:miter lim="800000"/>
            <a:headEnd/>
            <a:tailEnd/>
          </a:ln>
          <a:effectLst/>
        </p:spPr>
        <p:txBody>
          <a:bodyPr wrap="square">
            <a:spAutoFit/>
          </a:bodyPr>
          <a:lstStyle/>
          <a:p>
            <a:r>
              <a:rPr lang="en-US" sz="4000" dirty="0">
                <a:solidFill>
                  <a:srgbClr val="008000"/>
                </a:solidFill>
              </a:rPr>
              <a:t>So the moduli space of </a:t>
            </a:r>
            <a:r>
              <a:rPr lang="en-US" sz="4000" dirty="0" err="1">
                <a:solidFill>
                  <a:srgbClr val="008000"/>
                </a:solidFill>
              </a:rPr>
              <a:t>vacua</a:t>
            </a:r>
            <a:r>
              <a:rPr lang="en-US" sz="4000" dirty="0">
                <a:solidFill>
                  <a:srgbClr val="008000"/>
                </a:solidFill>
              </a:rPr>
              <a:t> </a:t>
            </a:r>
            <a:r>
              <a:rPr lang="en-US" sz="4000" dirty="0" smtClean="0">
                <a:solidFill>
                  <a:srgbClr val="008000"/>
                </a:solidFill>
              </a:rPr>
              <a:t> </a:t>
            </a:r>
            <a:r>
              <a:rPr lang="en-US" sz="4000" dirty="0" smtClean="0">
                <a:solidFill>
                  <a:srgbClr val="008000"/>
                </a:solidFill>
                <a:latin typeface="Monotype Corsiva" pitchFamily="66" charset="0"/>
              </a:rPr>
              <a:t>B</a:t>
            </a:r>
            <a:r>
              <a:rPr lang="en-US" sz="4000" dirty="0">
                <a:solidFill>
                  <a:srgbClr val="008000"/>
                </a:solidFill>
              </a:rPr>
              <a:t> </a:t>
            </a:r>
            <a:r>
              <a:rPr lang="en-US" sz="4000" dirty="0" smtClean="0">
                <a:solidFill>
                  <a:srgbClr val="008000"/>
                </a:solidFill>
              </a:rPr>
              <a:t> </a:t>
            </a:r>
          </a:p>
          <a:p>
            <a:r>
              <a:rPr lang="en-US" sz="4000" dirty="0" smtClean="0">
                <a:solidFill>
                  <a:srgbClr val="008000"/>
                </a:solidFill>
              </a:rPr>
              <a:t>     is </a:t>
            </a:r>
            <a:r>
              <a:rPr lang="en-US" sz="4000" dirty="0">
                <a:solidFill>
                  <a:srgbClr val="008000"/>
                </a:solidFill>
              </a:rPr>
              <a:t>divided into two regions:</a:t>
            </a:r>
            <a:r>
              <a:rPr lang="en-US" sz="3600" dirty="0"/>
              <a:t>  </a:t>
            </a:r>
          </a:p>
        </p:txBody>
      </p:sp>
      <p:sp>
        <p:nvSpPr>
          <p:cNvPr id="18443" name="Line 11"/>
          <p:cNvSpPr>
            <a:spLocks noChangeShapeType="1"/>
          </p:cNvSpPr>
          <p:nvPr/>
        </p:nvSpPr>
        <p:spPr bwMode="auto">
          <a:xfrm>
            <a:off x="3429000" y="5715000"/>
            <a:ext cx="2438400" cy="0"/>
          </a:xfrm>
          <a:prstGeom prst="line">
            <a:avLst/>
          </a:prstGeom>
          <a:noFill/>
          <a:ln w="9525">
            <a:noFill/>
            <a:round/>
            <a:headEnd/>
            <a:tailEnd/>
          </a:ln>
          <a:effectLst/>
        </p:spPr>
        <p:txBody>
          <a:bodyPr/>
          <a:lstStyle/>
          <a:p>
            <a:endParaRPr lang="en-US"/>
          </a:p>
        </p:txBody>
      </p:sp>
      <mc:AlternateContent xmlns:mc="http://schemas.openxmlformats.org/markup-compatibility/2006" xmlns:a14="http://schemas.microsoft.com/office/drawing/2010/main">
        <mc:Choice Requires="a14">
          <p:sp>
            <p:nvSpPr>
              <p:cNvPr id="18455" name="Text Box 23"/>
              <p:cNvSpPr txBox="1">
                <a:spLocks noChangeArrowheads="1"/>
              </p:cNvSpPr>
              <p:nvPr/>
            </p:nvSpPr>
            <p:spPr bwMode="auto">
              <a:xfrm>
                <a:off x="609600" y="3886200"/>
                <a:ext cx="8287590" cy="1244571"/>
              </a:xfrm>
              <a:prstGeom prst="rect">
                <a:avLst/>
              </a:prstGeom>
              <a:noFill/>
              <a:ln w="9525">
                <a:noFill/>
                <a:miter lim="800000"/>
                <a:headEnd/>
                <a:tailEnd/>
              </a:ln>
              <a:effectLst/>
            </p:spPr>
            <p:txBody>
              <a:bodyPr wrap="none">
                <a:spAutoFit/>
              </a:bodyPr>
              <a:lstStyle/>
              <a:p>
                <a:r>
                  <a:rPr lang="en-US" sz="3600" dirty="0" smtClean="0">
                    <a:solidFill>
                      <a:srgbClr val="0033CC"/>
                    </a:solidFill>
                  </a:rPr>
                  <a:t>The </a:t>
                </a:r>
                <a14:m>
                  <m:oMath xmlns:m="http://schemas.openxmlformats.org/officeDocument/2006/math">
                    <m:sSub>
                      <m:sSubPr>
                        <m:ctrlPr>
                          <a:rPr lang="en-US" sz="3600" b="0" i="1" dirty="0" smtClean="0">
                            <a:solidFill>
                              <a:srgbClr val="0033CC"/>
                            </a:solidFill>
                            <a:latin typeface="Cambria Math"/>
                          </a:rPr>
                        </m:ctrlPr>
                      </m:sSubPr>
                      <m:e>
                        <m:r>
                          <a:rPr lang="en-US" sz="3600" b="0" i="1" dirty="0" smtClean="0">
                            <a:solidFill>
                              <a:srgbClr val="0033CC"/>
                            </a:solidFill>
                            <a:latin typeface="Cambria Math"/>
                          </a:rPr>
                          <m:t>𝑍</m:t>
                        </m:r>
                      </m:e>
                      <m:sub>
                        <m:r>
                          <a:rPr lang="en-US" sz="3600" b="0" i="1" dirty="0" smtClean="0">
                            <a:solidFill>
                              <a:srgbClr val="0033CC"/>
                            </a:solidFill>
                            <a:latin typeface="Cambria Math"/>
                          </a:rPr>
                          <m:t>𝛾</m:t>
                        </m:r>
                      </m:sub>
                    </m:sSub>
                  </m:oMath>
                </a14:m>
                <a:r>
                  <a:rPr lang="en-US" sz="3600" dirty="0" smtClean="0">
                    <a:solidFill>
                      <a:srgbClr val="0033CC"/>
                    </a:solidFill>
                  </a:rPr>
                  <a:t>’s are functions of the </a:t>
                </a:r>
                <a:r>
                  <a:rPr lang="en-US" sz="3600" dirty="0" err="1">
                    <a:solidFill>
                      <a:srgbClr val="0033CC"/>
                    </a:solidFill>
                  </a:rPr>
                  <a:t>moduli</a:t>
                </a:r>
                <a:r>
                  <a:rPr lang="en-US" sz="3600" dirty="0">
                    <a:solidFill>
                      <a:srgbClr val="0033CC"/>
                    </a:solidFill>
                  </a:rPr>
                  <a:t>  </a:t>
                </a:r>
                <a14:m>
                  <m:oMath xmlns:m="http://schemas.openxmlformats.org/officeDocument/2006/math">
                    <m:r>
                      <a:rPr lang="en-US" sz="3600" b="0" i="1" dirty="0" smtClean="0">
                        <a:solidFill>
                          <a:srgbClr val="0033CC"/>
                        </a:solidFill>
                        <a:latin typeface="Cambria Math"/>
                      </a:rPr>
                      <m:t>𝑢</m:t>
                    </m:r>
                    <m:r>
                      <a:rPr lang="en-US" sz="3600" b="0" i="1" dirty="0" smtClean="0">
                        <a:solidFill>
                          <a:srgbClr val="0033CC"/>
                        </a:solidFill>
                        <a:latin typeface="Cambria Math"/>
                      </a:rPr>
                      <m:t>∈</m:t>
                    </m:r>
                    <m:r>
                      <a:rPr lang="en-US" sz="3600" b="0" i="1" dirty="0" smtClean="0">
                        <a:solidFill>
                          <a:srgbClr val="0033CC"/>
                        </a:solidFill>
                        <a:latin typeface="Cambria Math"/>
                      </a:rPr>
                      <m:t>ℬ</m:t>
                    </m:r>
                  </m:oMath>
                </a14:m>
                <a:endParaRPr lang="en-US" sz="3600" b="0" dirty="0" smtClean="0">
                  <a:solidFill>
                    <a:srgbClr val="0033CC"/>
                  </a:solidFill>
                </a:endParaRPr>
              </a:p>
              <a:p>
                <a:r>
                  <a:rPr lang="en-US" sz="3600" dirty="0" smtClean="0">
                    <a:solidFill>
                      <a:srgbClr val="0033CC"/>
                    </a:solidFill>
                  </a:rPr>
                  <a:t> </a:t>
                </a:r>
                <a:endParaRPr lang="en-US" sz="3600" dirty="0">
                  <a:solidFill>
                    <a:srgbClr val="0033CC"/>
                  </a:solidFill>
                </a:endParaRPr>
              </a:p>
            </p:txBody>
          </p:sp>
        </mc:Choice>
        <mc:Fallback xmlns="">
          <p:sp>
            <p:nvSpPr>
              <p:cNvPr id="18455" name="Text Box 23"/>
              <p:cNvSpPr txBox="1">
                <a:spLocks noRot="1" noChangeAspect="1" noMove="1" noResize="1" noEditPoints="1" noAdjustHandles="1" noChangeArrowheads="1" noChangeShapeType="1" noTextEdit="1"/>
              </p:cNvSpPr>
              <p:nvPr/>
            </p:nvSpPr>
            <p:spPr bwMode="auto">
              <a:xfrm>
                <a:off x="609600" y="3886200"/>
                <a:ext cx="8287590" cy="1244571"/>
              </a:xfrm>
              <a:prstGeom prst="rect">
                <a:avLst/>
              </a:prstGeom>
              <a:blipFill rotWithShape="1">
                <a:blip r:embed="rId6"/>
                <a:stretch>
                  <a:fillRect l="-2206" t="-6863"/>
                </a:stretch>
              </a:blipFill>
              <a:ln w="9525">
                <a:noFill/>
                <a:miter lim="800000"/>
                <a:headEnd/>
                <a:tailEnd/>
              </a:ln>
              <a:effectLst/>
            </p:spPr>
            <p:txBody>
              <a:bodyPr/>
              <a:lstStyle/>
              <a:p>
                <a:r>
                  <a:rPr lang="en-US">
                    <a:noFill/>
                  </a:rPr>
                  <a:t> </a:t>
                </a:r>
              </a:p>
            </p:txBody>
          </p:sp>
        </mc:Fallback>
      </mc:AlternateContent>
      <p:sp>
        <p:nvSpPr>
          <p:cNvPr id="18461" name="Text Box 29"/>
          <p:cNvSpPr txBox="1">
            <a:spLocks noChangeArrowheads="1"/>
          </p:cNvSpPr>
          <p:nvPr/>
        </p:nvSpPr>
        <p:spPr bwMode="auto">
          <a:xfrm>
            <a:off x="4191000" y="6096000"/>
            <a:ext cx="793750" cy="579438"/>
          </a:xfrm>
          <a:prstGeom prst="rect">
            <a:avLst/>
          </a:prstGeom>
          <a:noFill/>
          <a:ln w="9525">
            <a:noFill/>
            <a:miter lim="800000"/>
            <a:headEnd/>
            <a:tailEnd/>
          </a:ln>
          <a:effectLst/>
        </p:spPr>
        <p:txBody>
          <a:bodyPr wrap="none">
            <a:spAutoFit/>
          </a:bodyPr>
          <a:lstStyle/>
          <a:p>
            <a:r>
              <a:rPr lang="en-US" sz="3200" b="1" i="1" u="sng" dirty="0">
                <a:solidFill>
                  <a:srgbClr val="FF0000"/>
                </a:solidFill>
              </a:rPr>
              <a:t>OR</a:t>
            </a:r>
          </a:p>
        </p:txBody>
      </p:sp>
      <p:grpSp>
        <p:nvGrpSpPr>
          <p:cNvPr id="4201" name="Group 105"/>
          <p:cNvGrpSpPr>
            <a:grpSpLocks noChangeAspect="1"/>
          </p:cNvGrpSpPr>
          <p:nvPr>
            <p:custDataLst>
              <p:tags r:id="rId1"/>
            </p:custDataLst>
          </p:nvPr>
        </p:nvGrpSpPr>
        <p:grpSpPr bwMode="auto">
          <a:xfrm>
            <a:off x="304800" y="2438400"/>
            <a:ext cx="8373379" cy="1066800"/>
            <a:chOff x="351" y="1573"/>
            <a:chExt cx="23869" cy="3041"/>
          </a:xfrm>
          <a:solidFill>
            <a:srgbClr val="FFFF00"/>
          </a:solidFill>
        </p:grpSpPr>
        <p:sp>
          <p:nvSpPr>
            <p:cNvPr id="4203" name="Freeform 107"/>
            <p:cNvSpPr>
              <a:spLocks noEditPoints="1"/>
            </p:cNvSpPr>
            <p:nvPr/>
          </p:nvSpPr>
          <p:spPr bwMode="auto">
            <a:xfrm>
              <a:off x="351" y="2221"/>
              <a:ext cx="1134" cy="1134"/>
            </a:xfrm>
            <a:custGeom>
              <a:avLst/>
              <a:gdLst/>
              <a:ahLst/>
              <a:cxnLst>
                <a:cxn ang="0">
                  <a:pos x="625" y="51"/>
                </a:cxn>
                <a:cxn ang="0">
                  <a:pos x="574" y="51"/>
                </a:cxn>
                <a:cxn ang="0">
                  <a:pos x="538" y="88"/>
                </a:cxn>
                <a:cxn ang="0">
                  <a:pos x="429" y="530"/>
                </a:cxn>
                <a:cxn ang="0">
                  <a:pos x="778" y="500"/>
                </a:cxn>
                <a:cxn ang="0">
                  <a:pos x="923" y="360"/>
                </a:cxn>
                <a:cxn ang="0">
                  <a:pos x="945" y="139"/>
                </a:cxn>
                <a:cxn ang="0">
                  <a:pos x="800" y="51"/>
                </a:cxn>
                <a:cxn ang="0">
                  <a:pos x="305" y="0"/>
                </a:cxn>
                <a:cxn ang="0">
                  <a:pos x="974" y="44"/>
                </a:cxn>
                <a:cxn ang="0">
                  <a:pos x="1112" y="243"/>
                </a:cxn>
                <a:cxn ang="0">
                  <a:pos x="952" y="471"/>
                </a:cxn>
                <a:cxn ang="0">
                  <a:pos x="756" y="552"/>
                </a:cxn>
                <a:cxn ang="0">
                  <a:pos x="792" y="567"/>
                </a:cxn>
                <a:cxn ang="0">
                  <a:pos x="894" y="677"/>
                </a:cxn>
                <a:cxn ang="0">
                  <a:pos x="909" y="795"/>
                </a:cxn>
                <a:cxn ang="0">
                  <a:pos x="887" y="942"/>
                </a:cxn>
                <a:cxn ang="0">
                  <a:pos x="894" y="1053"/>
                </a:cxn>
                <a:cxn ang="0">
                  <a:pos x="930" y="1097"/>
                </a:cxn>
                <a:cxn ang="0">
                  <a:pos x="1025" y="1067"/>
                </a:cxn>
                <a:cxn ang="0">
                  <a:pos x="1098" y="942"/>
                </a:cxn>
                <a:cxn ang="0">
                  <a:pos x="1120" y="927"/>
                </a:cxn>
                <a:cxn ang="0">
                  <a:pos x="1134" y="935"/>
                </a:cxn>
                <a:cxn ang="0">
                  <a:pos x="1105" y="1023"/>
                </a:cxn>
                <a:cxn ang="0">
                  <a:pos x="945" y="1134"/>
                </a:cxn>
                <a:cxn ang="0">
                  <a:pos x="850" y="1119"/>
                </a:cxn>
                <a:cxn ang="0">
                  <a:pos x="741" y="1023"/>
                </a:cxn>
                <a:cxn ang="0">
                  <a:pos x="749" y="868"/>
                </a:cxn>
                <a:cxn ang="0">
                  <a:pos x="770" y="765"/>
                </a:cxn>
                <a:cxn ang="0">
                  <a:pos x="778" y="677"/>
                </a:cxn>
                <a:cxn ang="0">
                  <a:pos x="683" y="574"/>
                </a:cxn>
                <a:cxn ang="0">
                  <a:pos x="312" y="994"/>
                </a:cxn>
                <a:cxn ang="0">
                  <a:pos x="312" y="1030"/>
                </a:cxn>
                <a:cxn ang="0">
                  <a:pos x="356" y="1045"/>
                </a:cxn>
                <a:cxn ang="0">
                  <a:pos x="429" y="1045"/>
                </a:cxn>
                <a:cxn ang="0">
                  <a:pos x="458" y="1067"/>
                </a:cxn>
                <a:cxn ang="0">
                  <a:pos x="443" y="1097"/>
                </a:cxn>
                <a:cxn ang="0">
                  <a:pos x="363" y="1097"/>
                </a:cxn>
                <a:cxn ang="0">
                  <a:pos x="160" y="1097"/>
                </a:cxn>
                <a:cxn ang="0">
                  <a:pos x="14" y="1097"/>
                </a:cxn>
                <a:cxn ang="0">
                  <a:pos x="0" y="1082"/>
                </a:cxn>
                <a:cxn ang="0">
                  <a:pos x="14" y="1053"/>
                </a:cxn>
                <a:cxn ang="0">
                  <a:pos x="116" y="1045"/>
                </a:cxn>
                <a:cxn ang="0">
                  <a:pos x="189" y="972"/>
                </a:cxn>
                <a:cxn ang="0">
                  <a:pos x="407" y="81"/>
                </a:cxn>
                <a:cxn ang="0">
                  <a:pos x="392" y="58"/>
                </a:cxn>
                <a:cxn ang="0">
                  <a:pos x="341" y="51"/>
                </a:cxn>
                <a:cxn ang="0">
                  <a:pos x="305" y="51"/>
                </a:cxn>
                <a:cxn ang="0">
                  <a:pos x="261" y="44"/>
                </a:cxn>
                <a:cxn ang="0">
                  <a:pos x="269" y="7"/>
                </a:cxn>
                <a:cxn ang="0">
                  <a:pos x="305" y="0"/>
                </a:cxn>
              </a:cxnLst>
              <a:rect l="0" t="0" r="r" b="b"/>
              <a:pathLst>
                <a:path w="1134" h="1134">
                  <a:moveTo>
                    <a:pt x="669" y="51"/>
                  </a:moveTo>
                  <a:lnTo>
                    <a:pt x="654" y="51"/>
                  </a:lnTo>
                  <a:lnTo>
                    <a:pt x="625" y="51"/>
                  </a:lnTo>
                  <a:lnTo>
                    <a:pt x="603" y="51"/>
                  </a:lnTo>
                  <a:lnTo>
                    <a:pt x="589" y="51"/>
                  </a:lnTo>
                  <a:lnTo>
                    <a:pt x="574" y="51"/>
                  </a:lnTo>
                  <a:lnTo>
                    <a:pt x="560" y="58"/>
                  </a:lnTo>
                  <a:lnTo>
                    <a:pt x="545" y="66"/>
                  </a:lnTo>
                  <a:lnTo>
                    <a:pt x="538" y="88"/>
                  </a:lnTo>
                  <a:lnTo>
                    <a:pt x="530" y="110"/>
                  </a:lnTo>
                  <a:lnTo>
                    <a:pt x="530" y="110"/>
                  </a:lnTo>
                  <a:lnTo>
                    <a:pt x="429" y="530"/>
                  </a:lnTo>
                  <a:lnTo>
                    <a:pt x="603" y="530"/>
                  </a:lnTo>
                  <a:lnTo>
                    <a:pt x="705" y="522"/>
                  </a:lnTo>
                  <a:lnTo>
                    <a:pt x="778" y="500"/>
                  </a:lnTo>
                  <a:lnTo>
                    <a:pt x="836" y="471"/>
                  </a:lnTo>
                  <a:lnTo>
                    <a:pt x="872" y="441"/>
                  </a:lnTo>
                  <a:lnTo>
                    <a:pt x="923" y="360"/>
                  </a:lnTo>
                  <a:lnTo>
                    <a:pt x="952" y="279"/>
                  </a:lnTo>
                  <a:lnTo>
                    <a:pt x="960" y="206"/>
                  </a:lnTo>
                  <a:lnTo>
                    <a:pt x="945" y="139"/>
                  </a:lnTo>
                  <a:lnTo>
                    <a:pt x="909" y="95"/>
                  </a:lnTo>
                  <a:lnTo>
                    <a:pt x="858" y="66"/>
                  </a:lnTo>
                  <a:lnTo>
                    <a:pt x="800" y="51"/>
                  </a:lnTo>
                  <a:lnTo>
                    <a:pt x="734" y="51"/>
                  </a:lnTo>
                  <a:lnTo>
                    <a:pt x="669" y="51"/>
                  </a:lnTo>
                  <a:close/>
                  <a:moveTo>
                    <a:pt x="305" y="0"/>
                  </a:moveTo>
                  <a:lnTo>
                    <a:pt x="756" y="0"/>
                  </a:lnTo>
                  <a:lnTo>
                    <a:pt x="872" y="14"/>
                  </a:lnTo>
                  <a:lnTo>
                    <a:pt x="974" y="44"/>
                  </a:lnTo>
                  <a:lnTo>
                    <a:pt x="1047" y="95"/>
                  </a:lnTo>
                  <a:lnTo>
                    <a:pt x="1098" y="162"/>
                  </a:lnTo>
                  <a:lnTo>
                    <a:pt x="1112" y="243"/>
                  </a:lnTo>
                  <a:lnTo>
                    <a:pt x="1090" y="331"/>
                  </a:lnTo>
                  <a:lnTo>
                    <a:pt x="1032" y="412"/>
                  </a:lnTo>
                  <a:lnTo>
                    <a:pt x="952" y="471"/>
                  </a:lnTo>
                  <a:lnTo>
                    <a:pt x="858" y="522"/>
                  </a:lnTo>
                  <a:lnTo>
                    <a:pt x="756" y="552"/>
                  </a:lnTo>
                  <a:lnTo>
                    <a:pt x="756" y="552"/>
                  </a:lnTo>
                  <a:lnTo>
                    <a:pt x="756" y="552"/>
                  </a:lnTo>
                  <a:lnTo>
                    <a:pt x="756" y="552"/>
                  </a:lnTo>
                  <a:lnTo>
                    <a:pt x="792" y="567"/>
                  </a:lnTo>
                  <a:lnTo>
                    <a:pt x="829" y="589"/>
                  </a:lnTo>
                  <a:lnTo>
                    <a:pt x="872" y="625"/>
                  </a:lnTo>
                  <a:lnTo>
                    <a:pt x="894" y="677"/>
                  </a:lnTo>
                  <a:lnTo>
                    <a:pt x="909" y="743"/>
                  </a:lnTo>
                  <a:lnTo>
                    <a:pt x="909" y="765"/>
                  </a:lnTo>
                  <a:lnTo>
                    <a:pt x="909" y="795"/>
                  </a:lnTo>
                  <a:lnTo>
                    <a:pt x="901" y="817"/>
                  </a:lnTo>
                  <a:lnTo>
                    <a:pt x="894" y="876"/>
                  </a:lnTo>
                  <a:lnTo>
                    <a:pt x="887" y="942"/>
                  </a:lnTo>
                  <a:lnTo>
                    <a:pt x="887" y="1001"/>
                  </a:lnTo>
                  <a:lnTo>
                    <a:pt x="887" y="1030"/>
                  </a:lnTo>
                  <a:lnTo>
                    <a:pt x="894" y="1053"/>
                  </a:lnTo>
                  <a:lnTo>
                    <a:pt x="901" y="1075"/>
                  </a:lnTo>
                  <a:lnTo>
                    <a:pt x="909" y="1089"/>
                  </a:lnTo>
                  <a:lnTo>
                    <a:pt x="930" y="1097"/>
                  </a:lnTo>
                  <a:lnTo>
                    <a:pt x="952" y="1097"/>
                  </a:lnTo>
                  <a:lnTo>
                    <a:pt x="981" y="1089"/>
                  </a:lnTo>
                  <a:lnTo>
                    <a:pt x="1025" y="1067"/>
                  </a:lnTo>
                  <a:lnTo>
                    <a:pt x="1061" y="1023"/>
                  </a:lnTo>
                  <a:lnTo>
                    <a:pt x="1098" y="949"/>
                  </a:lnTo>
                  <a:lnTo>
                    <a:pt x="1098" y="942"/>
                  </a:lnTo>
                  <a:lnTo>
                    <a:pt x="1105" y="935"/>
                  </a:lnTo>
                  <a:lnTo>
                    <a:pt x="1105" y="927"/>
                  </a:lnTo>
                  <a:lnTo>
                    <a:pt x="1120" y="927"/>
                  </a:lnTo>
                  <a:lnTo>
                    <a:pt x="1120" y="927"/>
                  </a:lnTo>
                  <a:lnTo>
                    <a:pt x="1127" y="935"/>
                  </a:lnTo>
                  <a:lnTo>
                    <a:pt x="1134" y="935"/>
                  </a:lnTo>
                  <a:lnTo>
                    <a:pt x="1134" y="949"/>
                  </a:lnTo>
                  <a:lnTo>
                    <a:pt x="1127" y="979"/>
                  </a:lnTo>
                  <a:lnTo>
                    <a:pt x="1105" y="1023"/>
                  </a:lnTo>
                  <a:lnTo>
                    <a:pt x="1069" y="1075"/>
                  </a:lnTo>
                  <a:lnTo>
                    <a:pt x="1018" y="1119"/>
                  </a:lnTo>
                  <a:lnTo>
                    <a:pt x="945" y="1134"/>
                  </a:lnTo>
                  <a:lnTo>
                    <a:pt x="923" y="1134"/>
                  </a:lnTo>
                  <a:lnTo>
                    <a:pt x="894" y="1126"/>
                  </a:lnTo>
                  <a:lnTo>
                    <a:pt x="850" y="1119"/>
                  </a:lnTo>
                  <a:lnTo>
                    <a:pt x="807" y="1104"/>
                  </a:lnTo>
                  <a:lnTo>
                    <a:pt x="770" y="1067"/>
                  </a:lnTo>
                  <a:lnTo>
                    <a:pt x="741" y="1023"/>
                  </a:lnTo>
                  <a:lnTo>
                    <a:pt x="734" y="957"/>
                  </a:lnTo>
                  <a:lnTo>
                    <a:pt x="734" y="920"/>
                  </a:lnTo>
                  <a:lnTo>
                    <a:pt x="749" y="868"/>
                  </a:lnTo>
                  <a:lnTo>
                    <a:pt x="756" y="824"/>
                  </a:lnTo>
                  <a:lnTo>
                    <a:pt x="763" y="795"/>
                  </a:lnTo>
                  <a:lnTo>
                    <a:pt x="770" y="765"/>
                  </a:lnTo>
                  <a:lnTo>
                    <a:pt x="778" y="736"/>
                  </a:lnTo>
                  <a:lnTo>
                    <a:pt x="778" y="714"/>
                  </a:lnTo>
                  <a:lnTo>
                    <a:pt x="778" y="677"/>
                  </a:lnTo>
                  <a:lnTo>
                    <a:pt x="763" y="633"/>
                  </a:lnTo>
                  <a:lnTo>
                    <a:pt x="734" y="603"/>
                  </a:lnTo>
                  <a:lnTo>
                    <a:pt x="683" y="574"/>
                  </a:lnTo>
                  <a:lnTo>
                    <a:pt x="603" y="567"/>
                  </a:lnTo>
                  <a:lnTo>
                    <a:pt x="421" y="567"/>
                  </a:lnTo>
                  <a:lnTo>
                    <a:pt x="312" y="994"/>
                  </a:lnTo>
                  <a:lnTo>
                    <a:pt x="312" y="1008"/>
                  </a:lnTo>
                  <a:lnTo>
                    <a:pt x="312" y="1023"/>
                  </a:lnTo>
                  <a:lnTo>
                    <a:pt x="312" y="1030"/>
                  </a:lnTo>
                  <a:lnTo>
                    <a:pt x="320" y="1038"/>
                  </a:lnTo>
                  <a:lnTo>
                    <a:pt x="334" y="1045"/>
                  </a:lnTo>
                  <a:lnTo>
                    <a:pt x="356" y="1045"/>
                  </a:lnTo>
                  <a:lnTo>
                    <a:pt x="385" y="1045"/>
                  </a:lnTo>
                  <a:lnTo>
                    <a:pt x="414" y="1045"/>
                  </a:lnTo>
                  <a:lnTo>
                    <a:pt x="429" y="1045"/>
                  </a:lnTo>
                  <a:lnTo>
                    <a:pt x="443" y="1053"/>
                  </a:lnTo>
                  <a:lnTo>
                    <a:pt x="450" y="1053"/>
                  </a:lnTo>
                  <a:lnTo>
                    <a:pt x="458" y="1067"/>
                  </a:lnTo>
                  <a:lnTo>
                    <a:pt x="450" y="1082"/>
                  </a:lnTo>
                  <a:lnTo>
                    <a:pt x="450" y="1089"/>
                  </a:lnTo>
                  <a:lnTo>
                    <a:pt x="443" y="1097"/>
                  </a:lnTo>
                  <a:lnTo>
                    <a:pt x="429" y="1097"/>
                  </a:lnTo>
                  <a:lnTo>
                    <a:pt x="421" y="1097"/>
                  </a:lnTo>
                  <a:lnTo>
                    <a:pt x="363" y="1097"/>
                  </a:lnTo>
                  <a:lnTo>
                    <a:pt x="283" y="1097"/>
                  </a:lnTo>
                  <a:lnTo>
                    <a:pt x="218" y="1097"/>
                  </a:lnTo>
                  <a:lnTo>
                    <a:pt x="160" y="1097"/>
                  </a:lnTo>
                  <a:lnTo>
                    <a:pt x="80" y="1097"/>
                  </a:lnTo>
                  <a:lnTo>
                    <a:pt x="21" y="1097"/>
                  </a:lnTo>
                  <a:lnTo>
                    <a:pt x="14" y="1097"/>
                  </a:lnTo>
                  <a:lnTo>
                    <a:pt x="7" y="1097"/>
                  </a:lnTo>
                  <a:lnTo>
                    <a:pt x="0" y="1089"/>
                  </a:lnTo>
                  <a:lnTo>
                    <a:pt x="0" y="1082"/>
                  </a:lnTo>
                  <a:lnTo>
                    <a:pt x="0" y="1067"/>
                  </a:lnTo>
                  <a:lnTo>
                    <a:pt x="7" y="1053"/>
                  </a:lnTo>
                  <a:lnTo>
                    <a:pt x="14" y="1053"/>
                  </a:lnTo>
                  <a:lnTo>
                    <a:pt x="29" y="1045"/>
                  </a:lnTo>
                  <a:lnTo>
                    <a:pt x="43" y="1045"/>
                  </a:lnTo>
                  <a:lnTo>
                    <a:pt x="116" y="1045"/>
                  </a:lnTo>
                  <a:lnTo>
                    <a:pt x="160" y="1030"/>
                  </a:lnTo>
                  <a:lnTo>
                    <a:pt x="174" y="1008"/>
                  </a:lnTo>
                  <a:lnTo>
                    <a:pt x="189" y="972"/>
                  </a:lnTo>
                  <a:lnTo>
                    <a:pt x="400" y="110"/>
                  </a:lnTo>
                  <a:lnTo>
                    <a:pt x="407" y="95"/>
                  </a:lnTo>
                  <a:lnTo>
                    <a:pt x="407" y="81"/>
                  </a:lnTo>
                  <a:lnTo>
                    <a:pt x="407" y="81"/>
                  </a:lnTo>
                  <a:lnTo>
                    <a:pt x="407" y="66"/>
                  </a:lnTo>
                  <a:lnTo>
                    <a:pt x="392" y="58"/>
                  </a:lnTo>
                  <a:lnTo>
                    <a:pt x="385" y="58"/>
                  </a:lnTo>
                  <a:lnTo>
                    <a:pt x="363" y="51"/>
                  </a:lnTo>
                  <a:lnTo>
                    <a:pt x="341" y="51"/>
                  </a:lnTo>
                  <a:lnTo>
                    <a:pt x="327" y="51"/>
                  </a:lnTo>
                  <a:lnTo>
                    <a:pt x="312" y="51"/>
                  </a:lnTo>
                  <a:lnTo>
                    <a:pt x="305" y="51"/>
                  </a:lnTo>
                  <a:lnTo>
                    <a:pt x="283" y="51"/>
                  </a:lnTo>
                  <a:lnTo>
                    <a:pt x="269" y="44"/>
                  </a:lnTo>
                  <a:lnTo>
                    <a:pt x="261" y="44"/>
                  </a:lnTo>
                  <a:lnTo>
                    <a:pt x="261" y="29"/>
                  </a:lnTo>
                  <a:lnTo>
                    <a:pt x="261" y="14"/>
                  </a:lnTo>
                  <a:lnTo>
                    <a:pt x="269" y="7"/>
                  </a:lnTo>
                  <a:lnTo>
                    <a:pt x="276" y="0"/>
                  </a:lnTo>
                  <a:lnTo>
                    <a:pt x="290" y="0"/>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4" name="Freeform 108"/>
            <p:cNvSpPr>
              <a:spLocks/>
            </p:cNvSpPr>
            <p:nvPr/>
          </p:nvSpPr>
          <p:spPr bwMode="auto">
            <a:xfrm>
              <a:off x="1616" y="2795"/>
              <a:ext cx="407" cy="758"/>
            </a:xfrm>
            <a:custGeom>
              <a:avLst/>
              <a:gdLst/>
              <a:ahLst/>
              <a:cxnLst>
                <a:cxn ang="0">
                  <a:pos x="218" y="0"/>
                </a:cxn>
                <a:cxn ang="0">
                  <a:pos x="240" y="0"/>
                </a:cxn>
                <a:cxn ang="0">
                  <a:pos x="247" y="7"/>
                </a:cxn>
                <a:cxn ang="0">
                  <a:pos x="255" y="15"/>
                </a:cxn>
                <a:cxn ang="0">
                  <a:pos x="255" y="37"/>
                </a:cxn>
                <a:cxn ang="0">
                  <a:pos x="255" y="663"/>
                </a:cxn>
                <a:cxn ang="0">
                  <a:pos x="255" y="677"/>
                </a:cxn>
                <a:cxn ang="0">
                  <a:pos x="255" y="685"/>
                </a:cxn>
                <a:cxn ang="0">
                  <a:pos x="262" y="699"/>
                </a:cxn>
                <a:cxn ang="0">
                  <a:pos x="269" y="707"/>
                </a:cxn>
                <a:cxn ang="0">
                  <a:pos x="284" y="707"/>
                </a:cxn>
                <a:cxn ang="0">
                  <a:pos x="305" y="714"/>
                </a:cxn>
                <a:cxn ang="0">
                  <a:pos x="335" y="714"/>
                </a:cxn>
                <a:cxn ang="0">
                  <a:pos x="371" y="714"/>
                </a:cxn>
                <a:cxn ang="0">
                  <a:pos x="407" y="714"/>
                </a:cxn>
                <a:cxn ang="0">
                  <a:pos x="407" y="758"/>
                </a:cxn>
                <a:cxn ang="0">
                  <a:pos x="371" y="758"/>
                </a:cxn>
                <a:cxn ang="0">
                  <a:pos x="313" y="758"/>
                </a:cxn>
                <a:cxn ang="0">
                  <a:pos x="255" y="751"/>
                </a:cxn>
                <a:cxn ang="0">
                  <a:pos x="211" y="751"/>
                </a:cxn>
                <a:cxn ang="0">
                  <a:pos x="160" y="751"/>
                </a:cxn>
                <a:cxn ang="0">
                  <a:pos x="102" y="758"/>
                </a:cxn>
                <a:cxn ang="0">
                  <a:pos x="44" y="758"/>
                </a:cxn>
                <a:cxn ang="0">
                  <a:pos x="7" y="758"/>
                </a:cxn>
                <a:cxn ang="0">
                  <a:pos x="7" y="714"/>
                </a:cxn>
                <a:cxn ang="0">
                  <a:pos x="51" y="714"/>
                </a:cxn>
                <a:cxn ang="0">
                  <a:pos x="87" y="714"/>
                </a:cxn>
                <a:cxn ang="0">
                  <a:pos x="116" y="714"/>
                </a:cxn>
                <a:cxn ang="0">
                  <a:pos x="138" y="707"/>
                </a:cxn>
                <a:cxn ang="0">
                  <a:pos x="153" y="707"/>
                </a:cxn>
                <a:cxn ang="0">
                  <a:pos x="160" y="699"/>
                </a:cxn>
                <a:cxn ang="0">
                  <a:pos x="160" y="685"/>
                </a:cxn>
                <a:cxn ang="0">
                  <a:pos x="160" y="677"/>
                </a:cxn>
                <a:cxn ang="0">
                  <a:pos x="160" y="663"/>
                </a:cxn>
                <a:cxn ang="0">
                  <a:pos x="160" y="81"/>
                </a:cxn>
                <a:cxn ang="0">
                  <a:pos x="102" y="103"/>
                </a:cxn>
                <a:cxn ang="0">
                  <a:pos x="44" y="110"/>
                </a:cxn>
                <a:cxn ang="0">
                  <a:pos x="0" y="118"/>
                </a:cxn>
                <a:cxn ang="0">
                  <a:pos x="0" y="74"/>
                </a:cxn>
                <a:cxn ang="0">
                  <a:pos x="44" y="74"/>
                </a:cxn>
                <a:cxn ang="0">
                  <a:pos x="102" y="66"/>
                </a:cxn>
                <a:cxn ang="0">
                  <a:pos x="160" y="44"/>
                </a:cxn>
                <a:cxn ang="0">
                  <a:pos x="218" y="0"/>
                </a:cxn>
              </a:cxnLst>
              <a:rect l="0" t="0" r="r" b="b"/>
              <a:pathLst>
                <a:path w="407" h="758">
                  <a:moveTo>
                    <a:pt x="218" y="0"/>
                  </a:moveTo>
                  <a:lnTo>
                    <a:pt x="240" y="0"/>
                  </a:lnTo>
                  <a:lnTo>
                    <a:pt x="247" y="7"/>
                  </a:lnTo>
                  <a:lnTo>
                    <a:pt x="255" y="15"/>
                  </a:lnTo>
                  <a:lnTo>
                    <a:pt x="255" y="37"/>
                  </a:lnTo>
                  <a:lnTo>
                    <a:pt x="255" y="663"/>
                  </a:lnTo>
                  <a:lnTo>
                    <a:pt x="255" y="677"/>
                  </a:lnTo>
                  <a:lnTo>
                    <a:pt x="255" y="685"/>
                  </a:lnTo>
                  <a:lnTo>
                    <a:pt x="262" y="699"/>
                  </a:lnTo>
                  <a:lnTo>
                    <a:pt x="269" y="707"/>
                  </a:lnTo>
                  <a:lnTo>
                    <a:pt x="284" y="707"/>
                  </a:lnTo>
                  <a:lnTo>
                    <a:pt x="305" y="714"/>
                  </a:lnTo>
                  <a:lnTo>
                    <a:pt x="335" y="714"/>
                  </a:lnTo>
                  <a:lnTo>
                    <a:pt x="371" y="714"/>
                  </a:lnTo>
                  <a:lnTo>
                    <a:pt x="407" y="714"/>
                  </a:lnTo>
                  <a:lnTo>
                    <a:pt x="407" y="758"/>
                  </a:lnTo>
                  <a:lnTo>
                    <a:pt x="371" y="758"/>
                  </a:lnTo>
                  <a:lnTo>
                    <a:pt x="313" y="758"/>
                  </a:lnTo>
                  <a:lnTo>
                    <a:pt x="255" y="751"/>
                  </a:lnTo>
                  <a:lnTo>
                    <a:pt x="211" y="751"/>
                  </a:lnTo>
                  <a:lnTo>
                    <a:pt x="160" y="751"/>
                  </a:lnTo>
                  <a:lnTo>
                    <a:pt x="102" y="758"/>
                  </a:lnTo>
                  <a:lnTo>
                    <a:pt x="44" y="758"/>
                  </a:lnTo>
                  <a:lnTo>
                    <a:pt x="7" y="758"/>
                  </a:lnTo>
                  <a:lnTo>
                    <a:pt x="7" y="714"/>
                  </a:lnTo>
                  <a:lnTo>
                    <a:pt x="51" y="714"/>
                  </a:lnTo>
                  <a:lnTo>
                    <a:pt x="87" y="714"/>
                  </a:lnTo>
                  <a:lnTo>
                    <a:pt x="116" y="714"/>
                  </a:lnTo>
                  <a:lnTo>
                    <a:pt x="138" y="707"/>
                  </a:lnTo>
                  <a:lnTo>
                    <a:pt x="153" y="707"/>
                  </a:lnTo>
                  <a:lnTo>
                    <a:pt x="160" y="699"/>
                  </a:lnTo>
                  <a:lnTo>
                    <a:pt x="160" y="685"/>
                  </a:lnTo>
                  <a:lnTo>
                    <a:pt x="160" y="677"/>
                  </a:lnTo>
                  <a:lnTo>
                    <a:pt x="160" y="663"/>
                  </a:lnTo>
                  <a:lnTo>
                    <a:pt x="160" y="81"/>
                  </a:lnTo>
                  <a:lnTo>
                    <a:pt x="102" y="103"/>
                  </a:lnTo>
                  <a:lnTo>
                    <a:pt x="44" y="110"/>
                  </a:lnTo>
                  <a:lnTo>
                    <a:pt x="0" y="118"/>
                  </a:lnTo>
                  <a:lnTo>
                    <a:pt x="0" y="74"/>
                  </a:lnTo>
                  <a:lnTo>
                    <a:pt x="44" y="74"/>
                  </a:lnTo>
                  <a:lnTo>
                    <a:pt x="102" y="66"/>
                  </a:lnTo>
                  <a:lnTo>
                    <a:pt x="160" y="4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5" name="Freeform 109"/>
            <p:cNvSpPr>
              <a:spLocks/>
            </p:cNvSpPr>
            <p:nvPr/>
          </p:nvSpPr>
          <p:spPr bwMode="auto">
            <a:xfrm>
              <a:off x="2198" y="2795"/>
              <a:ext cx="502" cy="758"/>
            </a:xfrm>
            <a:custGeom>
              <a:avLst/>
              <a:gdLst/>
              <a:ahLst/>
              <a:cxnLst>
                <a:cxn ang="0">
                  <a:pos x="320" y="7"/>
                </a:cxn>
                <a:cxn ang="0">
                  <a:pos x="451" y="88"/>
                </a:cxn>
                <a:cxn ang="0">
                  <a:pos x="502" y="221"/>
                </a:cxn>
                <a:cxn ang="0">
                  <a:pos x="451" y="361"/>
                </a:cxn>
                <a:cxn ang="0">
                  <a:pos x="334" y="471"/>
                </a:cxn>
                <a:cxn ang="0">
                  <a:pos x="240" y="545"/>
                </a:cxn>
                <a:cxn ang="0">
                  <a:pos x="109" y="663"/>
                </a:cxn>
                <a:cxn ang="0">
                  <a:pos x="334" y="663"/>
                </a:cxn>
                <a:cxn ang="0">
                  <a:pos x="378" y="663"/>
                </a:cxn>
                <a:cxn ang="0">
                  <a:pos x="422" y="655"/>
                </a:cxn>
                <a:cxn ang="0">
                  <a:pos x="436" y="641"/>
                </a:cxn>
                <a:cxn ang="0">
                  <a:pos x="451" y="596"/>
                </a:cxn>
                <a:cxn ang="0">
                  <a:pos x="458" y="552"/>
                </a:cxn>
                <a:cxn ang="0">
                  <a:pos x="465" y="758"/>
                </a:cxn>
                <a:cxn ang="0">
                  <a:pos x="0" y="736"/>
                </a:cxn>
                <a:cxn ang="0">
                  <a:pos x="7" y="722"/>
                </a:cxn>
                <a:cxn ang="0">
                  <a:pos x="283" y="442"/>
                </a:cxn>
                <a:cxn ang="0">
                  <a:pos x="349" y="353"/>
                </a:cxn>
                <a:cxn ang="0">
                  <a:pos x="393" y="221"/>
                </a:cxn>
                <a:cxn ang="0">
                  <a:pos x="342" y="96"/>
                </a:cxn>
                <a:cxn ang="0">
                  <a:pos x="218" y="44"/>
                </a:cxn>
                <a:cxn ang="0">
                  <a:pos x="131" y="66"/>
                </a:cxn>
                <a:cxn ang="0">
                  <a:pos x="51" y="147"/>
                </a:cxn>
                <a:cxn ang="0">
                  <a:pos x="94" y="155"/>
                </a:cxn>
                <a:cxn ang="0">
                  <a:pos x="109" y="177"/>
                </a:cxn>
                <a:cxn ang="0">
                  <a:pos x="116" y="199"/>
                </a:cxn>
                <a:cxn ang="0">
                  <a:pos x="116" y="228"/>
                </a:cxn>
                <a:cxn ang="0">
                  <a:pos x="94" y="258"/>
                </a:cxn>
                <a:cxn ang="0">
                  <a:pos x="58" y="272"/>
                </a:cxn>
                <a:cxn ang="0">
                  <a:pos x="43" y="265"/>
                </a:cxn>
                <a:cxn ang="0">
                  <a:pos x="22" y="258"/>
                </a:cxn>
                <a:cxn ang="0">
                  <a:pos x="0" y="228"/>
                </a:cxn>
                <a:cxn ang="0">
                  <a:pos x="14" y="125"/>
                </a:cxn>
                <a:cxn ang="0">
                  <a:pos x="138" y="15"/>
                </a:cxn>
              </a:cxnLst>
              <a:rect l="0" t="0" r="r" b="b"/>
              <a:pathLst>
                <a:path w="502" h="758">
                  <a:moveTo>
                    <a:pt x="233" y="0"/>
                  </a:moveTo>
                  <a:lnTo>
                    <a:pt x="320" y="7"/>
                  </a:lnTo>
                  <a:lnTo>
                    <a:pt x="393" y="37"/>
                  </a:lnTo>
                  <a:lnTo>
                    <a:pt x="451" y="88"/>
                  </a:lnTo>
                  <a:lnTo>
                    <a:pt x="487" y="147"/>
                  </a:lnTo>
                  <a:lnTo>
                    <a:pt x="502" y="221"/>
                  </a:lnTo>
                  <a:lnTo>
                    <a:pt x="487" y="302"/>
                  </a:lnTo>
                  <a:lnTo>
                    <a:pt x="451" y="361"/>
                  </a:lnTo>
                  <a:lnTo>
                    <a:pt x="400" y="420"/>
                  </a:lnTo>
                  <a:lnTo>
                    <a:pt x="334" y="471"/>
                  </a:lnTo>
                  <a:lnTo>
                    <a:pt x="291" y="508"/>
                  </a:lnTo>
                  <a:lnTo>
                    <a:pt x="240" y="545"/>
                  </a:lnTo>
                  <a:lnTo>
                    <a:pt x="189" y="596"/>
                  </a:lnTo>
                  <a:lnTo>
                    <a:pt x="109" y="663"/>
                  </a:lnTo>
                  <a:lnTo>
                    <a:pt x="320" y="663"/>
                  </a:lnTo>
                  <a:lnTo>
                    <a:pt x="334" y="663"/>
                  </a:lnTo>
                  <a:lnTo>
                    <a:pt x="356" y="663"/>
                  </a:lnTo>
                  <a:lnTo>
                    <a:pt x="378" y="663"/>
                  </a:lnTo>
                  <a:lnTo>
                    <a:pt x="400" y="655"/>
                  </a:lnTo>
                  <a:lnTo>
                    <a:pt x="422" y="655"/>
                  </a:lnTo>
                  <a:lnTo>
                    <a:pt x="429" y="655"/>
                  </a:lnTo>
                  <a:lnTo>
                    <a:pt x="436" y="641"/>
                  </a:lnTo>
                  <a:lnTo>
                    <a:pt x="443" y="618"/>
                  </a:lnTo>
                  <a:lnTo>
                    <a:pt x="451" y="596"/>
                  </a:lnTo>
                  <a:lnTo>
                    <a:pt x="458" y="567"/>
                  </a:lnTo>
                  <a:lnTo>
                    <a:pt x="458" y="552"/>
                  </a:lnTo>
                  <a:lnTo>
                    <a:pt x="502" y="552"/>
                  </a:lnTo>
                  <a:lnTo>
                    <a:pt x="465" y="758"/>
                  </a:lnTo>
                  <a:lnTo>
                    <a:pt x="0" y="758"/>
                  </a:lnTo>
                  <a:lnTo>
                    <a:pt x="0" y="736"/>
                  </a:lnTo>
                  <a:lnTo>
                    <a:pt x="0" y="729"/>
                  </a:lnTo>
                  <a:lnTo>
                    <a:pt x="7" y="722"/>
                  </a:lnTo>
                  <a:lnTo>
                    <a:pt x="14" y="714"/>
                  </a:lnTo>
                  <a:lnTo>
                    <a:pt x="283" y="442"/>
                  </a:lnTo>
                  <a:lnTo>
                    <a:pt x="313" y="405"/>
                  </a:lnTo>
                  <a:lnTo>
                    <a:pt x="349" y="353"/>
                  </a:lnTo>
                  <a:lnTo>
                    <a:pt x="378" y="294"/>
                  </a:lnTo>
                  <a:lnTo>
                    <a:pt x="393" y="221"/>
                  </a:lnTo>
                  <a:lnTo>
                    <a:pt x="378" y="155"/>
                  </a:lnTo>
                  <a:lnTo>
                    <a:pt x="342" y="96"/>
                  </a:lnTo>
                  <a:lnTo>
                    <a:pt x="291" y="59"/>
                  </a:lnTo>
                  <a:lnTo>
                    <a:pt x="218" y="44"/>
                  </a:lnTo>
                  <a:lnTo>
                    <a:pt x="174" y="44"/>
                  </a:lnTo>
                  <a:lnTo>
                    <a:pt x="131" y="66"/>
                  </a:lnTo>
                  <a:lnTo>
                    <a:pt x="87" y="96"/>
                  </a:lnTo>
                  <a:lnTo>
                    <a:pt x="51" y="147"/>
                  </a:lnTo>
                  <a:lnTo>
                    <a:pt x="73" y="147"/>
                  </a:lnTo>
                  <a:lnTo>
                    <a:pt x="94" y="155"/>
                  </a:lnTo>
                  <a:lnTo>
                    <a:pt x="102" y="162"/>
                  </a:lnTo>
                  <a:lnTo>
                    <a:pt x="109" y="177"/>
                  </a:lnTo>
                  <a:lnTo>
                    <a:pt x="116" y="184"/>
                  </a:lnTo>
                  <a:lnTo>
                    <a:pt x="116" y="199"/>
                  </a:lnTo>
                  <a:lnTo>
                    <a:pt x="116" y="206"/>
                  </a:lnTo>
                  <a:lnTo>
                    <a:pt x="116" y="228"/>
                  </a:lnTo>
                  <a:lnTo>
                    <a:pt x="109" y="250"/>
                  </a:lnTo>
                  <a:lnTo>
                    <a:pt x="94" y="258"/>
                  </a:lnTo>
                  <a:lnTo>
                    <a:pt x="73" y="265"/>
                  </a:lnTo>
                  <a:lnTo>
                    <a:pt x="58" y="272"/>
                  </a:lnTo>
                  <a:lnTo>
                    <a:pt x="51" y="265"/>
                  </a:lnTo>
                  <a:lnTo>
                    <a:pt x="43" y="265"/>
                  </a:lnTo>
                  <a:lnTo>
                    <a:pt x="29" y="258"/>
                  </a:lnTo>
                  <a:lnTo>
                    <a:pt x="22" y="258"/>
                  </a:lnTo>
                  <a:lnTo>
                    <a:pt x="7" y="243"/>
                  </a:lnTo>
                  <a:lnTo>
                    <a:pt x="0" y="228"/>
                  </a:lnTo>
                  <a:lnTo>
                    <a:pt x="0" y="206"/>
                  </a:lnTo>
                  <a:lnTo>
                    <a:pt x="14" y="125"/>
                  </a:lnTo>
                  <a:lnTo>
                    <a:pt x="65" y="66"/>
                  </a:lnTo>
                  <a:lnTo>
                    <a:pt x="138" y="15"/>
                  </a:lnTo>
                  <a:lnTo>
                    <a:pt x="2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6" name="Freeform 110"/>
            <p:cNvSpPr>
              <a:spLocks/>
            </p:cNvSpPr>
            <p:nvPr/>
          </p:nvSpPr>
          <p:spPr bwMode="auto">
            <a:xfrm>
              <a:off x="3012" y="2110"/>
              <a:ext cx="371" cy="1613"/>
            </a:xfrm>
            <a:custGeom>
              <a:avLst/>
              <a:gdLst/>
              <a:ahLst/>
              <a:cxnLst>
                <a:cxn ang="0">
                  <a:pos x="357" y="0"/>
                </a:cxn>
                <a:cxn ang="0">
                  <a:pos x="364" y="7"/>
                </a:cxn>
                <a:cxn ang="0">
                  <a:pos x="371" y="7"/>
                </a:cxn>
                <a:cxn ang="0">
                  <a:pos x="371" y="22"/>
                </a:cxn>
                <a:cxn ang="0">
                  <a:pos x="371" y="22"/>
                </a:cxn>
                <a:cxn ang="0">
                  <a:pos x="371" y="30"/>
                </a:cxn>
                <a:cxn ang="0">
                  <a:pos x="364" y="37"/>
                </a:cxn>
                <a:cxn ang="0">
                  <a:pos x="349" y="44"/>
                </a:cxn>
                <a:cxn ang="0">
                  <a:pos x="248" y="177"/>
                </a:cxn>
                <a:cxn ang="0">
                  <a:pos x="175" y="317"/>
                </a:cxn>
                <a:cxn ang="0">
                  <a:pos x="131" y="479"/>
                </a:cxn>
                <a:cxn ang="0">
                  <a:pos x="102" y="641"/>
                </a:cxn>
                <a:cxn ang="0">
                  <a:pos x="95" y="810"/>
                </a:cxn>
                <a:cxn ang="0">
                  <a:pos x="102" y="935"/>
                </a:cxn>
                <a:cxn ang="0">
                  <a:pos x="117" y="1068"/>
                </a:cxn>
                <a:cxn ang="0">
                  <a:pos x="146" y="1200"/>
                </a:cxn>
                <a:cxn ang="0">
                  <a:pos x="189" y="1326"/>
                </a:cxn>
                <a:cxn ang="0">
                  <a:pos x="255" y="1451"/>
                </a:cxn>
                <a:cxn ang="0">
                  <a:pos x="349" y="1561"/>
                </a:cxn>
                <a:cxn ang="0">
                  <a:pos x="357" y="1576"/>
                </a:cxn>
                <a:cxn ang="0">
                  <a:pos x="364" y="1583"/>
                </a:cxn>
                <a:cxn ang="0">
                  <a:pos x="371" y="1591"/>
                </a:cxn>
                <a:cxn ang="0">
                  <a:pos x="371" y="1591"/>
                </a:cxn>
                <a:cxn ang="0">
                  <a:pos x="371" y="1598"/>
                </a:cxn>
                <a:cxn ang="0">
                  <a:pos x="371" y="1605"/>
                </a:cxn>
                <a:cxn ang="0">
                  <a:pos x="364" y="1613"/>
                </a:cxn>
                <a:cxn ang="0">
                  <a:pos x="357" y="1613"/>
                </a:cxn>
                <a:cxn ang="0">
                  <a:pos x="335" y="1598"/>
                </a:cxn>
                <a:cxn ang="0">
                  <a:pos x="291" y="1561"/>
                </a:cxn>
                <a:cxn ang="0">
                  <a:pos x="233" y="1502"/>
                </a:cxn>
                <a:cxn ang="0">
                  <a:pos x="168" y="1414"/>
                </a:cxn>
                <a:cxn ang="0">
                  <a:pos x="109" y="1311"/>
                </a:cxn>
                <a:cxn ang="0">
                  <a:pos x="44" y="1127"/>
                </a:cxn>
                <a:cxn ang="0">
                  <a:pos x="8" y="950"/>
                </a:cxn>
                <a:cxn ang="0">
                  <a:pos x="0" y="810"/>
                </a:cxn>
                <a:cxn ang="0">
                  <a:pos x="15" y="663"/>
                </a:cxn>
                <a:cxn ang="0">
                  <a:pos x="44" y="493"/>
                </a:cxn>
                <a:cxn ang="0">
                  <a:pos x="102" y="317"/>
                </a:cxn>
                <a:cxn ang="0">
                  <a:pos x="168" y="206"/>
                </a:cxn>
                <a:cxn ang="0">
                  <a:pos x="226" y="118"/>
                </a:cxn>
                <a:cxn ang="0">
                  <a:pos x="291" y="52"/>
                </a:cxn>
                <a:cxn ang="0">
                  <a:pos x="335" y="15"/>
                </a:cxn>
                <a:cxn ang="0">
                  <a:pos x="357" y="0"/>
                </a:cxn>
              </a:cxnLst>
              <a:rect l="0" t="0" r="r" b="b"/>
              <a:pathLst>
                <a:path w="371" h="1613">
                  <a:moveTo>
                    <a:pt x="357" y="0"/>
                  </a:moveTo>
                  <a:lnTo>
                    <a:pt x="364" y="7"/>
                  </a:lnTo>
                  <a:lnTo>
                    <a:pt x="371" y="7"/>
                  </a:lnTo>
                  <a:lnTo>
                    <a:pt x="371" y="22"/>
                  </a:lnTo>
                  <a:lnTo>
                    <a:pt x="371" y="22"/>
                  </a:lnTo>
                  <a:lnTo>
                    <a:pt x="371" y="30"/>
                  </a:lnTo>
                  <a:lnTo>
                    <a:pt x="364" y="37"/>
                  </a:lnTo>
                  <a:lnTo>
                    <a:pt x="349" y="44"/>
                  </a:lnTo>
                  <a:lnTo>
                    <a:pt x="248" y="177"/>
                  </a:lnTo>
                  <a:lnTo>
                    <a:pt x="175" y="317"/>
                  </a:lnTo>
                  <a:lnTo>
                    <a:pt x="131" y="479"/>
                  </a:lnTo>
                  <a:lnTo>
                    <a:pt x="102" y="641"/>
                  </a:lnTo>
                  <a:lnTo>
                    <a:pt x="95" y="810"/>
                  </a:lnTo>
                  <a:lnTo>
                    <a:pt x="102" y="935"/>
                  </a:lnTo>
                  <a:lnTo>
                    <a:pt x="117" y="1068"/>
                  </a:lnTo>
                  <a:lnTo>
                    <a:pt x="146" y="1200"/>
                  </a:lnTo>
                  <a:lnTo>
                    <a:pt x="189" y="1326"/>
                  </a:lnTo>
                  <a:lnTo>
                    <a:pt x="255" y="1451"/>
                  </a:lnTo>
                  <a:lnTo>
                    <a:pt x="349" y="1561"/>
                  </a:lnTo>
                  <a:lnTo>
                    <a:pt x="357" y="1576"/>
                  </a:lnTo>
                  <a:lnTo>
                    <a:pt x="364" y="1583"/>
                  </a:lnTo>
                  <a:lnTo>
                    <a:pt x="371" y="1591"/>
                  </a:lnTo>
                  <a:lnTo>
                    <a:pt x="371" y="1591"/>
                  </a:lnTo>
                  <a:lnTo>
                    <a:pt x="371" y="1598"/>
                  </a:lnTo>
                  <a:lnTo>
                    <a:pt x="371" y="1605"/>
                  </a:lnTo>
                  <a:lnTo>
                    <a:pt x="364" y="1613"/>
                  </a:lnTo>
                  <a:lnTo>
                    <a:pt x="357" y="1613"/>
                  </a:lnTo>
                  <a:lnTo>
                    <a:pt x="335" y="1598"/>
                  </a:lnTo>
                  <a:lnTo>
                    <a:pt x="291" y="1561"/>
                  </a:lnTo>
                  <a:lnTo>
                    <a:pt x="233" y="1502"/>
                  </a:lnTo>
                  <a:lnTo>
                    <a:pt x="168" y="1414"/>
                  </a:lnTo>
                  <a:lnTo>
                    <a:pt x="109" y="1311"/>
                  </a:lnTo>
                  <a:lnTo>
                    <a:pt x="44" y="1127"/>
                  </a:lnTo>
                  <a:lnTo>
                    <a:pt x="8" y="950"/>
                  </a:lnTo>
                  <a:lnTo>
                    <a:pt x="0" y="810"/>
                  </a:lnTo>
                  <a:lnTo>
                    <a:pt x="15" y="663"/>
                  </a:lnTo>
                  <a:lnTo>
                    <a:pt x="44" y="493"/>
                  </a:lnTo>
                  <a:lnTo>
                    <a:pt x="102" y="317"/>
                  </a:lnTo>
                  <a:lnTo>
                    <a:pt x="168" y="206"/>
                  </a:lnTo>
                  <a:lnTo>
                    <a:pt x="226" y="118"/>
                  </a:lnTo>
                  <a:lnTo>
                    <a:pt x="291" y="52"/>
                  </a:lnTo>
                  <a:lnTo>
                    <a:pt x="335" y="15"/>
                  </a:lnTo>
                  <a:lnTo>
                    <a:pt x="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7" name="Freeform 111"/>
            <p:cNvSpPr>
              <a:spLocks/>
            </p:cNvSpPr>
            <p:nvPr/>
          </p:nvSpPr>
          <p:spPr bwMode="auto">
            <a:xfrm>
              <a:off x="3514" y="2611"/>
              <a:ext cx="822" cy="729"/>
            </a:xfrm>
            <a:custGeom>
              <a:avLst/>
              <a:gdLst/>
              <a:ahLst/>
              <a:cxnLst>
                <a:cxn ang="0">
                  <a:pos x="284" y="15"/>
                </a:cxn>
                <a:cxn ang="0">
                  <a:pos x="349" y="132"/>
                </a:cxn>
                <a:cxn ang="0">
                  <a:pos x="342" y="169"/>
                </a:cxn>
                <a:cxn ang="0">
                  <a:pos x="320" y="228"/>
                </a:cxn>
                <a:cxn ang="0">
                  <a:pos x="247" y="456"/>
                </a:cxn>
                <a:cxn ang="0">
                  <a:pos x="240" y="604"/>
                </a:cxn>
                <a:cxn ang="0">
                  <a:pos x="284" y="677"/>
                </a:cxn>
                <a:cxn ang="0">
                  <a:pos x="393" y="677"/>
                </a:cxn>
                <a:cxn ang="0">
                  <a:pos x="480" y="604"/>
                </a:cxn>
                <a:cxn ang="0">
                  <a:pos x="517" y="559"/>
                </a:cxn>
                <a:cxn ang="0">
                  <a:pos x="546" y="420"/>
                </a:cxn>
                <a:cxn ang="0">
                  <a:pos x="589" y="228"/>
                </a:cxn>
                <a:cxn ang="0">
                  <a:pos x="633" y="73"/>
                </a:cxn>
                <a:cxn ang="0">
                  <a:pos x="647" y="29"/>
                </a:cxn>
                <a:cxn ang="0">
                  <a:pos x="677" y="15"/>
                </a:cxn>
                <a:cxn ang="0">
                  <a:pos x="691" y="15"/>
                </a:cxn>
                <a:cxn ang="0">
                  <a:pos x="727" y="29"/>
                </a:cxn>
                <a:cxn ang="0">
                  <a:pos x="742" y="59"/>
                </a:cxn>
                <a:cxn ang="0">
                  <a:pos x="735" y="81"/>
                </a:cxn>
                <a:cxn ang="0">
                  <a:pos x="727" y="125"/>
                </a:cxn>
                <a:cxn ang="0">
                  <a:pos x="713" y="169"/>
                </a:cxn>
                <a:cxn ang="0">
                  <a:pos x="706" y="206"/>
                </a:cxn>
                <a:cxn ang="0">
                  <a:pos x="691" y="258"/>
                </a:cxn>
                <a:cxn ang="0">
                  <a:pos x="640" y="449"/>
                </a:cxn>
                <a:cxn ang="0">
                  <a:pos x="618" y="574"/>
                </a:cxn>
                <a:cxn ang="0">
                  <a:pos x="618" y="648"/>
                </a:cxn>
                <a:cxn ang="0">
                  <a:pos x="633" y="677"/>
                </a:cxn>
                <a:cxn ang="0">
                  <a:pos x="662" y="692"/>
                </a:cxn>
                <a:cxn ang="0">
                  <a:pos x="735" y="626"/>
                </a:cxn>
                <a:cxn ang="0">
                  <a:pos x="778" y="493"/>
                </a:cxn>
                <a:cxn ang="0">
                  <a:pos x="793" y="464"/>
                </a:cxn>
                <a:cxn ang="0">
                  <a:pos x="807" y="464"/>
                </a:cxn>
                <a:cxn ang="0">
                  <a:pos x="822" y="471"/>
                </a:cxn>
                <a:cxn ang="0">
                  <a:pos x="822" y="493"/>
                </a:cxn>
                <a:cxn ang="0">
                  <a:pos x="793" y="589"/>
                </a:cxn>
                <a:cxn ang="0">
                  <a:pos x="742" y="685"/>
                </a:cxn>
                <a:cxn ang="0">
                  <a:pos x="655" y="729"/>
                </a:cxn>
                <a:cxn ang="0">
                  <a:pos x="546" y="677"/>
                </a:cxn>
                <a:cxn ang="0">
                  <a:pos x="517" y="618"/>
                </a:cxn>
                <a:cxn ang="0">
                  <a:pos x="517" y="618"/>
                </a:cxn>
                <a:cxn ang="0">
                  <a:pos x="451" y="685"/>
                </a:cxn>
                <a:cxn ang="0">
                  <a:pos x="327" y="729"/>
                </a:cxn>
                <a:cxn ang="0">
                  <a:pos x="218" y="699"/>
                </a:cxn>
                <a:cxn ang="0">
                  <a:pos x="146" y="611"/>
                </a:cxn>
                <a:cxn ang="0">
                  <a:pos x="138" y="442"/>
                </a:cxn>
                <a:cxn ang="0">
                  <a:pos x="226" y="191"/>
                </a:cxn>
                <a:cxn ang="0">
                  <a:pos x="240" y="147"/>
                </a:cxn>
                <a:cxn ang="0">
                  <a:pos x="247" y="88"/>
                </a:cxn>
                <a:cxn ang="0">
                  <a:pos x="240" y="51"/>
                </a:cxn>
                <a:cxn ang="0">
                  <a:pos x="226" y="37"/>
                </a:cxn>
                <a:cxn ang="0">
                  <a:pos x="211" y="29"/>
                </a:cxn>
                <a:cxn ang="0">
                  <a:pos x="124" y="81"/>
                </a:cxn>
                <a:cxn ang="0">
                  <a:pos x="51" y="235"/>
                </a:cxn>
                <a:cxn ang="0">
                  <a:pos x="37" y="258"/>
                </a:cxn>
                <a:cxn ang="0">
                  <a:pos x="22" y="258"/>
                </a:cxn>
                <a:cxn ang="0">
                  <a:pos x="15" y="258"/>
                </a:cxn>
                <a:cxn ang="0">
                  <a:pos x="0" y="243"/>
                </a:cxn>
                <a:cxn ang="0">
                  <a:pos x="22" y="177"/>
                </a:cxn>
                <a:cxn ang="0">
                  <a:pos x="95" y="59"/>
                </a:cxn>
                <a:cxn ang="0">
                  <a:pos x="218" y="0"/>
                </a:cxn>
              </a:cxnLst>
              <a:rect l="0" t="0" r="r" b="b"/>
              <a:pathLst>
                <a:path w="822" h="729">
                  <a:moveTo>
                    <a:pt x="218" y="0"/>
                  </a:moveTo>
                  <a:lnTo>
                    <a:pt x="284" y="15"/>
                  </a:lnTo>
                  <a:lnTo>
                    <a:pt x="327" y="66"/>
                  </a:lnTo>
                  <a:lnTo>
                    <a:pt x="349" y="132"/>
                  </a:lnTo>
                  <a:lnTo>
                    <a:pt x="342" y="147"/>
                  </a:lnTo>
                  <a:lnTo>
                    <a:pt x="342" y="169"/>
                  </a:lnTo>
                  <a:lnTo>
                    <a:pt x="327" y="199"/>
                  </a:lnTo>
                  <a:lnTo>
                    <a:pt x="320" y="228"/>
                  </a:lnTo>
                  <a:lnTo>
                    <a:pt x="277" y="346"/>
                  </a:lnTo>
                  <a:lnTo>
                    <a:pt x="247" y="456"/>
                  </a:lnTo>
                  <a:lnTo>
                    <a:pt x="233" y="559"/>
                  </a:lnTo>
                  <a:lnTo>
                    <a:pt x="240" y="604"/>
                  </a:lnTo>
                  <a:lnTo>
                    <a:pt x="247" y="648"/>
                  </a:lnTo>
                  <a:lnTo>
                    <a:pt x="284" y="677"/>
                  </a:lnTo>
                  <a:lnTo>
                    <a:pt x="327" y="692"/>
                  </a:lnTo>
                  <a:lnTo>
                    <a:pt x="393" y="677"/>
                  </a:lnTo>
                  <a:lnTo>
                    <a:pt x="444" y="648"/>
                  </a:lnTo>
                  <a:lnTo>
                    <a:pt x="480" y="604"/>
                  </a:lnTo>
                  <a:lnTo>
                    <a:pt x="502" y="574"/>
                  </a:lnTo>
                  <a:lnTo>
                    <a:pt x="517" y="559"/>
                  </a:lnTo>
                  <a:lnTo>
                    <a:pt x="524" y="501"/>
                  </a:lnTo>
                  <a:lnTo>
                    <a:pt x="546" y="420"/>
                  </a:lnTo>
                  <a:lnTo>
                    <a:pt x="567" y="324"/>
                  </a:lnTo>
                  <a:lnTo>
                    <a:pt x="589" y="228"/>
                  </a:lnTo>
                  <a:lnTo>
                    <a:pt x="611" y="140"/>
                  </a:lnTo>
                  <a:lnTo>
                    <a:pt x="633" y="73"/>
                  </a:lnTo>
                  <a:lnTo>
                    <a:pt x="640" y="51"/>
                  </a:lnTo>
                  <a:lnTo>
                    <a:pt x="647" y="29"/>
                  </a:lnTo>
                  <a:lnTo>
                    <a:pt x="662" y="22"/>
                  </a:lnTo>
                  <a:lnTo>
                    <a:pt x="677" y="15"/>
                  </a:lnTo>
                  <a:lnTo>
                    <a:pt x="684" y="15"/>
                  </a:lnTo>
                  <a:lnTo>
                    <a:pt x="691" y="15"/>
                  </a:lnTo>
                  <a:lnTo>
                    <a:pt x="713" y="15"/>
                  </a:lnTo>
                  <a:lnTo>
                    <a:pt x="727" y="29"/>
                  </a:lnTo>
                  <a:lnTo>
                    <a:pt x="735" y="37"/>
                  </a:lnTo>
                  <a:lnTo>
                    <a:pt x="742" y="59"/>
                  </a:lnTo>
                  <a:lnTo>
                    <a:pt x="742" y="66"/>
                  </a:lnTo>
                  <a:lnTo>
                    <a:pt x="735" y="81"/>
                  </a:lnTo>
                  <a:lnTo>
                    <a:pt x="727" y="103"/>
                  </a:lnTo>
                  <a:lnTo>
                    <a:pt x="727" y="125"/>
                  </a:lnTo>
                  <a:lnTo>
                    <a:pt x="720" y="147"/>
                  </a:lnTo>
                  <a:lnTo>
                    <a:pt x="713" y="169"/>
                  </a:lnTo>
                  <a:lnTo>
                    <a:pt x="713" y="184"/>
                  </a:lnTo>
                  <a:lnTo>
                    <a:pt x="706" y="206"/>
                  </a:lnTo>
                  <a:lnTo>
                    <a:pt x="698" y="235"/>
                  </a:lnTo>
                  <a:lnTo>
                    <a:pt x="691" y="258"/>
                  </a:lnTo>
                  <a:lnTo>
                    <a:pt x="691" y="272"/>
                  </a:lnTo>
                  <a:lnTo>
                    <a:pt x="640" y="449"/>
                  </a:lnTo>
                  <a:lnTo>
                    <a:pt x="633" y="508"/>
                  </a:lnTo>
                  <a:lnTo>
                    <a:pt x="618" y="574"/>
                  </a:lnTo>
                  <a:lnTo>
                    <a:pt x="611" y="618"/>
                  </a:lnTo>
                  <a:lnTo>
                    <a:pt x="618" y="648"/>
                  </a:lnTo>
                  <a:lnTo>
                    <a:pt x="618" y="663"/>
                  </a:lnTo>
                  <a:lnTo>
                    <a:pt x="633" y="677"/>
                  </a:lnTo>
                  <a:lnTo>
                    <a:pt x="640" y="685"/>
                  </a:lnTo>
                  <a:lnTo>
                    <a:pt x="662" y="692"/>
                  </a:lnTo>
                  <a:lnTo>
                    <a:pt x="706" y="670"/>
                  </a:lnTo>
                  <a:lnTo>
                    <a:pt x="735" y="626"/>
                  </a:lnTo>
                  <a:lnTo>
                    <a:pt x="764" y="559"/>
                  </a:lnTo>
                  <a:lnTo>
                    <a:pt x="778" y="493"/>
                  </a:lnTo>
                  <a:lnTo>
                    <a:pt x="786" y="471"/>
                  </a:lnTo>
                  <a:lnTo>
                    <a:pt x="793" y="464"/>
                  </a:lnTo>
                  <a:lnTo>
                    <a:pt x="800" y="464"/>
                  </a:lnTo>
                  <a:lnTo>
                    <a:pt x="807" y="464"/>
                  </a:lnTo>
                  <a:lnTo>
                    <a:pt x="815" y="464"/>
                  </a:lnTo>
                  <a:lnTo>
                    <a:pt x="822" y="471"/>
                  </a:lnTo>
                  <a:lnTo>
                    <a:pt x="822" y="478"/>
                  </a:lnTo>
                  <a:lnTo>
                    <a:pt x="822" y="493"/>
                  </a:lnTo>
                  <a:lnTo>
                    <a:pt x="807" y="537"/>
                  </a:lnTo>
                  <a:lnTo>
                    <a:pt x="793" y="589"/>
                  </a:lnTo>
                  <a:lnTo>
                    <a:pt x="778" y="640"/>
                  </a:lnTo>
                  <a:lnTo>
                    <a:pt x="742" y="685"/>
                  </a:lnTo>
                  <a:lnTo>
                    <a:pt x="706" y="714"/>
                  </a:lnTo>
                  <a:lnTo>
                    <a:pt x="655" y="729"/>
                  </a:lnTo>
                  <a:lnTo>
                    <a:pt x="597" y="714"/>
                  </a:lnTo>
                  <a:lnTo>
                    <a:pt x="546" y="677"/>
                  </a:lnTo>
                  <a:lnTo>
                    <a:pt x="517" y="618"/>
                  </a:lnTo>
                  <a:lnTo>
                    <a:pt x="517" y="618"/>
                  </a:lnTo>
                  <a:lnTo>
                    <a:pt x="517" y="618"/>
                  </a:lnTo>
                  <a:lnTo>
                    <a:pt x="517" y="618"/>
                  </a:lnTo>
                  <a:lnTo>
                    <a:pt x="487" y="648"/>
                  </a:lnTo>
                  <a:lnTo>
                    <a:pt x="451" y="685"/>
                  </a:lnTo>
                  <a:lnTo>
                    <a:pt x="393" y="714"/>
                  </a:lnTo>
                  <a:lnTo>
                    <a:pt x="327" y="729"/>
                  </a:lnTo>
                  <a:lnTo>
                    <a:pt x="269" y="721"/>
                  </a:lnTo>
                  <a:lnTo>
                    <a:pt x="218" y="699"/>
                  </a:lnTo>
                  <a:lnTo>
                    <a:pt x="175" y="670"/>
                  </a:lnTo>
                  <a:lnTo>
                    <a:pt x="146" y="611"/>
                  </a:lnTo>
                  <a:lnTo>
                    <a:pt x="131" y="537"/>
                  </a:lnTo>
                  <a:lnTo>
                    <a:pt x="138" y="442"/>
                  </a:lnTo>
                  <a:lnTo>
                    <a:pt x="175" y="339"/>
                  </a:lnTo>
                  <a:lnTo>
                    <a:pt x="226" y="191"/>
                  </a:lnTo>
                  <a:lnTo>
                    <a:pt x="233" y="177"/>
                  </a:lnTo>
                  <a:lnTo>
                    <a:pt x="240" y="147"/>
                  </a:lnTo>
                  <a:lnTo>
                    <a:pt x="247" y="118"/>
                  </a:lnTo>
                  <a:lnTo>
                    <a:pt x="247" y="88"/>
                  </a:lnTo>
                  <a:lnTo>
                    <a:pt x="247" y="66"/>
                  </a:lnTo>
                  <a:lnTo>
                    <a:pt x="240" y="51"/>
                  </a:lnTo>
                  <a:lnTo>
                    <a:pt x="233" y="37"/>
                  </a:lnTo>
                  <a:lnTo>
                    <a:pt x="226" y="37"/>
                  </a:lnTo>
                  <a:lnTo>
                    <a:pt x="218" y="37"/>
                  </a:lnTo>
                  <a:lnTo>
                    <a:pt x="211" y="29"/>
                  </a:lnTo>
                  <a:lnTo>
                    <a:pt x="167" y="44"/>
                  </a:lnTo>
                  <a:lnTo>
                    <a:pt x="124" y="81"/>
                  </a:lnTo>
                  <a:lnTo>
                    <a:pt x="80" y="140"/>
                  </a:lnTo>
                  <a:lnTo>
                    <a:pt x="51" y="235"/>
                  </a:lnTo>
                  <a:lnTo>
                    <a:pt x="44" y="250"/>
                  </a:lnTo>
                  <a:lnTo>
                    <a:pt x="37" y="258"/>
                  </a:lnTo>
                  <a:lnTo>
                    <a:pt x="29" y="258"/>
                  </a:lnTo>
                  <a:lnTo>
                    <a:pt x="22" y="258"/>
                  </a:lnTo>
                  <a:lnTo>
                    <a:pt x="22" y="258"/>
                  </a:lnTo>
                  <a:lnTo>
                    <a:pt x="15" y="258"/>
                  </a:lnTo>
                  <a:lnTo>
                    <a:pt x="7" y="258"/>
                  </a:lnTo>
                  <a:lnTo>
                    <a:pt x="0" y="243"/>
                  </a:lnTo>
                  <a:lnTo>
                    <a:pt x="7" y="221"/>
                  </a:lnTo>
                  <a:lnTo>
                    <a:pt x="22" y="177"/>
                  </a:lnTo>
                  <a:lnTo>
                    <a:pt x="51" y="118"/>
                  </a:lnTo>
                  <a:lnTo>
                    <a:pt x="95" y="59"/>
                  </a:lnTo>
                  <a:lnTo>
                    <a:pt x="146" y="15"/>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8" name="Freeform 112"/>
            <p:cNvSpPr>
              <a:spLocks/>
            </p:cNvSpPr>
            <p:nvPr/>
          </p:nvSpPr>
          <p:spPr bwMode="auto">
            <a:xfrm>
              <a:off x="4481" y="2110"/>
              <a:ext cx="371" cy="1613"/>
            </a:xfrm>
            <a:custGeom>
              <a:avLst/>
              <a:gdLst/>
              <a:ahLst/>
              <a:cxnLst>
                <a:cxn ang="0">
                  <a:pos x="22" y="0"/>
                </a:cxn>
                <a:cxn ang="0">
                  <a:pos x="44" y="15"/>
                </a:cxn>
                <a:cxn ang="0">
                  <a:pos x="88" y="52"/>
                </a:cxn>
                <a:cxn ang="0">
                  <a:pos x="146" y="111"/>
                </a:cxn>
                <a:cxn ang="0">
                  <a:pos x="204" y="199"/>
                </a:cxn>
                <a:cxn ang="0">
                  <a:pos x="270" y="309"/>
                </a:cxn>
                <a:cxn ang="0">
                  <a:pos x="335" y="486"/>
                </a:cxn>
                <a:cxn ang="0">
                  <a:pos x="364" y="663"/>
                </a:cxn>
                <a:cxn ang="0">
                  <a:pos x="371" y="810"/>
                </a:cxn>
                <a:cxn ang="0">
                  <a:pos x="371" y="810"/>
                </a:cxn>
                <a:cxn ang="0">
                  <a:pos x="364" y="957"/>
                </a:cxn>
                <a:cxn ang="0">
                  <a:pos x="335" y="1119"/>
                </a:cxn>
                <a:cxn ang="0">
                  <a:pos x="270" y="1296"/>
                </a:cxn>
                <a:cxn ang="0">
                  <a:pos x="211" y="1407"/>
                </a:cxn>
                <a:cxn ang="0">
                  <a:pos x="146" y="1495"/>
                </a:cxn>
                <a:cxn ang="0">
                  <a:pos x="88" y="1561"/>
                </a:cxn>
                <a:cxn ang="0">
                  <a:pos x="44" y="1598"/>
                </a:cxn>
                <a:cxn ang="0">
                  <a:pos x="22" y="1613"/>
                </a:cxn>
                <a:cxn ang="0">
                  <a:pos x="8" y="1613"/>
                </a:cxn>
                <a:cxn ang="0">
                  <a:pos x="8" y="1605"/>
                </a:cxn>
                <a:cxn ang="0">
                  <a:pos x="0" y="1598"/>
                </a:cxn>
                <a:cxn ang="0">
                  <a:pos x="0" y="1591"/>
                </a:cxn>
                <a:cxn ang="0">
                  <a:pos x="8" y="1591"/>
                </a:cxn>
                <a:cxn ang="0">
                  <a:pos x="15" y="1583"/>
                </a:cxn>
                <a:cxn ang="0">
                  <a:pos x="22" y="1569"/>
                </a:cxn>
                <a:cxn ang="0">
                  <a:pos x="124" y="1436"/>
                </a:cxn>
                <a:cxn ang="0">
                  <a:pos x="197" y="1296"/>
                </a:cxn>
                <a:cxn ang="0">
                  <a:pos x="248" y="1134"/>
                </a:cxn>
                <a:cxn ang="0">
                  <a:pos x="270" y="972"/>
                </a:cxn>
                <a:cxn ang="0">
                  <a:pos x="277" y="810"/>
                </a:cxn>
                <a:cxn ang="0">
                  <a:pos x="270" y="611"/>
                </a:cxn>
                <a:cxn ang="0">
                  <a:pos x="240" y="442"/>
                </a:cxn>
                <a:cxn ang="0">
                  <a:pos x="190" y="295"/>
                </a:cxn>
                <a:cxn ang="0">
                  <a:pos x="117" y="162"/>
                </a:cxn>
                <a:cxn ang="0">
                  <a:pos x="30" y="52"/>
                </a:cxn>
                <a:cxn ang="0">
                  <a:pos x="15" y="44"/>
                </a:cxn>
                <a:cxn ang="0">
                  <a:pos x="8" y="30"/>
                </a:cxn>
                <a:cxn ang="0">
                  <a:pos x="8" y="22"/>
                </a:cxn>
                <a:cxn ang="0">
                  <a:pos x="0" y="22"/>
                </a:cxn>
                <a:cxn ang="0">
                  <a:pos x="0" y="22"/>
                </a:cxn>
                <a:cxn ang="0">
                  <a:pos x="8" y="7"/>
                </a:cxn>
                <a:cxn ang="0">
                  <a:pos x="8" y="7"/>
                </a:cxn>
                <a:cxn ang="0">
                  <a:pos x="22" y="0"/>
                </a:cxn>
              </a:cxnLst>
              <a:rect l="0" t="0" r="r" b="b"/>
              <a:pathLst>
                <a:path w="371" h="1613">
                  <a:moveTo>
                    <a:pt x="22" y="0"/>
                  </a:moveTo>
                  <a:lnTo>
                    <a:pt x="44" y="15"/>
                  </a:lnTo>
                  <a:lnTo>
                    <a:pt x="88" y="52"/>
                  </a:lnTo>
                  <a:lnTo>
                    <a:pt x="146" y="111"/>
                  </a:lnTo>
                  <a:lnTo>
                    <a:pt x="204" y="199"/>
                  </a:lnTo>
                  <a:lnTo>
                    <a:pt x="270" y="309"/>
                  </a:lnTo>
                  <a:lnTo>
                    <a:pt x="335" y="486"/>
                  </a:lnTo>
                  <a:lnTo>
                    <a:pt x="364" y="663"/>
                  </a:lnTo>
                  <a:lnTo>
                    <a:pt x="371" y="810"/>
                  </a:lnTo>
                  <a:lnTo>
                    <a:pt x="371" y="810"/>
                  </a:lnTo>
                  <a:lnTo>
                    <a:pt x="364" y="957"/>
                  </a:lnTo>
                  <a:lnTo>
                    <a:pt x="335" y="1119"/>
                  </a:lnTo>
                  <a:lnTo>
                    <a:pt x="270" y="1296"/>
                  </a:lnTo>
                  <a:lnTo>
                    <a:pt x="211" y="1407"/>
                  </a:lnTo>
                  <a:lnTo>
                    <a:pt x="146" y="1495"/>
                  </a:lnTo>
                  <a:lnTo>
                    <a:pt x="88" y="1561"/>
                  </a:lnTo>
                  <a:lnTo>
                    <a:pt x="44" y="1598"/>
                  </a:lnTo>
                  <a:lnTo>
                    <a:pt x="22" y="1613"/>
                  </a:lnTo>
                  <a:lnTo>
                    <a:pt x="8" y="1613"/>
                  </a:lnTo>
                  <a:lnTo>
                    <a:pt x="8" y="1605"/>
                  </a:lnTo>
                  <a:lnTo>
                    <a:pt x="0" y="1598"/>
                  </a:lnTo>
                  <a:lnTo>
                    <a:pt x="0" y="1591"/>
                  </a:lnTo>
                  <a:lnTo>
                    <a:pt x="8" y="1591"/>
                  </a:lnTo>
                  <a:lnTo>
                    <a:pt x="15" y="1583"/>
                  </a:lnTo>
                  <a:lnTo>
                    <a:pt x="22" y="1569"/>
                  </a:lnTo>
                  <a:lnTo>
                    <a:pt x="124" y="1436"/>
                  </a:lnTo>
                  <a:lnTo>
                    <a:pt x="197" y="1296"/>
                  </a:lnTo>
                  <a:lnTo>
                    <a:pt x="248" y="1134"/>
                  </a:lnTo>
                  <a:lnTo>
                    <a:pt x="270" y="972"/>
                  </a:lnTo>
                  <a:lnTo>
                    <a:pt x="277" y="810"/>
                  </a:lnTo>
                  <a:lnTo>
                    <a:pt x="270" y="611"/>
                  </a:lnTo>
                  <a:lnTo>
                    <a:pt x="240" y="442"/>
                  </a:lnTo>
                  <a:lnTo>
                    <a:pt x="190" y="295"/>
                  </a:lnTo>
                  <a:lnTo>
                    <a:pt x="117" y="162"/>
                  </a:lnTo>
                  <a:lnTo>
                    <a:pt x="30" y="52"/>
                  </a:lnTo>
                  <a:lnTo>
                    <a:pt x="15" y="44"/>
                  </a:lnTo>
                  <a:lnTo>
                    <a:pt x="8" y="30"/>
                  </a:lnTo>
                  <a:lnTo>
                    <a:pt x="8" y="22"/>
                  </a:lnTo>
                  <a:lnTo>
                    <a:pt x="0" y="22"/>
                  </a:lnTo>
                  <a:lnTo>
                    <a:pt x="0" y="22"/>
                  </a:lnTo>
                  <a:lnTo>
                    <a:pt x="8" y="7"/>
                  </a:lnTo>
                  <a:lnTo>
                    <a:pt x="8" y="7"/>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9" name="Freeform 113"/>
            <p:cNvSpPr>
              <a:spLocks noEditPoints="1"/>
            </p:cNvSpPr>
            <p:nvPr/>
          </p:nvSpPr>
          <p:spPr bwMode="auto">
            <a:xfrm>
              <a:off x="5536" y="2729"/>
              <a:ext cx="1062" cy="375"/>
            </a:xfrm>
            <a:custGeom>
              <a:avLst/>
              <a:gdLst/>
              <a:ahLst/>
              <a:cxnLst>
                <a:cxn ang="0">
                  <a:pos x="58" y="309"/>
                </a:cxn>
                <a:cxn ang="0">
                  <a:pos x="1004" y="309"/>
                </a:cxn>
                <a:cxn ang="0">
                  <a:pos x="1018" y="309"/>
                </a:cxn>
                <a:cxn ang="0">
                  <a:pos x="1033" y="316"/>
                </a:cxn>
                <a:cxn ang="0">
                  <a:pos x="1040" y="316"/>
                </a:cxn>
                <a:cxn ang="0">
                  <a:pos x="1055" y="324"/>
                </a:cxn>
                <a:cxn ang="0">
                  <a:pos x="1062" y="331"/>
                </a:cxn>
                <a:cxn ang="0">
                  <a:pos x="1062" y="346"/>
                </a:cxn>
                <a:cxn ang="0">
                  <a:pos x="1055" y="360"/>
                </a:cxn>
                <a:cxn ang="0">
                  <a:pos x="1047" y="368"/>
                </a:cxn>
                <a:cxn ang="0">
                  <a:pos x="1033" y="375"/>
                </a:cxn>
                <a:cxn ang="0">
                  <a:pos x="1025" y="375"/>
                </a:cxn>
                <a:cxn ang="0">
                  <a:pos x="1011" y="375"/>
                </a:cxn>
                <a:cxn ang="0">
                  <a:pos x="58" y="375"/>
                </a:cxn>
                <a:cxn ang="0">
                  <a:pos x="44" y="375"/>
                </a:cxn>
                <a:cxn ang="0">
                  <a:pos x="29" y="375"/>
                </a:cxn>
                <a:cxn ang="0">
                  <a:pos x="15" y="368"/>
                </a:cxn>
                <a:cxn ang="0">
                  <a:pos x="7" y="360"/>
                </a:cxn>
                <a:cxn ang="0">
                  <a:pos x="0" y="346"/>
                </a:cxn>
                <a:cxn ang="0">
                  <a:pos x="7" y="331"/>
                </a:cxn>
                <a:cxn ang="0">
                  <a:pos x="15" y="324"/>
                </a:cxn>
                <a:cxn ang="0">
                  <a:pos x="22" y="316"/>
                </a:cxn>
                <a:cxn ang="0">
                  <a:pos x="29" y="316"/>
                </a:cxn>
                <a:cxn ang="0">
                  <a:pos x="44" y="309"/>
                </a:cxn>
                <a:cxn ang="0">
                  <a:pos x="58" y="309"/>
                </a:cxn>
                <a:cxn ang="0">
                  <a:pos x="58" y="0"/>
                </a:cxn>
                <a:cxn ang="0">
                  <a:pos x="1011" y="0"/>
                </a:cxn>
                <a:cxn ang="0">
                  <a:pos x="1025" y="0"/>
                </a:cxn>
                <a:cxn ang="0">
                  <a:pos x="1033" y="0"/>
                </a:cxn>
                <a:cxn ang="0">
                  <a:pos x="1047" y="7"/>
                </a:cxn>
                <a:cxn ang="0">
                  <a:pos x="1055" y="14"/>
                </a:cxn>
                <a:cxn ang="0">
                  <a:pos x="1062" y="29"/>
                </a:cxn>
                <a:cxn ang="0">
                  <a:pos x="1062" y="44"/>
                </a:cxn>
                <a:cxn ang="0">
                  <a:pos x="1055" y="51"/>
                </a:cxn>
                <a:cxn ang="0">
                  <a:pos x="1040" y="59"/>
                </a:cxn>
                <a:cxn ang="0">
                  <a:pos x="1033" y="66"/>
                </a:cxn>
                <a:cxn ang="0">
                  <a:pos x="1018" y="66"/>
                </a:cxn>
                <a:cxn ang="0">
                  <a:pos x="1004" y="66"/>
                </a:cxn>
                <a:cxn ang="0">
                  <a:pos x="58" y="66"/>
                </a:cxn>
                <a:cxn ang="0">
                  <a:pos x="44" y="66"/>
                </a:cxn>
                <a:cxn ang="0">
                  <a:pos x="29" y="66"/>
                </a:cxn>
                <a:cxn ang="0">
                  <a:pos x="22" y="59"/>
                </a:cxn>
                <a:cxn ang="0">
                  <a:pos x="15" y="51"/>
                </a:cxn>
                <a:cxn ang="0">
                  <a:pos x="7" y="44"/>
                </a:cxn>
                <a:cxn ang="0">
                  <a:pos x="0" y="29"/>
                </a:cxn>
                <a:cxn ang="0">
                  <a:pos x="7" y="14"/>
                </a:cxn>
                <a:cxn ang="0">
                  <a:pos x="15" y="7"/>
                </a:cxn>
                <a:cxn ang="0">
                  <a:pos x="29" y="0"/>
                </a:cxn>
                <a:cxn ang="0">
                  <a:pos x="44" y="0"/>
                </a:cxn>
                <a:cxn ang="0">
                  <a:pos x="58" y="0"/>
                </a:cxn>
              </a:cxnLst>
              <a:rect l="0" t="0" r="r" b="b"/>
              <a:pathLst>
                <a:path w="1062" h="375">
                  <a:moveTo>
                    <a:pt x="58" y="309"/>
                  </a:moveTo>
                  <a:lnTo>
                    <a:pt x="1004" y="309"/>
                  </a:lnTo>
                  <a:lnTo>
                    <a:pt x="1018" y="309"/>
                  </a:lnTo>
                  <a:lnTo>
                    <a:pt x="1033" y="316"/>
                  </a:lnTo>
                  <a:lnTo>
                    <a:pt x="1040" y="316"/>
                  </a:lnTo>
                  <a:lnTo>
                    <a:pt x="1055" y="324"/>
                  </a:lnTo>
                  <a:lnTo>
                    <a:pt x="1062" y="331"/>
                  </a:lnTo>
                  <a:lnTo>
                    <a:pt x="1062" y="346"/>
                  </a:lnTo>
                  <a:lnTo>
                    <a:pt x="1055" y="360"/>
                  </a:lnTo>
                  <a:lnTo>
                    <a:pt x="1047" y="368"/>
                  </a:lnTo>
                  <a:lnTo>
                    <a:pt x="1033" y="375"/>
                  </a:lnTo>
                  <a:lnTo>
                    <a:pt x="1025" y="375"/>
                  </a:lnTo>
                  <a:lnTo>
                    <a:pt x="1011" y="375"/>
                  </a:lnTo>
                  <a:lnTo>
                    <a:pt x="58" y="375"/>
                  </a:lnTo>
                  <a:lnTo>
                    <a:pt x="44" y="375"/>
                  </a:lnTo>
                  <a:lnTo>
                    <a:pt x="29" y="375"/>
                  </a:lnTo>
                  <a:lnTo>
                    <a:pt x="15" y="368"/>
                  </a:lnTo>
                  <a:lnTo>
                    <a:pt x="7" y="360"/>
                  </a:lnTo>
                  <a:lnTo>
                    <a:pt x="0" y="346"/>
                  </a:lnTo>
                  <a:lnTo>
                    <a:pt x="7" y="331"/>
                  </a:lnTo>
                  <a:lnTo>
                    <a:pt x="15" y="324"/>
                  </a:lnTo>
                  <a:lnTo>
                    <a:pt x="22" y="316"/>
                  </a:lnTo>
                  <a:lnTo>
                    <a:pt x="29" y="316"/>
                  </a:lnTo>
                  <a:lnTo>
                    <a:pt x="44" y="309"/>
                  </a:lnTo>
                  <a:lnTo>
                    <a:pt x="58" y="309"/>
                  </a:lnTo>
                  <a:close/>
                  <a:moveTo>
                    <a:pt x="58" y="0"/>
                  </a:moveTo>
                  <a:lnTo>
                    <a:pt x="1011" y="0"/>
                  </a:lnTo>
                  <a:lnTo>
                    <a:pt x="1025" y="0"/>
                  </a:lnTo>
                  <a:lnTo>
                    <a:pt x="1033" y="0"/>
                  </a:lnTo>
                  <a:lnTo>
                    <a:pt x="1047" y="7"/>
                  </a:lnTo>
                  <a:lnTo>
                    <a:pt x="1055" y="14"/>
                  </a:lnTo>
                  <a:lnTo>
                    <a:pt x="1062" y="29"/>
                  </a:lnTo>
                  <a:lnTo>
                    <a:pt x="1062" y="44"/>
                  </a:lnTo>
                  <a:lnTo>
                    <a:pt x="1055" y="51"/>
                  </a:lnTo>
                  <a:lnTo>
                    <a:pt x="1040" y="59"/>
                  </a:lnTo>
                  <a:lnTo>
                    <a:pt x="1033" y="66"/>
                  </a:lnTo>
                  <a:lnTo>
                    <a:pt x="1018" y="66"/>
                  </a:lnTo>
                  <a:lnTo>
                    <a:pt x="1004" y="66"/>
                  </a:lnTo>
                  <a:lnTo>
                    <a:pt x="58" y="66"/>
                  </a:lnTo>
                  <a:lnTo>
                    <a:pt x="44" y="66"/>
                  </a:lnTo>
                  <a:lnTo>
                    <a:pt x="29" y="66"/>
                  </a:lnTo>
                  <a:lnTo>
                    <a:pt x="22" y="59"/>
                  </a:lnTo>
                  <a:lnTo>
                    <a:pt x="15" y="51"/>
                  </a:lnTo>
                  <a:lnTo>
                    <a:pt x="7" y="44"/>
                  </a:lnTo>
                  <a:lnTo>
                    <a:pt x="0" y="29"/>
                  </a:lnTo>
                  <a:lnTo>
                    <a:pt x="7" y="14"/>
                  </a:lnTo>
                  <a:lnTo>
                    <a:pt x="15" y="7"/>
                  </a:lnTo>
                  <a:lnTo>
                    <a:pt x="29" y="0"/>
                  </a:lnTo>
                  <a:lnTo>
                    <a:pt x="44" y="0"/>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0" name="Freeform 114"/>
            <p:cNvSpPr>
              <a:spLocks/>
            </p:cNvSpPr>
            <p:nvPr/>
          </p:nvSpPr>
          <p:spPr bwMode="auto">
            <a:xfrm>
              <a:off x="7296" y="2110"/>
              <a:ext cx="356" cy="1613"/>
            </a:xfrm>
            <a:custGeom>
              <a:avLst/>
              <a:gdLst/>
              <a:ahLst/>
              <a:cxnLst>
                <a:cxn ang="0">
                  <a:pos x="320" y="0"/>
                </a:cxn>
                <a:cxn ang="0">
                  <a:pos x="335" y="7"/>
                </a:cxn>
                <a:cxn ang="0">
                  <a:pos x="349" y="22"/>
                </a:cxn>
                <a:cxn ang="0">
                  <a:pos x="356" y="37"/>
                </a:cxn>
                <a:cxn ang="0">
                  <a:pos x="356" y="37"/>
                </a:cxn>
                <a:cxn ang="0">
                  <a:pos x="349" y="44"/>
                </a:cxn>
                <a:cxn ang="0">
                  <a:pos x="349" y="52"/>
                </a:cxn>
                <a:cxn ang="0">
                  <a:pos x="349" y="66"/>
                </a:cxn>
                <a:cxn ang="0">
                  <a:pos x="349" y="66"/>
                </a:cxn>
                <a:cxn ang="0">
                  <a:pos x="65" y="810"/>
                </a:cxn>
                <a:cxn ang="0">
                  <a:pos x="349" y="1554"/>
                </a:cxn>
                <a:cxn ang="0">
                  <a:pos x="349" y="1561"/>
                </a:cxn>
                <a:cxn ang="0">
                  <a:pos x="349" y="1569"/>
                </a:cxn>
                <a:cxn ang="0">
                  <a:pos x="356" y="1576"/>
                </a:cxn>
                <a:cxn ang="0">
                  <a:pos x="356" y="1576"/>
                </a:cxn>
                <a:cxn ang="0">
                  <a:pos x="349" y="1598"/>
                </a:cxn>
                <a:cxn ang="0">
                  <a:pos x="335" y="1605"/>
                </a:cxn>
                <a:cxn ang="0">
                  <a:pos x="320" y="1613"/>
                </a:cxn>
                <a:cxn ang="0">
                  <a:pos x="305" y="1605"/>
                </a:cxn>
                <a:cxn ang="0">
                  <a:pos x="298" y="1598"/>
                </a:cxn>
                <a:cxn ang="0">
                  <a:pos x="291" y="1591"/>
                </a:cxn>
                <a:cxn ang="0">
                  <a:pos x="284" y="1576"/>
                </a:cxn>
                <a:cxn ang="0">
                  <a:pos x="7" y="832"/>
                </a:cxn>
                <a:cxn ang="0">
                  <a:pos x="0" y="825"/>
                </a:cxn>
                <a:cxn ang="0">
                  <a:pos x="0" y="817"/>
                </a:cxn>
                <a:cxn ang="0">
                  <a:pos x="0" y="810"/>
                </a:cxn>
                <a:cxn ang="0">
                  <a:pos x="0" y="810"/>
                </a:cxn>
                <a:cxn ang="0">
                  <a:pos x="0" y="795"/>
                </a:cxn>
                <a:cxn ang="0">
                  <a:pos x="7" y="781"/>
                </a:cxn>
                <a:cxn ang="0">
                  <a:pos x="284" y="37"/>
                </a:cxn>
                <a:cxn ang="0">
                  <a:pos x="291" y="22"/>
                </a:cxn>
                <a:cxn ang="0">
                  <a:pos x="305" y="7"/>
                </a:cxn>
                <a:cxn ang="0">
                  <a:pos x="313" y="0"/>
                </a:cxn>
                <a:cxn ang="0">
                  <a:pos x="320" y="0"/>
                </a:cxn>
              </a:cxnLst>
              <a:rect l="0" t="0" r="r" b="b"/>
              <a:pathLst>
                <a:path w="356" h="1613">
                  <a:moveTo>
                    <a:pt x="320" y="0"/>
                  </a:moveTo>
                  <a:lnTo>
                    <a:pt x="335" y="7"/>
                  </a:lnTo>
                  <a:lnTo>
                    <a:pt x="349" y="22"/>
                  </a:lnTo>
                  <a:lnTo>
                    <a:pt x="356" y="37"/>
                  </a:lnTo>
                  <a:lnTo>
                    <a:pt x="356" y="37"/>
                  </a:lnTo>
                  <a:lnTo>
                    <a:pt x="349" y="44"/>
                  </a:lnTo>
                  <a:lnTo>
                    <a:pt x="349" y="52"/>
                  </a:lnTo>
                  <a:lnTo>
                    <a:pt x="349" y="66"/>
                  </a:lnTo>
                  <a:lnTo>
                    <a:pt x="349" y="66"/>
                  </a:lnTo>
                  <a:lnTo>
                    <a:pt x="65" y="810"/>
                  </a:lnTo>
                  <a:lnTo>
                    <a:pt x="349" y="1554"/>
                  </a:lnTo>
                  <a:lnTo>
                    <a:pt x="349" y="1561"/>
                  </a:lnTo>
                  <a:lnTo>
                    <a:pt x="349" y="1569"/>
                  </a:lnTo>
                  <a:lnTo>
                    <a:pt x="356" y="1576"/>
                  </a:lnTo>
                  <a:lnTo>
                    <a:pt x="356" y="1576"/>
                  </a:lnTo>
                  <a:lnTo>
                    <a:pt x="349" y="1598"/>
                  </a:lnTo>
                  <a:lnTo>
                    <a:pt x="335" y="1605"/>
                  </a:lnTo>
                  <a:lnTo>
                    <a:pt x="320" y="1613"/>
                  </a:lnTo>
                  <a:lnTo>
                    <a:pt x="305" y="1605"/>
                  </a:lnTo>
                  <a:lnTo>
                    <a:pt x="298" y="1598"/>
                  </a:lnTo>
                  <a:lnTo>
                    <a:pt x="291" y="1591"/>
                  </a:lnTo>
                  <a:lnTo>
                    <a:pt x="284" y="1576"/>
                  </a:lnTo>
                  <a:lnTo>
                    <a:pt x="7" y="832"/>
                  </a:lnTo>
                  <a:lnTo>
                    <a:pt x="0" y="825"/>
                  </a:lnTo>
                  <a:lnTo>
                    <a:pt x="0" y="817"/>
                  </a:lnTo>
                  <a:lnTo>
                    <a:pt x="0" y="810"/>
                  </a:lnTo>
                  <a:lnTo>
                    <a:pt x="0" y="810"/>
                  </a:lnTo>
                  <a:lnTo>
                    <a:pt x="0" y="795"/>
                  </a:lnTo>
                  <a:lnTo>
                    <a:pt x="7" y="781"/>
                  </a:lnTo>
                  <a:lnTo>
                    <a:pt x="284" y="37"/>
                  </a:lnTo>
                  <a:lnTo>
                    <a:pt x="291" y="22"/>
                  </a:lnTo>
                  <a:lnTo>
                    <a:pt x="305" y="7"/>
                  </a:lnTo>
                  <a:lnTo>
                    <a:pt x="313" y="0"/>
                  </a:lnTo>
                  <a:lnTo>
                    <a:pt x="3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1" name="Freeform 115"/>
            <p:cNvSpPr>
              <a:spLocks/>
            </p:cNvSpPr>
            <p:nvPr/>
          </p:nvSpPr>
          <p:spPr bwMode="auto">
            <a:xfrm>
              <a:off x="7761" y="2611"/>
              <a:ext cx="837" cy="1053"/>
            </a:xfrm>
            <a:custGeom>
              <a:avLst/>
              <a:gdLst/>
              <a:ahLst/>
              <a:cxnLst>
                <a:cxn ang="0">
                  <a:pos x="386" y="15"/>
                </a:cxn>
                <a:cxn ang="0">
                  <a:pos x="488" y="103"/>
                </a:cxn>
                <a:cxn ang="0">
                  <a:pos x="560" y="287"/>
                </a:cxn>
                <a:cxn ang="0">
                  <a:pos x="590" y="449"/>
                </a:cxn>
                <a:cxn ang="0">
                  <a:pos x="684" y="258"/>
                </a:cxn>
                <a:cxn ang="0">
                  <a:pos x="800" y="15"/>
                </a:cxn>
                <a:cxn ang="0">
                  <a:pos x="815" y="15"/>
                </a:cxn>
                <a:cxn ang="0">
                  <a:pos x="830" y="15"/>
                </a:cxn>
                <a:cxn ang="0">
                  <a:pos x="837" y="29"/>
                </a:cxn>
                <a:cxn ang="0">
                  <a:pos x="830" y="51"/>
                </a:cxn>
                <a:cxn ang="0">
                  <a:pos x="815" y="81"/>
                </a:cxn>
                <a:cxn ang="0">
                  <a:pos x="750" y="206"/>
                </a:cxn>
                <a:cxn ang="0">
                  <a:pos x="633" y="486"/>
                </a:cxn>
                <a:cxn ang="0">
                  <a:pos x="582" y="648"/>
                </a:cxn>
                <a:cxn ang="0">
                  <a:pos x="568" y="744"/>
                </a:cxn>
                <a:cxn ang="0">
                  <a:pos x="517" y="957"/>
                </a:cxn>
                <a:cxn ang="0">
                  <a:pos x="495" y="1016"/>
                </a:cxn>
                <a:cxn ang="0">
                  <a:pos x="480" y="1053"/>
                </a:cxn>
                <a:cxn ang="0">
                  <a:pos x="459" y="1053"/>
                </a:cxn>
                <a:cxn ang="0">
                  <a:pos x="444" y="1023"/>
                </a:cxn>
                <a:cxn ang="0">
                  <a:pos x="466" y="920"/>
                </a:cxn>
                <a:cxn ang="0">
                  <a:pos x="510" y="758"/>
                </a:cxn>
                <a:cxn ang="0">
                  <a:pos x="539" y="648"/>
                </a:cxn>
                <a:cxn ang="0">
                  <a:pos x="553" y="523"/>
                </a:cxn>
                <a:cxn ang="0">
                  <a:pos x="546" y="405"/>
                </a:cxn>
                <a:cxn ang="0">
                  <a:pos x="510" y="272"/>
                </a:cxn>
                <a:cxn ang="0">
                  <a:pos x="430" y="162"/>
                </a:cxn>
                <a:cxn ang="0">
                  <a:pos x="291" y="110"/>
                </a:cxn>
                <a:cxn ang="0">
                  <a:pos x="233" y="118"/>
                </a:cxn>
                <a:cxn ang="0">
                  <a:pos x="124" y="169"/>
                </a:cxn>
                <a:cxn ang="0">
                  <a:pos x="37" y="302"/>
                </a:cxn>
                <a:cxn ang="0">
                  <a:pos x="30" y="309"/>
                </a:cxn>
                <a:cxn ang="0">
                  <a:pos x="8" y="309"/>
                </a:cxn>
                <a:cxn ang="0">
                  <a:pos x="0" y="294"/>
                </a:cxn>
                <a:cxn ang="0">
                  <a:pos x="37" y="191"/>
                </a:cxn>
                <a:cxn ang="0">
                  <a:pos x="146" y="66"/>
                </a:cxn>
                <a:cxn ang="0">
                  <a:pos x="313" y="0"/>
                </a:cxn>
              </a:cxnLst>
              <a:rect l="0" t="0" r="r" b="b"/>
              <a:pathLst>
                <a:path w="837" h="1053">
                  <a:moveTo>
                    <a:pt x="313" y="0"/>
                  </a:moveTo>
                  <a:lnTo>
                    <a:pt x="386" y="15"/>
                  </a:lnTo>
                  <a:lnTo>
                    <a:pt x="444" y="51"/>
                  </a:lnTo>
                  <a:lnTo>
                    <a:pt x="488" y="103"/>
                  </a:lnTo>
                  <a:lnTo>
                    <a:pt x="524" y="177"/>
                  </a:lnTo>
                  <a:lnTo>
                    <a:pt x="560" y="287"/>
                  </a:lnTo>
                  <a:lnTo>
                    <a:pt x="575" y="375"/>
                  </a:lnTo>
                  <a:lnTo>
                    <a:pt x="590" y="449"/>
                  </a:lnTo>
                  <a:lnTo>
                    <a:pt x="590" y="501"/>
                  </a:lnTo>
                  <a:lnTo>
                    <a:pt x="684" y="258"/>
                  </a:lnTo>
                  <a:lnTo>
                    <a:pt x="800" y="22"/>
                  </a:lnTo>
                  <a:lnTo>
                    <a:pt x="800" y="15"/>
                  </a:lnTo>
                  <a:lnTo>
                    <a:pt x="808" y="15"/>
                  </a:lnTo>
                  <a:lnTo>
                    <a:pt x="815" y="15"/>
                  </a:lnTo>
                  <a:lnTo>
                    <a:pt x="822" y="15"/>
                  </a:lnTo>
                  <a:lnTo>
                    <a:pt x="830" y="15"/>
                  </a:lnTo>
                  <a:lnTo>
                    <a:pt x="837" y="22"/>
                  </a:lnTo>
                  <a:lnTo>
                    <a:pt x="837" y="29"/>
                  </a:lnTo>
                  <a:lnTo>
                    <a:pt x="837" y="37"/>
                  </a:lnTo>
                  <a:lnTo>
                    <a:pt x="830" y="51"/>
                  </a:lnTo>
                  <a:lnTo>
                    <a:pt x="822" y="66"/>
                  </a:lnTo>
                  <a:lnTo>
                    <a:pt x="815" y="81"/>
                  </a:lnTo>
                  <a:lnTo>
                    <a:pt x="808" y="96"/>
                  </a:lnTo>
                  <a:lnTo>
                    <a:pt x="750" y="206"/>
                  </a:lnTo>
                  <a:lnTo>
                    <a:pt x="691" y="346"/>
                  </a:lnTo>
                  <a:lnTo>
                    <a:pt x="633" y="486"/>
                  </a:lnTo>
                  <a:lnTo>
                    <a:pt x="590" y="618"/>
                  </a:lnTo>
                  <a:lnTo>
                    <a:pt x="582" y="648"/>
                  </a:lnTo>
                  <a:lnTo>
                    <a:pt x="575" y="677"/>
                  </a:lnTo>
                  <a:lnTo>
                    <a:pt x="568" y="744"/>
                  </a:lnTo>
                  <a:lnTo>
                    <a:pt x="546" y="839"/>
                  </a:lnTo>
                  <a:lnTo>
                    <a:pt x="517" y="957"/>
                  </a:lnTo>
                  <a:lnTo>
                    <a:pt x="510" y="994"/>
                  </a:lnTo>
                  <a:lnTo>
                    <a:pt x="495" y="1016"/>
                  </a:lnTo>
                  <a:lnTo>
                    <a:pt x="488" y="1038"/>
                  </a:lnTo>
                  <a:lnTo>
                    <a:pt x="480" y="1053"/>
                  </a:lnTo>
                  <a:lnTo>
                    <a:pt x="466" y="1053"/>
                  </a:lnTo>
                  <a:lnTo>
                    <a:pt x="459" y="1053"/>
                  </a:lnTo>
                  <a:lnTo>
                    <a:pt x="451" y="1038"/>
                  </a:lnTo>
                  <a:lnTo>
                    <a:pt x="444" y="1023"/>
                  </a:lnTo>
                  <a:lnTo>
                    <a:pt x="451" y="987"/>
                  </a:lnTo>
                  <a:lnTo>
                    <a:pt x="466" y="920"/>
                  </a:lnTo>
                  <a:lnTo>
                    <a:pt x="488" y="839"/>
                  </a:lnTo>
                  <a:lnTo>
                    <a:pt x="510" y="758"/>
                  </a:lnTo>
                  <a:lnTo>
                    <a:pt x="531" y="677"/>
                  </a:lnTo>
                  <a:lnTo>
                    <a:pt x="539" y="648"/>
                  </a:lnTo>
                  <a:lnTo>
                    <a:pt x="546" y="596"/>
                  </a:lnTo>
                  <a:lnTo>
                    <a:pt x="553" y="523"/>
                  </a:lnTo>
                  <a:lnTo>
                    <a:pt x="546" y="464"/>
                  </a:lnTo>
                  <a:lnTo>
                    <a:pt x="546" y="405"/>
                  </a:lnTo>
                  <a:lnTo>
                    <a:pt x="531" y="339"/>
                  </a:lnTo>
                  <a:lnTo>
                    <a:pt x="510" y="272"/>
                  </a:lnTo>
                  <a:lnTo>
                    <a:pt x="480" y="206"/>
                  </a:lnTo>
                  <a:lnTo>
                    <a:pt x="430" y="162"/>
                  </a:lnTo>
                  <a:lnTo>
                    <a:pt x="371" y="125"/>
                  </a:lnTo>
                  <a:lnTo>
                    <a:pt x="291" y="110"/>
                  </a:lnTo>
                  <a:lnTo>
                    <a:pt x="270" y="118"/>
                  </a:lnTo>
                  <a:lnTo>
                    <a:pt x="233" y="118"/>
                  </a:lnTo>
                  <a:lnTo>
                    <a:pt x="182" y="140"/>
                  </a:lnTo>
                  <a:lnTo>
                    <a:pt x="124" y="169"/>
                  </a:lnTo>
                  <a:lnTo>
                    <a:pt x="73" y="221"/>
                  </a:lnTo>
                  <a:lnTo>
                    <a:pt x="37" y="302"/>
                  </a:lnTo>
                  <a:lnTo>
                    <a:pt x="37" y="302"/>
                  </a:lnTo>
                  <a:lnTo>
                    <a:pt x="30" y="309"/>
                  </a:lnTo>
                  <a:lnTo>
                    <a:pt x="22" y="309"/>
                  </a:lnTo>
                  <a:lnTo>
                    <a:pt x="8" y="309"/>
                  </a:lnTo>
                  <a:lnTo>
                    <a:pt x="0" y="302"/>
                  </a:lnTo>
                  <a:lnTo>
                    <a:pt x="0" y="294"/>
                  </a:lnTo>
                  <a:lnTo>
                    <a:pt x="8" y="250"/>
                  </a:lnTo>
                  <a:lnTo>
                    <a:pt x="37" y="191"/>
                  </a:lnTo>
                  <a:lnTo>
                    <a:pt x="80" y="125"/>
                  </a:lnTo>
                  <a:lnTo>
                    <a:pt x="146" y="66"/>
                  </a:lnTo>
                  <a:lnTo>
                    <a:pt x="219" y="15"/>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2" name="Freeform 116"/>
            <p:cNvSpPr>
              <a:spLocks/>
            </p:cNvSpPr>
            <p:nvPr/>
          </p:nvSpPr>
          <p:spPr bwMode="auto">
            <a:xfrm>
              <a:off x="8685" y="2795"/>
              <a:ext cx="407" cy="758"/>
            </a:xfrm>
            <a:custGeom>
              <a:avLst/>
              <a:gdLst/>
              <a:ahLst/>
              <a:cxnLst>
                <a:cxn ang="0">
                  <a:pos x="218" y="0"/>
                </a:cxn>
                <a:cxn ang="0">
                  <a:pos x="233" y="0"/>
                </a:cxn>
                <a:cxn ang="0">
                  <a:pos x="247" y="7"/>
                </a:cxn>
                <a:cxn ang="0">
                  <a:pos x="255" y="15"/>
                </a:cxn>
                <a:cxn ang="0">
                  <a:pos x="255" y="37"/>
                </a:cxn>
                <a:cxn ang="0">
                  <a:pos x="255" y="663"/>
                </a:cxn>
                <a:cxn ang="0">
                  <a:pos x="255" y="677"/>
                </a:cxn>
                <a:cxn ang="0">
                  <a:pos x="255" y="685"/>
                </a:cxn>
                <a:cxn ang="0">
                  <a:pos x="255" y="699"/>
                </a:cxn>
                <a:cxn ang="0">
                  <a:pos x="269" y="707"/>
                </a:cxn>
                <a:cxn ang="0">
                  <a:pos x="276" y="707"/>
                </a:cxn>
                <a:cxn ang="0">
                  <a:pos x="298" y="714"/>
                </a:cxn>
                <a:cxn ang="0">
                  <a:pos x="327" y="714"/>
                </a:cxn>
                <a:cxn ang="0">
                  <a:pos x="364" y="714"/>
                </a:cxn>
                <a:cxn ang="0">
                  <a:pos x="407" y="714"/>
                </a:cxn>
                <a:cxn ang="0">
                  <a:pos x="407" y="758"/>
                </a:cxn>
                <a:cxn ang="0">
                  <a:pos x="371" y="758"/>
                </a:cxn>
                <a:cxn ang="0">
                  <a:pos x="313" y="758"/>
                </a:cxn>
                <a:cxn ang="0">
                  <a:pos x="247" y="751"/>
                </a:cxn>
                <a:cxn ang="0">
                  <a:pos x="204" y="751"/>
                </a:cxn>
                <a:cxn ang="0">
                  <a:pos x="160" y="751"/>
                </a:cxn>
                <a:cxn ang="0">
                  <a:pos x="95" y="758"/>
                </a:cxn>
                <a:cxn ang="0">
                  <a:pos x="36" y="758"/>
                </a:cxn>
                <a:cxn ang="0">
                  <a:pos x="7" y="758"/>
                </a:cxn>
                <a:cxn ang="0">
                  <a:pos x="7" y="714"/>
                </a:cxn>
                <a:cxn ang="0">
                  <a:pos x="44" y="714"/>
                </a:cxn>
                <a:cxn ang="0">
                  <a:pos x="87" y="714"/>
                </a:cxn>
                <a:cxn ang="0">
                  <a:pos x="109" y="714"/>
                </a:cxn>
                <a:cxn ang="0">
                  <a:pos x="131" y="707"/>
                </a:cxn>
                <a:cxn ang="0">
                  <a:pos x="146" y="707"/>
                </a:cxn>
                <a:cxn ang="0">
                  <a:pos x="153" y="699"/>
                </a:cxn>
                <a:cxn ang="0">
                  <a:pos x="160" y="685"/>
                </a:cxn>
                <a:cxn ang="0">
                  <a:pos x="160" y="677"/>
                </a:cxn>
                <a:cxn ang="0">
                  <a:pos x="160" y="663"/>
                </a:cxn>
                <a:cxn ang="0">
                  <a:pos x="160" y="81"/>
                </a:cxn>
                <a:cxn ang="0">
                  <a:pos x="95" y="103"/>
                </a:cxn>
                <a:cxn ang="0">
                  <a:pos x="36" y="110"/>
                </a:cxn>
                <a:cxn ang="0">
                  <a:pos x="0" y="118"/>
                </a:cxn>
                <a:cxn ang="0">
                  <a:pos x="0" y="74"/>
                </a:cxn>
                <a:cxn ang="0">
                  <a:pos x="44" y="74"/>
                </a:cxn>
                <a:cxn ang="0">
                  <a:pos x="102" y="66"/>
                </a:cxn>
                <a:cxn ang="0">
                  <a:pos x="160" y="44"/>
                </a:cxn>
                <a:cxn ang="0">
                  <a:pos x="218" y="0"/>
                </a:cxn>
              </a:cxnLst>
              <a:rect l="0" t="0" r="r" b="b"/>
              <a:pathLst>
                <a:path w="407" h="758">
                  <a:moveTo>
                    <a:pt x="218" y="0"/>
                  </a:moveTo>
                  <a:lnTo>
                    <a:pt x="233" y="0"/>
                  </a:lnTo>
                  <a:lnTo>
                    <a:pt x="247" y="7"/>
                  </a:lnTo>
                  <a:lnTo>
                    <a:pt x="255" y="15"/>
                  </a:lnTo>
                  <a:lnTo>
                    <a:pt x="255" y="37"/>
                  </a:lnTo>
                  <a:lnTo>
                    <a:pt x="255" y="663"/>
                  </a:lnTo>
                  <a:lnTo>
                    <a:pt x="255" y="677"/>
                  </a:lnTo>
                  <a:lnTo>
                    <a:pt x="255" y="685"/>
                  </a:lnTo>
                  <a:lnTo>
                    <a:pt x="255" y="699"/>
                  </a:lnTo>
                  <a:lnTo>
                    <a:pt x="269" y="707"/>
                  </a:lnTo>
                  <a:lnTo>
                    <a:pt x="276" y="707"/>
                  </a:lnTo>
                  <a:lnTo>
                    <a:pt x="298" y="714"/>
                  </a:lnTo>
                  <a:lnTo>
                    <a:pt x="327" y="714"/>
                  </a:lnTo>
                  <a:lnTo>
                    <a:pt x="364" y="714"/>
                  </a:lnTo>
                  <a:lnTo>
                    <a:pt x="407" y="714"/>
                  </a:lnTo>
                  <a:lnTo>
                    <a:pt x="407" y="758"/>
                  </a:lnTo>
                  <a:lnTo>
                    <a:pt x="371" y="758"/>
                  </a:lnTo>
                  <a:lnTo>
                    <a:pt x="313" y="758"/>
                  </a:lnTo>
                  <a:lnTo>
                    <a:pt x="247" y="751"/>
                  </a:lnTo>
                  <a:lnTo>
                    <a:pt x="204" y="751"/>
                  </a:lnTo>
                  <a:lnTo>
                    <a:pt x="160" y="751"/>
                  </a:lnTo>
                  <a:lnTo>
                    <a:pt x="95" y="758"/>
                  </a:lnTo>
                  <a:lnTo>
                    <a:pt x="36" y="758"/>
                  </a:lnTo>
                  <a:lnTo>
                    <a:pt x="7" y="758"/>
                  </a:lnTo>
                  <a:lnTo>
                    <a:pt x="7" y="714"/>
                  </a:lnTo>
                  <a:lnTo>
                    <a:pt x="44" y="714"/>
                  </a:lnTo>
                  <a:lnTo>
                    <a:pt x="87" y="714"/>
                  </a:lnTo>
                  <a:lnTo>
                    <a:pt x="109" y="714"/>
                  </a:lnTo>
                  <a:lnTo>
                    <a:pt x="131" y="707"/>
                  </a:lnTo>
                  <a:lnTo>
                    <a:pt x="146" y="707"/>
                  </a:lnTo>
                  <a:lnTo>
                    <a:pt x="153" y="699"/>
                  </a:lnTo>
                  <a:lnTo>
                    <a:pt x="160" y="685"/>
                  </a:lnTo>
                  <a:lnTo>
                    <a:pt x="160" y="677"/>
                  </a:lnTo>
                  <a:lnTo>
                    <a:pt x="160" y="663"/>
                  </a:lnTo>
                  <a:lnTo>
                    <a:pt x="160" y="81"/>
                  </a:lnTo>
                  <a:lnTo>
                    <a:pt x="95" y="103"/>
                  </a:lnTo>
                  <a:lnTo>
                    <a:pt x="36" y="110"/>
                  </a:lnTo>
                  <a:lnTo>
                    <a:pt x="0" y="118"/>
                  </a:lnTo>
                  <a:lnTo>
                    <a:pt x="0" y="74"/>
                  </a:lnTo>
                  <a:lnTo>
                    <a:pt x="44" y="74"/>
                  </a:lnTo>
                  <a:lnTo>
                    <a:pt x="102" y="66"/>
                  </a:lnTo>
                  <a:lnTo>
                    <a:pt x="160" y="4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3" name="Freeform 117"/>
            <p:cNvSpPr>
              <a:spLocks/>
            </p:cNvSpPr>
            <p:nvPr/>
          </p:nvSpPr>
          <p:spPr bwMode="auto">
            <a:xfrm>
              <a:off x="9427" y="3148"/>
              <a:ext cx="182" cy="486"/>
            </a:xfrm>
            <a:custGeom>
              <a:avLst/>
              <a:gdLst/>
              <a:ahLst/>
              <a:cxnLst>
                <a:cxn ang="0">
                  <a:pos x="87" y="0"/>
                </a:cxn>
                <a:cxn ang="0">
                  <a:pos x="138" y="22"/>
                </a:cxn>
                <a:cxn ang="0">
                  <a:pos x="174" y="81"/>
                </a:cxn>
                <a:cxn ang="0">
                  <a:pos x="182" y="170"/>
                </a:cxn>
                <a:cxn ang="0">
                  <a:pos x="182" y="170"/>
                </a:cxn>
                <a:cxn ang="0">
                  <a:pos x="174" y="273"/>
                </a:cxn>
                <a:cxn ang="0">
                  <a:pos x="138" y="361"/>
                </a:cxn>
                <a:cxn ang="0">
                  <a:pos x="102" y="427"/>
                </a:cxn>
                <a:cxn ang="0">
                  <a:pos x="65" y="472"/>
                </a:cxn>
                <a:cxn ang="0">
                  <a:pos x="44" y="486"/>
                </a:cxn>
                <a:cxn ang="0">
                  <a:pos x="36" y="479"/>
                </a:cxn>
                <a:cxn ang="0">
                  <a:pos x="29" y="472"/>
                </a:cxn>
                <a:cxn ang="0">
                  <a:pos x="22" y="464"/>
                </a:cxn>
                <a:cxn ang="0">
                  <a:pos x="29" y="464"/>
                </a:cxn>
                <a:cxn ang="0">
                  <a:pos x="29" y="457"/>
                </a:cxn>
                <a:cxn ang="0">
                  <a:pos x="36" y="450"/>
                </a:cxn>
                <a:cxn ang="0">
                  <a:pos x="44" y="442"/>
                </a:cxn>
                <a:cxn ang="0">
                  <a:pos x="94" y="376"/>
                </a:cxn>
                <a:cxn ang="0">
                  <a:pos x="131" y="280"/>
                </a:cxn>
                <a:cxn ang="0">
                  <a:pos x="153" y="170"/>
                </a:cxn>
                <a:cxn ang="0">
                  <a:pos x="153" y="155"/>
                </a:cxn>
                <a:cxn ang="0">
                  <a:pos x="153" y="148"/>
                </a:cxn>
                <a:cxn ang="0">
                  <a:pos x="153" y="148"/>
                </a:cxn>
                <a:cxn ang="0">
                  <a:pos x="145" y="148"/>
                </a:cxn>
                <a:cxn ang="0">
                  <a:pos x="145" y="148"/>
                </a:cxn>
                <a:cxn ang="0">
                  <a:pos x="145" y="148"/>
                </a:cxn>
                <a:cxn ang="0">
                  <a:pos x="138" y="148"/>
                </a:cxn>
                <a:cxn ang="0">
                  <a:pos x="124" y="162"/>
                </a:cxn>
                <a:cxn ang="0">
                  <a:pos x="102" y="170"/>
                </a:cxn>
                <a:cxn ang="0">
                  <a:pos x="87" y="170"/>
                </a:cxn>
                <a:cxn ang="0">
                  <a:pos x="58" y="170"/>
                </a:cxn>
                <a:cxn ang="0">
                  <a:pos x="36" y="162"/>
                </a:cxn>
                <a:cxn ang="0">
                  <a:pos x="22" y="148"/>
                </a:cxn>
                <a:cxn ang="0">
                  <a:pos x="7" y="126"/>
                </a:cxn>
                <a:cxn ang="0">
                  <a:pos x="0" y="103"/>
                </a:cxn>
                <a:cxn ang="0">
                  <a:pos x="0" y="89"/>
                </a:cxn>
                <a:cxn ang="0">
                  <a:pos x="0" y="67"/>
                </a:cxn>
                <a:cxn ang="0">
                  <a:pos x="7" y="45"/>
                </a:cxn>
                <a:cxn ang="0">
                  <a:pos x="22" y="30"/>
                </a:cxn>
                <a:cxn ang="0">
                  <a:pos x="36" y="15"/>
                </a:cxn>
                <a:cxn ang="0">
                  <a:pos x="58" y="8"/>
                </a:cxn>
                <a:cxn ang="0">
                  <a:pos x="87" y="0"/>
                </a:cxn>
              </a:cxnLst>
              <a:rect l="0" t="0" r="r" b="b"/>
              <a:pathLst>
                <a:path w="182" h="486">
                  <a:moveTo>
                    <a:pt x="87" y="0"/>
                  </a:moveTo>
                  <a:lnTo>
                    <a:pt x="138" y="22"/>
                  </a:lnTo>
                  <a:lnTo>
                    <a:pt x="174" y="81"/>
                  </a:lnTo>
                  <a:lnTo>
                    <a:pt x="182" y="170"/>
                  </a:lnTo>
                  <a:lnTo>
                    <a:pt x="182" y="170"/>
                  </a:lnTo>
                  <a:lnTo>
                    <a:pt x="174" y="273"/>
                  </a:lnTo>
                  <a:lnTo>
                    <a:pt x="138" y="361"/>
                  </a:lnTo>
                  <a:lnTo>
                    <a:pt x="102" y="427"/>
                  </a:lnTo>
                  <a:lnTo>
                    <a:pt x="65" y="472"/>
                  </a:lnTo>
                  <a:lnTo>
                    <a:pt x="44" y="486"/>
                  </a:lnTo>
                  <a:lnTo>
                    <a:pt x="36" y="479"/>
                  </a:lnTo>
                  <a:lnTo>
                    <a:pt x="29" y="472"/>
                  </a:lnTo>
                  <a:lnTo>
                    <a:pt x="22" y="464"/>
                  </a:lnTo>
                  <a:lnTo>
                    <a:pt x="29" y="464"/>
                  </a:lnTo>
                  <a:lnTo>
                    <a:pt x="29" y="457"/>
                  </a:lnTo>
                  <a:lnTo>
                    <a:pt x="36" y="450"/>
                  </a:lnTo>
                  <a:lnTo>
                    <a:pt x="44" y="442"/>
                  </a:lnTo>
                  <a:lnTo>
                    <a:pt x="94" y="376"/>
                  </a:lnTo>
                  <a:lnTo>
                    <a:pt x="131" y="280"/>
                  </a:lnTo>
                  <a:lnTo>
                    <a:pt x="153" y="170"/>
                  </a:lnTo>
                  <a:lnTo>
                    <a:pt x="153" y="155"/>
                  </a:lnTo>
                  <a:lnTo>
                    <a:pt x="153" y="148"/>
                  </a:lnTo>
                  <a:lnTo>
                    <a:pt x="153" y="148"/>
                  </a:lnTo>
                  <a:lnTo>
                    <a:pt x="145" y="148"/>
                  </a:lnTo>
                  <a:lnTo>
                    <a:pt x="145" y="148"/>
                  </a:lnTo>
                  <a:lnTo>
                    <a:pt x="145" y="148"/>
                  </a:lnTo>
                  <a:lnTo>
                    <a:pt x="138" y="148"/>
                  </a:lnTo>
                  <a:lnTo>
                    <a:pt x="124" y="162"/>
                  </a:lnTo>
                  <a:lnTo>
                    <a:pt x="102" y="170"/>
                  </a:lnTo>
                  <a:lnTo>
                    <a:pt x="87" y="170"/>
                  </a:lnTo>
                  <a:lnTo>
                    <a:pt x="58" y="170"/>
                  </a:lnTo>
                  <a:lnTo>
                    <a:pt x="36" y="162"/>
                  </a:lnTo>
                  <a:lnTo>
                    <a:pt x="22" y="148"/>
                  </a:lnTo>
                  <a:lnTo>
                    <a:pt x="7" y="126"/>
                  </a:lnTo>
                  <a:lnTo>
                    <a:pt x="0" y="103"/>
                  </a:lnTo>
                  <a:lnTo>
                    <a:pt x="0" y="89"/>
                  </a:lnTo>
                  <a:lnTo>
                    <a:pt x="0" y="67"/>
                  </a:lnTo>
                  <a:lnTo>
                    <a:pt x="7" y="45"/>
                  </a:lnTo>
                  <a:lnTo>
                    <a:pt x="22" y="30"/>
                  </a:lnTo>
                  <a:lnTo>
                    <a:pt x="36" y="15"/>
                  </a:lnTo>
                  <a:lnTo>
                    <a:pt x="58" y="8"/>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4" name="Freeform 118"/>
            <p:cNvSpPr>
              <a:spLocks/>
            </p:cNvSpPr>
            <p:nvPr/>
          </p:nvSpPr>
          <p:spPr bwMode="auto">
            <a:xfrm>
              <a:off x="10031" y="2611"/>
              <a:ext cx="836" cy="1053"/>
            </a:xfrm>
            <a:custGeom>
              <a:avLst/>
              <a:gdLst/>
              <a:ahLst/>
              <a:cxnLst>
                <a:cxn ang="0">
                  <a:pos x="385" y="15"/>
                </a:cxn>
                <a:cxn ang="0">
                  <a:pos x="487" y="103"/>
                </a:cxn>
                <a:cxn ang="0">
                  <a:pos x="552" y="287"/>
                </a:cxn>
                <a:cxn ang="0">
                  <a:pos x="581" y="449"/>
                </a:cxn>
                <a:cxn ang="0">
                  <a:pos x="683" y="258"/>
                </a:cxn>
                <a:cxn ang="0">
                  <a:pos x="800" y="15"/>
                </a:cxn>
                <a:cxn ang="0">
                  <a:pos x="814" y="15"/>
                </a:cxn>
                <a:cxn ang="0">
                  <a:pos x="821" y="15"/>
                </a:cxn>
                <a:cxn ang="0">
                  <a:pos x="836" y="29"/>
                </a:cxn>
                <a:cxn ang="0">
                  <a:pos x="829" y="51"/>
                </a:cxn>
                <a:cxn ang="0">
                  <a:pos x="814" y="81"/>
                </a:cxn>
                <a:cxn ang="0">
                  <a:pos x="749" y="206"/>
                </a:cxn>
                <a:cxn ang="0">
                  <a:pos x="632" y="486"/>
                </a:cxn>
                <a:cxn ang="0">
                  <a:pos x="581" y="648"/>
                </a:cxn>
                <a:cxn ang="0">
                  <a:pos x="567" y="744"/>
                </a:cxn>
                <a:cxn ang="0">
                  <a:pos x="516" y="957"/>
                </a:cxn>
                <a:cxn ang="0">
                  <a:pos x="494" y="1016"/>
                </a:cxn>
                <a:cxn ang="0">
                  <a:pos x="472" y="1053"/>
                </a:cxn>
                <a:cxn ang="0">
                  <a:pos x="450" y="1053"/>
                </a:cxn>
                <a:cxn ang="0">
                  <a:pos x="443" y="1023"/>
                </a:cxn>
                <a:cxn ang="0">
                  <a:pos x="465" y="920"/>
                </a:cxn>
                <a:cxn ang="0">
                  <a:pos x="501" y="758"/>
                </a:cxn>
                <a:cxn ang="0">
                  <a:pos x="538" y="648"/>
                </a:cxn>
                <a:cxn ang="0">
                  <a:pos x="545" y="523"/>
                </a:cxn>
                <a:cxn ang="0">
                  <a:pos x="538" y="405"/>
                </a:cxn>
                <a:cxn ang="0">
                  <a:pos x="509" y="272"/>
                </a:cxn>
                <a:cxn ang="0">
                  <a:pos x="429" y="162"/>
                </a:cxn>
                <a:cxn ang="0">
                  <a:pos x="283" y="110"/>
                </a:cxn>
                <a:cxn ang="0">
                  <a:pos x="225" y="118"/>
                </a:cxn>
                <a:cxn ang="0">
                  <a:pos x="123" y="169"/>
                </a:cxn>
                <a:cxn ang="0">
                  <a:pos x="36" y="302"/>
                </a:cxn>
                <a:cxn ang="0">
                  <a:pos x="29" y="309"/>
                </a:cxn>
                <a:cxn ang="0">
                  <a:pos x="7" y="309"/>
                </a:cxn>
                <a:cxn ang="0">
                  <a:pos x="0" y="294"/>
                </a:cxn>
                <a:cxn ang="0">
                  <a:pos x="36" y="191"/>
                </a:cxn>
                <a:cxn ang="0">
                  <a:pos x="138" y="66"/>
                </a:cxn>
                <a:cxn ang="0">
                  <a:pos x="312" y="0"/>
                </a:cxn>
              </a:cxnLst>
              <a:rect l="0" t="0" r="r" b="b"/>
              <a:pathLst>
                <a:path w="836" h="1053">
                  <a:moveTo>
                    <a:pt x="312" y="0"/>
                  </a:moveTo>
                  <a:lnTo>
                    <a:pt x="385" y="15"/>
                  </a:lnTo>
                  <a:lnTo>
                    <a:pt x="443" y="51"/>
                  </a:lnTo>
                  <a:lnTo>
                    <a:pt x="487" y="103"/>
                  </a:lnTo>
                  <a:lnTo>
                    <a:pt x="516" y="177"/>
                  </a:lnTo>
                  <a:lnTo>
                    <a:pt x="552" y="287"/>
                  </a:lnTo>
                  <a:lnTo>
                    <a:pt x="574" y="375"/>
                  </a:lnTo>
                  <a:lnTo>
                    <a:pt x="581" y="449"/>
                  </a:lnTo>
                  <a:lnTo>
                    <a:pt x="581" y="501"/>
                  </a:lnTo>
                  <a:lnTo>
                    <a:pt x="683" y="258"/>
                  </a:lnTo>
                  <a:lnTo>
                    <a:pt x="792" y="22"/>
                  </a:lnTo>
                  <a:lnTo>
                    <a:pt x="800" y="15"/>
                  </a:lnTo>
                  <a:lnTo>
                    <a:pt x="807" y="15"/>
                  </a:lnTo>
                  <a:lnTo>
                    <a:pt x="814" y="15"/>
                  </a:lnTo>
                  <a:lnTo>
                    <a:pt x="821" y="15"/>
                  </a:lnTo>
                  <a:lnTo>
                    <a:pt x="821" y="15"/>
                  </a:lnTo>
                  <a:lnTo>
                    <a:pt x="829" y="22"/>
                  </a:lnTo>
                  <a:lnTo>
                    <a:pt x="836" y="29"/>
                  </a:lnTo>
                  <a:lnTo>
                    <a:pt x="829" y="37"/>
                  </a:lnTo>
                  <a:lnTo>
                    <a:pt x="829" y="51"/>
                  </a:lnTo>
                  <a:lnTo>
                    <a:pt x="821" y="66"/>
                  </a:lnTo>
                  <a:lnTo>
                    <a:pt x="814" y="81"/>
                  </a:lnTo>
                  <a:lnTo>
                    <a:pt x="807" y="96"/>
                  </a:lnTo>
                  <a:lnTo>
                    <a:pt x="749" y="206"/>
                  </a:lnTo>
                  <a:lnTo>
                    <a:pt x="690" y="346"/>
                  </a:lnTo>
                  <a:lnTo>
                    <a:pt x="632" y="486"/>
                  </a:lnTo>
                  <a:lnTo>
                    <a:pt x="589" y="618"/>
                  </a:lnTo>
                  <a:lnTo>
                    <a:pt x="581" y="648"/>
                  </a:lnTo>
                  <a:lnTo>
                    <a:pt x="574" y="677"/>
                  </a:lnTo>
                  <a:lnTo>
                    <a:pt x="567" y="744"/>
                  </a:lnTo>
                  <a:lnTo>
                    <a:pt x="545" y="839"/>
                  </a:lnTo>
                  <a:lnTo>
                    <a:pt x="516" y="957"/>
                  </a:lnTo>
                  <a:lnTo>
                    <a:pt x="501" y="994"/>
                  </a:lnTo>
                  <a:lnTo>
                    <a:pt x="494" y="1016"/>
                  </a:lnTo>
                  <a:lnTo>
                    <a:pt x="487" y="1038"/>
                  </a:lnTo>
                  <a:lnTo>
                    <a:pt x="472" y="1053"/>
                  </a:lnTo>
                  <a:lnTo>
                    <a:pt x="465" y="1053"/>
                  </a:lnTo>
                  <a:lnTo>
                    <a:pt x="450" y="1053"/>
                  </a:lnTo>
                  <a:lnTo>
                    <a:pt x="443" y="1038"/>
                  </a:lnTo>
                  <a:lnTo>
                    <a:pt x="443" y="1023"/>
                  </a:lnTo>
                  <a:lnTo>
                    <a:pt x="450" y="987"/>
                  </a:lnTo>
                  <a:lnTo>
                    <a:pt x="465" y="920"/>
                  </a:lnTo>
                  <a:lnTo>
                    <a:pt x="480" y="839"/>
                  </a:lnTo>
                  <a:lnTo>
                    <a:pt x="501" y="758"/>
                  </a:lnTo>
                  <a:lnTo>
                    <a:pt x="523" y="677"/>
                  </a:lnTo>
                  <a:lnTo>
                    <a:pt x="538" y="648"/>
                  </a:lnTo>
                  <a:lnTo>
                    <a:pt x="545" y="596"/>
                  </a:lnTo>
                  <a:lnTo>
                    <a:pt x="545" y="523"/>
                  </a:lnTo>
                  <a:lnTo>
                    <a:pt x="545" y="464"/>
                  </a:lnTo>
                  <a:lnTo>
                    <a:pt x="538" y="405"/>
                  </a:lnTo>
                  <a:lnTo>
                    <a:pt x="530" y="339"/>
                  </a:lnTo>
                  <a:lnTo>
                    <a:pt x="509" y="272"/>
                  </a:lnTo>
                  <a:lnTo>
                    <a:pt x="472" y="206"/>
                  </a:lnTo>
                  <a:lnTo>
                    <a:pt x="429" y="162"/>
                  </a:lnTo>
                  <a:lnTo>
                    <a:pt x="363" y="125"/>
                  </a:lnTo>
                  <a:lnTo>
                    <a:pt x="283" y="110"/>
                  </a:lnTo>
                  <a:lnTo>
                    <a:pt x="269" y="118"/>
                  </a:lnTo>
                  <a:lnTo>
                    <a:pt x="225" y="118"/>
                  </a:lnTo>
                  <a:lnTo>
                    <a:pt x="174" y="140"/>
                  </a:lnTo>
                  <a:lnTo>
                    <a:pt x="123" y="169"/>
                  </a:lnTo>
                  <a:lnTo>
                    <a:pt x="72" y="221"/>
                  </a:lnTo>
                  <a:lnTo>
                    <a:pt x="36" y="302"/>
                  </a:lnTo>
                  <a:lnTo>
                    <a:pt x="36" y="302"/>
                  </a:lnTo>
                  <a:lnTo>
                    <a:pt x="29" y="309"/>
                  </a:lnTo>
                  <a:lnTo>
                    <a:pt x="14" y="309"/>
                  </a:lnTo>
                  <a:lnTo>
                    <a:pt x="7" y="309"/>
                  </a:lnTo>
                  <a:lnTo>
                    <a:pt x="0" y="302"/>
                  </a:lnTo>
                  <a:lnTo>
                    <a:pt x="0" y="294"/>
                  </a:lnTo>
                  <a:lnTo>
                    <a:pt x="7" y="250"/>
                  </a:lnTo>
                  <a:lnTo>
                    <a:pt x="36" y="191"/>
                  </a:lnTo>
                  <a:lnTo>
                    <a:pt x="80" y="125"/>
                  </a:lnTo>
                  <a:lnTo>
                    <a:pt x="138" y="66"/>
                  </a:lnTo>
                  <a:lnTo>
                    <a:pt x="218" y="15"/>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5" name="Freeform 119"/>
            <p:cNvSpPr>
              <a:spLocks/>
            </p:cNvSpPr>
            <p:nvPr/>
          </p:nvSpPr>
          <p:spPr bwMode="auto">
            <a:xfrm>
              <a:off x="10896" y="2795"/>
              <a:ext cx="502" cy="758"/>
            </a:xfrm>
            <a:custGeom>
              <a:avLst/>
              <a:gdLst/>
              <a:ahLst/>
              <a:cxnLst>
                <a:cxn ang="0">
                  <a:pos x="320" y="7"/>
                </a:cxn>
                <a:cxn ang="0">
                  <a:pos x="451" y="88"/>
                </a:cxn>
                <a:cxn ang="0">
                  <a:pos x="502" y="221"/>
                </a:cxn>
                <a:cxn ang="0">
                  <a:pos x="451" y="361"/>
                </a:cxn>
                <a:cxn ang="0">
                  <a:pos x="335" y="471"/>
                </a:cxn>
                <a:cxn ang="0">
                  <a:pos x="240" y="545"/>
                </a:cxn>
                <a:cxn ang="0">
                  <a:pos x="109" y="663"/>
                </a:cxn>
                <a:cxn ang="0">
                  <a:pos x="335" y="663"/>
                </a:cxn>
                <a:cxn ang="0">
                  <a:pos x="378" y="663"/>
                </a:cxn>
                <a:cxn ang="0">
                  <a:pos x="422" y="655"/>
                </a:cxn>
                <a:cxn ang="0">
                  <a:pos x="436" y="641"/>
                </a:cxn>
                <a:cxn ang="0">
                  <a:pos x="451" y="596"/>
                </a:cxn>
                <a:cxn ang="0">
                  <a:pos x="458" y="552"/>
                </a:cxn>
                <a:cxn ang="0">
                  <a:pos x="465" y="758"/>
                </a:cxn>
                <a:cxn ang="0">
                  <a:pos x="0" y="736"/>
                </a:cxn>
                <a:cxn ang="0">
                  <a:pos x="7" y="722"/>
                </a:cxn>
                <a:cxn ang="0">
                  <a:pos x="284" y="442"/>
                </a:cxn>
                <a:cxn ang="0">
                  <a:pos x="349" y="353"/>
                </a:cxn>
                <a:cxn ang="0">
                  <a:pos x="393" y="221"/>
                </a:cxn>
                <a:cxn ang="0">
                  <a:pos x="342" y="96"/>
                </a:cxn>
                <a:cxn ang="0">
                  <a:pos x="218" y="44"/>
                </a:cxn>
                <a:cxn ang="0">
                  <a:pos x="131" y="66"/>
                </a:cxn>
                <a:cxn ang="0">
                  <a:pos x="51" y="147"/>
                </a:cxn>
                <a:cxn ang="0">
                  <a:pos x="95" y="155"/>
                </a:cxn>
                <a:cxn ang="0">
                  <a:pos x="109" y="177"/>
                </a:cxn>
                <a:cxn ang="0">
                  <a:pos x="116" y="199"/>
                </a:cxn>
                <a:cxn ang="0">
                  <a:pos x="116" y="228"/>
                </a:cxn>
                <a:cxn ang="0">
                  <a:pos x="95" y="258"/>
                </a:cxn>
                <a:cxn ang="0">
                  <a:pos x="58" y="272"/>
                </a:cxn>
                <a:cxn ang="0">
                  <a:pos x="44" y="265"/>
                </a:cxn>
                <a:cxn ang="0">
                  <a:pos x="22" y="258"/>
                </a:cxn>
                <a:cxn ang="0">
                  <a:pos x="0" y="228"/>
                </a:cxn>
                <a:cxn ang="0">
                  <a:pos x="15" y="125"/>
                </a:cxn>
                <a:cxn ang="0">
                  <a:pos x="138" y="15"/>
                </a:cxn>
              </a:cxnLst>
              <a:rect l="0" t="0" r="r" b="b"/>
              <a:pathLst>
                <a:path w="502" h="758">
                  <a:moveTo>
                    <a:pt x="233" y="0"/>
                  </a:moveTo>
                  <a:lnTo>
                    <a:pt x="320" y="7"/>
                  </a:lnTo>
                  <a:lnTo>
                    <a:pt x="393" y="37"/>
                  </a:lnTo>
                  <a:lnTo>
                    <a:pt x="451" y="88"/>
                  </a:lnTo>
                  <a:lnTo>
                    <a:pt x="487" y="147"/>
                  </a:lnTo>
                  <a:lnTo>
                    <a:pt x="502" y="221"/>
                  </a:lnTo>
                  <a:lnTo>
                    <a:pt x="487" y="302"/>
                  </a:lnTo>
                  <a:lnTo>
                    <a:pt x="451" y="361"/>
                  </a:lnTo>
                  <a:lnTo>
                    <a:pt x="400" y="420"/>
                  </a:lnTo>
                  <a:lnTo>
                    <a:pt x="335" y="471"/>
                  </a:lnTo>
                  <a:lnTo>
                    <a:pt x="291" y="508"/>
                  </a:lnTo>
                  <a:lnTo>
                    <a:pt x="240" y="545"/>
                  </a:lnTo>
                  <a:lnTo>
                    <a:pt x="189" y="596"/>
                  </a:lnTo>
                  <a:lnTo>
                    <a:pt x="109" y="663"/>
                  </a:lnTo>
                  <a:lnTo>
                    <a:pt x="320" y="663"/>
                  </a:lnTo>
                  <a:lnTo>
                    <a:pt x="335" y="663"/>
                  </a:lnTo>
                  <a:lnTo>
                    <a:pt x="356" y="663"/>
                  </a:lnTo>
                  <a:lnTo>
                    <a:pt x="378" y="663"/>
                  </a:lnTo>
                  <a:lnTo>
                    <a:pt x="400" y="655"/>
                  </a:lnTo>
                  <a:lnTo>
                    <a:pt x="422" y="655"/>
                  </a:lnTo>
                  <a:lnTo>
                    <a:pt x="429" y="655"/>
                  </a:lnTo>
                  <a:lnTo>
                    <a:pt x="436" y="641"/>
                  </a:lnTo>
                  <a:lnTo>
                    <a:pt x="444" y="618"/>
                  </a:lnTo>
                  <a:lnTo>
                    <a:pt x="451" y="596"/>
                  </a:lnTo>
                  <a:lnTo>
                    <a:pt x="458" y="567"/>
                  </a:lnTo>
                  <a:lnTo>
                    <a:pt x="458" y="552"/>
                  </a:lnTo>
                  <a:lnTo>
                    <a:pt x="502" y="552"/>
                  </a:lnTo>
                  <a:lnTo>
                    <a:pt x="465" y="758"/>
                  </a:lnTo>
                  <a:lnTo>
                    <a:pt x="0" y="758"/>
                  </a:lnTo>
                  <a:lnTo>
                    <a:pt x="0" y="736"/>
                  </a:lnTo>
                  <a:lnTo>
                    <a:pt x="0" y="729"/>
                  </a:lnTo>
                  <a:lnTo>
                    <a:pt x="7" y="722"/>
                  </a:lnTo>
                  <a:lnTo>
                    <a:pt x="15" y="714"/>
                  </a:lnTo>
                  <a:lnTo>
                    <a:pt x="284" y="442"/>
                  </a:lnTo>
                  <a:lnTo>
                    <a:pt x="313" y="405"/>
                  </a:lnTo>
                  <a:lnTo>
                    <a:pt x="349" y="353"/>
                  </a:lnTo>
                  <a:lnTo>
                    <a:pt x="378" y="294"/>
                  </a:lnTo>
                  <a:lnTo>
                    <a:pt x="393" y="221"/>
                  </a:lnTo>
                  <a:lnTo>
                    <a:pt x="378" y="155"/>
                  </a:lnTo>
                  <a:lnTo>
                    <a:pt x="342" y="96"/>
                  </a:lnTo>
                  <a:lnTo>
                    <a:pt x="291" y="59"/>
                  </a:lnTo>
                  <a:lnTo>
                    <a:pt x="218" y="44"/>
                  </a:lnTo>
                  <a:lnTo>
                    <a:pt x="175" y="44"/>
                  </a:lnTo>
                  <a:lnTo>
                    <a:pt x="131" y="66"/>
                  </a:lnTo>
                  <a:lnTo>
                    <a:pt x="87" y="96"/>
                  </a:lnTo>
                  <a:lnTo>
                    <a:pt x="51" y="147"/>
                  </a:lnTo>
                  <a:lnTo>
                    <a:pt x="73" y="147"/>
                  </a:lnTo>
                  <a:lnTo>
                    <a:pt x="95" y="155"/>
                  </a:lnTo>
                  <a:lnTo>
                    <a:pt x="102" y="162"/>
                  </a:lnTo>
                  <a:lnTo>
                    <a:pt x="109" y="177"/>
                  </a:lnTo>
                  <a:lnTo>
                    <a:pt x="116" y="184"/>
                  </a:lnTo>
                  <a:lnTo>
                    <a:pt x="116" y="199"/>
                  </a:lnTo>
                  <a:lnTo>
                    <a:pt x="116" y="206"/>
                  </a:lnTo>
                  <a:lnTo>
                    <a:pt x="116" y="228"/>
                  </a:lnTo>
                  <a:lnTo>
                    <a:pt x="109" y="250"/>
                  </a:lnTo>
                  <a:lnTo>
                    <a:pt x="95" y="258"/>
                  </a:lnTo>
                  <a:lnTo>
                    <a:pt x="73" y="265"/>
                  </a:lnTo>
                  <a:lnTo>
                    <a:pt x="58" y="272"/>
                  </a:lnTo>
                  <a:lnTo>
                    <a:pt x="51" y="265"/>
                  </a:lnTo>
                  <a:lnTo>
                    <a:pt x="44" y="265"/>
                  </a:lnTo>
                  <a:lnTo>
                    <a:pt x="29" y="258"/>
                  </a:lnTo>
                  <a:lnTo>
                    <a:pt x="22" y="258"/>
                  </a:lnTo>
                  <a:lnTo>
                    <a:pt x="7" y="243"/>
                  </a:lnTo>
                  <a:lnTo>
                    <a:pt x="0" y="228"/>
                  </a:lnTo>
                  <a:lnTo>
                    <a:pt x="0" y="206"/>
                  </a:lnTo>
                  <a:lnTo>
                    <a:pt x="15" y="125"/>
                  </a:lnTo>
                  <a:lnTo>
                    <a:pt x="65" y="66"/>
                  </a:lnTo>
                  <a:lnTo>
                    <a:pt x="138" y="15"/>
                  </a:lnTo>
                  <a:lnTo>
                    <a:pt x="2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6" name="Freeform 120"/>
            <p:cNvSpPr>
              <a:spLocks/>
            </p:cNvSpPr>
            <p:nvPr/>
          </p:nvSpPr>
          <p:spPr bwMode="auto">
            <a:xfrm>
              <a:off x="11623" y="2110"/>
              <a:ext cx="357" cy="1613"/>
            </a:xfrm>
            <a:custGeom>
              <a:avLst/>
              <a:gdLst/>
              <a:ahLst/>
              <a:cxnLst>
                <a:cxn ang="0">
                  <a:pos x="29" y="0"/>
                </a:cxn>
                <a:cxn ang="0">
                  <a:pos x="51" y="7"/>
                </a:cxn>
                <a:cxn ang="0">
                  <a:pos x="58" y="15"/>
                </a:cxn>
                <a:cxn ang="0">
                  <a:pos x="66" y="37"/>
                </a:cxn>
                <a:cxn ang="0">
                  <a:pos x="349" y="781"/>
                </a:cxn>
                <a:cxn ang="0">
                  <a:pos x="349" y="788"/>
                </a:cxn>
                <a:cxn ang="0">
                  <a:pos x="357" y="795"/>
                </a:cxn>
                <a:cxn ang="0">
                  <a:pos x="357" y="803"/>
                </a:cxn>
                <a:cxn ang="0">
                  <a:pos x="357" y="810"/>
                </a:cxn>
                <a:cxn ang="0">
                  <a:pos x="357" y="810"/>
                </a:cxn>
                <a:cxn ang="0">
                  <a:pos x="357" y="817"/>
                </a:cxn>
                <a:cxn ang="0">
                  <a:pos x="349" y="825"/>
                </a:cxn>
                <a:cxn ang="0">
                  <a:pos x="349" y="832"/>
                </a:cxn>
                <a:cxn ang="0">
                  <a:pos x="349" y="832"/>
                </a:cxn>
                <a:cxn ang="0">
                  <a:pos x="66" y="1576"/>
                </a:cxn>
                <a:cxn ang="0">
                  <a:pos x="58" y="1591"/>
                </a:cxn>
                <a:cxn ang="0">
                  <a:pos x="58" y="1605"/>
                </a:cxn>
                <a:cxn ang="0">
                  <a:pos x="44" y="1613"/>
                </a:cxn>
                <a:cxn ang="0">
                  <a:pos x="29" y="1613"/>
                </a:cxn>
                <a:cxn ang="0">
                  <a:pos x="15" y="1605"/>
                </a:cxn>
                <a:cxn ang="0">
                  <a:pos x="8" y="1598"/>
                </a:cxn>
                <a:cxn ang="0">
                  <a:pos x="0" y="1576"/>
                </a:cxn>
                <a:cxn ang="0">
                  <a:pos x="0" y="1576"/>
                </a:cxn>
                <a:cxn ang="0">
                  <a:pos x="0" y="1569"/>
                </a:cxn>
                <a:cxn ang="0">
                  <a:pos x="0" y="1561"/>
                </a:cxn>
                <a:cxn ang="0">
                  <a:pos x="8" y="1554"/>
                </a:cxn>
                <a:cxn ang="0">
                  <a:pos x="291" y="810"/>
                </a:cxn>
                <a:cxn ang="0">
                  <a:pos x="8" y="59"/>
                </a:cxn>
                <a:cxn ang="0">
                  <a:pos x="0" y="52"/>
                </a:cxn>
                <a:cxn ang="0">
                  <a:pos x="0" y="44"/>
                </a:cxn>
                <a:cxn ang="0">
                  <a:pos x="0" y="37"/>
                </a:cxn>
                <a:cxn ang="0">
                  <a:pos x="0" y="37"/>
                </a:cxn>
                <a:cxn ang="0">
                  <a:pos x="8" y="22"/>
                </a:cxn>
                <a:cxn ang="0">
                  <a:pos x="15" y="7"/>
                </a:cxn>
                <a:cxn ang="0">
                  <a:pos x="29" y="0"/>
                </a:cxn>
              </a:cxnLst>
              <a:rect l="0" t="0" r="r" b="b"/>
              <a:pathLst>
                <a:path w="357" h="1613">
                  <a:moveTo>
                    <a:pt x="29" y="0"/>
                  </a:moveTo>
                  <a:lnTo>
                    <a:pt x="51" y="7"/>
                  </a:lnTo>
                  <a:lnTo>
                    <a:pt x="58" y="15"/>
                  </a:lnTo>
                  <a:lnTo>
                    <a:pt x="66" y="37"/>
                  </a:lnTo>
                  <a:lnTo>
                    <a:pt x="349" y="781"/>
                  </a:lnTo>
                  <a:lnTo>
                    <a:pt x="349" y="788"/>
                  </a:lnTo>
                  <a:lnTo>
                    <a:pt x="357" y="795"/>
                  </a:lnTo>
                  <a:lnTo>
                    <a:pt x="357" y="803"/>
                  </a:lnTo>
                  <a:lnTo>
                    <a:pt x="357" y="810"/>
                  </a:lnTo>
                  <a:lnTo>
                    <a:pt x="357" y="810"/>
                  </a:lnTo>
                  <a:lnTo>
                    <a:pt x="357" y="817"/>
                  </a:lnTo>
                  <a:lnTo>
                    <a:pt x="349" y="825"/>
                  </a:lnTo>
                  <a:lnTo>
                    <a:pt x="349" y="832"/>
                  </a:lnTo>
                  <a:lnTo>
                    <a:pt x="349" y="832"/>
                  </a:lnTo>
                  <a:lnTo>
                    <a:pt x="66" y="1576"/>
                  </a:lnTo>
                  <a:lnTo>
                    <a:pt x="58" y="1591"/>
                  </a:lnTo>
                  <a:lnTo>
                    <a:pt x="58" y="1605"/>
                  </a:lnTo>
                  <a:lnTo>
                    <a:pt x="44" y="1613"/>
                  </a:lnTo>
                  <a:lnTo>
                    <a:pt x="29" y="1613"/>
                  </a:lnTo>
                  <a:lnTo>
                    <a:pt x="15" y="1605"/>
                  </a:lnTo>
                  <a:lnTo>
                    <a:pt x="8" y="1598"/>
                  </a:lnTo>
                  <a:lnTo>
                    <a:pt x="0" y="1576"/>
                  </a:lnTo>
                  <a:lnTo>
                    <a:pt x="0" y="1576"/>
                  </a:lnTo>
                  <a:lnTo>
                    <a:pt x="0" y="1569"/>
                  </a:lnTo>
                  <a:lnTo>
                    <a:pt x="0" y="1561"/>
                  </a:lnTo>
                  <a:lnTo>
                    <a:pt x="8" y="1554"/>
                  </a:lnTo>
                  <a:lnTo>
                    <a:pt x="291" y="810"/>
                  </a:lnTo>
                  <a:lnTo>
                    <a:pt x="8" y="59"/>
                  </a:lnTo>
                  <a:lnTo>
                    <a:pt x="0" y="52"/>
                  </a:lnTo>
                  <a:lnTo>
                    <a:pt x="0" y="44"/>
                  </a:lnTo>
                  <a:lnTo>
                    <a:pt x="0" y="37"/>
                  </a:lnTo>
                  <a:lnTo>
                    <a:pt x="0" y="37"/>
                  </a:lnTo>
                  <a:lnTo>
                    <a:pt x="8" y="22"/>
                  </a:lnTo>
                  <a:lnTo>
                    <a:pt x="15" y="7"/>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7" name="Freeform 121"/>
            <p:cNvSpPr>
              <a:spLocks/>
            </p:cNvSpPr>
            <p:nvPr/>
          </p:nvSpPr>
          <p:spPr bwMode="auto">
            <a:xfrm>
              <a:off x="13674" y="1573"/>
              <a:ext cx="58" cy="1134"/>
            </a:xfrm>
            <a:custGeom>
              <a:avLst/>
              <a:gdLst/>
              <a:ahLst/>
              <a:cxnLst>
                <a:cxn ang="0">
                  <a:pos x="29" y="0"/>
                </a:cxn>
                <a:cxn ang="0">
                  <a:pos x="44" y="0"/>
                </a:cxn>
                <a:cxn ang="0">
                  <a:pos x="51" y="7"/>
                </a:cxn>
                <a:cxn ang="0">
                  <a:pos x="58" y="22"/>
                </a:cxn>
                <a:cxn ang="0">
                  <a:pos x="58" y="29"/>
                </a:cxn>
                <a:cxn ang="0">
                  <a:pos x="58" y="44"/>
                </a:cxn>
                <a:cxn ang="0">
                  <a:pos x="58" y="1089"/>
                </a:cxn>
                <a:cxn ang="0">
                  <a:pos x="58" y="1104"/>
                </a:cxn>
                <a:cxn ang="0">
                  <a:pos x="58" y="1111"/>
                </a:cxn>
                <a:cxn ang="0">
                  <a:pos x="51" y="1126"/>
                </a:cxn>
                <a:cxn ang="0">
                  <a:pos x="44" y="1134"/>
                </a:cxn>
                <a:cxn ang="0">
                  <a:pos x="29" y="1134"/>
                </a:cxn>
                <a:cxn ang="0">
                  <a:pos x="15" y="1134"/>
                </a:cxn>
                <a:cxn ang="0">
                  <a:pos x="7" y="1126"/>
                </a:cxn>
                <a:cxn ang="0">
                  <a:pos x="0" y="1111"/>
                </a:cxn>
                <a:cxn ang="0">
                  <a:pos x="0" y="1104"/>
                </a:cxn>
                <a:cxn ang="0">
                  <a:pos x="0" y="1089"/>
                </a:cxn>
                <a:cxn ang="0">
                  <a:pos x="0" y="44"/>
                </a:cxn>
                <a:cxn ang="0">
                  <a:pos x="0" y="29"/>
                </a:cxn>
                <a:cxn ang="0">
                  <a:pos x="7" y="22"/>
                </a:cxn>
                <a:cxn ang="0">
                  <a:pos x="7" y="7"/>
                </a:cxn>
                <a:cxn ang="0">
                  <a:pos x="15" y="0"/>
                </a:cxn>
                <a:cxn ang="0">
                  <a:pos x="29" y="0"/>
                </a:cxn>
              </a:cxnLst>
              <a:rect l="0" t="0" r="r" b="b"/>
              <a:pathLst>
                <a:path w="58" h="1134">
                  <a:moveTo>
                    <a:pt x="29" y="0"/>
                  </a:moveTo>
                  <a:lnTo>
                    <a:pt x="44" y="0"/>
                  </a:lnTo>
                  <a:lnTo>
                    <a:pt x="51" y="7"/>
                  </a:lnTo>
                  <a:lnTo>
                    <a:pt x="58" y="22"/>
                  </a:lnTo>
                  <a:lnTo>
                    <a:pt x="58" y="29"/>
                  </a:lnTo>
                  <a:lnTo>
                    <a:pt x="58" y="44"/>
                  </a:lnTo>
                  <a:lnTo>
                    <a:pt x="58" y="1089"/>
                  </a:lnTo>
                  <a:lnTo>
                    <a:pt x="58" y="1104"/>
                  </a:lnTo>
                  <a:lnTo>
                    <a:pt x="58" y="1111"/>
                  </a:lnTo>
                  <a:lnTo>
                    <a:pt x="51" y="1126"/>
                  </a:lnTo>
                  <a:lnTo>
                    <a:pt x="44" y="1134"/>
                  </a:lnTo>
                  <a:lnTo>
                    <a:pt x="29" y="1134"/>
                  </a:lnTo>
                  <a:lnTo>
                    <a:pt x="15" y="1134"/>
                  </a:lnTo>
                  <a:lnTo>
                    <a:pt x="7" y="1126"/>
                  </a:lnTo>
                  <a:lnTo>
                    <a:pt x="0" y="1111"/>
                  </a:lnTo>
                  <a:lnTo>
                    <a:pt x="0" y="1104"/>
                  </a:lnTo>
                  <a:lnTo>
                    <a:pt x="0" y="1089"/>
                  </a:lnTo>
                  <a:lnTo>
                    <a:pt x="0" y="44"/>
                  </a:lnTo>
                  <a:lnTo>
                    <a:pt x="0" y="29"/>
                  </a:lnTo>
                  <a:lnTo>
                    <a:pt x="7" y="22"/>
                  </a:lnTo>
                  <a:lnTo>
                    <a:pt x="7" y="7"/>
                  </a:lnTo>
                  <a:lnTo>
                    <a:pt x="15"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8" name="Freeform 122"/>
            <p:cNvSpPr>
              <a:spLocks/>
            </p:cNvSpPr>
            <p:nvPr/>
          </p:nvSpPr>
          <p:spPr bwMode="auto">
            <a:xfrm>
              <a:off x="13987" y="1646"/>
              <a:ext cx="807" cy="781"/>
            </a:xfrm>
            <a:custGeom>
              <a:avLst/>
              <a:gdLst/>
              <a:ahLst/>
              <a:cxnLst>
                <a:cxn ang="0">
                  <a:pos x="254" y="0"/>
                </a:cxn>
                <a:cxn ang="0">
                  <a:pos x="778" y="0"/>
                </a:cxn>
                <a:cxn ang="0">
                  <a:pos x="793" y="0"/>
                </a:cxn>
                <a:cxn ang="0">
                  <a:pos x="807" y="8"/>
                </a:cxn>
                <a:cxn ang="0">
                  <a:pos x="807" y="15"/>
                </a:cxn>
                <a:cxn ang="0">
                  <a:pos x="807" y="30"/>
                </a:cxn>
                <a:cxn ang="0">
                  <a:pos x="800" y="37"/>
                </a:cxn>
                <a:cxn ang="0">
                  <a:pos x="793" y="44"/>
                </a:cxn>
                <a:cxn ang="0">
                  <a:pos x="793" y="44"/>
                </a:cxn>
                <a:cxn ang="0">
                  <a:pos x="138" y="737"/>
                </a:cxn>
                <a:cxn ang="0">
                  <a:pos x="349" y="737"/>
                </a:cxn>
                <a:cxn ang="0">
                  <a:pos x="451" y="722"/>
                </a:cxn>
                <a:cxn ang="0">
                  <a:pos x="531" y="692"/>
                </a:cxn>
                <a:cxn ang="0">
                  <a:pos x="582" y="648"/>
                </a:cxn>
                <a:cxn ang="0">
                  <a:pos x="625" y="582"/>
                </a:cxn>
                <a:cxn ang="0">
                  <a:pos x="654" y="501"/>
                </a:cxn>
                <a:cxn ang="0">
                  <a:pos x="662" y="479"/>
                </a:cxn>
                <a:cxn ang="0">
                  <a:pos x="662" y="471"/>
                </a:cxn>
                <a:cxn ang="0">
                  <a:pos x="669" y="471"/>
                </a:cxn>
                <a:cxn ang="0">
                  <a:pos x="684" y="464"/>
                </a:cxn>
                <a:cxn ang="0">
                  <a:pos x="691" y="471"/>
                </a:cxn>
                <a:cxn ang="0">
                  <a:pos x="698" y="471"/>
                </a:cxn>
                <a:cxn ang="0">
                  <a:pos x="698" y="479"/>
                </a:cxn>
                <a:cxn ang="0">
                  <a:pos x="698" y="479"/>
                </a:cxn>
                <a:cxn ang="0">
                  <a:pos x="698" y="486"/>
                </a:cxn>
                <a:cxn ang="0">
                  <a:pos x="698" y="494"/>
                </a:cxn>
                <a:cxn ang="0">
                  <a:pos x="698" y="501"/>
                </a:cxn>
                <a:cxn ang="0">
                  <a:pos x="611" y="759"/>
                </a:cxn>
                <a:cxn ang="0">
                  <a:pos x="611" y="766"/>
                </a:cxn>
                <a:cxn ang="0">
                  <a:pos x="604" y="773"/>
                </a:cxn>
                <a:cxn ang="0">
                  <a:pos x="596" y="781"/>
                </a:cxn>
                <a:cxn ang="0">
                  <a:pos x="574" y="781"/>
                </a:cxn>
                <a:cxn ang="0">
                  <a:pos x="29" y="781"/>
                </a:cxn>
                <a:cxn ang="0">
                  <a:pos x="14" y="781"/>
                </a:cxn>
                <a:cxn ang="0">
                  <a:pos x="7" y="781"/>
                </a:cxn>
                <a:cxn ang="0">
                  <a:pos x="0" y="773"/>
                </a:cxn>
                <a:cxn ang="0">
                  <a:pos x="0" y="766"/>
                </a:cxn>
                <a:cxn ang="0">
                  <a:pos x="7" y="751"/>
                </a:cxn>
                <a:cxn ang="0">
                  <a:pos x="14" y="737"/>
                </a:cxn>
                <a:cxn ang="0">
                  <a:pos x="22" y="729"/>
                </a:cxn>
                <a:cxn ang="0">
                  <a:pos x="676" y="44"/>
                </a:cxn>
                <a:cxn ang="0">
                  <a:pos x="473" y="44"/>
                </a:cxn>
                <a:cxn ang="0">
                  <a:pos x="371" y="52"/>
                </a:cxn>
                <a:cxn ang="0">
                  <a:pos x="298" y="81"/>
                </a:cxn>
                <a:cxn ang="0">
                  <a:pos x="233" y="147"/>
                </a:cxn>
                <a:cxn ang="0">
                  <a:pos x="182" y="243"/>
                </a:cxn>
                <a:cxn ang="0">
                  <a:pos x="182" y="251"/>
                </a:cxn>
                <a:cxn ang="0">
                  <a:pos x="174" y="258"/>
                </a:cxn>
                <a:cxn ang="0">
                  <a:pos x="167" y="265"/>
                </a:cxn>
                <a:cxn ang="0">
                  <a:pos x="153" y="258"/>
                </a:cxn>
                <a:cxn ang="0">
                  <a:pos x="153" y="258"/>
                </a:cxn>
                <a:cxn ang="0">
                  <a:pos x="145" y="251"/>
                </a:cxn>
                <a:cxn ang="0">
                  <a:pos x="145" y="251"/>
                </a:cxn>
                <a:cxn ang="0">
                  <a:pos x="145" y="243"/>
                </a:cxn>
                <a:cxn ang="0">
                  <a:pos x="145" y="236"/>
                </a:cxn>
                <a:cxn ang="0">
                  <a:pos x="153" y="228"/>
                </a:cxn>
                <a:cxn ang="0">
                  <a:pos x="218" y="22"/>
                </a:cxn>
                <a:cxn ang="0">
                  <a:pos x="218" y="8"/>
                </a:cxn>
                <a:cxn ang="0">
                  <a:pos x="225" y="8"/>
                </a:cxn>
                <a:cxn ang="0">
                  <a:pos x="233" y="0"/>
                </a:cxn>
                <a:cxn ang="0">
                  <a:pos x="254" y="0"/>
                </a:cxn>
              </a:cxnLst>
              <a:rect l="0" t="0" r="r" b="b"/>
              <a:pathLst>
                <a:path w="807" h="781">
                  <a:moveTo>
                    <a:pt x="254" y="0"/>
                  </a:moveTo>
                  <a:lnTo>
                    <a:pt x="778" y="0"/>
                  </a:lnTo>
                  <a:lnTo>
                    <a:pt x="793" y="0"/>
                  </a:lnTo>
                  <a:lnTo>
                    <a:pt x="807" y="8"/>
                  </a:lnTo>
                  <a:lnTo>
                    <a:pt x="807" y="15"/>
                  </a:lnTo>
                  <a:lnTo>
                    <a:pt x="807" y="30"/>
                  </a:lnTo>
                  <a:lnTo>
                    <a:pt x="800" y="37"/>
                  </a:lnTo>
                  <a:lnTo>
                    <a:pt x="793" y="44"/>
                  </a:lnTo>
                  <a:lnTo>
                    <a:pt x="793" y="44"/>
                  </a:lnTo>
                  <a:lnTo>
                    <a:pt x="138" y="737"/>
                  </a:lnTo>
                  <a:lnTo>
                    <a:pt x="349" y="737"/>
                  </a:lnTo>
                  <a:lnTo>
                    <a:pt x="451" y="722"/>
                  </a:lnTo>
                  <a:lnTo>
                    <a:pt x="531" y="692"/>
                  </a:lnTo>
                  <a:lnTo>
                    <a:pt x="582" y="648"/>
                  </a:lnTo>
                  <a:lnTo>
                    <a:pt x="625" y="582"/>
                  </a:lnTo>
                  <a:lnTo>
                    <a:pt x="654" y="501"/>
                  </a:lnTo>
                  <a:lnTo>
                    <a:pt x="662" y="479"/>
                  </a:lnTo>
                  <a:lnTo>
                    <a:pt x="662" y="471"/>
                  </a:lnTo>
                  <a:lnTo>
                    <a:pt x="669" y="471"/>
                  </a:lnTo>
                  <a:lnTo>
                    <a:pt x="684" y="464"/>
                  </a:lnTo>
                  <a:lnTo>
                    <a:pt x="691" y="471"/>
                  </a:lnTo>
                  <a:lnTo>
                    <a:pt x="698" y="471"/>
                  </a:lnTo>
                  <a:lnTo>
                    <a:pt x="698" y="479"/>
                  </a:lnTo>
                  <a:lnTo>
                    <a:pt x="698" y="479"/>
                  </a:lnTo>
                  <a:lnTo>
                    <a:pt x="698" y="486"/>
                  </a:lnTo>
                  <a:lnTo>
                    <a:pt x="698" y="494"/>
                  </a:lnTo>
                  <a:lnTo>
                    <a:pt x="698" y="501"/>
                  </a:lnTo>
                  <a:lnTo>
                    <a:pt x="611" y="759"/>
                  </a:lnTo>
                  <a:lnTo>
                    <a:pt x="611" y="766"/>
                  </a:lnTo>
                  <a:lnTo>
                    <a:pt x="604" y="773"/>
                  </a:lnTo>
                  <a:lnTo>
                    <a:pt x="596" y="781"/>
                  </a:lnTo>
                  <a:lnTo>
                    <a:pt x="574" y="781"/>
                  </a:lnTo>
                  <a:lnTo>
                    <a:pt x="29" y="781"/>
                  </a:lnTo>
                  <a:lnTo>
                    <a:pt x="14" y="781"/>
                  </a:lnTo>
                  <a:lnTo>
                    <a:pt x="7" y="781"/>
                  </a:lnTo>
                  <a:lnTo>
                    <a:pt x="0" y="773"/>
                  </a:lnTo>
                  <a:lnTo>
                    <a:pt x="0" y="766"/>
                  </a:lnTo>
                  <a:lnTo>
                    <a:pt x="7" y="751"/>
                  </a:lnTo>
                  <a:lnTo>
                    <a:pt x="14" y="737"/>
                  </a:lnTo>
                  <a:lnTo>
                    <a:pt x="22" y="729"/>
                  </a:lnTo>
                  <a:lnTo>
                    <a:pt x="676" y="44"/>
                  </a:lnTo>
                  <a:lnTo>
                    <a:pt x="473" y="44"/>
                  </a:lnTo>
                  <a:lnTo>
                    <a:pt x="371" y="52"/>
                  </a:lnTo>
                  <a:lnTo>
                    <a:pt x="298" y="81"/>
                  </a:lnTo>
                  <a:lnTo>
                    <a:pt x="233" y="147"/>
                  </a:lnTo>
                  <a:lnTo>
                    <a:pt x="182" y="243"/>
                  </a:lnTo>
                  <a:lnTo>
                    <a:pt x="182" y="251"/>
                  </a:lnTo>
                  <a:lnTo>
                    <a:pt x="174" y="258"/>
                  </a:lnTo>
                  <a:lnTo>
                    <a:pt x="167" y="265"/>
                  </a:lnTo>
                  <a:lnTo>
                    <a:pt x="153" y="258"/>
                  </a:lnTo>
                  <a:lnTo>
                    <a:pt x="153" y="258"/>
                  </a:lnTo>
                  <a:lnTo>
                    <a:pt x="145" y="251"/>
                  </a:lnTo>
                  <a:lnTo>
                    <a:pt x="145" y="251"/>
                  </a:lnTo>
                  <a:lnTo>
                    <a:pt x="145" y="243"/>
                  </a:lnTo>
                  <a:lnTo>
                    <a:pt x="145" y="236"/>
                  </a:lnTo>
                  <a:lnTo>
                    <a:pt x="153" y="228"/>
                  </a:lnTo>
                  <a:lnTo>
                    <a:pt x="218" y="22"/>
                  </a:lnTo>
                  <a:lnTo>
                    <a:pt x="218" y="8"/>
                  </a:lnTo>
                  <a:lnTo>
                    <a:pt x="225" y="8"/>
                  </a:lnTo>
                  <a:lnTo>
                    <a:pt x="233" y="0"/>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9" name="Freeform 123"/>
            <p:cNvSpPr>
              <a:spLocks/>
            </p:cNvSpPr>
            <p:nvPr/>
          </p:nvSpPr>
          <p:spPr bwMode="auto">
            <a:xfrm>
              <a:off x="14816" y="2228"/>
              <a:ext cx="516" cy="523"/>
            </a:xfrm>
            <a:custGeom>
              <a:avLst/>
              <a:gdLst/>
              <a:ahLst/>
              <a:cxnLst>
                <a:cxn ang="0">
                  <a:pos x="255" y="22"/>
                </a:cxn>
                <a:cxn ang="0">
                  <a:pos x="335" y="118"/>
                </a:cxn>
                <a:cxn ang="0">
                  <a:pos x="371" y="236"/>
                </a:cxn>
                <a:cxn ang="0">
                  <a:pos x="429" y="118"/>
                </a:cxn>
                <a:cxn ang="0">
                  <a:pos x="473" y="29"/>
                </a:cxn>
                <a:cxn ang="0">
                  <a:pos x="487" y="15"/>
                </a:cxn>
                <a:cxn ang="0">
                  <a:pos x="502" y="7"/>
                </a:cxn>
                <a:cxn ang="0">
                  <a:pos x="509" y="15"/>
                </a:cxn>
                <a:cxn ang="0">
                  <a:pos x="516" y="22"/>
                </a:cxn>
                <a:cxn ang="0">
                  <a:pos x="509" y="37"/>
                </a:cxn>
                <a:cxn ang="0">
                  <a:pos x="451" y="147"/>
                </a:cxn>
                <a:cxn ang="0">
                  <a:pos x="422" y="199"/>
                </a:cxn>
                <a:cxn ang="0">
                  <a:pos x="385" y="302"/>
                </a:cxn>
                <a:cxn ang="0">
                  <a:pos x="356" y="427"/>
                </a:cxn>
                <a:cxn ang="0">
                  <a:pos x="335" y="501"/>
                </a:cxn>
                <a:cxn ang="0">
                  <a:pos x="320" y="523"/>
                </a:cxn>
                <a:cxn ang="0">
                  <a:pos x="305" y="523"/>
                </a:cxn>
                <a:cxn ang="0">
                  <a:pos x="298" y="508"/>
                </a:cxn>
                <a:cxn ang="0">
                  <a:pos x="305" y="464"/>
                </a:cxn>
                <a:cxn ang="0">
                  <a:pos x="335" y="346"/>
                </a:cxn>
                <a:cxn ang="0">
                  <a:pos x="342" y="324"/>
                </a:cxn>
                <a:cxn ang="0">
                  <a:pos x="342" y="294"/>
                </a:cxn>
                <a:cxn ang="0">
                  <a:pos x="327" y="169"/>
                </a:cxn>
                <a:cxn ang="0">
                  <a:pos x="247" y="88"/>
                </a:cxn>
                <a:cxn ang="0">
                  <a:pos x="138" y="74"/>
                </a:cxn>
                <a:cxn ang="0">
                  <a:pos x="65" y="103"/>
                </a:cxn>
                <a:cxn ang="0">
                  <a:pos x="36" y="147"/>
                </a:cxn>
                <a:cxn ang="0">
                  <a:pos x="22" y="155"/>
                </a:cxn>
                <a:cxn ang="0">
                  <a:pos x="7" y="155"/>
                </a:cxn>
                <a:cxn ang="0">
                  <a:pos x="7" y="132"/>
                </a:cxn>
                <a:cxn ang="0">
                  <a:pos x="22" y="103"/>
                </a:cxn>
                <a:cxn ang="0">
                  <a:pos x="58" y="51"/>
                </a:cxn>
                <a:cxn ang="0">
                  <a:pos x="189" y="0"/>
                </a:cxn>
              </a:cxnLst>
              <a:rect l="0" t="0" r="r" b="b"/>
              <a:pathLst>
                <a:path w="516" h="523">
                  <a:moveTo>
                    <a:pt x="189" y="0"/>
                  </a:moveTo>
                  <a:lnTo>
                    <a:pt x="255" y="22"/>
                  </a:lnTo>
                  <a:lnTo>
                    <a:pt x="298" y="59"/>
                  </a:lnTo>
                  <a:lnTo>
                    <a:pt x="335" y="118"/>
                  </a:lnTo>
                  <a:lnTo>
                    <a:pt x="364" y="177"/>
                  </a:lnTo>
                  <a:lnTo>
                    <a:pt x="371" y="236"/>
                  </a:lnTo>
                  <a:lnTo>
                    <a:pt x="400" y="177"/>
                  </a:lnTo>
                  <a:lnTo>
                    <a:pt x="429" y="118"/>
                  </a:lnTo>
                  <a:lnTo>
                    <a:pt x="451" y="66"/>
                  </a:lnTo>
                  <a:lnTo>
                    <a:pt x="473" y="29"/>
                  </a:lnTo>
                  <a:lnTo>
                    <a:pt x="480" y="15"/>
                  </a:lnTo>
                  <a:lnTo>
                    <a:pt x="487" y="15"/>
                  </a:lnTo>
                  <a:lnTo>
                    <a:pt x="495" y="7"/>
                  </a:lnTo>
                  <a:lnTo>
                    <a:pt x="502" y="7"/>
                  </a:lnTo>
                  <a:lnTo>
                    <a:pt x="509" y="15"/>
                  </a:lnTo>
                  <a:lnTo>
                    <a:pt x="509" y="15"/>
                  </a:lnTo>
                  <a:lnTo>
                    <a:pt x="516" y="22"/>
                  </a:lnTo>
                  <a:lnTo>
                    <a:pt x="516" y="22"/>
                  </a:lnTo>
                  <a:lnTo>
                    <a:pt x="509" y="29"/>
                  </a:lnTo>
                  <a:lnTo>
                    <a:pt x="509" y="37"/>
                  </a:lnTo>
                  <a:lnTo>
                    <a:pt x="473" y="103"/>
                  </a:lnTo>
                  <a:lnTo>
                    <a:pt x="451" y="147"/>
                  </a:lnTo>
                  <a:lnTo>
                    <a:pt x="436" y="169"/>
                  </a:lnTo>
                  <a:lnTo>
                    <a:pt x="422" y="199"/>
                  </a:lnTo>
                  <a:lnTo>
                    <a:pt x="400" y="250"/>
                  </a:lnTo>
                  <a:lnTo>
                    <a:pt x="385" y="302"/>
                  </a:lnTo>
                  <a:lnTo>
                    <a:pt x="371" y="346"/>
                  </a:lnTo>
                  <a:lnTo>
                    <a:pt x="356" y="427"/>
                  </a:lnTo>
                  <a:lnTo>
                    <a:pt x="342" y="486"/>
                  </a:lnTo>
                  <a:lnTo>
                    <a:pt x="335" y="501"/>
                  </a:lnTo>
                  <a:lnTo>
                    <a:pt x="327" y="515"/>
                  </a:lnTo>
                  <a:lnTo>
                    <a:pt x="320" y="523"/>
                  </a:lnTo>
                  <a:lnTo>
                    <a:pt x="313" y="523"/>
                  </a:lnTo>
                  <a:lnTo>
                    <a:pt x="305" y="523"/>
                  </a:lnTo>
                  <a:lnTo>
                    <a:pt x="298" y="515"/>
                  </a:lnTo>
                  <a:lnTo>
                    <a:pt x="298" y="508"/>
                  </a:lnTo>
                  <a:lnTo>
                    <a:pt x="298" y="501"/>
                  </a:lnTo>
                  <a:lnTo>
                    <a:pt x="305" y="464"/>
                  </a:lnTo>
                  <a:lnTo>
                    <a:pt x="320" y="405"/>
                  </a:lnTo>
                  <a:lnTo>
                    <a:pt x="335" y="346"/>
                  </a:lnTo>
                  <a:lnTo>
                    <a:pt x="342" y="331"/>
                  </a:lnTo>
                  <a:lnTo>
                    <a:pt x="342" y="324"/>
                  </a:lnTo>
                  <a:lnTo>
                    <a:pt x="342" y="309"/>
                  </a:lnTo>
                  <a:lnTo>
                    <a:pt x="342" y="294"/>
                  </a:lnTo>
                  <a:lnTo>
                    <a:pt x="342" y="228"/>
                  </a:lnTo>
                  <a:lnTo>
                    <a:pt x="327" y="169"/>
                  </a:lnTo>
                  <a:lnTo>
                    <a:pt x="298" y="118"/>
                  </a:lnTo>
                  <a:lnTo>
                    <a:pt x="247" y="88"/>
                  </a:lnTo>
                  <a:lnTo>
                    <a:pt x="175" y="74"/>
                  </a:lnTo>
                  <a:lnTo>
                    <a:pt x="138" y="74"/>
                  </a:lnTo>
                  <a:lnTo>
                    <a:pt x="102" y="88"/>
                  </a:lnTo>
                  <a:lnTo>
                    <a:pt x="65" y="103"/>
                  </a:lnTo>
                  <a:lnTo>
                    <a:pt x="36" y="140"/>
                  </a:lnTo>
                  <a:lnTo>
                    <a:pt x="36" y="147"/>
                  </a:lnTo>
                  <a:lnTo>
                    <a:pt x="29" y="155"/>
                  </a:lnTo>
                  <a:lnTo>
                    <a:pt x="22" y="155"/>
                  </a:lnTo>
                  <a:lnTo>
                    <a:pt x="15" y="155"/>
                  </a:lnTo>
                  <a:lnTo>
                    <a:pt x="7" y="155"/>
                  </a:lnTo>
                  <a:lnTo>
                    <a:pt x="0" y="147"/>
                  </a:lnTo>
                  <a:lnTo>
                    <a:pt x="7" y="132"/>
                  </a:lnTo>
                  <a:lnTo>
                    <a:pt x="7" y="118"/>
                  </a:lnTo>
                  <a:lnTo>
                    <a:pt x="22" y="103"/>
                  </a:lnTo>
                  <a:lnTo>
                    <a:pt x="36" y="74"/>
                  </a:lnTo>
                  <a:lnTo>
                    <a:pt x="58" y="51"/>
                  </a:lnTo>
                  <a:lnTo>
                    <a:pt x="116" y="15"/>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0" name="Freeform 124"/>
            <p:cNvSpPr>
              <a:spLocks/>
            </p:cNvSpPr>
            <p:nvPr/>
          </p:nvSpPr>
          <p:spPr bwMode="auto">
            <a:xfrm>
              <a:off x="15471" y="2287"/>
              <a:ext cx="320" cy="530"/>
            </a:xfrm>
            <a:custGeom>
              <a:avLst/>
              <a:gdLst/>
              <a:ahLst/>
              <a:cxnLst>
                <a:cxn ang="0">
                  <a:pos x="167" y="0"/>
                </a:cxn>
                <a:cxn ang="0">
                  <a:pos x="181" y="0"/>
                </a:cxn>
                <a:cxn ang="0">
                  <a:pos x="196" y="0"/>
                </a:cxn>
                <a:cxn ang="0">
                  <a:pos x="196" y="7"/>
                </a:cxn>
                <a:cxn ang="0">
                  <a:pos x="196" y="22"/>
                </a:cxn>
                <a:cxn ang="0">
                  <a:pos x="196" y="456"/>
                </a:cxn>
                <a:cxn ang="0">
                  <a:pos x="196" y="471"/>
                </a:cxn>
                <a:cxn ang="0">
                  <a:pos x="203" y="478"/>
                </a:cxn>
                <a:cxn ang="0">
                  <a:pos x="203" y="478"/>
                </a:cxn>
                <a:cxn ang="0">
                  <a:pos x="210" y="486"/>
                </a:cxn>
                <a:cxn ang="0">
                  <a:pos x="225" y="486"/>
                </a:cxn>
                <a:cxn ang="0">
                  <a:pos x="247" y="493"/>
                </a:cxn>
                <a:cxn ang="0">
                  <a:pos x="283" y="493"/>
                </a:cxn>
                <a:cxn ang="0">
                  <a:pos x="320" y="493"/>
                </a:cxn>
                <a:cxn ang="0">
                  <a:pos x="320" y="530"/>
                </a:cxn>
                <a:cxn ang="0">
                  <a:pos x="240" y="523"/>
                </a:cxn>
                <a:cxn ang="0">
                  <a:pos x="160" y="523"/>
                </a:cxn>
                <a:cxn ang="0">
                  <a:pos x="80" y="523"/>
                </a:cxn>
                <a:cxn ang="0">
                  <a:pos x="0" y="530"/>
                </a:cxn>
                <a:cxn ang="0">
                  <a:pos x="0" y="493"/>
                </a:cxn>
                <a:cxn ang="0">
                  <a:pos x="43" y="493"/>
                </a:cxn>
                <a:cxn ang="0">
                  <a:pos x="72" y="493"/>
                </a:cxn>
                <a:cxn ang="0">
                  <a:pos x="94" y="486"/>
                </a:cxn>
                <a:cxn ang="0">
                  <a:pos x="109" y="486"/>
                </a:cxn>
                <a:cxn ang="0">
                  <a:pos x="116" y="478"/>
                </a:cxn>
                <a:cxn ang="0">
                  <a:pos x="123" y="478"/>
                </a:cxn>
                <a:cxn ang="0">
                  <a:pos x="123" y="471"/>
                </a:cxn>
                <a:cxn ang="0">
                  <a:pos x="123" y="456"/>
                </a:cxn>
                <a:cxn ang="0">
                  <a:pos x="123" y="66"/>
                </a:cxn>
                <a:cxn ang="0">
                  <a:pos x="94" y="73"/>
                </a:cxn>
                <a:cxn ang="0">
                  <a:pos x="58" y="81"/>
                </a:cxn>
                <a:cxn ang="0">
                  <a:pos x="29" y="81"/>
                </a:cxn>
                <a:cxn ang="0">
                  <a:pos x="14" y="81"/>
                </a:cxn>
                <a:cxn ang="0">
                  <a:pos x="0" y="81"/>
                </a:cxn>
                <a:cxn ang="0">
                  <a:pos x="0" y="51"/>
                </a:cxn>
                <a:cxn ang="0">
                  <a:pos x="14" y="51"/>
                </a:cxn>
                <a:cxn ang="0">
                  <a:pos x="43" y="51"/>
                </a:cxn>
                <a:cxn ang="0">
                  <a:pos x="109" y="37"/>
                </a:cxn>
                <a:cxn ang="0">
                  <a:pos x="167" y="0"/>
                </a:cxn>
              </a:cxnLst>
              <a:rect l="0" t="0" r="r" b="b"/>
              <a:pathLst>
                <a:path w="320" h="530">
                  <a:moveTo>
                    <a:pt x="167" y="0"/>
                  </a:moveTo>
                  <a:lnTo>
                    <a:pt x="181" y="0"/>
                  </a:lnTo>
                  <a:lnTo>
                    <a:pt x="196" y="0"/>
                  </a:lnTo>
                  <a:lnTo>
                    <a:pt x="196" y="7"/>
                  </a:lnTo>
                  <a:lnTo>
                    <a:pt x="196" y="22"/>
                  </a:lnTo>
                  <a:lnTo>
                    <a:pt x="196" y="456"/>
                  </a:lnTo>
                  <a:lnTo>
                    <a:pt x="196" y="471"/>
                  </a:lnTo>
                  <a:lnTo>
                    <a:pt x="203" y="478"/>
                  </a:lnTo>
                  <a:lnTo>
                    <a:pt x="203" y="478"/>
                  </a:lnTo>
                  <a:lnTo>
                    <a:pt x="210" y="486"/>
                  </a:lnTo>
                  <a:lnTo>
                    <a:pt x="225" y="486"/>
                  </a:lnTo>
                  <a:lnTo>
                    <a:pt x="247" y="493"/>
                  </a:lnTo>
                  <a:lnTo>
                    <a:pt x="283" y="493"/>
                  </a:lnTo>
                  <a:lnTo>
                    <a:pt x="320" y="493"/>
                  </a:lnTo>
                  <a:lnTo>
                    <a:pt x="320" y="530"/>
                  </a:lnTo>
                  <a:lnTo>
                    <a:pt x="240" y="523"/>
                  </a:lnTo>
                  <a:lnTo>
                    <a:pt x="160" y="523"/>
                  </a:lnTo>
                  <a:lnTo>
                    <a:pt x="80" y="523"/>
                  </a:lnTo>
                  <a:lnTo>
                    <a:pt x="0" y="530"/>
                  </a:lnTo>
                  <a:lnTo>
                    <a:pt x="0" y="493"/>
                  </a:lnTo>
                  <a:lnTo>
                    <a:pt x="43" y="493"/>
                  </a:lnTo>
                  <a:lnTo>
                    <a:pt x="72" y="493"/>
                  </a:lnTo>
                  <a:lnTo>
                    <a:pt x="94" y="486"/>
                  </a:lnTo>
                  <a:lnTo>
                    <a:pt x="109" y="486"/>
                  </a:lnTo>
                  <a:lnTo>
                    <a:pt x="116" y="478"/>
                  </a:lnTo>
                  <a:lnTo>
                    <a:pt x="123" y="478"/>
                  </a:lnTo>
                  <a:lnTo>
                    <a:pt x="123" y="471"/>
                  </a:lnTo>
                  <a:lnTo>
                    <a:pt x="123" y="456"/>
                  </a:lnTo>
                  <a:lnTo>
                    <a:pt x="123" y="66"/>
                  </a:lnTo>
                  <a:lnTo>
                    <a:pt x="94" y="73"/>
                  </a:lnTo>
                  <a:lnTo>
                    <a:pt x="58" y="81"/>
                  </a:lnTo>
                  <a:lnTo>
                    <a:pt x="29" y="81"/>
                  </a:lnTo>
                  <a:lnTo>
                    <a:pt x="14" y="81"/>
                  </a:lnTo>
                  <a:lnTo>
                    <a:pt x="0" y="81"/>
                  </a:lnTo>
                  <a:lnTo>
                    <a:pt x="0" y="51"/>
                  </a:lnTo>
                  <a:lnTo>
                    <a:pt x="14" y="51"/>
                  </a:lnTo>
                  <a:lnTo>
                    <a:pt x="43" y="51"/>
                  </a:lnTo>
                  <a:lnTo>
                    <a:pt x="109" y="37"/>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1" name="Freeform 125"/>
            <p:cNvSpPr>
              <a:spLocks/>
            </p:cNvSpPr>
            <p:nvPr/>
          </p:nvSpPr>
          <p:spPr bwMode="auto">
            <a:xfrm>
              <a:off x="16176" y="1573"/>
              <a:ext cx="291" cy="1134"/>
            </a:xfrm>
            <a:custGeom>
              <a:avLst/>
              <a:gdLst/>
              <a:ahLst/>
              <a:cxnLst>
                <a:cxn ang="0">
                  <a:pos x="269" y="0"/>
                </a:cxn>
                <a:cxn ang="0">
                  <a:pos x="269" y="0"/>
                </a:cxn>
                <a:cxn ang="0">
                  <a:pos x="276" y="0"/>
                </a:cxn>
                <a:cxn ang="0">
                  <a:pos x="284" y="0"/>
                </a:cxn>
                <a:cxn ang="0">
                  <a:pos x="291" y="7"/>
                </a:cxn>
                <a:cxn ang="0">
                  <a:pos x="291" y="14"/>
                </a:cxn>
                <a:cxn ang="0">
                  <a:pos x="291" y="22"/>
                </a:cxn>
                <a:cxn ang="0">
                  <a:pos x="284" y="22"/>
                </a:cxn>
                <a:cxn ang="0">
                  <a:pos x="240" y="73"/>
                </a:cxn>
                <a:cxn ang="0">
                  <a:pos x="189" y="132"/>
                </a:cxn>
                <a:cxn ang="0">
                  <a:pos x="145" y="213"/>
                </a:cxn>
                <a:cxn ang="0">
                  <a:pos x="109" y="309"/>
                </a:cxn>
                <a:cxn ang="0">
                  <a:pos x="87" y="427"/>
                </a:cxn>
                <a:cxn ang="0">
                  <a:pos x="80" y="567"/>
                </a:cxn>
                <a:cxn ang="0">
                  <a:pos x="87" y="721"/>
                </a:cxn>
                <a:cxn ang="0">
                  <a:pos x="124" y="861"/>
                </a:cxn>
                <a:cxn ang="0">
                  <a:pos x="189" y="994"/>
                </a:cxn>
                <a:cxn ang="0">
                  <a:pos x="284" y="1104"/>
                </a:cxn>
                <a:cxn ang="0">
                  <a:pos x="291" y="1111"/>
                </a:cxn>
                <a:cxn ang="0">
                  <a:pos x="291" y="1119"/>
                </a:cxn>
                <a:cxn ang="0">
                  <a:pos x="291" y="1126"/>
                </a:cxn>
                <a:cxn ang="0">
                  <a:pos x="291" y="1126"/>
                </a:cxn>
                <a:cxn ang="0">
                  <a:pos x="284" y="1134"/>
                </a:cxn>
                <a:cxn ang="0">
                  <a:pos x="276" y="1134"/>
                </a:cxn>
                <a:cxn ang="0">
                  <a:pos x="269" y="1134"/>
                </a:cxn>
                <a:cxn ang="0">
                  <a:pos x="175" y="1045"/>
                </a:cxn>
                <a:cxn ang="0">
                  <a:pos x="102" y="949"/>
                </a:cxn>
                <a:cxn ang="0">
                  <a:pos x="51" y="854"/>
                </a:cxn>
                <a:cxn ang="0">
                  <a:pos x="22" y="751"/>
                </a:cxn>
                <a:cxn ang="0">
                  <a:pos x="7" y="655"/>
                </a:cxn>
                <a:cxn ang="0">
                  <a:pos x="0" y="567"/>
                </a:cxn>
                <a:cxn ang="0">
                  <a:pos x="7" y="471"/>
                </a:cxn>
                <a:cxn ang="0">
                  <a:pos x="22" y="375"/>
                </a:cxn>
                <a:cxn ang="0">
                  <a:pos x="58" y="272"/>
                </a:cxn>
                <a:cxn ang="0">
                  <a:pos x="109" y="176"/>
                </a:cxn>
                <a:cxn ang="0">
                  <a:pos x="175" y="81"/>
                </a:cxn>
                <a:cxn ang="0">
                  <a:pos x="269" y="0"/>
                </a:cxn>
              </a:cxnLst>
              <a:rect l="0" t="0" r="r" b="b"/>
              <a:pathLst>
                <a:path w="291" h="1134">
                  <a:moveTo>
                    <a:pt x="269" y="0"/>
                  </a:moveTo>
                  <a:lnTo>
                    <a:pt x="269" y="0"/>
                  </a:lnTo>
                  <a:lnTo>
                    <a:pt x="276" y="0"/>
                  </a:lnTo>
                  <a:lnTo>
                    <a:pt x="284" y="0"/>
                  </a:lnTo>
                  <a:lnTo>
                    <a:pt x="291" y="7"/>
                  </a:lnTo>
                  <a:lnTo>
                    <a:pt x="291" y="14"/>
                  </a:lnTo>
                  <a:lnTo>
                    <a:pt x="291" y="22"/>
                  </a:lnTo>
                  <a:lnTo>
                    <a:pt x="284" y="22"/>
                  </a:lnTo>
                  <a:lnTo>
                    <a:pt x="240" y="73"/>
                  </a:lnTo>
                  <a:lnTo>
                    <a:pt x="189" y="132"/>
                  </a:lnTo>
                  <a:lnTo>
                    <a:pt x="145" y="213"/>
                  </a:lnTo>
                  <a:lnTo>
                    <a:pt x="109" y="309"/>
                  </a:lnTo>
                  <a:lnTo>
                    <a:pt x="87" y="427"/>
                  </a:lnTo>
                  <a:lnTo>
                    <a:pt x="80" y="567"/>
                  </a:lnTo>
                  <a:lnTo>
                    <a:pt x="87" y="721"/>
                  </a:lnTo>
                  <a:lnTo>
                    <a:pt x="124" y="861"/>
                  </a:lnTo>
                  <a:lnTo>
                    <a:pt x="189" y="994"/>
                  </a:lnTo>
                  <a:lnTo>
                    <a:pt x="284" y="1104"/>
                  </a:lnTo>
                  <a:lnTo>
                    <a:pt x="291" y="1111"/>
                  </a:lnTo>
                  <a:lnTo>
                    <a:pt x="291" y="1119"/>
                  </a:lnTo>
                  <a:lnTo>
                    <a:pt x="291" y="1126"/>
                  </a:lnTo>
                  <a:lnTo>
                    <a:pt x="291" y="1126"/>
                  </a:lnTo>
                  <a:lnTo>
                    <a:pt x="284" y="1134"/>
                  </a:lnTo>
                  <a:lnTo>
                    <a:pt x="276" y="1134"/>
                  </a:lnTo>
                  <a:lnTo>
                    <a:pt x="269" y="1134"/>
                  </a:lnTo>
                  <a:lnTo>
                    <a:pt x="175" y="1045"/>
                  </a:lnTo>
                  <a:lnTo>
                    <a:pt x="102" y="949"/>
                  </a:lnTo>
                  <a:lnTo>
                    <a:pt x="51" y="854"/>
                  </a:lnTo>
                  <a:lnTo>
                    <a:pt x="22" y="751"/>
                  </a:lnTo>
                  <a:lnTo>
                    <a:pt x="7" y="655"/>
                  </a:lnTo>
                  <a:lnTo>
                    <a:pt x="0" y="567"/>
                  </a:lnTo>
                  <a:lnTo>
                    <a:pt x="7" y="471"/>
                  </a:lnTo>
                  <a:lnTo>
                    <a:pt x="22" y="375"/>
                  </a:lnTo>
                  <a:lnTo>
                    <a:pt x="58" y="272"/>
                  </a:lnTo>
                  <a:lnTo>
                    <a:pt x="109" y="176"/>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2" name="Freeform 126"/>
            <p:cNvSpPr>
              <a:spLocks/>
            </p:cNvSpPr>
            <p:nvPr/>
          </p:nvSpPr>
          <p:spPr bwMode="auto">
            <a:xfrm>
              <a:off x="16598" y="1926"/>
              <a:ext cx="654" cy="508"/>
            </a:xfrm>
            <a:custGeom>
              <a:avLst/>
              <a:gdLst/>
              <a:ahLst/>
              <a:cxnLst>
                <a:cxn ang="0">
                  <a:pos x="218" y="7"/>
                </a:cxn>
                <a:cxn ang="0">
                  <a:pos x="269" y="66"/>
                </a:cxn>
                <a:cxn ang="0">
                  <a:pos x="262" y="133"/>
                </a:cxn>
                <a:cxn ang="0">
                  <a:pos x="203" y="309"/>
                </a:cxn>
                <a:cxn ang="0">
                  <a:pos x="196" y="405"/>
                </a:cxn>
                <a:cxn ang="0">
                  <a:pos x="211" y="457"/>
                </a:cxn>
                <a:cxn ang="0">
                  <a:pos x="269" y="479"/>
                </a:cxn>
                <a:cxn ang="0">
                  <a:pos x="407" y="383"/>
                </a:cxn>
                <a:cxn ang="0">
                  <a:pos x="414" y="346"/>
                </a:cxn>
                <a:cxn ang="0">
                  <a:pos x="429" y="317"/>
                </a:cxn>
                <a:cxn ang="0">
                  <a:pos x="494" y="44"/>
                </a:cxn>
                <a:cxn ang="0">
                  <a:pos x="523" y="7"/>
                </a:cxn>
                <a:cxn ang="0">
                  <a:pos x="567" y="15"/>
                </a:cxn>
                <a:cxn ang="0">
                  <a:pos x="574" y="52"/>
                </a:cxn>
                <a:cxn ang="0">
                  <a:pos x="567" y="110"/>
                </a:cxn>
                <a:cxn ang="0">
                  <a:pos x="531" y="250"/>
                </a:cxn>
                <a:cxn ang="0">
                  <a:pos x="509" y="331"/>
                </a:cxn>
                <a:cxn ang="0">
                  <a:pos x="494" y="405"/>
                </a:cxn>
                <a:cxn ang="0">
                  <a:pos x="502" y="457"/>
                </a:cxn>
                <a:cxn ang="0">
                  <a:pos x="531" y="479"/>
                </a:cxn>
                <a:cxn ang="0">
                  <a:pos x="596" y="398"/>
                </a:cxn>
                <a:cxn ang="0">
                  <a:pos x="625" y="331"/>
                </a:cxn>
                <a:cxn ang="0">
                  <a:pos x="640" y="324"/>
                </a:cxn>
                <a:cxn ang="0">
                  <a:pos x="654" y="339"/>
                </a:cxn>
                <a:cxn ang="0">
                  <a:pos x="647" y="376"/>
                </a:cxn>
                <a:cxn ang="0">
                  <a:pos x="618" y="449"/>
                </a:cxn>
                <a:cxn ang="0">
                  <a:pos x="553" y="508"/>
                </a:cxn>
                <a:cxn ang="0">
                  <a:pos x="509" y="508"/>
                </a:cxn>
                <a:cxn ang="0">
                  <a:pos x="458" y="493"/>
                </a:cxn>
                <a:cxn ang="0">
                  <a:pos x="414" y="434"/>
                </a:cxn>
                <a:cxn ang="0">
                  <a:pos x="269" y="508"/>
                </a:cxn>
                <a:cxn ang="0">
                  <a:pos x="174" y="493"/>
                </a:cxn>
                <a:cxn ang="0">
                  <a:pos x="116" y="427"/>
                </a:cxn>
                <a:cxn ang="0">
                  <a:pos x="109" y="368"/>
                </a:cxn>
                <a:cxn ang="0">
                  <a:pos x="123" y="280"/>
                </a:cxn>
                <a:cxn ang="0">
                  <a:pos x="182" y="103"/>
                </a:cxn>
                <a:cxn ang="0">
                  <a:pos x="182" y="37"/>
                </a:cxn>
                <a:cxn ang="0">
                  <a:pos x="116" y="44"/>
                </a:cxn>
                <a:cxn ang="0">
                  <a:pos x="36" y="177"/>
                </a:cxn>
                <a:cxn ang="0">
                  <a:pos x="14" y="184"/>
                </a:cxn>
                <a:cxn ang="0">
                  <a:pos x="0" y="169"/>
                </a:cxn>
                <a:cxn ang="0">
                  <a:pos x="58" y="52"/>
                </a:cxn>
              </a:cxnLst>
              <a:rect l="0" t="0" r="r" b="b"/>
              <a:pathLst>
                <a:path w="654" h="508">
                  <a:moveTo>
                    <a:pt x="167" y="0"/>
                  </a:moveTo>
                  <a:lnTo>
                    <a:pt x="196" y="0"/>
                  </a:lnTo>
                  <a:lnTo>
                    <a:pt x="218" y="7"/>
                  </a:lnTo>
                  <a:lnTo>
                    <a:pt x="240" y="22"/>
                  </a:lnTo>
                  <a:lnTo>
                    <a:pt x="254" y="44"/>
                  </a:lnTo>
                  <a:lnTo>
                    <a:pt x="269" y="66"/>
                  </a:lnTo>
                  <a:lnTo>
                    <a:pt x="269" y="96"/>
                  </a:lnTo>
                  <a:lnTo>
                    <a:pt x="269" y="110"/>
                  </a:lnTo>
                  <a:lnTo>
                    <a:pt x="262" y="133"/>
                  </a:lnTo>
                  <a:lnTo>
                    <a:pt x="254" y="155"/>
                  </a:lnTo>
                  <a:lnTo>
                    <a:pt x="225" y="236"/>
                  </a:lnTo>
                  <a:lnTo>
                    <a:pt x="203" y="309"/>
                  </a:lnTo>
                  <a:lnTo>
                    <a:pt x="196" y="383"/>
                  </a:lnTo>
                  <a:lnTo>
                    <a:pt x="196" y="398"/>
                  </a:lnTo>
                  <a:lnTo>
                    <a:pt x="196" y="405"/>
                  </a:lnTo>
                  <a:lnTo>
                    <a:pt x="196" y="420"/>
                  </a:lnTo>
                  <a:lnTo>
                    <a:pt x="203" y="442"/>
                  </a:lnTo>
                  <a:lnTo>
                    <a:pt x="211" y="457"/>
                  </a:lnTo>
                  <a:lnTo>
                    <a:pt x="225" y="464"/>
                  </a:lnTo>
                  <a:lnTo>
                    <a:pt x="247" y="479"/>
                  </a:lnTo>
                  <a:lnTo>
                    <a:pt x="269" y="479"/>
                  </a:lnTo>
                  <a:lnTo>
                    <a:pt x="334" y="464"/>
                  </a:lnTo>
                  <a:lnTo>
                    <a:pt x="378" y="420"/>
                  </a:lnTo>
                  <a:lnTo>
                    <a:pt x="407" y="383"/>
                  </a:lnTo>
                  <a:lnTo>
                    <a:pt x="407" y="376"/>
                  </a:lnTo>
                  <a:lnTo>
                    <a:pt x="414" y="361"/>
                  </a:lnTo>
                  <a:lnTo>
                    <a:pt x="414" y="346"/>
                  </a:lnTo>
                  <a:lnTo>
                    <a:pt x="422" y="331"/>
                  </a:lnTo>
                  <a:lnTo>
                    <a:pt x="429" y="317"/>
                  </a:lnTo>
                  <a:lnTo>
                    <a:pt x="429" y="317"/>
                  </a:lnTo>
                  <a:lnTo>
                    <a:pt x="487" y="81"/>
                  </a:lnTo>
                  <a:lnTo>
                    <a:pt x="487" y="59"/>
                  </a:lnTo>
                  <a:lnTo>
                    <a:pt x="494" y="44"/>
                  </a:lnTo>
                  <a:lnTo>
                    <a:pt x="502" y="29"/>
                  </a:lnTo>
                  <a:lnTo>
                    <a:pt x="509" y="15"/>
                  </a:lnTo>
                  <a:lnTo>
                    <a:pt x="523" y="7"/>
                  </a:lnTo>
                  <a:lnTo>
                    <a:pt x="538" y="7"/>
                  </a:lnTo>
                  <a:lnTo>
                    <a:pt x="553" y="7"/>
                  </a:lnTo>
                  <a:lnTo>
                    <a:pt x="567" y="15"/>
                  </a:lnTo>
                  <a:lnTo>
                    <a:pt x="574" y="29"/>
                  </a:lnTo>
                  <a:lnTo>
                    <a:pt x="582" y="44"/>
                  </a:lnTo>
                  <a:lnTo>
                    <a:pt x="574" y="52"/>
                  </a:lnTo>
                  <a:lnTo>
                    <a:pt x="574" y="66"/>
                  </a:lnTo>
                  <a:lnTo>
                    <a:pt x="567" y="88"/>
                  </a:lnTo>
                  <a:lnTo>
                    <a:pt x="567" y="110"/>
                  </a:lnTo>
                  <a:lnTo>
                    <a:pt x="560" y="133"/>
                  </a:lnTo>
                  <a:lnTo>
                    <a:pt x="531" y="228"/>
                  </a:lnTo>
                  <a:lnTo>
                    <a:pt x="531" y="250"/>
                  </a:lnTo>
                  <a:lnTo>
                    <a:pt x="523" y="280"/>
                  </a:lnTo>
                  <a:lnTo>
                    <a:pt x="516" y="309"/>
                  </a:lnTo>
                  <a:lnTo>
                    <a:pt x="509" y="331"/>
                  </a:lnTo>
                  <a:lnTo>
                    <a:pt x="502" y="353"/>
                  </a:lnTo>
                  <a:lnTo>
                    <a:pt x="502" y="383"/>
                  </a:lnTo>
                  <a:lnTo>
                    <a:pt x="494" y="405"/>
                  </a:lnTo>
                  <a:lnTo>
                    <a:pt x="494" y="420"/>
                  </a:lnTo>
                  <a:lnTo>
                    <a:pt x="494" y="442"/>
                  </a:lnTo>
                  <a:lnTo>
                    <a:pt x="502" y="457"/>
                  </a:lnTo>
                  <a:lnTo>
                    <a:pt x="502" y="464"/>
                  </a:lnTo>
                  <a:lnTo>
                    <a:pt x="516" y="479"/>
                  </a:lnTo>
                  <a:lnTo>
                    <a:pt x="531" y="479"/>
                  </a:lnTo>
                  <a:lnTo>
                    <a:pt x="560" y="464"/>
                  </a:lnTo>
                  <a:lnTo>
                    <a:pt x="582" y="434"/>
                  </a:lnTo>
                  <a:lnTo>
                    <a:pt x="596" y="398"/>
                  </a:lnTo>
                  <a:lnTo>
                    <a:pt x="611" y="353"/>
                  </a:lnTo>
                  <a:lnTo>
                    <a:pt x="618" y="339"/>
                  </a:lnTo>
                  <a:lnTo>
                    <a:pt x="625" y="331"/>
                  </a:lnTo>
                  <a:lnTo>
                    <a:pt x="625" y="324"/>
                  </a:lnTo>
                  <a:lnTo>
                    <a:pt x="633" y="324"/>
                  </a:lnTo>
                  <a:lnTo>
                    <a:pt x="640" y="324"/>
                  </a:lnTo>
                  <a:lnTo>
                    <a:pt x="647" y="324"/>
                  </a:lnTo>
                  <a:lnTo>
                    <a:pt x="654" y="331"/>
                  </a:lnTo>
                  <a:lnTo>
                    <a:pt x="654" y="339"/>
                  </a:lnTo>
                  <a:lnTo>
                    <a:pt x="654" y="346"/>
                  </a:lnTo>
                  <a:lnTo>
                    <a:pt x="654" y="361"/>
                  </a:lnTo>
                  <a:lnTo>
                    <a:pt x="647" y="376"/>
                  </a:lnTo>
                  <a:lnTo>
                    <a:pt x="640" y="405"/>
                  </a:lnTo>
                  <a:lnTo>
                    <a:pt x="625" y="427"/>
                  </a:lnTo>
                  <a:lnTo>
                    <a:pt x="618" y="449"/>
                  </a:lnTo>
                  <a:lnTo>
                    <a:pt x="596" y="479"/>
                  </a:lnTo>
                  <a:lnTo>
                    <a:pt x="574" y="493"/>
                  </a:lnTo>
                  <a:lnTo>
                    <a:pt x="553" y="508"/>
                  </a:lnTo>
                  <a:lnTo>
                    <a:pt x="523" y="508"/>
                  </a:lnTo>
                  <a:lnTo>
                    <a:pt x="516" y="508"/>
                  </a:lnTo>
                  <a:lnTo>
                    <a:pt x="509" y="508"/>
                  </a:lnTo>
                  <a:lnTo>
                    <a:pt x="494" y="508"/>
                  </a:lnTo>
                  <a:lnTo>
                    <a:pt x="473" y="501"/>
                  </a:lnTo>
                  <a:lnTo>
                    <a:pt x="458" y="493"/>
                  </a:lnTo>
                  <a:lnTo>
                    <a:pt x="443" y="479"/>
                  </a:lnTo>
                  <a:lnTo>
                    <a:pt x="422" y="457"/>
                  </a:lnTo>
                  <a:lnTo>
                    <a:pt x="414" y="434"/>
                  </a:lnTo>
                  <a:lnTo>
                    <a:pt x="371" y="471"/>
                  </a:lnTo>
                  <a:lnTo>
                    <a:pt x="327" y="501"/>
                  </a:lnTo>
                  <a:lnTo>
                    <a:pt x="269" y="508"/>
                  </a:lnTo>
                  <a:lnTo>
                    <a:pt x="233" y="508"/>
                  </a:lnTo>
                  <a:lnTo>
                    <a:pt x="203" y="501"/>
                  </a:lnTo>
                  <a:lnTo>
                    <a:pt x="174" y="493"/>
                  </a:lnTo>
                  <a:lnTo>
                    <a:pt x="153" y="471"/>
                  </a:lnTo>
                  <a:lnTo>
                    <a:pt x="131" y="449"/>
                  </a:lnTo>
                  <a:lnTo>
                    <a:pt x="116" y="427"/>
                  </a:lnTo>
                  <a:lnTo>
                    <a:pt x="109" y="405"/>
                  </a:lnTo>
                  <a:lnTo>
                    <a:pt x="109" y="383"/>
                  </a:lnTo>
                  <a:lnTo>
                    <a:pt x="109" y="368"/>
                  </a:lnTo>
                  <a:lnTo>
                    <a:pt x="109" y="346"/>
                  </a:lnTo>
                  <a:lnTo>
                    <a:pt x="109" y="317"/>
                  </a:lnTo>
                  <a:lnTo>
                    <a:pt x="123" y="280"/>
                  </a:lnTo>
                  <a:lnTo>
                    <a:pt x="138" y="221"/>
                  </a:lnTo>
                  <a:lnTo>
                    <a:pt x="167" y="147"/>
                  </a:lnTo>
                  <a:lnTo>
                    <a:pt x="182" y="103"/>
                  </a:lnTo>
                  <a:lnTo>
                    <a:pt x="189" y="66"/>
                  </a:lnTo>
                  <a:lnTo>
                    <a:pt x="189" y="52"/>
                  </a:lnTo>
                  <a:lnTo>
                    <a:pt x="182" y="37"/>
                  </a:lnTo>
                  <a:lnTo>
                    <a:pt x="174" y="29"/>
                  </a:lnTo>
                  <a:lnTo>
                    <a:pt x="160" y="29"/>
                  </a:lnTo>
                  <a:lnTo>
                    <a:pt x="116" y="44"/>
                  </a:lnTo>
                  <a:lnTo>
                    <a:pt x="73" y="88"/>
                  </a:lnTo>
                  <a:lnTo>
                    <a:pt x="43" y="169"/>
                  </a:lnTo>
                  <a:lnTo>
                    <a:pt x="36" y="177"/>
                  </a:lnTo>
                  <a:lnTo>
                    <a:pt x="29" y="184"/>
                  </a:lnTo>
                  <a:lnTo>
                    <a:pt x="22" y="184"/>
                  </a:lnTo>
                  <a:lnTo>
                    <a:pt x="14" y="184"/>
                  </a:lnTo>
                  <a:lnTo>
                    <a:pt x="7" y="184"/>
                  </a:lnTo>
                  <a:lnTo>
                    <a:pt x="7" y="177"/>
                  </a:lnTo>
                  <a:lnTo>
                    <a:pt x="0" y="169"/>
                  </a:lnTo>
                  <a:lnTo>
                    <a:pt x="7" y="147"/>
                  </a:lnTo>
                  <a:lnTo>
                    <a:pt x="29" y="103"/>
                  </a:lnTo>
                  <a:lnTo>
                    <a:pt x="58" y="52"/>
                  </a:lnTo>
                  <a:lnTo>
                    <a:pt x="102" y="15"/>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3" name="Freeform 127"/>
            <p:cNvSpPr>
              <a:spLocks/>
            </p:cNvSpPr>
            <p:nvPr/>
          </p:nvSpPr>
          <p:spPr bwMode="auto">
            <a:xfrm>
              <a:off x="17376" y="1573"/>
              <a:ext cx="291" cy="1134"/>
            </a:xfrm>
            <a:custGeom>
              <a:avLst/>
              <a:gdLst/>
              <a:ahLst/>
              <a:cxnLst>
                <a:cxn ang="0">
                  <a:pos x="22" y="0"/>
                </a:cxn>
                <a:cxn ang="0">
                  <a:pos x="116" y="88"/>
                </a:cxn>
                <a:cxn ang="0">
                  <a:pos x="189" y="184"/>
                </a:cxn>
                <a:cxn ang="0">
                  <a:pos x="240" y="279"/>
                </a:cxn>
                <a:cxn ang="0">
                  <a:pos x="269" y="382"/>
                </a:cxn>
                <a:cxn ang="0">
                  <a:pos x="291" y="478"/>
                </a:cxn>
                <a:cxn ang="0">
                  <a:pos x="291" y="567"/>
                </a:cxn>
                <a:cxn ang="0">
                  <a:pos x="284" y="699"/>
                </a:cxn>
                <a:cxn ang="0">
                  <a:pos x="255" y="817"/>
                </a:cxn>
                <a:cxn ang="0">
                  <a:pos x="211" y="920"/>
                </a:cxn>
                <a:cxn ang="0">
                  <a:pos x="160" y="994"/>
                </a:cxn>
                <a:cxn ang="0">
                  <a:pos x="109" y="1053"/>
                </a:cxn>
                <a:cxn ang="0">
                  <a:pos x="65" y="1097"/>
                </a:cxn>
                <a:cxn ang="0">
                  <a:pos x="29" y="1126"/>
                </a:cxn>
                <a:cxn ang="0">
                  <a:pos x="15" y="1134"/>
                </a:cxn>
                <a:cxn ang="0">
                  <a:pos x="7" y="1134"/>
                </a:cxn>
                <a:cxn ang="0">
                  <a:pos x="0" y="1126"/>
                </a:cxn>
                <a:cxn ang="0">
                  <a:pos x="0" y="1126"/>
                </a:cxn>
                <a:cxn ang="0">
                  <a:pos x="0" y="1119"/>
                </a:cxn>
                <a:cxn ang="0">
                  <a:pos x="0" y="1119"/>
                </a:cxn>
                <a:cxn ang="0">
                  <a:pos x="7" y="1111"/>
                </a:cxn>
                <a:cxn ang="0">
                  <a:pos x="7" y="1104"/>
                </a:cxn>
                <a:cxn ang="0">
                  <a:pos x="22" y="1097"/>
                </a:cxn>
                <a:cxn ang="0">
                  <a:pos x="102" y="1001"/>
                </a:cxn>
                <a:cxn ang="0">
                  <a:pos x="160" y="876"/>
                </a:cxn>
                <a:cxn ang="0">
                  <a:pos x="204" y="736"/>
                </a:cxn>
                <a:cxn ang="0">
                  <a:pos x="211" y="567"/>
                </a:cxn>
                <a:cxn ang="0">
                  <a:pos x="204" y="427"/>
                </a:cxn>
                <a:cxn ang="0">
                  <a:pos x="182" y="316"/>
                </a:cxn>
                <a:cxn ang="0">
                  <a:pos x="145" y="220"/>
                </a:cxn>
                <a:cxn ang="0">
                  <a:pos x="109" y="139"/>
                </a:cxn>
                <a:cxn ang="0">
                  <a:pos x="58" y="81"/>
                </a:cxn>
                <a:cxn ang="0">
                  <a:pos x="7" y="29"/>
                </a:cxn>
                <a:cxn ang="0">
                  <a:pos x="0" y="22"/>
                </a:cxn>
                <a:cxn ang="0">
                  <a:pos x="0" y="14"/>
                </a:cxn>
                <a:cxn ang="0">
                  <a:pos x="0" y="7"/>
                </a:cxn>
                <a:cxn ang="0">
                  <a:pos x="7" y="0"/>
                </a:cxn>
                <a:cxn ang="0">
                  <a:pos x="15" y="0"/>
                </a:cxn>
                <a:cxn ang="0">
                  <a:pos x="22" y="0"/>
                </a:cxn>
              </a:cxnLst>
              <a:rect l="0" t="0" r="r" b="b"/>
              <a:pathLst>
                <a:path w="291" h="1134">
                  <a:moveTo>
                    <a:pt x="22" y="0"/>
                  </a:moveTo>
                  <a:lnTo>
                    <a:pt x="116" y="88"/>
                  </a:lnTo>
                  <a:lnTo>
                    <a:pt x="189" y="184"/>
                  </a:lnTo>
                  <a:lnTo>
                    <a:pt x="240" y="279"/>
                  </a:lnTo>
                  <a:lnTo>
                    <a:pt x="269" y="382"/>
                  </a:lnTo>
                  <a:lnTo>
                    <a:pt x="291" y="478"/>
                  </a:lnTo>
                  <a:lnTo>
                    <a:pt x="291" y="567"/>
                  </a:lnTo>
                  <a:lnTo>
                    <a:pt x="284" y="699"/>
                  </a:lnTo>
                  <a:lnTo>
                    <a:pt x="255" y="817"/>
                  </a:lnTo>
                  <a:lnTo>
                    <a:pt x="211" y="920"/>
                  </a:lnTo>
                  <a:lnTo>
                    <a:pt x="160" y="994"/>
                  </a:lnTo>
                  <a:lnTo>
                    <a:pt x="109" y="1053"/>
                  </a:lnTo>
                  <a:lnTo>
                    <a:pt x="65" y="1097"/>
                  </a:lnTo>
                  <a:lnTo>
                    <a:pt x="29" y="1126"/>
                  </a:lnTo>
                  <a:lnTo>
                    <a:pt x="15" y="1134"/>
                  </a:lnTo>
                  <a:lnTo>
                    <a:pt x="7" y="1134"/>
                  </a:lnTo>
                  <a:lnTo>
                    <a:pt x="0" y="1126"/>
                  </a:lnTo>
                  <a:lnTo>
                    <a:pt x="0" y="1126"/>
                  </a:lnTo>
                  <a:lnTo>
                    <a:pt x="0" y="1119"/>
                  </a:lnTo>
                  <a:lnTo>
                    <a:pt x="0" y="1119"/>
                  </a:lnTo>
                  <a:lnTo>
                    <a:pt x="7" y="1111"/>
                  </a:lnTo>
                  <a:lnTo>
                    <a:pt x="7" y="1104"/>
                  </a:lnTo>
                  <a:lnTo>
                    <a:pt x="22" y="1097"/>
                  </a:lnTo>
                  <a:lnTo>
                    <a:pt x="102" y="1001"/>
                  </a:lnTo>
                  <a:lnTo>
                    <a:pt x="160" y="876"/>
                  </a:lnTo>
                  <a:lnTo>
                    <a:pt x="204" y="736"/>
                  </a:lnTo>
                  <a:lnTo>
                    <a:pt x="211" y="567"/>
                  </a:lnTo>
                  <a:lnTo>
                    <a:pt x="204" y="427"/>
                  </a:lnTo>
                  <a:lnTo>
                    <a:pt x="182" y="316"/>
                  </a:lnTo>
                  <a:lnTo>
                    <a:pt x="145" y="220"/>
                  </a:lnTo>
                  <a:lnTo>
                    <a:pt x="109" y="139"/>
                  </a:lnTo>
                  <a:lnTo>
                    <a:pt x="58" y="81"/>
                  </a:lnTo>
                  <a:lnTo>
                    <a:pt x="7" y="29"/>
                  </a:lnTo>
                  <a:lnTo>
                    <a:pt x="0" y="22"/>
                  </a:lnTo>
                  <a:lnTo>
                    <a:pt x="0" y="14"/>
                  </a:lnTo>
                  <a:lnTo>
                    <a:pt x="0" y="7"/>
                  </a:lnTo>
                  <a:lnTo>
                    <a:pt x="7" y="0"/>
                  </a:lnTo>
                  <a:lnTo>
                    <a:pt x="15"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4" name="Freeform 128"/>
            <p:cNvSpPr>
              <a:spLocks/>
            </p:cNvSpPr>
            <p:nvPr/>
          </p:nvSpPr>
          <p:spPr bwMode="auto">
            <a:xfrm>
              <a:off x="17871" y="1720"/>
              <a:ext cx="829" cy="839"/>
            </a:xfrm>
            <a:custGeom>
              <a:avLst/>
              <a:gdLst/>
              <a:ahLst/>
              <a:cxnLst>
                <a:cxn ang="0">
                  <a:pos x="421" y="0"/>
                </a:cxn>
                <a:cxn ang="0">
                  <a:pos x="429" y="0"/>
                </a:cxn>
                <a:cxn ang="0">
                  <a:pos x="443" y="7"/>
                </a:cxn>
                <a:cxn ang="0">
                  <a:pos x="443" y="22"/>
                </a:cxn>
                <a:cxn ang="0">
                  <a:pos x="443" y="29"/>
                </a:cxn>
                <a:cxn ang="0">
                  <a:pos x="443" y="44"/>
                </a:cxn>
                <a:cxn ang="0">
                  <a:pos x="443" y="390"/>
                </a:cxn>
                <a:cxn ang="0">
                  <a:pos x="792" y="390"/>
                </a:cxn>
                <a:cxn ang="0">
                  <a:pos x="800" y="390"/>
                </a:cxn>
                <a:cxn ang="0">
                  <a:pos x="814" y="390"/>
                </a:cxn>
                <a:cxn ang="0">
                  <a:pos x="821" y="397"/>
                </a:cxn>
                <a:cxn ang="0">
                  <a:pos x="829" y="405"/>
                </a:cxn>
                <a:cxn ang="0">
                  <a:pos x="829" y="420"/>
                </a:cxn>
                <a:cxn ang="0">
                  <a:pos x="829" y="434"/>
                </a:cxn>
                <a:cxn ang="0">
                  <a:pos x="821" y="442"/>
                </a:cxn>
                <a:cxn ang="0">
                  <a:pos x="807" y="442"/>
                </a:cxn>
                <a:cxn ang="0">
                  <a:pos x="800" y="449"/>
                </a:cxn>
                <a:cxn ang="0">
                  <a:pos x="792" y="449"/>
                </a:cxn>
                <a:cxn ang="0">
                  <a:pos x="443" y="449"/>
                </a:cxn>
                <a:cxn ang="0">
                  <a:pos x="443" y="795"/>
                </a:cxn>
                <a:cxn ang="0">
                  <a:pos x="443" y="810"/>
                </a:cxn>
                <a:cxn ang="0">
                  <a:pos x="443" y="817"/>
                </a:cxn>
                <a:cxn ang="0">
                  <a:pos x="436" y="832"/>
                </a:cxn>
                <a:cxn ang="0">
                  <a:pos x="429" y="839"/>
                </a:cxn>
                <a:cxn ang="0">
                  <a:pos x="414" y="839"/>
                </a:cxn>
                <a:cxn ang="0">
                  <a:pos x="407" y="839"/>
                </a:cxn>
                <a:cxn ang="0">
                  <a:pos x="400" y="825"/>
                </a:cxn>
                <a:cxn ang="0">
                  <a:pos x="392" y="817"/>
                </a:cxn>
                <a:cxn ang="0">
                  <a:pos x="392" y="802"/>
                </a:cxn>
                <a:cxn ang="0">
                  <a:pos x="392" y="795"/>
                </a:cxn>
                <a:cxn ang="0">
                  <a:pos x="392" y="449"/>
                </a:cxn>
                <a:cxn ang="0">
                  <a:pos x="43" y="449"/>
                </a:cxn>
                <a:cxn ang="0">
                  <a:pos x="36" y="449"/>
                </a:cxn>
                <a:cxn ang="0">
                  <a:pos x="21" y="442"/>
                </a:cxn>
                <a:cxn ang="0">
                  <a:pos x="14" y="442"/>
                </a:cxn>
                <a:cxn ang="0">
                  <a:pos x="7" y="434"/>
                </a:cxn>
                <a:cxn ang="0">
                  <a:pos x="0" y="420"/>
                </a:cxn>
                <a:cxn ang="0">
                  <a:pos x="7" y="405"/>
                </a:cxn>
                <a:cxn ang="0">
                  <a:pos x="14" y="397"/>
                </a:cxn>
                <a:cxn ang="0">
                  <a:pos x="21" y="390"/>
                </a:cxn>
                <a:cxn ang="0">
                  <a:pos x="36" y="390"/>
                </a:cxn>
                <a:cxn ang="0">
                  <a:pos x="43" y="390"/>
                </a:cxn>
                <a:cxn ang="0">
                  <a:pos x="392" y="390"/>
                </a:cxn>
                <a:cxn ang="0">
                  <a:pos x="392" y="44"/>
                </a:cxn>
                <a:cxn ang="0">
                  <a:pos x="392" y="29"/>
                </a:cxn>
                <a:cxn ang="0">
                  <a:pos x="392" y="22"/>
                </a:cxn>
                <a:cxn ang="0">
                  <a:pos x="400" y="7"/>
                </a:cxn>
                <a:cxn ang="0">
                  <a:pos x="407" y="0"/>
                </a:cxn>
                <a:cxn ang="0">
                  <a:pos x="421" y="0"/>
                </a:cxn>
              </a:cxnLst>
              <a:rect l="0" t="0" r="r" b="b"/>
              <a:pathLst>
                <a:path w="829" h="839">
                  <a:moveTo>
                    <a:pt x="421" y="0"/>
                  </a:moveTo>
                  <a:lnTo>
                    <a:pt x="429" y="0"/>
                  </a:lnTo>
                  <a:lnTo>
                    <a:pt x="443" y="7"/>
                  </a:lnTo>
                  <a:lnTo>
                    <a:pt x="443" y="22"/>
                  </a:lnTo>
                  <a:lnTo>
                    <a:pt x="443" y="29"/>
                  </a:lnTo>
                  <a:lnTo>
                    <a:pt x="443" y="44"/>
                  </a:lnTo>
                  <a:lnTo>
                    <a:pt x="443" y="390"/>
                  </a:lnTo>
                  <a:lnTo>
                    <a:pt x="792" y="390"/>
                  </a:lnTo>
                  <a:lnTo>
                    <a:pt x="800" y="390"/>
                  </a:lnTo>
                  <a:lnTo>
                    <a:pt x="814" y="390"/>
                  </a:lnTo>
                  <a:lnTo>
                    <a:pt x="821" y="397"/>
                  </a:lnTo>
                  <a:lnTo>
                    <a:pt x="829" y="405"/>
                  </a:lnTo>
                  <a:lnTo>
                    <a:pt x="829" y="420"/>
                  </a:lnTo>
                  <a:lnTo>
                    <a:pt x="829" y="434"/>
                  </a:lnTo>
                  <a:lnTo>
                    <a:pt x="821" y="442"/>
                  </a:lnTo>
                  <a:lnTo>
                    <a:pt x="807" y="442"/>
                  </a:lnTo>
                  <a:lnTo>
                    <a:pt x="800" y="449"/>
                  </a:lnTo>
                  <a:lnTo>
                    <a:pt x="792" y="449"/>
                  </a:lnTo>
                  <a:lnTo>
                    <a:pt x="443" y="449"/>
                  </a:lnTo>
                  <a:lnTo>
                    <a:pt x="443" y="795"/>
                  </a:lnTo>
                  <a:lnTo>
                    <a:pt x="443" y="810"/>
                  </a:lnTo>
                  <a:lnTo>
                    <a:pt x="443" y="817"/>
                  </a:lnTo>
                  <a:lnTo>
                    <a:pt x="436" y="832"/>
                  </a:lnTo>
                  <a:lnTo>
                    <a:pt x="429" y="839"/>
                  </a:lnTo>
                  <a:lnTo>
                    <a:pt x="414" y="839"/>
                  </a:lnTo>
                  <a:lnTo>
                    <a:pt x="407" y="839"/>
                  </a:lnTo>
                  <a:lnTo>
                    <a:pt x="400" y="825"/>
                  </a:lnTo>
                  <a:lnTo>
                    <a:pt x="392" y="817"/>
                  </a:lnTo>
                  <a:lnTo>
                    <a:pt x="392" y="802"/>
                  </a:lnTo>
                  <a:lnTo>
                    <a:pt x="392" y="795"/>
                  </a:lnTo>
                  <a:lnTo>
                    <a:pt x="392" y="449"/>
                  </a:lnTo>
                  <a:lnTo>
                    <a:pt x="43" y="449"/>
                  </a:lnTo>
                  <a:lnTo>
                    <a:pt x="36" y="449"/>
                  </a:lnTo>
                  <a:lnTo>
                    <a:pt x="21" y="442"/>
                  </a:lnTo>
                  <a:lnTo>
                    <a:pt x="14" y="442"/>
                  </a:lnTo>
                  <a:lnTo>
                    <a:pt x="7" y="434"/>
                  </a:lnTo>
                  <a:lnTo>
                    <a:pt x="0" y="420"/>
                  </a:lnTo>
                  <a:lnTo>
                    <a:pt x="7" y="405"/>
                  </a:lnTo>
                  <a:lnTo>
                    <a:pt x="14" y="397"/>
                  </a:lnTo>
                  <a:lnTo>
                    <a:pt x="21" y="390"/>
                  </a:lnTo>
                  <a:lnTo>
                    <a:pt x="36" y="390"/>
                  </a:lnTo>
                  <a:lnTo>
                    <a:pt x="43" y="390"/>
                  </a:lnTo>
                  <a:lnTo>
                    <a:pt x="392" y="390"/>
                  </a:lnTo>
                  <a:lnTo>
                    <a:pt x="392" y="44"/>
                  </a:lnTo>
                  <a:lnTo>
                    <a:pt x="392" y="29"/>
                  </a:lnTo>
                  <a:lnTo>
                    <a:pt x="392" y="22"/>
                  </a:lnTo>
                  <a:lnTo>
                    <a:pt x="400" y="7"/>
                  </a:lnTo>
                  <a:lnTo>
                    <a:pt x="407" y="0"/>
                  </a:lnTo>
                  <a:lnTo>
                    <a:pt x="4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5" name="Freeform 129"/>
            <p:cNvSpPr>
              <a:spLocks/>
            </p:cNvSpPr>
            <p:nvPr/>
          </p:nvSpPr>
          <p:spPr bwMode="auto">
            <a:xfrm>
              <a:off x="18860" y="1646"/>
              <a:ext cx="807" cy="781"/>
            </a:xfrm>
            <a:custGeom>
              <a:avLst/>
              <a:gdLst/>
              <a:ahLst/>
              <a:cxnLst>
                <a:cxn ang="0">
                  <a:pos x="254" y="0"/>
                </a:cxn>
                <a:cxn ang="0">
                  <a:pos x="778" y="0"/>
                </a:cxn>
                <a:cxn ang="0">
                  <a:pos x="800" y="0"/>
                </a:cxn>
                <a:cxn ang="0">
                  <a:pos x="807" y="8"/>
                </a:cxn>
                <a:cxn ang="0">
                  <a:pos x="807" y="15"/>
                </a:cxn>
                <a:cxn ang="0">
                  <a:pos x="807" y="30"/>
                </a:cxn>
                <a:cxn ang="0">
                  <a:pos x="800" y="37"/>
                </a:cxn>
                <a:cxn ang="0">
                  <a:pos x="792" y="44"/>
                </a:cxn>
                <a:cxn ang="0">
                  <a:pos x="792" y="44"/>
                </a:cxn>
                <a:cxn ang="0">
                  <a:pos x="138" y="737"/>
                </a:cxn>
                <a:cxn ang="0">
                  <a:pos x="356" y="737"/>
                </a:cxn>
                <a:cxn ang="0">
                  <a:pos x="458" y="722"/>
                </a:cxn>
                <a:cxn ang="0">
                  <a:pos x="531" y="692"/>
                </a:cxn>
                <a:cxn ang="0">
                  <a:pos x="589" y="648"/>
                </a:cxn>
                <a:cxn ang="0">
                  <a:pos x="625" y="582"/>
                </a:cxn>
                <a:cxn ang="0">
                  <a:pos x="661" y="501"/>
                </a:cxn>
                <a:cxn ang="0">
                  <a:pos x="661" y="479"/>
                </a:cxn>
                <a:cxn ang="0">
                  <a:pos x="669" y="471"/>
                </a:cxn>
                <a:cxn ang="0">
                  <a:pos x="676" y="471"/>
                </a:cxn>
                <a:cxn ang="0">
                  <a:pos x="683" y="464"/>
                </a:cxn>
                <a:cxn ang="0">
                  <a:pos x="691" y="471"/>
                </a:cxn>
                <a:cxn ang="0">
                  <a:pos x="698" y="471"/>
                </a:cxn>
                <a:cxn ang="0">
                  <a:pos x="698" y="479"/>
                </a:cxn>
                <a:cxn ang="0">
                  <a:pos x="698" y="479"/>
                </a:cxn>
                <a:cxn ang="0">
                  <a:pos x="698" y="486"/>
                </a:cxn>
                <a:cxn ang="0">
                  <a:pos x="698" y="494"/>
                </a:cxn>
                <a:cxn ang="0">
                  <a:pos x="698" y="501"/>
                </a:cxn>
                <a:cxn ang="0">
                  <a:pos x="618" y="759"/>
                </a:cxn>
                <a:cxn ang="0">
                  <a:pos x="611" y="766"/>
                </a:cxn>
                <a:cxn ang="0">
                  <a:pos x="603" y="773"/>
                </a:cxn>
                <a:cxn ang="0">
                  <a:pos x="596" y="781"/>
                </a:cxn>
                <a:cxn ang="0">
                  <a:pos x="581" y="781"/>
                </a:cxn>
                <a:cxn ang="0">
                  <a:pos x="36" y="781"/>
                </a:cxn>
                <a:cxn ang="0">
                  <a:pos x="21" y="781"/>
                </a:cxn>
                <a:cxn ang="0">
                  <a:pos x="7" y="781"/>
                </a:cxn>
                <a:cxn ang="0">
                  <a:pos x="7" y="773"/>
                </a:cxn>
                <a:cxn ang="0">
                  <a:pos x="0" y="766"/>
                </a:cxn>
                <a:cxn ang="0">
                  <a:pos x="7" y="751"/>
                </a:cxn>
                <a:cxn ang="0">
                  <a:pos x="14" y="737"/>
                </a:cxn>
                <a:cxn ang="0">
                  <a:pos x="21" y="729"/>
                </a:cxn>
                <a:cxn ang="0">
                  <a:pos x="676" y="44"/>
                </a:cxn>
                <a:cxn ang="0">
                  <a:pos x="472" y="44"/>
                </a:cxn>
                <a:cxn ang="0">
                  <a:pos x="378" y="52"/>
                </a:cxn>
                <a:cxn ang="0">
                  <a:pos x="298" y="81"/>
                </a:cxn>
                <a:cxn ang="0">
                  <a:pos x="232" y="147"/>
                </a:cxn>
                <a:cxn ang="0">
                  <a:pos x="189" y="243"/>
                </a:cxn>
                <a:cxn ang="0">
                  <a:pos x="181" y="251"/>
                </a:cxn>
                <a:cxn ang="0">
                  <a:pos x="181" y="258"/>
                </a:cxn>
                <a:cxn ang="0">
                  <a:pos x="167" y="265"/>
                </a:cxn>
                <a:cxn ang="0">
                  <a:pos x="160" y="258"/>
                </a:cxn>
                <a:cxn ang="0">
                  <a:pos x="152" y="258"/>
                </a:cxn>
                <a:cxn ang="0">
                  <a:pos x="152" y="251"/>
                </a:cxn>
                <a:cxn ang="0">
                  <a:pos x="152" y="251"/>
                </a:cxn>
                <a:cxn ang="0">
                  <a:pos x="152" y="243"/>
                </a:cxn>
                <a:cxn ang="0">
                  <a:pos x="152" y="236"/>
                </a:cxn>
                <a:cxn ang="0">
                  <a:pos x="152" y="228"/>
                </a:cxn>
                <a:cxn ang="0">
                  <a:pos x="218" y="22"/>
                </a:cxn>
                <a:cxn ang="0">
                  <a:pos x="225" y="8"/>
                </a:cxn>
                <a:cxn ang="0">
                  <a:pos x="225" y="8"/>
                </a:cxn>
                <a:cxn ang="0">
                  <a:pos x="240" y="0"/>
                </a:cxn>
                <a:cxn ang="0">
                  <a:pos x="254" y="0"/>
                </a:cxn>
              </a:cxnLst>
              <a:rect l="0" t="0" r="r" b="b"/>
              <a:pathLst>
                <a:path w="807" h="781">
                  <a:moveTo>
                    <a:pt x="254" y="0"/>
                  </a:moveTo>
                  <a:lnTo>
                    <a:pt x="778" y="0"/>
                  </a:lnTo>
                  <a:lnTo>
                    <a:pt x="800" y="0"/>
                  </a:lnTo>
                  <a:lnTo>
                    <a:pt x="807" y="8"/>
                  </a:lnTo>
                  <a:lnTo>
                    <a:pt x="807" y="15"/>
                  </a:lnTo>
                  <a:lnTo>
                    <a:pt x="807" y="30"/>
                  </a:lnTo>
                  <a:lnTo>
                    <a:pt x="800" y="37"/>
                  </a:lnTo>
                  <a:lnTo>
                    <a:pt x="792" y="44"/>
                  </a:lnTo>
                  <a:lnTo>
                    <a:pt x="792" y="44"/>
                  </a:lnTo>
                  <a:lnTo>
                    <a:pt x="138" y="737"/>
                  </a:lnTo>
                  <a:lnTo>
                    <a:pt x="356" y="737"/>
                  </a:lnTo>
                  <a:lnTo>
                    <a:pt x="458" y="722"/>
                  </a:lnTo>
                  <a:lnTo>
                    <a:pt x="531" y="692"/>
                  </a:lnTo>
                  <a:lnTo>
                    <a:pt x="589" y="648"/>
                  </a:lnTo>
                  <a:lnTo>
                    <a:pt x="625" y="582"/>
                  </a:lnTo>
                  <a:lnTo>
                    <a:pt x="661" y="501"/>
                  </a:lnTo>
                  <a:lnTo>
                    <a:pt x="661" y="479"/>
                  </a:lnTo>
                  <a:lnTo>
                    <a:pt x="669" y="471"/>
                  </a:lnTo>
                  <a:lnTo>
                    <a:pt x="676" y="471"/>
                  </a:lnTo>
                  <a:lnTo>
                    <a:pt x="683" y="464"/>
                  </a:lnTo>
                  <a:lnTo>
                    <a:pt x="691" y="471"/>
                  </a:lnTo>
                  <a:lnTo>
                    <a:pt x="698" y="471"/>
                  </a:lnTo>
                  <a:lnTo>
                    <a:pt x="698" y="479"/>
                  </a:lnTo>
                  <a:lnTo>
                    <a:pt x="698" y="479"/>
                  </a:lnTo>
                  <a:lnTo>
                    <a:pt x="698" y="486"/>
                  </a:lnTo>
                  <a:lnTo>
                    <a:pt x="698" y="494"/>
                  </a:lnTo>
                  <a:lnTo>
                    <a:pt x="698" y="501"/>
                  </a:lnTo>
                  <a:lnTo>
                    <a:pt x="618" y="759"/>
                  </a:lnTo>
                  <a:lnTo>
                    <a:pt x="611" y="766"/>
                  </a:lnTo>
                  <a:lnTo>
                    <a:pt x="603" y="773"/>
                  </a:lnTo>
                  <a:lnTo>
                    <a:pt x="596" y="781"/>
                  </a:lnTo>
                  <a:lnTo>
                    <a:pt x="581" y="781"/>
                  </a:lnTo>
                  <a:lnTo>
                    <a:pt x="36" y="781"/>
                  </a:lnTo>
                  <a:lnTo>
                    <a:pt x="21" y="781"/>
                  </a:lnTo>
                  <a:lnTo>
                    <a:pt x="7" y="781"/>
                  </a:lnTo>
                  <a:lnTo>
                    <a:pt x="7" y="773"/>
                  </a:lnTo>
                  <a:lnTo>
                    <a:pt x="0" y="766"/>
                  </a:lnTo>
                  <a:lnTo>
                    <a:pt x="7" y="751"/>
                  </a:lnTo>
                  <a:lnTo>
                    <a:pt x="14" y="737"/>
                  </a:lnTo>
                  <a:lnTo>
                    <a:pt x="21" y="729"/>
                  </a:lnTo>
                  <a:lnTo>
                    <a:pt x="676" y="44"/>
                  </a:lnTo>
                  <a:lnTo>
                    <a:pt x="472" y="44"/>
                  </a:lnTo>
                  <a:lnTo>
                    <a:pt x="378" y="52"/>
                  </a:lnTo>
                  <a:lnTo>
                    <a:pt x="298" y="81"/>
                  </a:lnTo>
                  <a:lnTo>
                    <a:pt x="232" y="147"/>
                  </a:lnTo>
                  <a:lnTo>
                    <a:pt x="189" y="243"/>
                  </a:lnTo>
                  <a:lnTo>
                    <a:pt x="181" y="251"/>
                  </a:lnTo>
                  <a:lnTo>
                    <a:pt x="181" y="258"/>
                  </a:lnTo>
                  <a:lnTo>
                    <a:pt x="167" y="265"/>
                  </a:lnTo>
                  <a:lnTo>
                    <a:pt x="160" y="258"/>
                  </a:lnTo>
                  <a:lnTo>
                    <a:pt x="152" y="258"/>
                  </a:lnTo>
                  <a:lnTo>
                    <a:pt x="152" y="251"/>
                  </a:lnTo>
                  <a:lnTo>
                    <a:pt x="152" y="251"/>
                  </a:lnTo>
                  <a:lnTo>
                    <a:pt x="152" y="243"/>
                  </a:lnTo>
                  <a:lnTo>
                    <a:pt x="152" y="236"/>
                  </a:lnTo>
                  <a:lnTo>
                    <a:pt x="152" y="228"/>
                  </a:lnTo>
                  <a:lnTo>
                    <a:pt x="218" y="22"/>
                  </a:lnTo>
                  <a:lnTo>
                    <a:pt x="225" y="8"/>
                  </a:lnTo>
                  <a:lnTo>
                    <a:pt x="225" y="8"/>
                  </a:lnTo>
                  <a:lnTo>
                    <a:pt x="240" y="0"/>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6" name="Freeform 130"/>
            <p:cNvSpPr>
              <a:spLocks/>
            </p:cNvSpPr>
            <p:nvPr/>
          </p:nvSpPr>
          <p:spPr bwMode="auto">
            <a:xfrm>
              <a:off x="19696" y="2228"/>
              <a:ext cx="509" cy="523"/>
            </a:xfrm>
            <a:custGeom>
              <a:avLst/>
              <a:gdLst/>
              <a:ahLst/>
              <a:cxnLst>
                <a:cxn ang="0">
                  <a:pos x="247" y="22"/>
                </a:cxn>
                <a:cxn ang="0">
                  <a:pos x="335" y="118"/>
                </a:cxn>
                <a:cxn ang="0">
                  <a:pos x="371" y="236"/>
                </a:cxn>
                <a:cxn ang="0">
                  <a:pos x="371" y="236"/>
                </a:cxn>
                <a:cxn ang="0">
                  <a:pos x="400" y="177"/>
                </a:cxn>
                <a:cxn ang="0">
                  <a:pos x="451" y="66"/>
                </a:cxn>
                <a:cxn ang="0">
                  <a:pos x="480" y="15"/>
                </a:cxn>
                <a:cxn ang="0">
                  <a:pos x="495" y="7"/>
                </a:cxn>
                <a:cxn ang="0">
                  <a:pos x="502" y="15"/>
                </a:cxn>
                <a:cxn ang="0">
                  <a:pos x="509" y="22"/>
                </a:cxn>
                <a:cxn ang="0">
                  <a:pos x="509" y="29"/>
                </a:cxn>
                <a:cxn ang="0">
                  <a:pos x="465" y="103"/>
                </a:cxn>
                <a:cxn ang="0">
                  <a:pos x="429" y="169"/>
                </a:cxn>
                <a:cxn ang="0">
                  <a:pos x="400" y="250"/>
                </a:cxn>
                <a:cxn ang="0">
                  <a:pos x="371" y="346"/>
                </a:cxn>
                <a:cxn ang="0">
                  <a:pos x="342" y="486"/>
                </a:cxn>
                <a:cxn ang="0">
                  <a:pos x="327" y="515"/>
                </a:cxn>
                <a:cxn ang="0">
                  <a:pos x="313" y="523"/>
                </a:cxn>
                <a:cxn ang="0">
                  <a:pos x="298" y="515"/>
                </a:cxn>
                <a:cxn ang="0">
                  <a:pos x="298" y="501"/>
                </a:cxn>
                <a:cxn ang="0">
                  <a:pos x="313" y="405"/>
                </a:cxn>
                <a:cxn ang="0">
                  <a:pos x="335" y="331"/>
                </a:cxn>
                <a:cxn ang="0">
                  <a:pos x="342" y="309"/>
                </a:cxn>
                <a:cxn ang="0">
                  <a:pos x="335" y="228"/>
                </a:cxn>
                <a:cxn ang="0">
                  <a:pos x="291" y="118"/>
                </a:cxn>
                <a:cxn ang="0">
                  <a:pos x="175" y="74"/>
                </a:cxn>
                <a:cxn ang="0">
                  <a:pos x="95" y="88"/>
                </a:cxn>
                <a:cxn ang="0">
                  <a:pos x="36" y="140"/>
                </a:cxn>
                <a:cxn ang="0">
                  <a:pos x="29" y="155"/>
                </a:cxn>
                <a:cxn ang="0">
                  <a:pos x="7" y="155"/>
                </a:cxn>
                <a:cxn ang="0">
                  <a:pos x="0" y="147"/>
                </a:cxn>
                <a:cxn ang="0">
                  <a:pos x="7" y="118"/>
                </a:cxn>
                <a:cxn ang="0">
                  <a:pos x="36" y="74"/>
                </a:cxn>
                <a:cxn ang="0">
                  <a:pos x="116" y="15"/>
                </a:cxn>
              </a:cxnLst>
              <a:rect l="0" t="0" r="r" b="b"/>
              <a:pathLst>
                <a:path w="509" h="523">
                  <a:moveTo>
                    <a:pt x="182" y="0"/>
                  </a:moveTo>
                  <a:lnTo>
                    <a:pt x="247" y="22"/>
                  </a:lnTo>
                  <a:lnTo>
                    <a:pt x="298" y="59"/>
                  </a:lnTo>
                  <a:lnTo>
                    <a:pt x="335" y="118"/>
                  </a:lnTo>
                  <a:lnTo>
                    <a:pt x="356" y="177"/>
                  </a:lnTo>
                  <a:lnTo>
                    <a:pt x="371" y="236"/>
                  </a:lnTo>
                  <a:lnTo>
                    <a:pt x="371" y="236"/>
                  </a:lnTo>
                  <a:lnTo>
                    <a:pt x="371" y="236"/>
                  </a:lnTo>
                  <a:lnTo>
                    <a:pt x="371" y="236"/>
                  </a:lnTo>
                  <a:lnTo>
                    <a:pt x="400" y="177"/>
                  </a:lnTo>
                  <a:lnTo>
                    <a:pt x="422" y="118"/>
                  </a:lnTo>
                  <a:lnTo>
                    <a:pt x="451" y="66"/>
                  </a:lnTo>
                  <a:lnTo>
                    <a:pt x="473" y="29"/>
                  </a:lnTo>
                  <a:lnTo>
                    <a:pt x="480" y="15"/>
                  </a:lnTo>
                  <a:lnTo>
                    <a:pt x="487" y="15"/>
                  </a:lnTo>
                  <a:lnTo>
                    <a:pt x="495" y="7"/>
                  </a:lnTo>
                  <a:lnTo>
                    <a:pt x="495" y="7"/>
                  </a:lnTo>
                  <a:lnTo>
                    <a:pt x="502" y="15"/>
                  </a:lnTo>
                  <a:lnTo>
                    <a:pt x="509" y="15"/>
                  </a:lnTo>
                  <a:lnTo>
                    <a:pt x="509" y="22"/>
                  </a:lnTo>
                  <a:lnTo>
                    <a:pt x="509" y="22"/>
                  </a:lnTo>
                  <a:lnTo>
                    <a:pt x="509" y="29"/>
                  </a:lnTo>
                  <a:lnTo>
                    <a:pt x="502" y="37"/>
                  </a:lnTo>
                  <a:lnTo>
                    <a:pt x="465" y="103"/>
                  </a:lnTo>
                  <a:lnTo>
                    <a:pt x="444" y="147"/>
                  </a:lnTo>
                  <a:lnTo>
                    <a:pt x="429" y="169"/>
                  </a:lnTo>
                  <a:lnTo>
                    <a:pt x="422" y="199"/>
                  </a:lnTo>
                  <a:lnTo>
                    <a:pt x="400" y="250"/>
                  </a:lnTo>
                  <a:lnTo>
                    <a:pt x="378" y="302"/>
                  </a:lnTo>
                  <a:lnTo>
                    <a:pt x="371" y="346"/>
                  </a:lnTo>
                  <a:lnTo>
                    <a:pt x="356" y="427"/>
                  </a:lnTo>
                  <a:lnTo>
                    <a:pt x="342" y="486"/>
                  </a:lnTo>
                  <a:lnTo>
                    <a:pt x="335" y="501"/>
                  </a:lnTo>
                  <a:lnTo>
                    <a:pt x="327" y="515"/>
                  </a:lnTo>
                  <a:lnTo>
                    <a:pt x="320" y="523"/>
                  </a:lnTo>
                  <a:lnTo>
                    <a:pt x="313" y="523"/>
                  </a:lnTo>
                  <a:lnTo>
                    <a:pt x="298" y="523"/>
                  </a:lnTo>
                  <a:lnTo>
                    <a:pt x="298" y="515"/>
                  </a:lnTo>
                  <a:lnTo>
                    <a:pt x="298" y="508"/>
                  </a:lnTo>
                  <a:lnTo>
                    <a:pt x="298" y="501"/>
                  </a:lnTo>
                  <a:lnTo>
                    <a:pt x="298" y="464"/>
                  </a:lnTo>
                  <a:lnTo>
                    <a:pt x="313" y="405"/>
                  </a:lnTo>
                  <a:lnTo>
                    <a:pt x="335" y="346"/>
                  </a:lnTo>
                  <a:lnTo>
                    <a:pt x="335" y="331"/>
                  </a:lnTo>
                  <a:lnTo>
                    <a:pt x="335" y="324"/>
                  </a:lnTo>
                  <a:lnTo>
                    <a:pt x="342" y="309"/>
                  </a:lnTo>
                  <a:lnTo>
                    <a:pt x="342" y="294"/>
                  </a:lnTo>
                  <a:lnTo>
                    <a:pt x="335" y="228"/>
                  </a:lnTo>
                  <a:lnTo>
                    <a:pt x="320" y="169"/>
                  </a:lnTo>
                  <a:lnTo>
                    <a:pt x="291" y="118"/>
                  </a:lnTo>
                  <a:lnTo>
                    <a:pt x="247" y="88"/>
                  </a:lnTo>
                  <a:lnTo>
                    <a:pt x="175" y="74"/>
                  </a:lnTo>
                  <a:lnTo>
                    <a:pt x="138" y="74"/>
                  </a:lnTo>
                  <a:lnTo>
                    <a:pt x="95" y="88"/>
                  </a:lnTo>
                  <a:lnTo>
                    <a:pt x="58" y="103"/>
                  </a:lnTo>
                  <a:lnTo>
                    <a:pt x="36" y="140"/>
                  </a:lnTo>
                  <a:lnTo>
                    <a:pt x="29" y="147"/>
                  </a:lnTo>
                  <a:lnTo>
                    <a:pt x="29" y="155"/>
                  </a:lnTo>
                  <a:lnTo>
                    <a:pt x="15" y="155"/>
                  </a:lnTo>
                  <a:lnTo>
                    <a:pt x="7" y="155"/>
                  </a:lnTo>
                  <a:lnTo>
                    <a:pt x="0" y="155"/>
                  </a:lnTo>
                  <a:lnTo>
                    <a:pt x="0" y="147"/>
                  </a:lnTo>
                  <a:lnTo>
                    <a:pt x="0" y="132"/>
                  </a:lnTo>
                  <a:lnTo>
                    <a:pt x="7" y="118"/>
                  </a:lnTo>
                  <a:lnTo>
                    <a:pt x="15" y="103"/>
                  </a:lnTo>
                  <a:lnTo>
                    <a:pt x="36" y="74"/>
                  </a:lnTo>
                  <a:lnTo>
                    <a:pt x="58" y="51"/>
                  </a:lnTo>
                  <a:lnTo>
                    <a:pt x="116"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7" name="Freeform 131"/>
            <p:cNvSpPr>
              <a:spLocks/>
            </p:cNvSpPr>
            <p:nvPr/>
          </p:nvSpPr>
          <p:spPr bwMode="auto">
            <a:xfrm>
              <a:off x="20307" y="2287"/>
              <a:ext cx="393" cy="530"/>
            </a:xfrm>
            <a:custGeom>
              <a:avLst/>
              <a:gdLst/>
              <a:ahLst/>
              <a:cxnLst>
                <a:cxn ang="0">
                  <a:pos x="182" y="0"/>
                </a:cxn>
                <a:cxn ang="0">
                  <a:pos x="262" y="7"/>
                </a:cxn>
                <a:cxn ang="0">
                  <a:pos x="327" y="44"/>
                </a:cxn>
                <a:cxn ang="0">
                  <a:pos x="371" y="88"/>
                </a:cxn>
                <a:cxn ang="0">
                  <a:pos x="393" y="154"/>
                </a:cxn>
                <a:cxn ang="0">
                  <a:pos x="378" y="213"/>
                </a:cxn>
                <a:cxn ang="0">
                  <a:pos x="349" y="258"/>
                </a:cxn>
                <a:cxn ang="0">
                  <a:pos x="305" y="302"/>
                </a:cxn>
                <a:cxn ang="0">
                  <a:pos x="254" y="339"/>
                </a:cxn>
                <a:cxn ang="0">
                  <a:pos x="174" y="390"/>
                </a:cxn>
                <a:cxn ang="0">
                  <a:pos x="94" y="449"/>
                </a:cxn>
                <a:cxn ang="0">
                  <a:pos x="247" y="449"/>
                </a:cxn>
                <a:cxn ang="0">
                  <a:pos x="262" y="449"/>
                </a:cxn>
                <a:cxn ang="0">
                  <a:pos x="276" y="449"/>
                </a:cxn>
                <a:cxn ang="0">
                  <a:pos x="291" y="449"/>
                </a:cxn>
                <a:cxn ang="0">
                  <a:pos x="313" y="449"/>
                </a:cxn>
                <a:cxn ang="0">
                  <a:pos x="327" y="449"/>
                </a:cxn>
                <a:cxn ang="0">
                  <a:pos x="334" y="449"/>
                </a:cxn>
                <a:cxn ang="0">
                  <a:pos x="342" y="434"/>
                </a:cxn>
                <a:cxn ang="0">
                  <a:pos x="342" y="420"/>
                </a:cxn>
                <a:cxn ang="0">
                  <a:pos x="349" y="405"/>
                </a:cxn>
                <a:cxn ang="0">
                  <a:pos x="356" y="390"/>
                </a:cxn>
                <a:cxn ang="0">
                  <a:pos x="356" y="375"/>
                </a:cxn>
                <a:cxn ang="0">
                  <a:pos x="393" y="375"/>
                </a:cxn>
                <a:cxn ang="0">
                  <a:pos x="364" y="530"/>
                </a:cxn>
                <a:cxn ang="0">
                  <a:pos x="0" y="530"/>
                </a:cxn>
                <a:cxn ang="0">
                  <a:pos x="0" y="501"/>
                </a:cxn>
                <a:cxn ang="0">
                  <a:pos x="0" y="501"/>
                </a:cxn>
                <a:cxn ang="0">
                  <a:pos x="0" y="493"/>
                </a:cxn>
                <a:cxn ang="0">
                  <a:pos x="7" y="493"/>
                </a:cxn>
                <a:cxn ang="0">
                  <a:pos x="196" y="324"/>
                </a:cxn>
                <a:cxn ang="0">
                  <a:pos x="254" y="272"/>
                </a:cxn>
                <a:cxn ang="0">
                  <a:pos x="291" y="221"/>
                </a:cxn>
                <a:cxn ang="0">
                  <a:pos x="305" y="154"/>
                </a:cxn>
                <a:cxn ang="0">
                  <a:pos x="291" y="103"/>
                </a:cxn>
                <a:cxn ang="0">
                  <a:pos x="262" y="66"/>
                </a:cxn>
                <a:cxn ang="0">
                  <a:pos x="218" y="44"/>
                </a:cxn>
                <a:cxn ang="0">
                  <a:pos x="167" y="37"/>
                </a:cxn>
                <a:cxn ang="0">
                  <a:pos x="94" y="51"/>
                </a:cxn>
                <a:cxn ang="0">
                  <a:pos x="44" y="96"/>
                </a:cxn>
                <a:cxn ang="0">
                  <a:pos x="58" y="96"/>
                </a:cxn>
                <a:cxn ang="0">
                  <a:pos x="73" y="110"/>
                </a:cxn>
                <a:cxn ang="0">
                  <a:pos x="87" y="118"/>
                </a:cxn>
                <a:cxn ang="0">
                  <a:pos x="87" y="140"/>
                </a:cxn>
                <a:cxn ang="0">
                  <a:pos x="87" y="154"/>
                </a:cxn>
                <a:cxn ang="0">
                  <a:pos x="80" y="169"/>
                </a:cxn>
                <a:cxn ang="0">
                  <a:pos x="65" y="184"/>
                </a:cxn>
                <a:cxn ang="0">
                  <a:pos x="58" y="184"/>
                </a:cxn>
                <a:cxn ang="0">
                  <a:pos x="44" y="191"/>
                </a:cxn>
                <a:cxn ang="0">
                  <a:pos x="36" y="184"/>
                </a:cxn>
                <a:cxn ang="0">
                  <a:pos x="29" y="184"/>
                </a:cxn>
                <a:cxn ang="0">
                  <a:pos x="14" y="177"/>
                </a:cxn>
                <a:cxn ang="0">
                  <a:pos x="7" y="169"/>
                </a:cxn>
                <a:cxn ang="0">
                  <a:pos x="0" y="154"/>
                </a:cxn>
                <a:cxn ang="0">
                  <a:pos x="0" y="140"/>
                </a:cxn>
                <a:cxn ang="0">
                  <a:pos x="14" y="88"/>
                </a:cxn>
                <a:cxn ang="0">
                  <a:pos x="51" y="44"/>
                </a:cxn>
                <a:cxn ang="0">
                  <a:pos x="109" y="15"/>
                </a:cxn>
                <a:cxn ang="0">
                  <a:pos x="182" y="0"/>
                </a:cxn>
              </a:cxnLst>
              <a:rect l="0" t="0" r="r" b="b"/>
              <a:pathLst>
                <a:path w="393" h="530">
                  <a:moveTo>
                    <a:pt x="182" y="0"/>
                  </a:moveTo>
                  <a:lnTo>
                    <a:pt x="262" y="7"/>
                  </a:lnTo>
                  <a:lnTo>
                    <a:pt x="327" y="44"/>
                  </a:lnTo>
                  <a:lnTo>
                    <a:pt x="371" y="88"/>
                  </a:lnTo>
                  <a:lnTo>
                    <a:pt x="393" y="154"/>
                  </a:lnTo>
                  <a:lnTo>
                    <a:pt x="378" y="213"/>
                  </a:lnTo>
                  <a:lnTo>
                    <a:pt x="349" y="258"/>
                  </a:lnTo>
                  <a:lnTo>
                    <a:pt x="305" y="302"/>
                  </a:lnTo>
                  <a:lnTo>
                    <a:pt x="254" y="339"/>
                  </a:lnTo>
                  <a:lnTo>
                    <a:pt x="174" y="390"/>
                  </a:lnTo>
                  <a:lnTo>
                    <a:pt x="94" y="449"/>
                  </a:lnTo>
                  <a:lnTo>
                    <a:pt x="247" y="449"/>
                  </a:lnTo>
                  <a:lnTo>
                    <a:pt x="262" y="449"/>
                  </a:lnTo>
                  <a:lnTo>
                    <a:pt x="276" y="449"/>
                  </a:lnTo>
                  <a:lnTo>
                    <a:pt x="291" y="449"/>
                  </a:lnTo>
                  <a:lnTo>
                    <a:pt x="313" y="449"/>
                  </a:lnTo>
                  <a:lnTo>
                    <a:pt x="327" y="449"/>
                  </a:lnTo>
                  <a:lnTo>
                    <a:pt x="334" y="449"/>
                  </a:lnTo>
                  <a:lnTo>
                    <a:pt x="342" y="434"/>
                  </a:lnTo>
                  <a:lnTo>
                    <a:pt x="342" y="420"/>
                  </a:lnTo>
                  <a:lnTo>
                    <a:pt x="349" y="405"/>
                  </a:lnTo>
                  <a:lnTo>
                    <a:pt x="356" y="390"/>
                  </a:lnTo>
                  <a:lnTo>
                    <a:pt x="356" y="375"/>
                  </a:lnTo>
                  <a:lnTo>
                    <a:pt x="393" y="375"/>
                  </a:lnTo>
                  <a:lnTo>
                    <a:pt x="364" y="530"/>
                  </a:lnTo>
                  <a:lnTo>
                    <a:pt x="0" y="530"/>
                  </a:lnTo>
                  <a:lnTo>
                    <a:pt x="0" y="501"/>
                  </a:lnTo>
                  <a:lnTo>
                    <a:pt x="0" y="501"/>
                  </a:lnTo>
                  <a:lnTo>
                    <a:pt x="0" y="493"/>
                  </a:lnTo>
                  <a:lnTo>
                    <a:pt x="7" y="493"/>
                  </a:lnTo>
                  <a:lnTo>
                    <a:pt x="196" y="324"/>
                  </a:lnTo>
                  <a:lnTo>
                    <a:pt x="254" y="272"/>
                  </a:lnTo>
                  <a:lnTo>
                    <a:pt x="291" y="221"/>
                  </a:lnTo>
                  <a:lnTo>
                    <a:pt x="305" y="154"/>
                  </a:lnTo>
                  <a:lnTo>
                    <a:pt x="291" y="103"/>
                  </a:lnTo>
                  <a:lnTo>
                    <a:pt x="262" y="66"/>
                  </a:lnTo>
                  <a:lnTo>
                    <a:pt x="218" y="44"/>
                  </a:lnTo>
                  <a:lnTo>
                    <a:pt x="167" y="37"/>
                  </a:lnTo>
                  <a:lnTo>
                    <a:pt x="94" y="51"/>
                  </a:lnTo>
                  <a:lnTo>
                    <a:pt x="44" y="96"/>
                  </a:lnTo>
                  <a:lnTo>
                    <a:pt x="58" y="96"/>
                  </a:lnTo>
                  <a:lnTo>
                    <a:pt x="73" y="110"/>
                  </a:lnTo>
                  <a:lnTo>
                    <a:pt x="87" y="118"/>
                  </a:lnTo>
                  <a:lnTo>
                    <a:pt x="87" y="140"/>
                  </a:lnTo>
                  <a:lnTo>
                    <a:pt x="87" y="154"/>
                  </a:lnTo>
                  <a:lnTo>
                    <a:pt x="80" y="169"/>
                  </a:lnTo>
                  <a:lnTo>
                    <a:pt x="65" y="184"/>
                  </a:lnTo>
                  <a:lnTo>
                    <a:pt x="58" y="184"/>
                  </a:lnTo>
                  <a:lnTo>
                    <a:pt x="44" y="191"/>
                  </a:lnTo>
                  <a:lnTo>
                    <a:pt x="36" y="184"/>
                  </a:lnTo>
                  <a:lnTo>
                    <a:pt x="29" y="184"/>
                  </a:lnTo>
                  <a:lnTo>
                    <a:pt x="14" y="177"/>
                  </a:lnTo>
                  <a:lnTo>
                    <a:pt x="7" y="169"/>
                  </a:lnTo>
                  <a:lnTo>
                    <a:pt x="0" y="154"/>
                  </a:lnTo>
                  <a:lnTo>
                    <a:pt x="0" y="140"/>
                  </a:lnTo>
                  <a:lnTo>
                    <a:pt x="14" y="88"/>
                  </a:lnTo>
                  <a:lnTo>
                    <a:pt x="51" y="44"/>
                  </a:lnTo>
                  <a:lnTo>
                    <a:pt x="109"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8" name="Freeform 132"/>
            <p:cNvSpPr>
              <a:spLocks/>
            </p:cNvSpPr>
            <p:nvPr/>
          </p:nvSpPr>
          <p:spPr bwMode="auto">
            <a:xfrm>
              <a:off x="21071" y="1573"/>
              <a:ext cx="298" cy="1134"/>
            </a:xfrm>
            <a:custGeom>
              <a:avLst/>
              <a:gdLst/>
              <a:ahLst/>
              <a:cxnLst>
                <a:cxn ang="0">
                  <a:pos x="276" y="0"/>
                </a:cxn>
                <a:cxn ang="0">
                  <a:pos x="276" y="0"/>
                </a:cxn>
                <a:cxn ang="0">
                  <a:pos x="283" y="0"/>
                </a:cxn>
                <a:cxn ang="0">
                  <a:pos x="290" y="0"/>
                </a:cxn>
                <a:cxn ang="0">
                  <a:pos x="290" y="7"/>
                </a:cxn>
                <a:cxn ang="0">
                  <a:pos x="298" y="14"/>
                </a:cxn>
                <a:cxn ang="0">
                  <a:pos x="290" y="22"/>
                </a:cxn>
                <a:cxn ang="0">
                  <a:pos x="290" y="22"/>
                </a:cxn>
                <a:cxn ang="0">
                  <a:pos x="240" y="73"/>
                </a:cxn>
                <a:cxn ang="0">
                  <a:pos x="196" y="132"/>
                </a:cxn>
                <a:cxn ang="0">
                  <a:pos x="145" y="213"/>
                </a:cxn>
                <a:cxn ang="0">
                  <a:pos x="109" y="309"/>
                </a:cxn>
                <a:cxn ang="0">
                  <a:pos x="87" y="427"/>
                </a:cxn>
                <a:cxn ang="0">
                  <a:pos x="80" y="567"/>
                </a:cxn>
                <a:cxn ang="0">
                  <a:pos x="87" y="721"/>
                </a:cxn>
                <a:cxn ang="0">
                  <a:pos x="123" y="861"/>
                </a:cxn>
                <a:cxn ang="0">
                  <a:pos x="189" y="994"/>
                </a:cxn>
                <a:cxn ang="0">
                  <a:pos x="283" y="1104"/>
                </a:cxn>
                <a:cxn ang="0">
                  <a:pos x="290" y="1111"/>
                </a:cxn>
                <a:cxn ang="0">
                  <a:pos x="298" y="1119"/>
                </a:cxn>
                <a:cxn ang="0">
                  <a:pos x="298" y="1126"/>
                </a:cxn>
                <a:cxn ang="0">
                  <a:pos x="290" y="1126"/>
                </a:cxn>
                <a:cxn ang="0">
                  <a:pos x="290" y="1134"/>
                </a:cxn>
                <a:cxn ang="0">
                  <a:pos x="283" y="1134"/>
                </a:cxn>
                <a:cxn ang="0">
                  <a:pos x="276" y="1134"/>
                </a:cxn>
                <a:cxn ang="0">
                  <a:pos x="174" y="1045"/>
                </a:cxn>
                <a:cxn ang="0">
                  <a:pos x="101" y="949"/>
                </a:cxn>
                <a:cxn ang="0">
                  <a:pos x="58" y="854"/>
                </a:cxn>
                <a:cxn ang="0">
                  <a:pos x="21" y="751"/>
                </a:cxn>
                <a:cxn ang="0">
                  <a:pos x="7" y="655"/>
                </a:cxn>
                <a:cxn ang="0">
                  <a:pos x="0" y="567"/>
                </a:cxn>
                <a:cxn ang="0">
                  <a:pos x="7" y="471"/>
                </a:cxn>
                <a:cxn ang="0">
                  <a:pos x="29" y="375"/>
                </a:cxn>
                <a:cxn ang="0">
                  <a:pos x="58" y="272"/>
                </a:cxn>
                <a:cxn ang="0">
                  <a:pos x="109" y="176"/>
                </a:cxn>
                <a:cxn ang="0">
                  <a:pos x="181" y="81"/>
                </a:cxn>
                <a:cxn ang="0">
                  <a:pos x="276" y="0"/>
                </a:cxn>
              </a:cxnLst>
              <a:rect l="0" t="0" r="r" b="b"/>
              <a:pathLst>
                <a:path w="298" h="1134">
                  <a:moveTo>
                    <a:pt x="276" y="0"/>
                  </a:moveTo>
                  <a:lnTo>
                    <a:pt x="276" y="0"/>
                  </a:lnTo>
                  <a:lnTo>
                    <a:pt x="283" y="0"/>
                  </a:lnTo>
                  <a:lnTo>
                    <a:pt x="290" y="0"/>
                  </a:lnTo>
                  <a:lnTo>
                    <a:pt x="290" y="7"/>
                  </a:lnTo>
                  <a:lnTo>
                    <a:pt x="298" y="14"/>
                  </a:lnTo>
                  <a:lnTo>
                    <a:pt x="290" y="22"/>
                  </a:lnTo>
                  <a:lnTo>
                    <a:pt x="290" y="22"/>
                  </a:lnTo>
                  <a:lnTo>
                    <a:pt x="240" y="73"/>
                  </a:lnTo>
                  <a:lnTo>
                    <a:pt x="196" y="132"/>
                  </a:lnTo>
                  <a:lnTo>
                    <a:pt x="145" y="213"/>
                  </a:lnTo>
                  <a:lnTo>
                    <a:pt x="109" y="309"/>
                  </a:lnTo>
                  <a:lnTo>
                    <a:pt x="87" y="427"/>
                  </a:lnTo>
                  <a:lnTo>
                    <a:pt x="80" y="567"/>
                  </a:lnTo>
                  <a:lnTo>
                    <a:pt x="87" y="721"/>
                  </a:lnTo>
                  <a:lnTo>
                    <a:pt x="123" y="861"/>
                  </a:lnTo>
                  <a:lnTo>
                    <a:pt x="189" y="994"/>
                  </a:lnTo>
                  <a:lnTo>
                    <a:pt x="283" y="1104"/>
                  </a:lnTo>
                  <a:lnTo>
                    <a:pt x="290" y="1111"/>
                  </a:lnTo>
                  <a:lnTo>
                    <a:pt x="298" y="1119"/>
                  </a:lnTo>
                  <a:lnTo>
                    <a:pt x="298" y="1126"/>
                  </a:lnTo>
                  <a:lnTo>
                    <a:pt x="290" y="1126"/>
                  </a:lnTo>
                  <a:lnTo>
                    <a:pt x="290" y="1134"/>
                  </a:lnTo>
                  <a:lnTo>
                    <a:pt x="283" y="1134"/>
                  </a:lnTo>
                  <a:lnTo>
                    <a:pt x="276" y="1134"/>
                  </a:lnTo>
                  <a:lnTo>
                    <a:pt x="174" y="1045"/>
                  </a:lnTo>
                  <a:lnTo>
                    <a:pt x="101" y="949"/>
                  </a:lnTo>
                  <a:lnTo>
                    <a:pt x="58" y="854"/>
                  </a:lnTo>
                  <a:lnTo>
                    <a:pt x="21" y="751"/>
                  </a:lnTo>
                  <a:lnTo>
                    <a:pt x="7" y="655"/>
                  </a:lnTo>
                  <a:lnTo>
                    <a:pt x="0" y="567"/>
                  </a:lnTo>
                  <a:lnTo>
                    <a:pt x="7" y="471"/>
                  </a:lnTo>
                  <a:lnTo>
                    <a:pt x="29" y="375"/>
                  </a:lnTo>
                  <a:lnTo>
                    <a:pt x="58" y="272"/>
                  </a:lnTo>
                  <a:lnTo>
                    <a:pt x="109" y="176"/>
                  </a:lnTo>
                  <a:lnTo>
                    <a:pt x="181" y="81"/>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9" name="Freeform 133"/>
            <p:cNvSpPr>
              <a:spLocks/>
            </p:cNvSpPr>
            <p:nvPr/>
          </p:nvSpPr>
          <p:spPr bwMode="auto">
            <a:xfrm>
              <a:off x="21492" y="1926"/>
              <a:ext cx="655" cy="508"/>
            </a:xfrm>
            <a:custGeom>
              <a:avLst/>
              <a:gdLst/>
              <a:ahLst/>
              <a:cxnLst>
                <a:cxn ang="0">
                  <a:pos x="197" y="0"/>
                </a:cxn>
                <a:cxn ang="0">
                  <a:pos x="240" y="22"/>
                </a:cxn>
                <a:cxn ang="0">
                  <a:pos x="269" y="66"/>
                </a:cxn>
                <a:cxn ang="0">
                  <a:pos x="269" y="118"/>
                </a:cxn>
                <a:cxn ang="0">
                  <a:pos x="226" y="236"/>
                </a:cxn>
                <a:cxn ang="0">
                  <a:pos x="197" y="383"/>
                </a:cxn>
                <a:cxn ang="0">
                  <a:pos x="197" y="405"/>
                </a:cxn>
                <a:cxn ang="0">
                  <a:pos x="204" y="442"/>
                </a:cxn>
                <a:cxn ang="0">
                  <a:pos x="226" y="464"/>
                </a:cxn>
                <a:cxn ang="0">
                  <a:pos x="277" y="479"/>
                </a:cxn>
                <a:cxn ang="0">
                  <a:pos x="379" y="420"/>
                </a:cxn>
                <a:cxn ang="0">
                  <a:pos x="408" y="376"/>
                </a:cxn>
                <a:cxn ang="0">
                  <a:pos x="422" y="346"/>
                </a:cxn>
                <a:cxn ang="0">
                  <a:pos x="429" y="317"/>
                </a:cxn>
                <a:cxn ang="0">
                  <a:pos x="488" y="81"/>
                </a:cxn>
                <a:cxn ang="0">
                  <a:pos x="495" y="44"/>
                </a:cxn>
                <a:cxn ang="0">
                  <a:pos x="509" y="15"/>
                </a:cxn>
                <a:cxn ang="0">
                  <a:pos x="546" y="7"/>
                </a:cxn>
                <a:cxn ang="0">
                  <a:pos x="568" y="15"/>
                </a:cxn>
                <a:cxn ang="0">
                  <a:pos x="582" y="44"/>
                </a:cxn>
                <a:cxn ang="0">
                  <a:pos x="575" y="66"/>
                </a:cxn>
                <a:cxn ang="0">
                  <a:pos x="568" y="110"/>
                </a:cxn>
                <a:cxn ang="0">
                  <a:pos x="539" y="228"/>
                </a:cxn>
                <a:cxn ang="0">
                  <a:pos x="524" y="280"/>
                </a:cxn>
                <a:cxn ang="0">
                  <a:pos x="509" y="331"/>
                </a:cxn>
                <a:cxn ang="0">
                  <a:pos x="502" y="383"/>
                </a:cxn>
                <a:cxn ang="0">
                  <a:pos x="495" y="420"/>
                </a:cxn>
                <a:cxn ang="0">
                  <a:pos x="502" y="457"/>
                </a:cxn>
                <a:cxn ang="0">
                  <a:pos x="517" y="479"/>
                </a:cxn>
                <a:cxn ang="0">
                  <a:pos x="560" y="464"/>
                </a:cxn>
                <a:cxn ang="0">
                  <a:pos x="604" y="398"/>
                </a:cxn>
                <a:cxn ang="0">
                  <a:pos x="619" y="339"/>
                </a:cxn>
                <a:cxn ang="0">
                  <a:pos x="633" y="324"/>
                </a:cxn>
                <a:cxn ang="0">
                  <a:pos x="640" y="324"/>
                </a:cxn>
                <a:cxn ang="0">
                  <a:pos x="655" y="331"/>
                </a:cxn>
                <a:cxn ang="0">
                  <a:pos x="655" y="346"/>
                </a:cxn>
                <a:cxn ang="0">
                  <a:pos x="648" y="376"/>
                </a:cxn>
                <a:cxn ang="0">
                  <a:pos x="633" y="427"/>
                </a:cxn>
                <a:cxn ang="0">
                  <a:pos x="597" y="479"/>
                </a:cxn>
                <a:cxn ang="0">
                  <a:pos x="553" y="508"/>
                </a:cxn>
                <a:cxn ang="0">
                  <a:pos x="524" y="508"/>
                </a:cxn>
                <a:cxn ang="0">
                  <a:pos x="495" y="508"/>
                </a:cxn>
                <a:cxn ang="0">
                  <a:pos x="459" y="493"/>
                </a:cxn>
                <a:cxn ang="0">
                  <a:pos x="429" y="457"/>
                </a:cxn>
                <a:cxn ang="0">
                  <a:pos x="379" y="471"/>
                </a:cxn>
                <a:cxn ang="0">
                  <a:pos x="269" y="508"/>
                </a:cxn>
                <a:cxn ang="0">
                  <a:pos x="211" y="501"/>
                </a:cxn>
                <a:cxn ang="0">
                  <a:pos x="153" y="471"/>
                </a:cxn>
                <a:cxn ang="0">
                  <a:pos x="117" y="427"/>
                </a:cxn>
                <a:cxn ang="0">
                  <a:pos x="109" y="383"/>
                </a:cxn>
                <a:cxn ang="0">
                  <a:pos x="109" y="346"/>
                </a:cxn>
                <a:cxn ang="0">
                  <a:pos x="124" y="280"/>
                </a:cxn>
                <a:cxn ang="0">
                  <a:pos x="168" y="147"/>
                </a:cxn>
                <a:cxn ang="0">
                  <a:pos x="189" y="66"/>
                </a:cxn>
                <a:cxn ang="0">
                  <a:pos x="182" y="37"/>
                </a:cxn>
                <a:cxn ang="0">
                  <a:pos x="160" y="29"/>
                </a:cxn>
                <a:cxn ang="0">
                  <a:pos x="80" y="88"/>
                </a:cxn>
                <a:cxn ang="0">
                  <a:pos x="44" y="177"/>
                </a:cxn>
                <a:cxn ang="0">
                  <a:pos x="22" y="184"/>
                </a:cxn>
                <a:cxn ang="0">
                  <a:pos x="15" y="184"/>
                </a:cxn>
                <a:cxn ang="0">
                  <a:pos x="0" y="169"/>
                </a:cxn>
                <a:cxn ang="0">
                  <a:pos x="29" y="103"/>
                </a:cxn>
                <a:cxn ang="0">
                  <a:pos x="109" y="15"/>
                </a:cxn>
              </a:cxnLst>
              <a:rect l="0" t="0" r="r" b="b"/>
              <a:pathLst>
                <a:path w="655" h="508">
                  <a:moveTo>
                    <a:pt x="168" y="0"/>
                  </a:moveTo>
                  <a:lnTo>
                    <a:pt x="197" y="0"/>
                  </a:lnTo>
                  <a:lnTo>
                    <a:pt x="219" y="7"/>
                  </a:lnTo>
                  <a:lnTo>
                    <a:pt x="240" y="22"/>
                  </a:lnTo>
                  <a:lnTo>
                    <a:pt x="262" y="44"/>
                  </a:lnTo>
                  <a:lnTo>
                    <a:pt x="269" y="66"/>
                  </a:lnTo>
                  <a:lnTo>
                    <a:pt x="277" y="96"/>
                  </a:lnTo>
                  <a:lnTo>
                    <a:pt x="269" y="118"/>
                  </a:lnTo>
                  <a:lnTo>
                    <a:pt x="255" y="155"/>
                  </a:lnTo>
                  <a:lnTo>
                    <a:pt x="226" y="236"/>
                  </a:lnTo>
                  <a:lnTo>
                    <a:pt x="204" y="309"/>
                  </a:lnTo>
                  <a:lnTo>
                    <a:pt x="197" y="383"/>
                  </a:lnTo>
                  <a:lnTo>
                    <a:pt x="197" y="398"/>
                  </a:lnTo>
                  <a:lnTo>
                    <a:pt x="197" y="405"/>
                  </a:lnTo>
                  <a:lnTo>
                    <a:pt x="197" y="420"/>
                  </a:lnTo>
                  <a:lnTo>
                    <a:pt x="204" y="442"/>
                  </a:lnTo>
                  <a:lnTo>
                    <a:pt x="211" y="457"/>
                  </a:lnTo>
                  <a:lnTo>
                    <a:pt x="226" y="464"/>
                  </a:lnTo>
                  <a:lnTo>
                    <a:pt x="248" y="479"/>
                  </a:lnTo>
                  <a:lnTo>
                    <a:pt x="277" y="479"/>
                  </a:lnTo>
                  <a:lnTo>
                    <a:pt x="335" y="464"/>
                  </a:lnTo>
                  <a:lnTo>
                    <a:pt x="379" y="420"/>
                  </a:lnTo>
                  <a:lnTo>
                    <a:pt x="408" y="383"/>
                  </a:lnTo>
                  <a:lnTo>
                    <a:pt x="408" y="376"/>
                  </a:lnTo>
                  <a:lnTo>
                    <a:pt x="415" y="361"/>
                  </a:lnTo>
                  <a:lnTo>
                    <a:pt x="422" y="346"/>
                  </a:lnTo>
                  <a:lnTo>
                    <a:pt x="422" y="331"/>
                  </a:lnTo>
                  <a:lnTo>
                    <a:pt x="429" y="317"/>
                  </a:lnTo>
                  <a:lnTo>
                    <a:pt x="429" y="317"/>
                  </a:lnTo>
                  <a:lnTo>
                    <a:pt x="488" y="81"/>
                  </a:lnTo>
                  <a:lnTo>
                    <a:pt x="488" y="59"/>
                  </a:lnTo>
                  <a:lnTo>
                    <a:pt x="495" y="44"/>
                  </a:lnTo>
                  <a:lnTo>
                    <a:pt x="502" y="29"/>
                  </a:lnTo>
                  <a:lnTo>
                    <a:pt x="509" y="15"/>
                  </a:lnTo>
                  <a:lnTo>
                    <a:pt x="524" y="7"/>
                  </a:lnTo>
                  <a:lnTo>
                    <a:pt x="546" y="7"/>
                  </a:lnTo>
                  <a:lnTo>
                    <a:pt x="560" y="7"/>
                  </a:lnTo>
                  <a:lnTo>
                    <a:pt x="568" y="15"/>
                  </a:lnTo>
                  <a:lnTo>
                    <a:pt x="575" y="29"/>
                  </a:lnTo>
                  <a:lnTo>
                    <a:pt x="582" y="44"/>
                  </a:lnTo>
                  <a:lnTo>
                    <a:pt x="582" y="52"/>
                  </a:lnTo>
                  <a:lnTo>
                    <a:pt x="575" y="66"/>
                  </a:lnTo>
                  <a:lnTo>
                    <a:pt x="575" y="88"/>
                  </a:lnTo>
                  <a:lnTo>
                    <a:pt x="568" y="110"/>
                  </a:lnTo>
                  <a:lnTo>
                    <a:pt x="560" y="133"/>
                  </a:lnTo>
                  <a:lnTo>
                    <a:pt x="539" y="228"/>
                  </a:lnTo>
                  <a:lnTo>
                    <a:pt x="531" y="250"/>
                  </a:lnTo>
                  <a:lnTo>
                    <a:pt x="524" y="280"/>
                  </a:lnTo>
                  <a:lnTo>
                    <a:pt x="517" y="309"/>
                  </a:lnTo>
                  <a:lnTo>
                    <a:pt x="509" y="331"/>
                  </a:lnTo>
                  <a:lnTo>
                    <a:pt x="502" y="353"/>
                  </a:lnTo>
                  <a:lnTo>
                    <a:pt x="502" y="383"/>
                  </a:lnTo>
                  <a:lnTo>
                    <a:pt x="495" y="405"/>
                  </a:lnTo>
                  <a:lnTo>
                    <a:pt x="495" y="420"/>
                  </a:lnTo>
                  <a:lnTo>
                    <a:pt x="495" y="442"/>
                  </a:lnTo>
                  <a:lnTo>
                    <a:pt x="502" y="457"/>
                  </a:lnTo>
                  <a:lnTo>
                    <a:pt x="509" y="464"/>
                  </a:lnTo>
                  <a:lnTo>
                    <a:pt x="517" y="479"/>
                  </a:lnTo>
                  <a:lnTo>
                    <a:pt x="531" y="479"/>
                  </a:lnTo>
                  <a:lnTo>
                    <a:pt x="560" y="464"/>
                  </a:lnTo>
                  <a:lnTo>
                    <a:pt x="582" y="434"/>
                  </a:lnTo>
                  <a:lnTo>
                    <a:pt x="604" y="398"/>
                  </a:lnTo>
                  <a:lnTo>
                    <a:pt x="611" y="353"/>
                  </a:lnTo>
                  <a:lnTo>
                    <a:pt x="619" y="339"/>
                  </a:lnTo>
                  <a:lnTo>
                    <a:pt x="626" y="331"/>
                  </a:lnTo>
                  <a:lnTo>
                    <a:pt x="633" y="324"/>
                  </a:lnTo>
                  <a:lnTo>
                    <a:pt x="640" y="324"/>
                  </a:lnTo>
                  <a:lnTo>
                    <a:pt x="640" y="324"/>
                  </a:lnTo>
                  <a:lnTo>
                    <a:pt x="648" y="324"/>
                  </a:lnTo>
                  <a:lnTo>
                    <a:pt x="655" y="331"/>
                  </a:lnTo>
                  <a:lnTo>
                    <a:pt x="655" y="339"/>
                  </a:lnTo>
                  <a:lnTo>
                    <a:pt x="655" y="346"/>
                  </a:lnTo>
                  <a:lnTo>
                    <a:pt x="655" y="361"/>
                  </a:lnTo>
                  <a:lnTo>
                    <a:pt x="648" y="376"/>
                  </a:lnTo>
                  <a:lnTo>
                    <a:pt x="640" y="405"/>
                  </a:lnTo>
                  <a:lnTo>
                    <a:pt x="633" y="427"/>
                  </a:lnTo>
                  <a:lnTo>
                    <a:pt x="619" y="449"/>
                  </a:lnTo>
                  <a:lnTo>
                    <a:pt x="597" y="479"/>
                  </a:lnTo>
                  <a:lnTo>
                    <a:pt x="582" y="493"/>
                  </a:lnTo>
                  <a:lnTo>
                    <a:pt x="553" y="508"/>
                  </a:lnTo>
                  <a:lnTo>
                    <a:pt x="531" y="508"/>
                  </a:lnTo>
                  <a:lnTo>
                    <a:pt x="524" y="508"/>
                  </a:lnTo>
                  <a:lnTo>
                    <a:pt x="509" y="508"/>
                  </a:lnTo>
                  <a:lnTo>
                    <a:pt x="495" y="508"/>
                  </a:lnTo>
                  <a:lnTo>
                    <a:pt x="480" y="501"/>
                  </a:lnTo>
                  <a:lnTo>
                    <a:pt x="459" y="493"/>
                  </a:lnTo>
                  <a:lnTo>
                    <a:pt x="444" y="479"/>
                  </a:lnTo>
                  <a:lnTo>
                    <a:pt x="429" y="457"/>
                  </a:lnTo>
                  <a:lnTo>
                    <a:pt x="415" y="434"/>
                  </a:lnTo>
                  <a:lnTo>
                    <a:pt x="379" y="471"/>
                  </a:lnTo>
                  <a:lnTo>
                    <a:pt x="328" y="501"/>
                  </a:lnTo>
                  <a:lnTo>
                    <a:pt x="269" y="508"/>
                  </a:lnTo>
                  <a:lnTo>
                    <a:pt x="240" y="508"/>
                  </a:lnTo>
                  <a:lnTo>
                    <a:pt x="211" y="501"/>
                  </a:lnTo>
                  <a:lnTo>
                    <a:pt x="182" y="493"/>
                  </a:lnTo>
                  <a:lnTo>
                    <a:pt x="153" y="471"/>
                  </a:lnTo>
                  <a:lnTo>
                    <a:pt x="131" y="449"/>
                  </a:lnTo>
                  <a:lnTo>
                    <a:pt x="117" y="427"/>
                  </a:lnTo>
                  <a:lnTo>
                    <a:pt x="117" y="405"/>
                  </a:lnTo>
                  <a:lnTo>
                    <a:pt x="109" y="383"/>
                  </a:lnTo>
                  <a:lnTo>
                    <a:pt x="109" y="368"/>
                  </a:lnTo>
                  <a:lnTo>
                    <a:pt x="109" y="346"/>
                  </a:lnTo>
                  <a:lnTo>
                    <a:pt x="117" y="317"/>
                  </a:lnTo>
                  <a:lnTo>
                    <a:pt x="124" y="280"/>
                  </a:lnTo>
                  <a:lnTo>
                    <a:pt x="139" y="221"/>
                  </a:lnTo>
                  <a:lnTo>
                    <a:pt x="168" y="147"/>
                  </a:lnTo>
                  <a:lnTo>
                    <a:pt x="182" y="103"/>
                  </a:lnTo>
                  <a:lnTo>
                    <a:pt x="189" y="66"/>
                  </a:lnTo>
                  <a:lnTo>
                    <a:pt x="189" y="52"/>
                  </a:lnTo>
                  <a:lnTo>
                    <a:pt x="182" y="37"/>
                  </a:lnTo>
                  <a:lnTo>
                    <a:pt x="175" y="29"/>
                  </a:lnTo>
                  <a:lnTo>
                    <a:pt x="160" y="29"/>
                  </a:lnTo>
                  <a:lnTo>
                    <a:pt x="117" y="44"/>
                  </a:lnTo>
                  <a:lnTo>
                    <a:pt x="80" y="88"/>
                  </a:lnTo>
                  <a:lnTo>
                    <a:pt x="44" y="169"/>
                  </a:lnTo>
                  <a:lnTo>
                    <a:pt x="44" y="177"/>
                  </a:lnTo>
                  <a:lnTo>
                    <a:pt x="37" y="184"/>
                  </a:lnTo>
                  <a:lnTo>
                    <a:pt x="22" y="184"/>
                  </a:lnTo>
                  <a:lnTo>
                    <a:pt x="15" y="184"/>
                  </a:lnTo>
                  <a:lnTo>
                    <a:pt x="15" y="184"/>
                  </a:lnTo>
                  <a:lnTo>
                    <a:pt x="8" y="177"/>
                  </a:lnTo>
                  <a:lnTo>
                    <a:pt x="0" y="169"/>
                  </a:lnTo>
                  <a:lnTo>
                    <a:pt x="8" y="147"/>
                  </a:lnTo>
                  <a:lnTo>
                    <a:pt x="29" y="103"/>
                  </a:lnTo>
                  <a:lnTo>
                    <a:pt x="59" y="52"/>
                  </a:lnTo>
                  <a:lnTo>
                    <a:pt x="109" y="15"/>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0" name="Freeform 134"/>
            <p:cNvSpPr>
              <a:spLocks/>
            </p:cNvSpPr>
            <p:nvPr/>
          </p:nvSpPr>
          <p:spPr bwMode="auto">
            <a:xfrm>
              <a:off x="22271" y="1573"/>
              <a:ext cx="290" cy="1134"/>
            </a:xfrm>
            <a:custGeom>
              <a:avLst/>
              <a:gdLst/>
              <a:ahLst/>
              <a:cxnLst>
                <a:cxn ang="0">
                  <a:pos x="21" y="0"/>
                </a:cxn>
                <a:cxn ang="0">
                  <a:pos x="21" y="0"/>
                </a:cxn>
                <a:cxn ang="0">
                  <a:pos x="123" y="88"/>
                </a:cxn>
                <a:cxn ang="0">
                  <a:pos x="189" y="184"/>
                </a:cxn>
                <a:cxn ang="0">
                  <a:pos x="240" y="279"/>
                </a:cxn>
                <a:cxn ang="0">
                  <a:pos x="276" y="382"/>
                </a:cxn>
                <a:cxn ang="0">
                  <a:pos x="290" y="478"/>
                </a:cxn>
                <a:cxn ang="0">
                  <a:pos x="290" y="567"/>
                </a:cxn>
                <a:cxn ang="0">
                  <a:pos x="283" y="699"/>
                </a:cxn>
                <a:cxn ang="0">
                  <a:pos x="254" y="817"/>
                </a:cxn>
                <a:cxn ang="0">
                  <a:pos x="210" y="920"/>
                </a:cxn>
                <a:cxn ang="0">
                  <a:pos x="160" y="994"/>
                </a:cxn>
                <a:cxn ang="0">
                  <a:pos x="116" y="1053"/>
                </a:cxn>
                <a:cxn ang="0">
                  <a:pos x="65" y="1097"/>
                </a:cxn>
                <a:cxn ang="0">
                  <a:pos x="36" y="1126"/>
                </a:cxn>
                <a:cxn ang="0">
                  <a:pos x="14" y="1134"/>
                </a:cxn>
                <a:cxn ang="0">
                  <a:pos x="7" y="1134"/>
                </a:cxn>
                <a:cxn ang="0">
                  <a:pos x="0" y="1126"/>
                </a:cxn>
                <a:cxn ang="0">
                  <a:pos x="0" y="1126"/>
                </a:cxn>
                <a:cxn ang="0">
                  <a:pos x="0" y="1119"/>
                </a:cxn>
                <a:cxn ang="0">
                  <a:pos x="0" y="1119"/>
                </a:cxn>
                <a:cxn ang="0">
                  <a:pos x="7" y="1111"/>
                </a:cxn>
                <a:cxn ang="0">
                  <a:pos x="14" y="1104"/>
                </a:cxn>
                <a:cxn ang="0">
                  <a:pos x="21" y="1097"/>
                </a:cxn>
                <a:cxn ang="0">
                  <a:pos x="101" y="1001"/>
                </a:cxn>
                <a:cxn ang="0">
                  <a:pos x="167" y="876"/>
                </a:cxn>
                <a:cxn ang="0">
                  <a:pos x="203" y="736"/>
                </a:cxn>
                <a:cxn ang="0">
                  <a:pos x="218" y="567"/>
                </a:cxn>
                <a:cxn ang="0">
                  <a:pos x="210" y="427"/>
                </a:cxn>
                <a:cxn ang="0">
                  <a:pos x="181" y="316"/>
                </a:cxn>
                <a:cxn ang="0">
                  <a:pos x="152" y="220"/>
                </a:cxn>
                <a:cxn ang="0">
                  <a:pos x="109" y="139"/>
                </a:cxn>
                <a:cxn ang="0">
                  <a:pos x="58" y="81"/>
                </a:cxn>
                <a:cxn ang="0">
                  <a:pos x="14" y="29"/>
                </a:cxn>
                <a:cxn ang="0">
                  <a:pos x="0" y="22"/>
                </a:cxn>
                <a:cxn ang="0">
                  <a:pos x="0" y="14"/>
                </a:cxn>
                <a:cxn ang="0">
                  <a:pos x="0" y="7"/>
                </a:cxn>
                <a:cxn ang="0">
                  <a:pos x="7" y="0"/>
                </a:cxn>
                <a:cxn ang="0">
                  <a:pos x="14" y="0"/>
                </a:cxn>
                <a:cxn ang="0">
                  <a:pos x="21" y="0"/>
                </a:cxn>
              </a:cxnLst>
              <a:rect l="0" t="0" r="r" b="b"/>
              <a:pathLst>
                <a:path w="290" h="1134">
                  <a:moveTo>
                    <a:pt x="21" y="0"/>
                  </a:moveTo>
                  <a:lnTo>
                    <a:pt x="21" y="0"/>
                  </a:lnTo>
                  <a:lnTo>
                    <a:pt x="123" y="88"/>
                  </a:lnTo>
                  <a:lnTo>
                    <a:pt x="189" y="184"/>
                  </a:lnTo>
                  <a:lnTo>
                    <a:pt x="240" y="279"/>
                  </a:lnTo>
                  <a:lnTo>
                    <a:pt x="276" y="382"/>
                  </a:lnTo>
                  <a:lnTo>
                    <a:pt x="290" y="478"/>
                  </a:lnTo>
                  <a:lnTo>
                    <a:pt x="290" y="567"/>
                  </a:lnTo>
                  <a:lnTo>
                    <a:pt x="283" y="699"/>
                  </a:lnTo>
                  <a:lnTo>
                    <a:pt x="254" y="817"/>
                  </a:lnTo>
                  <a:lnTo>
                    <a:pt x="210" y="920"/>
                  </a:lnTo>
                  <a:lnTo>
                    <a:pt x="160" y="994"/>
                  </a:lnTo>
                  <a:lnTo>
                    <a:pt x="116" y="1053"/>
                  </a:lnTo>
                  <a:lnTo>
                    <a:pt x="65" y="1097"/>
                  </a:lnTo>
                  <a:lnTo>
                    <a:pt x="36" y="1126"/>
                  </a:lnTo>
                  <a:lnTo>
                    <a:pt x="14" y="1134"/>
                  </a:lnTo>
                  <a:lnTo>
                    <a:pt x="7" y="1134"/>
                  </a:lnTo>
                  <a:lnTo>
                    <a:pt x="0" y="1126"/>
                  </a:lnTo>
                  <a:lnTo>
                    <a:pt x="0" y="1126"/>
                  </a:lnTo>
                  <a:lnTo>
                    <a:pt x="0" y="1119"/>
                  </a:lnTo>
                  <a:lnTo>
                    <a:pt x="0" y="1119"/>
                  </a:lnTo>
                  <a:lnTo>
                    <a:pt x="7" y="1111"/>
                  </a:lnTo>
                  <a:lnTo>
                    <a:pt x="14" y="1104"/>
                  </a:lnTo>
                  <a:lnTo>
                    <a:pt x="21" y="1097"/>
                  </a:lnTo>
                  <a:lnTo>
                    <a:pt x="101" y="1001"/>
                  </a:lnTo>
                  <a:lnTo>
                    <a:pt x="167" y="876"/>
                  </a:lnTo>
                  <a:lnTo>
                    <a:pt x="203" y="736"/>
                  </a:lnTo>
                  <a:lnTo>
                    <a:pt x="218" y="567"/>
                  </a:lnTo>
                  <a:lnTo>
                    <a:pt x="210" y="427"/>
                  </a:lnTo>
                  <a:lnTo>
                    <a:pt x="181" y="316"/>
                  </a:lnTo>
                  <a:lnTo>
                    <a:pt x="152" y="220"/>
                  </a:lnTo>
                  <a:lnTo>
                    <a:pt x="109" y="139"/>
                  </a:lnTo>
                  <a:lnTo>
                    <a:pt x="58" y="81"/>
                  </a:lnTo>
                  <a:lnTo>
                    <a:pt x="14" y="29"/>
                  </a:lnTo>
                  <a:lnTo>
                    <a:pt x="0" y="22"/>
                  </a:lnTo>
                  <a:lnTo>
                    <a:pt x="0" y="14"/>
                  </a:lnTo>
                  <a:lnTo>
                    <a:pt x="0" y="7"/>
                  </a:lnTo>
                  <a:lnTo>
                    <a:pt x="7" y="0"/>
                  </a:lnTo>
                  <a:lnTo>
                    <a:pt x="14"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1" name="Freeform 135"/>
            <p:cNvSpPr>
              <a:spLocks/>
            </p:cNvSpPr>
            <p:nvPr/>
          </p:nvSpPr>
          <p:spPr bwMode="auto">
            <a:xfrm>
              <a:off x="22852" y="1573"/>
              <a:ext cx="59" cy="1134"/>
            </a:xfrm>
            <a:custGeom>
              <a:avLst/>
              <a:gdLst/>
              <a:ahLst/>
              <a:cxnLst>
                <a:cxn ang="0">
                  <a:pos x="29" y="0"/>
                </a:cxn>
                <a:cxn ang="0">
                  <a:pos x="44" y="0"/>
                </a:cxn>
                <a:cxn ang="0">
                  <a:pos x="51" y="7"/>
                </a:cxn>
                <a:cxn ang="0">
                  <a:pos x="51" y="22"/>
                </a:cxn>
                <a:cxn ang="0">
                  <a:pos x="59" y="29"/>
                </a:cxn>
                <a:cxn ang="0">
                  <a:pos x="59" y="44"/>
                </a:cxn>
                <a:cxn ang="0">
                  <a:pos x="59" y="1089"/>
                </a:cxn>
                <a:cxn ang="0">
                  <a:pos x="59" y="1104"/>
                </a:cxn>
                <a:cxn ang="0">
                  <a:pos x="51" y="1111"/>
                </a:cxn>
                <a:cxn ang="0">
                  <a:pos x="51" y="1126"/>
                </a:cxn>
                <a:cxn ang="0">
                  <a:pos x="44" y="1134"/>
                </a:cxn>
                <a:cxn ang="0">
                  <a:pos x="29" y="1134"/>
                </a:cxn>
                <a:cxn ang="0">
                  <a:pos x="15" y="1134"/>
                </a:cxn>
                <a:cxn ang="0">
                  <a:pos x="8" y="1126"/>
                </a:cxn>
                <a:cxn ang="0">
                  <a:pos x="0" y="1111"/>
                </a:cxn>
                <a:cxn ang="0">
                  <a:pos x="0" y="1104"/>
                </a:cxn>
                <a:cxn ang="0">
                  <a:pos x="0" y="1089"/>
                </a:cxn>
                <a:cxn ang="0">
                  <a:pos x="0" y="44"/>
                </a:cxn>
                <a:cxn ang="0">
                  <a:pos x="0" y="29"/>
                </a:cxn>
                <a:cxn ang="0">
                  <a:pos x="0" y="22"/>
                </a:cxn>
                <a:cxn ang="0">
                  <a:pos x="8" y="7"/>
                </a:cxn>
                <a:cxn ang="0">
                  <a:pos x="15" y="0"/>
                </a:cxn>
                <a:cxn ang="0">
                  <a:pos x="29" y="0"/>
                </a:cxn>
              </a:cxnLst>
              <a:rect l="0" t="0" r="r" b="b"/>
              <a:pathLst>
                <a:path w="59" h="1134">
                  <a:moveTo>
                    <a:pt x="29" y="0"/>
                  </a:moveTo>
                  <a:lnTo>
                    <a:pt x="44" y="0"/>
                  </a:lnTo>
                  <a:lnTo>
                    <a:pt x="51" y="7"/>
                  </a:lnTo>
                  <a:lnTo>
                    <a:pt x="51" y="22"/>
                  </a:lnTo>
                  <a:lnTo>
                    <a:pt x="59" y="29"/>
                  </a:lnTo>
                  <a:lnTo>
                    <a:pt x="59" y="44"/>
                  </a:lnTo>
                  <a:lnTo>
                    <a:pt x="59" y="1089"/>
                  </a:lnTo>
                  <a:lnTo>
                    <a:pt x="59" y="1104"/>
                  </a:lnTo>
                  <a:lnTo>
                    <a:pt x="51" y="1111"/>
                  </a:lnTo>
                  <a:lnTo>
                    <a:pt x="51" y="1126"/>
                  </a:lnTo>
                  <a:lnTo>
                    <a:pt x="44" y="1134"/>
                  </a:lnTo>
                  <a:lnTo>
                    <a:pt x="29" y="1134"/>
                  </a:lnTo>
                  <a:lnTo>
                    <a:pt x="15" y="1134"/>
                  </a:lnTo>
                  <a:lnTo>
                    <a:pt x="8" y="1126"/>
                  </a:lnTo>
                  <a:lnTo>
                    <a:pt x="0" y="1111"/>
                  </a:lnTo>
                  <a:lnTo>
                    <a:pt x="0" y="1104"/>
                  </a:lnTo>
                  <a:lnTo>
                    <a:pt x="0" y="1089"/>
                  </a:lnTo>
                  <a:lnTo>
                    <a:pt x="0" y="44"/>
                  </a:lnTo>
                  <a:lnTo>
                    <a:pt x="0" y="29"/>
                  </a:lnTo>
                  <a:lnTo>
                    <a:pt x="0" y="22"/>
                  </a:lnTo>
                  <a:lnTo>
                    <a:pt x="8" y="7"/>
                  </a:lnTo>
                  <a:lnTo>
                    <a:pt x="15"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2" name="Rectangle 136"/>
            <p:cNvSpPr>
              <a:spLocks noChangeArrowheads="1"/>
            </p:cNvSpPr>
            <p:nvPr/>
          </p:nvSpPr>
          <p:spPr bwMode="auto">
            <a:xfrm>
              <a:off x="12329" y="2817"/>
              <a:ext cx="11891" cy="8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3" name="Freeform 137"/>
            <p:cNvSpPr>
              <a:spLocks/>
            </p:cNvSpPr>
            <p:nvPr/>
          </p:nvSpPr>
          <p:spPr bwMode="auto">
            <a:xfrm>
              <a:off x="12409" y="3340"/>
              <a:ext cx="502" cy="758"/>
            </a:xfrm>
            <a:custGeom>
              <a:avLst/>
              <a:gdLst/>
              <a:ahLst/>
              <a:cxnLst>
                <a:cxn ang="0">
                  <a:pos x="320" y="7"/>
                </a:cxn>
                <a:cxn ang="0">
                  <a:pos x="451" y="88"/>
                </a:cxn>
                <a:cxn ang="0">
                  <a:pos x="502" y="221"/>
                </a:cxn>
                <a:cxn ang="0">
                  <a:pos x="451" y="361"/>
                </a:cxn>
                <a:cxn ang="0">
                  <a:pos x="342" y="471"/>
                </a:cxn>
                <a:cxn ang="0">
                  <a:pos x="247" y="545"/>
                </a:cxn>
                <a:cxn ang="0">
                  <a:pos x="116" y="663"/>
                </a:cxn>
                <a:cxn ang="0">
                  <a:pos x="334" y="663"/>
                </a:cxn>
                <a:cxn ang="0">
                  <a:pos x="378" y="663"/>
                </a:cxn>
                <a:cxn ang="0">
                  <a:pos x="422" y="655"/>
                </a:cxn>
                <a:cxn ang="0">
                  <a:pos x="443" y="640"/>
                </a:cxn>
                <a:cxn ang="0">
                  <a:pos x="458" y="596"/>
                </a:cxn>
                <a:cxn ang="0">
                  <a:pos x="465" y="552"/>
                </a:cxn>
                <a:cxn ang="0">
                  <a:pos x="502" y="552"/>
                </a:cxn>
                <a:cxn ang="0">
                  <a:pos x="0" y="758"/>
                </a:cxn>
                <a:cxn ang="0">
                  <a:pos x="7" y="729"/>
                </a:cxn>
                <a:cxn ang="0">
                  <a:pos x="14" y="714"/>
                </a:cxn>
                <a:cxn ang="0">
                  <a:pos x="320" y="405"/>
                </a:cxn>
                <a:cxn ang="0">
                  <a:pos x="385" y="294"/>
                </a:cxn>
                <a:cxn ang="0">
                  <a:pos x="385" y="154"/>
                </a:cxn>
                <a:cxn ang="0">
                  <a:pos x="298" y="59"/>
                </a:cxn>
                <a:cxn ang="0">
                  <a:pos x="182" y="44"/>
                </a:cxn>
                <a:cxn ang="0">
                  <a:pos x="94" y="96"/>
                </a:cxn>
                <a:cxn ang="0">
                  <a:pos x="80" y="147"/>
                </a:cxn>
                <a:cxn ang="0">
                  <a:pos x="109" y="162"/>
                </a:cxn>
                <a:cxn ang="0">
                  <a:pos x="123" y="184"/>
                </a:cxn>
                <a:cxn ang="0">
                  <a:pos x="123" y="206"/>
                </a:cxn>
                <a:cxn ang="0">
                  <a:pos x="109" y="243"/>
                </a:cxn>
                <a:cxn ang="0">
                  <a:pos x="80" y="265"/>
                </a:cxn>
                <a:cxn ang="0">
                  <a:pos x="58" y="265"/>
                </a:cxn>
                <a:cxn ang="0">
                  <a:pos x="36" y="265"/>
                </a:cxn>
                <a:cxn ang="0">
                  <a:pos x="14" y="243"/>
                </a:cxn>
                <a:cxn ang="0">
                  <a:pos x="0" y="206"/>
                </a:cxn>
                <a:cxn ang="0">
                  <a:pos x="65" y="59"/>
                </a:cxn>
                <a:cxn ang="0">
                  <a:pos x="240" y="0"/>
                </a:cxn>
              </a:cxnLst>
              <a:rect l="0" t="0" r="r" b="b"/>
              <a:pathLst>
                <a:path w="502" h="758">
                  <a:moveTo>
                    <a:pt x="240" y="0"/>
                  </a:moveTo>
                  <a:lnTo>
                    <a:pt x="320" y="7"/>
                  </a:lnTo>
                  <a:lnTo>
                    <a:pt x="392" y="37"/>
                  </a:lnTo>
                  <a:lnTo>
                    <a:pt x="451" y="88"/>
                  </a:lnTo>
                  <a:lnTo>
                    <a:pt x="487" y="147"/>
                  </a:lnTo>
                  <a:lnTo>
                    <a:pt x="502" y="221"/>
                  </a:lnTo>
                  <a:lnTo>
                    <a:pt x="487" y="294"/>
                  </a:lnTo>
                  <a:lnTo>
                    <a:pt x="451" y="361"/>
                  </a:lnTo>
                  <a:lnTo>
                    <a:pt x="400" y="420"/>
                  </a:lnTo>
                  <a:lnTo>
                    <a:pt x="342" y="471"/>
                  </a:lnTo>
                  <a:lnTo>
                    <a:pt x="291" y="508"/>
                  </a:lnTo>
                  <a:lnTo>
                    <a:pt x="247" y="545"/>
                  </a:lnTo>
                  <a:lnTo>
                    <a:pt x="189" y="596"/>
                  </a:lnTo>
                  <a:lnTo>
                    <a:pt x="116" y="663"/>
                  </a:lnTo>
                  <a:lnTo>
                    <a:pt x="320" y="663"/>
                  </a:lnTo>
                  <a:lnTo>
                    <a:pt x="334" y="663"/>
                  </a:lnTo>
                  <a:lnTo>
                    <a:pt x="356" y="663"/>
                  </a:lnTo>
                  <a:lnTo>
                    <a:pt x="378" y="663"/>
                  </a:lnTo>
                  <a:lnTo>
                    <a:pt x="407" y="655"/>
                  </a:lnTo>
                  <a:lnTo>
                    <a:pt x="422" y="655"/>
                  </a:lnTo>
                  <a:lnTo>
                    <a:pt x="436" y="655"/>
                  </a:lnTo>
                  <a:lnTo>
                    <a:pt x="443" y="640"/>
                  </a:lnTo>
                  <a:lnTo>
                    <a:pt x="451" y="618"/>
                  </a:lnTo>
                  <a:lnTo>
                    <a:pt x="458" y="596"/>
                  </a:lnTo>
                  <a:lnTo>
                    <a:pt x="458" y="567"/>
                  </a:lnTo>
                  <a:lnTo>
                    <a:pt x="465" y="552"/>
                  </a:lnTo>
                  <a:lnTo>
                    <a:pt x="502" y="552"/>
                  </a:lnTo>
                  <a:lnTo>
                    <a:pt x="502" y="552"/>
                  </a:lnTo>
                  <a:lnTo>
                    <a:pt x="465" y="758"/>
                  </a:lnTo>
                  <a:lnTo>
                    <a:pt x="0" y="758"/>
                  </a:lnTo>
                  <a:lnTo>
                    <a:pt x="7" y="736"/>
                  </a:lnTo>
                  <a:lnTo>
                    <a:pt x="7" y="729"/>
                  </a:lnTo>
                  <a:lnTo>
                    <a:pt x="7" y="721"/>
                  </a:lnTo>
                  <a:lnTo>
                    <a:pt x="14" y="714"/>
                  </a:lnTo>
                  <a:lnTo>
                    <a:pt x="283" y="442"/>
                  </a:lnTo>
                  <a:lnTo>
                    <a:pt x="320" y="405"/>
                  </a:lnTo>
                  <a:lnTo>
                    <a:pt x="356" y="353"/>
                  </a:lnTo>
                  <a:lnTo>
                    <a:pt x="385" y="294"/>
                  </a:lnTo>
                  <a:lnTo>
                    <a:pt x="392" y="221"/>
                  </a:lnTo>
                  <a:lnTo>
                    <a:pt x="385" y="154"/>
                  </a:lnTo>
                  <a:lnTo>
                    <a:pt x="349" y="96"/>
                  </a:lnTo>
                  <a:lnTo>
                    <a:pt x="298" y="59"/>
                  </a:lnTo>
                  <a:lnTo>
                    <a:pt x="218" y="37"/>
                  </a:lnTo>
                  <a:lnTo>
                    <a:pt x="182" y="44"/>
                  </a:lnTo>
                  <a:lnTo>
                    <a:pt x="131" y="66"/>
                  </a:lnTo>
                  <a:lnTo>
                    <a:pt x="94" y="96"/>
                  </a:lnTo>
                  <a:lnTo>
                    <a:pt x="58" y="147"/>
                  </a:lnTo>
                  <a:lnTo>
                    <a:pt x="80" y="147"/>
                  </a:lnTo>
                  <a:lnTo>
                    <a:pt x="94" y="154"/>
                  </a:lnTo>
                  <a:lnTo>
                    <a:pt x="109" y="162"/>
                  </a:lnTo>
                  <a:lnTo>
                    <a:pt x="116" y="177"/>
                  </a:lnTo>
                  <a:lnTo>
                    <a:pt x="123" y="184"/>
                  </a:lnTo>
                  <a:lnTo>
                    <a:pt x="123" y="199"/>
                  </a:lnTo>
                  <a:lnTo>
                    <a:pt x="123" y="206"/>
                  </a:lnTo>
                  <a:lnTo>
                    <a:pt x="116" y="228"/>
                  </a:lnTo>
                  <a:lnTo>
                    <a:pt x="109" y="243"/>
                  </a:lnTo>
                  <a:lnTo>
                    <a:pt x="94" y="258"/>
                  </a:lnTo>
                  <a:lnTo>
                    <a:pt x="80" y="265"/>
                  </a:lnTo>
                  <a:lnTo>
                    <a:pt x="65" y="265"/>
                  </a:lnTo>
                  <a:lnTo>
                    <a:pt x="58" y="265"/>
                  </a:lnTo>
                  <a:lnTo>
                    <a:pt x="51" y="265"/>
                  </a:lnTo>
                  <a:lnTo>
                    <a:pt x="36" y="265"/>
                  </a:lnTo>
                  <a:lnTo>
                    <a:pt x="22" y="258"/>
                  </a:lnTo>
                  <a:lnTo>
                    <a:pt x="14" y="243"/>
                  </a:lnTo>
                  <a:lnTo>
                    <a:pt x="7" y="228"/>
                  </a:lnTo>
                  <a:lnTo>
                    <a:pt x="0" y="206"/>
                  </a:lnTo>
                  <a:lnTo>
                    <a:pt x="22" y="125"/>
                  </a:lnTo>
                  <a:lnTo>
                    <a:pt x="65" y="59"/>
                  </a:lnTo>
                  <a:lnTo>
                    <a:pt x="145" y="15"/>
                  </a:lnTo>
                  <a:lnTo>
                    <a:pt x="2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4" name="Freeform 138"/>
            <p:cNvSpPr>
              <a:spLocks/>
            </p:cNvSpPr>
            <p:nvPr/>
          </p:nvSpPr>
          <p:spPr bwMode="auto">
            <a:xfrm>
              <a:off x="13034" y="3318"/>
              <a:ext cx="349" cy="780"/>
            </a:xfrm>
            <a:custGeom>
              <a:avLst/>
              <a:gdLst/>
              <a:ahLst/>
              <a:cxnLst>
                <a:cxn ang="0">
                  <a:pos x="0" y="0"/>
                </a:cxn>
                <a:cxn ang="0">
                  <a:pos x="22" y="0"/>
                </a:cxn>
                <a:cxn ang="0">
                  <a:pos x="73" y="7"/>
                </a:cxn>
                <a:cxn ang="0">
                  <a:pos x="131" y="7"/>
                </a:cxn>
                <a:cxn ang="0">
                  <a:pos x="175" y="7"/>
                </a:cxn>
                <a:cxn ang="0">
                  <a:pos x="218" y="7"/>
                </a:cxn>
                <a:cxn ang="0">
                  <a:pos x="277" y="7"/>
                </a:cxn>
                <a:cxn ang="0">
                  <a:pos x="327" y="0"/>
                </a:cxn>
                <a:cxn ang="0">
                  <a:pos x="349" y="0"/>
                </a:cxn>
                <a:cxn ang="0">
                  <a:pos x="349" y="44"/>
                </a:cxn>
                <a:cxn ang="0">
                  <a:pos x="320" y="44"/>
                </a:cxn>
                <a:cxn ang="0">
                  <a:pos x="284" y="44"/>
                </a:cxn>
                <a:cxn ang="0">
                  <a:pos x="262" y="44"/>
                </a:cxn>
                <a:cxn ang="0">
                  <a:pos x="240" y="51"/>
                </a:cxn>
                <a:cxn ang="0">
                  <a:pos x="233" y="59"/>
                </a:cxn>
                <a:cxn ang="0">
                  <a:pos x="226" y="66"/>
                </a:cxn>
                <a:cxn ang="0">
                  <a:pos x="226" y="81"/>
                </a:cxn>
                <a:cxn ang="0">
                  <a:pos x="226" y="95"/>
                </a:cxn>
                <a:cxn ang="0">
                  <a:pos x="226" y="685"/>
                </a:cxn>
                <a:cxn ang="0">
                  <a:pos x="226" y="699"/>
                </a:cxn>
                <a:cxn ang="0">
                  <a:pos x="226" y="714"/>
                </a:cxn>
                <a:cxn ang="0">
                  <a:pos x="233" y="721"/>
                </a:cxn>
                <a:cxn ang="0">
                  <a:pos x="240" y="729"/>
                </a:cxn>
                <a:cxn ang="0">
                  <a:pos x="262" y="736"/>
                </a:cxn>
                <a:cxn ang="0">
                  <a:pos x="284" y="736"/>
                </a:cxn>
                <a:cxn ang="0">
                  <a:pos x="320" y="736"/>
                </a:cxn>
                <a:cxn ang="0">
                  <a:pos x="349" y="736"/>
                </a:cxn>
                <a:cxn ang="0">
                  <a:pos x="349" y="780"/>
                </a:cxn>
                <a:cxn ang="0">
                  <a:pos x="327" y="780"/>
                </a:cxn>
                <a:cxn ang="0">
                  <a:pos x="277" y="773"/>
                </a:cxn>
                <a:cxn ang="0">
                  <a:pos x="218" y="773"/>
                </a:cxn>
                <a:cxn ang="0">
                  <a:pos x="175" y="773"/>
                </a:cxn>
                <a:cxn ang="0">
                  <a:pos x="131" y="773"/>
                </a:cxn>
                <a:cxn ang="0">
                  <a:pos x="73" y="773"/>
                </a:cxn>
                <a:cxn ang="0">
                  <a:pos x="22" y="780"/>
                </a:cxn>
                <a:cxn ang="0">
                  <a:pos x="0" y="780"/>
                </a:cxn>
                <a:cxn ang="0">
                  <a:pos x="0" y="736"/>
                </a:cxn>
                <a:cxn ang="0">
                  <a:pos x="29" y="736"/>
                </a:cxn>
                <a:cxn ang="0">
                  <a:pos x="66" y="736"/>
                </a:cxn>
                <a:cxn ang="0">
                  <a:pos x="87" y="736"/>
                </a:cxn>
                <a:cxn ang="0">
                  <a:pos x="102" y="729"/>
                </a:cxn>
                <a:cxn ang="0">
                  <a:pos x="117" y="721"/>
                </a:cxn>
                <a:cxn ang="0">
                  <a:pos x="117" y="714"/>
                </a:cxn>
                <a:cxn ang="0">
                  <a:pos x="124" y="699"/>
                </a:cxn>
                <a:cxn ang="0">
                  <a:pos x="124" y="685"/>
                </a:cxn>
                <a:cxn ang="0">
                  <a:pos x="124" y="95"/>
                </a:cxn>
                <a:cxn ang="0">
                  <a:pos x="124" y="81"/>
                </a:cxn>
                <a:cxn ang="0">
                  <a:pos x="117" y="66"/>
                </a:cxn>
                <a:cxn ang="0">
                  <a:pos x="117" y="59"/>
                </a:cxn>
                <a:cxn ang="0">
                  <a:pos x="102" y="51"/>
                </a:cxn>
                <a:cxn ang="0">
                  <a:pos x="87" y="44"/>
                </a:cxn>
                <a:cxn ang="0">
                  <a:pos x="66" y="44"/>
                </a:cxn>
                <a:cxn ang="0">
                  <a:pos x="29" y="44"/>
                </a:cxn>
                <a:cxn ang="0">
                  <a:pos x="0" y="44"/>
                </a:cxn>
                <a:cxn ang="0">
                  <a:pos x="0" y="0"/>
                </a:cxn>
              </a:cxnLst>
              <a:rect l="0" t="0" r="r" b="b"/>
              <a:pathLst>
                <a:path w="349" h="780">
                  <a:moveTo>
                    <a:pt x="0" y="0"/>
                  </a:moveTo>
                  <a:lnTo>
                    <a:pt x="22" y="0"/>
                  </a:lnTo>
                  <a:lnTo>
                    <a:pt x="73" y="7"/>
                  </a:lnTo>
                  <a:lnTo>
                    <a:pt x="131" y="7"/>
                  </a:lnTo>
                  <a:lnTo>
                    <a:pt x="175" y="7"/>
                  </a:lnTo>
                  <a:lnTo>
                    <a:pt x="218" y="7"/>
                  </a:lnTo>
                  <a:lnTo>
                    <a:pt x="277" y="7"/>
                  </a:lnTo>
                  <a:lnTo>
                    <a:pt x="327" y="0"/>
                  </a:lnTo>
                  <a:lnTo>
                    <a:pt x="349" y="0"/>
                  </a:lnTo>
                  <a:lnTo>
                    <a:pt x="349" y="44"/>
                  </a:lnTo>
                  <a:lnTo>
                    <a:pt x="320" y="44"/>
                  </a:lnTo>
                  <a:lnTo>
                    <a:pt x="284" y="44"/>
                  </a:lnTo>
                  <a:lnTo>
                    <a:pt x="262" y="44"/>
                  </a:lnTo>
                  <a:lnTo>
                    <a:pt x="240" y="51"/>
                  </a:lnTo>
                  <a:lnTo>
                    <a:pt x="233" y="59"/>
                  </a:lnTo>
                  <a:lnTo>
                    <a:pt x="226" y="66"/>
                  </a:lnTo>
                  <a:lnTo>
                    <a:pt x="226" y="81"/>
                  </a:lnTo>
                  <a:lnTo>
                    <a:pt x="226" y="95"/>
                  </a:lnTo>
                  <a:lnTo>
                    <a:pt x="226" y="685"/>
                  </a:lnTo>
                  <a:lnTo>
                    <a:pt x="226" y="699"/>
                  </a:lnTo>
                  <a:lnTo>
                    <a:pt x="226" y="714"/>
                  </a:lnTo>
                  <a:lnTo>
                    <a:pt x="233" y="721"/>
                  </a:lnTo>
                  <a:lnTo>
                    <a:pt x="240" y="729"/>
                  </a:lnTo>
                  <a:lnTo>
                    <a:pt x="262" y="736"/>
                  </a:lnTo>
                  <a:lnTo>
                    <a:pt x="284" y="736"/>
                  </a:lnTo>
                  <a:lnTo>
                    <a:pt x="320" y="736"/>
                  </a:lnTo>
                  <a:lnTo>
                    <a:pt x="349" y="736"/>
                  </a:lnTo>
                  <a:lnTo>
                    <a:pt x="349" y="780"/>
                  </a:lnTo>
                  <a:lnTo>
                    <a:pt x="327" y="780"/>
                  </a:lnTo>
                  <a:lnTo>
                    <a:pt x="277" y="773"/>
                  </a:lnTo>
                  <a:lnTo>
                    <a:pt x="218" y="773"/>
                  </a:lnTo>
                  <a:lnTo>
                    <a:pt x="175" y="773"/>
                  </a:lnTo>
                  <a:lnTo>
                    <a:pt x="131" y="773"/>
                  </a:lnTo>
                  <a:lnTo>
                    <a:pt x="73" y="773"/>
                  </a:lnTo>
                  <a:lnTo>
                    <a:pt x="22" y="780"/>
                  </a:lnTo>
                  <a:lnTo>
                    <a:pt x="0" y="780"/>
                  </a:lnTo>
                  <a:lnTo>
                    <a:pt x="0" y="736"/>
                  </a:lnTo>
                  <a:lnTo>
                    <a:pt x="29" y="736"/>
                  </a:lnTo>
                  <a:lnTo>
                    <a:pt x="66" y="736"/>
                  </a:lnTo>
                  <a:lnTo>
                    <a:pt x="87" y="736"/>
                  </a:lnTo>
                  <a:lnTo>
                    <a:pt x="102" y="729"/>
                  </a:lnTo>
                  <a:lnTo>
                    <a:pt x="117" y="721"/>
                  </a:lnTo>
                  <a:lnTo>
                    <a:pt x="117" y="714"/>
                  </a:lnTo>
                  <a:lnTo>
                    <a:pt x="124" y="699"/>
                  </a:lnTo>
                  <a:lnTo>
                    <a:pt x="124" y="685"/>
                  </a:lnTo>
                  <a:lnTo>
                    <a:pt x="124" y="95"/>
                  </a:lnTo>
                  <a:lnTo>
                    <a:pt x="124" y="81"/>
                  </a:lnTo>
                  <a:lnTo>
                    <a:pt x="117" y="66"/>
                  </a:lnTo>
                  <a:lnTo>
                    <a:pt x="117" y="59"/>
                  </a:lnTo>
                  <a:lnTo>
                    <a:pt x="102" y="51"/>
                  </a:lnTo>
                  <a:lnTo>
                    <a:pt x="87" y="44"/>
                  </a:lnTo>
                  <a:lnTo>
                    <a:pt x="66" y="44"/>
                  </a:lnTo>
                  <a:lnTo>
                    <a:pt x="29" y="44"/>
                  </a:lnTo>
                  <a:lnTo>
                    <a:pt x="0" y="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5" name="Freeform 139"/>
            <p:cNvSpPr>
              <a:spLocks/>
            </p:cNvSpPr>
            <p:nvPr/>
          </p:nvSpPr>
          <p:spPr bwMode="auto">
            <a:xfrm>
              <a:off x="13500" y="3598"/>
              <a:ext cx="945" cy="500"/>
            </a:xfrm>
            <a:custGeom>
              <a:avLst/>
              <a:gdLst/>
              <a:ahLst/>
              <a:cxnLst>
                <a:cxn ang="0">
                  <a:pos x="167" y="103"/>
                </a:cxn>
                <a:cxn ang="0">
                  <a:pos x="269" y="14"/>
                </a:cxn>
                <a:cxn ang="0">
                  <a:pos x="407" y="0"/>
                </a:cxn>
                <a:cxn ang="0">
                  <a:pos x="487" y="51"/>
                </a:cxn>
                <a:cxn ang="0">
                  <a:pos x="552" y="51"/>
                </a:cxn>
                <a:cxn ang="0">
                  <a:pos x="691" y="0"/>
                </a:cxn>
                <a:cxn ang="0">
                  <a:pos x="821" y="36"/>
                </a:cxn>
                <a:cxn ang="0">
                  <a:pos x="858" y="154"/>
                </a:cxn>
                <a:cxn ang="0">
                  <a:pos x="865" y="427"/>
                </a:cxn>
                <a:cxn ang="0">
                  <a:pos x="880" y="449"/>
                </a:cxn>
                <a:cxn ang="0">
                  <a:pos x="916" y="456"/>
                </a:cxn>
                <a:cxn ang="0">
                  <a:pos x="945" y="500"/>
                </a:cxn>
                <a:cxn ang="0">
                  <a:pos x="865" y="493"/>
                </a:cxn>
                <a:cxn ang="0">
                  <a:pos x="763" y="493"/>
                </a:cxn>
                <a:cxn ang="0">
                  <a:pos x="691" y="500"/>
                </a:cxn>
                <a:cxn ang="0">
                  <a:pos x="720" y="456"/>
                </a:cxn>
                <a:cxn ang="0">
                  <a:pos x="756" y="449"/>
                </a:cxn>
                <a:cxn ang="0">
                  <a:pos x="771" y="427"/>
                </a:cxn>
                <a:cxn ang="0">
                  <a:pos x="771" y="147"/>
                </a:cxn>
                <a:cxn ang="0">
                  <a:pos x="756" y="66"/>
                </a:cxn>
                <a:cxn ang="0">
                  <a:pos x="683" y="29"/>
                </a:cxn>
                <a:cxn ang="0">
                  <a:pos x="574" y="73"/>
                </a:cxn>
                <a:cxn ang="0">
                  <a:pos x="516" y="206"/>
                </a:cxn>
                <a:cxn ang="0">
                  <a:pos x="516" y="427"/>
                </a:cxn>
                <a:cxn ang="0">
                  <a:pos x="531" y="449"/>
                </a:cxn>
                <a:cxn ang="0">
                  <a:pos x="567" y="456"/>
                </a:cxn>
                <a:cxn ang="0">
                  <a:pos x="603" y="500"/>
                </a:cxn>
                <a:cxn ang="0">
                  <a:pos x="523" y="493"/>
                </a:cxn>
                <a:cxn ang="0">
                  <a:pos x="414" y="493"/>
                </a:cxn>
                <a:cxn ang="0">
                  <a:pos x="341" y="500"/>
                </a:cxn>
                <a:cxn ang="0">
                  <a:pos x="378" y="456"/>
                </a:cxn>
                <a:cxn ang="0">
                  <a:pos x="414" y="449"/>
                </a:cxn>
                <a:cxn ang="0">
                  <a:pos x="421" y="427"/>
                </a:cxn>
                <a:cxn ang="0">
                  <a:pos x="429" y="147"/>
                </a:cxn>
                <a:cxn ang="0">
                  <a:pos x="414" y="66"/>
                </a:cxn>
                <a:cxn ang="0">
                  <a:pos x="341" y="29"/>
                </a:cxn>
                <a:cxn ang="0">
                  <a:pos x="225" y="73"/>
                </a:cxn>
                <a:cxn ang="0">
                  <a:pos x="174" y="206"/>
                </a:cxn>
                <a:cxn ang="0">
                  <a:pos x="174" y="427"/>
                </a:cxn>
                <a:cxn ang="0">
                  <a:pos x="189" y="449"/>
                </a:cxn>
                <a:cxn ang="0">
                  <a:pos x="225" y="456"/>
                </a:cxn>
                <a:cxn ang="0">
                  <a:pos x="254" y="500"/>
                </a:cxn>
                <a:cxn ang="0">
                  <a:pos x="174" y="493"/>
                </a:cxn>
                <a:cxn ang="0">
                  <a:pos x="72" y="493"/>
                </a:cxn>
                <a:cxn ang="0">
                  <a:pos x="0" y="500"/>
                </a:cxn>
                <a:cxn ang="0">
                  <a:pos x="29" y="456"/>
                </a:cxn>
                <a:cxn ang="0">
                  <a:pos x="65" y="449"/>
                </a:cxn>
                <a:cxn ang="0">
                  <a:pos x="80" y="427"/>
                </a:cxn>
                <a:cxn ang="0">
                  <a:pos x="80" y="117"/>
                </a:cxn>
                <a:cxn ang="0">
                  <a:pos x="80" y="73"/>
                </a:cxn>
                <a:cxn ang="0">
                  <a:pos x="51" y="51"/>
                </a:cxn>
                <a:cxn ang="0">
                  <a:pos x="0" y="51"/>
                </a:cxn>
                <a:cxn ang="0">
                  <a:pos x="167" y="0"/>
                </a:cxn>
              </a:cxnLst>
              <a:rect l="0" t="0" r="r" b="b"/>
              <a:pathLst>
                <a:path w="945" h="500">
                  <a:moveTo>
                    <a:pt x="167" y="0"/>
                  </a:moveTo>
                  <a:lnTo>
                    <a:pt x="167" y="103"/>
                  </a:lnTo>
                  <a:lnTo>
                    <a:pt x="203" y="51"/>
                  </a:lnTo>
                  <a:lnTo>
                    <a:pt x="269" y="14"/>
                  </a:lnTo>
                  <a:lnTo>
                    <a:pt x="349" y="0"/>
                  </a:lnTo>
                  <a:lnTo>
                    <a:pt x="407" y="0"/>
                  </a:lnTo>
                  <a:lnTo>
                    <a:pt x="451" y="22"/>
                  </a:lnTo>
                  <a:lnTo>
                    <a:pt x="487" y="51"/>
                  </a:lnTo>
                  <a:lnTo>
                    <a:pt x="516" y="103"/>
                  </a:lnTo>
                  <a:lnTo>
                    <a:pt x="552" y="51"/>
                  </a:lnTo>
                  <a:lnTo>
                    <a:pt x="611" y="14"/>
                  </a:lnTo>
                  <a:lnTo>
                    <a:pt x="691" y="0"/>
                  </a:lnTo>
                  <a:lnTo>
                    <a:pt x="771" y="7"/>
                  </a:lnTo>
                  <a:lnTo>
                    <a:pt x="821" y="36"/>
                  </a:lnTo>
                  <a:lnTo>
                    <a:pt x="851" y="88"/>
                  </a:lnTo>
                  <a:lnTo>
                    <a:pt x="858" y="154"/>
                  </a:lnTo>
                  <a:lnTo>
                    <a:pt x="858" y="405"/>
                  </a:lnTo>
                  <a:lnTo>
                    <a:pt x="865" y="427"/>
                  </a:lnTo>
                  <a:lnTo>
                    <a:pt x="865" y="441"/>
                  </a:lnTo>
                  <a:lnTo>
                    <a:pt x="880" y="449"/>
                  </a:lnTo>
                  <a:lnTo>
                    <a:pt x="894" y="456"/>
                  </a:lnTo>
                  <a:lnTo>
                    <a:pt x="916" y="456"/>
                  </a:lnTo>
                  <a:lnTo>
                    <a:pt x="945" y="456"/>
                  </a:lnTo>
                  <a:lnTo>
                    <a:pt x="945" y="500"/>
                  </a:lnTo>
                  <a:lnTo>
                    <a:pt x="916" y="500"/>
                  </a:lnTo>
                  <a:lnTo>
                    <a:pt x="865" y="493"/>
                  </a:lnTo>
                  <a:lnTo>
                    <a:pt x="814" y="493"/>
                  </a:lnTo>
                  <a:lnTo>
                    <a:pt x="763" y="493"/>
                  </a:lnTo>
                  <a:lnTo>
                    <a:pt x="712" y="500"/>
                  </a:lnTo>
                  <a:lnTo>
                    <a:pt x="691" y="500"/>
                  </a:lnTo>
                  <a:lnTo>
                    <a:pt x="691" y="456"/>
                  </a:lnTo>
                  <a:lnTo>
                    <a:pt x="720" y="456"/>
                  </a:lnTo>
                  <a:lnTo>
                    <a:pt x="741" y="456"/>
                  </a:lnTo>
                  <a:lnTo>
                    <a:pt x="756" y="449"/>
                  </a:lnTo>
                  <a:lnTo>
                    <a:pt x="771" y="441"/>
                  </a:lnTo>
                  <a:lnTo>
                    <a:pt x="771" y="427"/>
                  </a:lnTo>
                  <a:lnTo>
                    <a:pt x="771" y="405"/>
                  </a:lnTo>
                  <a:lnTo>
                    <a:pt x="771" y="147"/>
                  </a:lnTo>
                  <a:lnTo>
                    <a:pt x="771" y="103"/>
                  </a:lnTo>
                  <a:lnTo>
                    <a:pt x="756" y="66"/>
                  </a:lnTo>
                  <a:lnTo>
                    <a:pt x="734" y="36"/>
                  </a:lnTo>
                  <a:lnTo>
                    <a:pt x="683" y="29"/>
                  </a:lnTo>
                  <a:lnTo>
                    <a:pt x="625" y="36"/>
                  </a:lnTo>
                  <a:lnTo>
                    <a:pt x="574" y="73"/>
                  </a:lnTo>
                  <a:lnTo>
                    <a:pt x="531" y="125"/>
                  </a:lnTo>
                  <a:lnTo>
                    <a:pt x="516" y="206"/>
                  </a:lnTo>
                  <a:lnTo>
                    <a:pt x="516" y="405"/>
                  </a:lnTo>
                  <a:lnTo>
                    <a:pt x="516" y="427"/>
                  </a:lnTo>
                  <a:lnTo>
                    <a:pt x="523" y="441"/>
                  </a:lnTo>
                  <a:lnTo>
                    <a:pt x="531" y="449"/>
                  </a:lnTo>
                  <a:lnTo>
                    <a:pt x="545" y="456"/>
                  </a:lnTo>
                  <a:lnTo>
                    <a:pt x="567" y="456"/>
                  </a:lnTo>
                  <a:lnTo>
                    <a:pt x="603" y="456"/>
                  </a:lnTo>
                  <a:lnTo>
                    <a:pt x="603" y="500"/>
                  </a:lnTo>
                  <a:lnTo>
                    <a:pt x="574" y="500"/>
                  </a:lnTo>
                  <a:lnTo>
                    <a:pt x="523" y="493"/>
                  </a:lnTo>
                  <a:lnTo>
                    <a:pt x="472" y="493"/>
                  </a:lnTo>
                  <a:lnTo>
                    <a:pt x="414" y="493"/>
                  </a:lnTo>
                  <a:lnTo>
                    <a:pt x="371" y="500"/>
                  </a:lnTo>
                  <a:lnTo>
                    <a:pt x="341" y="500"/>
                  </a:lnTo>
                  <a:lnTo>
                    <a:pt x="341" y="456"/>
                  </a:lnTo>
                  <a:lnTo>
                    <a:pt x="378" y="456"/>
                  </a:lnTo>
                  <a:lnTo>
                    <a:pt x="400" y="456"/>
                  </a:lnTo>
                  <a:lnTo>
                    <a:pt x="414" y="449"/>
                  </a:lnTo>
                  <a:lnTo>
                    <a:pt x="421" y="441"/>
                  </a:lnTo>
                  <a:lnTo>
                    <a:pt x="421" y="427"/>
                  </a:lnTo>
                  <a:lnTo>
                    <a:pt x="429" y="405"/>
                  </a:lnTo>
                  <a:lnTo>
                    <a:pt x="429" y="147"/>
                  </a:lnTo>
                  <a:lnTo>
                    <a:pt x="421" y="103"/>
                  </a:lnTo>
                  <a:lnTo>
                    <a:pt x="414" y="66"/>
                  </a:lnTo>
                  <a:lnTo>
                    <a:pt x="385" y="36"/>
                  </a:lnTo>
                  <a:lnTo>
                    <a:pt x="341" y="29"/>
                  </a:lnTo>
                  <a:lnTo>
                    <a:pt x="283" y="36"/>
                  </a:lnTo>
                  <a:lnTo>
                    <a:pt x="225" y="73"/>
                  </a:lnTo>
                  <a:lnTo>
                    <a:pt x="189" y="125"/>
                  </a:lnTo>
                  <a:lnTo>
                    <a:pt x="174" y="206"/>
                  </a:lnTo>
                  <a:lnTo>
                    <a:pt x="174" y="405"/>
                  </a:lnTo>
                  <a:lnTo>
                    <a:pt x="174" y="427"/>
                  </a:lnTo>
                  <a:lnTo>
                    <a:pt x="174" y="441"/>
                  </a:lnTo>
                  <a:lnTo>
                    <a:pt x="189" y="449"/>
                  </a:lnTo>
                  <a:lnTo>
                    <a:pt x="203" y="456"/>
                  </a:lnTo>
                  <a:lnTo>
                    <a:pt x="225" y="456"/>
                  </a:lnTo>
                  <a:lnTo>
                    <a:pt x="254" y="456"/>
                  </a:lnTo>
                  <a:lnTo>
                    <a:pt x="254" y="500"/>
                  </a:lnTo>
                  <a:lnTo>
                    <a:pt x="225" y="500"/>
                  </a:lnTo>
                  <a:lnTo>
                    <a:pt x="174" y="493"/>
                  </a:lnTo>
                  <a:lnTo>
                    <a:pt x="123" y="493"/>
                  </a:lnTo>
                  <a:lnTo>
                    <a:pt x="72" y="493"/>
                  </a:lnTo>
                  <a:lnTo>
                    <a:pt x="21" y="500"/>
                  </a:lnTo>
                  <a:lnTo>
                    <a:pt x="0" y="500"/>
                  </a:lnTo>
                  <a:lnTo>
                    <a:pt x="0" y="456"/>
                  </a:lnTo>
                  <a:lnTo>
                    <a:pt x="29" y="456"/>
                  </a:lnTo>
                  <a:lnTo>
                    <a:pt x="51" y="456"/>
                  </a:lnTo>
                  <a:lnTo>
                    <a:pt x="65" y="449"/>
                  </a:lnTo>
                  <a:lnTo>
                    <a:pt x="72" y="441"/>
                  </a:lnTo>
                  <a:lnTo>
                    <a:pt x="80" y="427"/>
                  </a:lnTo>
                  <a:lnTo>
                    <a:pt x="80" y="405"/>
                  </a:lnTo>
                  <a:lnTo>
                    <a:pt x="80" y="117"/>
                  </a:lnTo>
                  <a:lnTo>
                    <a:pt x="80" y="88"/>
                  </a:lnTo>
                  <a:lnTo>
                    <a:pt x="80" y="73"/>
                  </a:lnTo>
                  <a:lnTo>
                    <a:pt x="65" y="58"/>
                  </a:lnTo>
                  <a:lnTo>
                    <a:pt x="51" y="51"/>
                  </a:lnTo>
                  <a:lnTo>
                    <a:pt x="29" y="51"/>
                  </a:lnTo>
                  <a:lnTo>
                    <a:pt x="0" y="51"/>
                  </a:lnTo>
                  <a:lnTo>
                    <a:pt x="0" y="7"/>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6" name="Freeform 140"/>
            <p:cNvSpPr>
              <a:spLocks/>
            </p:cNvSpPr>
            <p:nvPr/>
          </p:nvSpPr>
          <p:spPr bwMode="auto">
            <a:xfrm>
              <a:off x="14649" y="3008"/>
              <a:ext cx="371" cy="1606"/>
            </a:xfrm>
            <a:custGeom>
              <a:avLst/>
              <a:gdLst/>
              <a:ahLst/>
              <a:cxnLst>
                <a:cxn ang="0">
                  <a:pos x="356" y="0"/>
                </a:cxn>
                <a:cxn ang="0">
                  <a:pos x="363" y="0"/>
                </a:cxn>
                <a:cxn ang="0">
                  <a:pos x="371" y="8"/>
                </a:cxn>
                <a:cxn ang="0">
                  <a:pos x="371" y="15"/>
                </a:cxn>
                <a:cxn ang="0">
                  <a:pos x="371" y="15"/>
                </a:cxn>
                <a:cxn ang="0">
                  <a:pos x="371" y="23"/>
                </a:cxn>
                <a:cxn ang="0">
                  <a:pos x="363" y="30"/>
                </a:cxn>
                <a:cxn ang="0">
                  <a:pos x="349" y="45"/>
                </a:cxn>
                <a:cxn ang="0">
                  <a:pos x="247" y="170"/>
                </a:cxn>
                <a:cxn ang="0">
                  <a:pos x="174" y="317"/>
                </a:cxn>
                <a:cxn ang="0">
                  <a:pos x="131" y="472"/>
                </a:cxn>
                <a:cxn ang="0">
                  <a:pos x="102" y="634"/>
                </a:cxn>
                <a:cxn ang="0">
                  <a:pos x="94" y="803"/>
                </a:cxn>
                <a:cxn ang="0">
                  <a:pos x="102" y="928"/>
                </a:cxn>
                <a:cxn ang="0">
                  <a:pos x="116" y="1061"/>
                </a:cxn>
                <a:cxn ang="0">
                  <a:pos x="145" y="1193"/>
                </a:cxn>
                <a:cxn ang="0">
                  <a:pos x="189" y="1326"/>
                </a:cxn>
                <a:cxn ang="0">
                  <a:pos x="254" y="1451"/>
                </a:cxn>
                <a:cxn ang="0">
                  <a:pos x="342" y="1554"/>
                </a:cxn>
                <a:cxn ang="0">
                  <a:pos x="356" y="1569"/>
                </a:cxn>
                <a:cxn ang="0">
                  <a:pos x="363" y="1576"/>
                </a:cxn>
                <a:cxn ang="0">
                  <a:pos x="371" y="1584"/>
                </a:cxn>
                <a:cxn ang="0">
                  <a:pos x="371" y="1591"/>
                </a:cxn>
                <a:cxn ang="0">
                  <a:pos x="371" y="1591"/>
                </a:cxn>
                <a:cxn ang="0">
                  <a:pos x="371" y="1591"/>
                </a:cxn>
                <a:cxn ang="0">
                  <a:pos x="371" y="1598"/>
                </a:cxn>
                <a:cxn ang="0">
                  <a:pos x="363" y="1606"/>
                </a:cxn>
                <a:cxn ang="0">
                  <a:pos x="356" y="1606"/>
                </a:cxn>
                <a:cxn ang="0">
                  <a:pos x="334" y="1598"/>
                </a:cxn>
                <a:cxn ang="0">
                  <a:pos x="291" y="1562"/>
                </a:cxn>
                <a:cxn ang="0">
                  <a:pos x="232" y="1495"/>
                </a:cxn>
                <a:cxn ang="0">
                  <a:pos x="167" y="1414"/>
                </a:cxn>
                <a:cxn ang="0">
                  <a:pos x="109" y="1304"/>
                </a:cxn>
                <a:cxn ang="0">
                  <a:pos x="43" y="1120"/>
                </a:cxn>
                <a:cxn ang="0">
                  <a:pos x="7" y="950"/>
                </a:cxn>
                <a:cxn ang="0">
                  <a:pos x="0" y="803"/>
                </a:cxn>
                <a:cxn ang="0">
                  <a:pos x="7" y="656"/>
                </a:cxn>
                <a:cxn ang="0">
                  <a:pos x="43" y="486"/>
                </a:cxn>
                <a:cxn ang="0">
                  <a:pos x="102" y="310"/>
                </a:cxn>
                <a:cxn ang="0">
                  <a:pos x="160" y="199"/>
                </a:cxn>
                <a:cxn ang="0">
                  <a:pos x="225" y="111"/>
                </a:cxn>
                <a:cxn ang="0">
                  <a:pos x="283" y="45"/>
                </a:cxn>
                <a:cxn ang="0">
                  <a:pos x="334" y="8"/>
                </a:cxn>
                <a:cxn ang="0">
                  <a:pos x="356" y="0"/>
                </a:cxn>
              </a:cxnLst>
              <a:rect l="0" t="0" r="r" b="b"/>
              <a:pathLst>
                <a:path w="371" h="1606">
                  <a:moveTo>
                    <a:pt x="356" y="0"/>
                  </a:moveTo>
                  <a:lnTo>
                    <a:pt x="363" y="0"/>
                  </a:lnTo>
                  <a:lnTo>
                    <a:pt x="371" y="8"/>
                  </a:lnTo>
                  <a:lnTo>
                    <a:pt x="371" y="15"/>
                  </a:lnTo>
                  <a:lnTo>
                    <a:pt x="371" y="15"/>
                  </a:lnTo>
                  <a:lnTo>
                    <a:pt x="371" y="23"/>
                  </a:lnTo>
                  <a:lnTo>
                    <a:pt x="363" y="30"/>
                  </a:lnTo>
                  <a:lnTo>
                    <a:pt x="349" y="45"/>
                  </a:lnTo>
                  <a:lnTo>
                    <a:pt x="247" y="170"/>
                  </a:lnTo>
                  <a:lnTo>
                    <a:pt x="174" y="317"/>
                  </a:lnTo>
                  <a:lnTo>
                    <a:pt x="131" y="472"/>
                  </a:lnTo>
                  <a:lnTo>
                    <a:pt x="102" y="634"/>
                  </a:lnTo>
                  <a:lnTo>
                    <a:pt x="94" y="803"/>
                  </a:lnTo>
                  <a:lnTo>
                    <a:pt x="102" y="928"/>
                  </a:lnTo>
                  <a:lnTo>
                    <a:pt x="116" y="1061"/>
                  </a:lnTo>
                  <a:lnTo>
                    <a:pt x="145" y="1193"/>
                  </a:lnTo>
                  <a:lnTo>
                    <a:pt x="189" y="1326"/>
                  </a:lnTo>
                  <a:lnTo>
                    <a:pt x="254" y="1451"/>
                  </a:lnTo>
                  <a:lnTo>
                    <a:pt x="342" y="1554"/>
                  </a:lnTo>
                  <a:lnTo>
                    <a:pt x="356" y="1569"/>
                  </a:lnTo>
                  <a:lnTo>
                    <a:pt x="363" y="1576"/>
                  </a:lnTo>
                  <a:lnTo>
                    <a:pt x="371" y="1584"/>
                  </a:lnTo>
                  <a:lnTo>
                    <a:pt x="371" y="1591"/>
                  </a:lnTo>
                  <a:lnTo>
                    <a:pt x="371" y="1591"/>
                  </a:lnTo>
                  <a:lnTo>
                    <a:pt x="371" y="1591"/>
                  </a:lnTo>
                  <a:lnTo>
                    <a:pt x="371" y="1598"/>
                  </a:lnTo>
                  <a:lnTo>
                    <a:pt x="363" y="1606"/>
                  </a:lnTo>
                  <a:lnTo>
                    <a:pt x="356" y="1606"/>
                  </a:lnTo>
                  <a:lnTo>
                    <a:pt x="334" y="1598"/>
                  </a:lnTo>
                  <a:lnTo>
                    <a:pt x="291" y="1562"/>
                  </a:lnTo>
                  <a:lnTo>
                    <a:pt x="232" y="1495"/>
                  </a:lnTo>
                  <a:lnTo>
                    <a:pt x="167" y="1414"/>
                  </a:lnTo>
                  <a:lnTo>
                    <a:pt x="109" y="1304"/>
                  </a:lnTo>
                  <a:lnTo>
                    <a:pt x="43" y="1120"/>
                  </a:lnTo>
                  <a:lnTo>
                    <a:pt x="7" y="950"/>
                  </a:lnTo>
                  <a:lnTo>
                    <a:pt x="0" y="803"/>
                  </a:lnTo>
                  <a:lnTo>
                    <a:pt x="7" y="656"/>
                  </a:lnTo>
                  <a:lnTo>
                    <a:pt x="43" y="486"/>
                  </a:lnTo>
                  <a:lnTo>
                    <a:pt x="102" y="310"/>
                  </a:lnTo>
                  <a:lnTo>
                    <a:pt x="160" y="199"/>
                  </a:lnTo>
                  <a:lnTo>
                    <a:pt x="225" y="111"/>
                  </a:lnTo>
                  <a:lnTo>
                    <a:pt x="283" y="45"/>
                  </a:lnTo>
                  <a:lnTo>
                    <a:pt x="334" y="8"/>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7" name="Freeform 141"/>
            <p:cNvSpPr>
              <a:spLocks/>
            </p:cNvSpPr>
            <p:nvPr/>
          </p:nvSpPr>
          <p:spPr bwMode="auto">
            <a:xfrm>
              <a:off x="15194" y="3318"/>
              <a:ext cx="807" cy="780"/>
            </a:xfrm>
            <a:custGeom>
              <a:avLst/>
              <a:gdLst/>
              <a:ahLst/>
              <a:cxnLst>
                <a:cxn ang="0">
                  <a:pos x="255" y="0"/>
                </a:cxn>
                <a:cxn ang="0">
                  <a:pos x="778" y="0"/>
                </a:cxn>
                <a:cxn ang="0">
                  <a:pos x="800" y="0"/>
                </a:cxn>
                <a:cxn ang="0">
                  <a:pos x="807" y="7"/>
                </a:cxn>
                <a:cxn ang="0">
                  <a:pos x="807" y="14"/>
                </a:cxn>
                <a:cxn ang="0">
                  <a:pos x="807" y="29"/>
                </a:cxn>
                <a:cxn ang="0">
                  <a:pos x="800" y="37"/>
                </a:cxn>
                <a:cxn ang="0">
                  <a:pos x="793" y="44"/>
                </a:cxn>
                <a:cxn ang="0">
                  <a:pos x="793" y="44"/>
                </a:cxn>
                <a:cxn ang="0">
                  <a:pos x="138" y="736"/>
                </a:cxn>
                <a:cxn ang="0">
                  <a:pos x="357" y="736"/>
                </a:cxn>
                <a:cxn ang="0">
                  <a:pos x="458" y="721"/>
                </a:cxn>
                <a:cxn ang="0">
                  <a:pos x="531" y="692"/>
                </a:cxn>
                <a:cxn ang="0">
                  <a:pos x="589" y="648"/>
                </a:cxn>
                <a:cxn ang="0">
                  <a:pos x="626" y="581"/>
                </a:cxn>
                <a:cxn ang="0">
                  <a:pos x="655" y="500"/>
                </a:cxn>
                <a:cxn ang="0">
                  <a:pos x="662" y="486"/>
                </a:cxn>
                <a:cxn ang="0">
                  <a:pos x="669" y="471"/>
                </a:cxn>
                <a:cxn ang="0">
                  <a:pos x="677" y="471"/>
                </a:cxn>
                <a:cxn ang="0">
                  <a:pos x="684" y="464"/>
                </a:cxn>
                <a:cxn ang="0">
                  <a:pos x="691" y="471"/>
                </a:cxn>
                <a:cxn ang="0">
                  <a:pos x="698" y="478"/>
                </a:cxn>
                <a:cxn ang="0">
                  <a:pos x="698" y="478"/>
                </a:cxn>
                <a:cxn ang="0">
                  <a:pos x="698" y="486"/>
                </a:cxn>
                <a:cxn ang="0">
                  <a:pos x="698" y="486"/>
                </a:cxn>
                <a:cxn ang="0">
                  <a:pos x="698" y="493"/>
                </a:cxn>
                <a:cxn ang="0">
                  <a:pos x="698" y="500"/>
                </a:cxn>
                <a:cxn ang="0">
                  <a:pos x="618" y="758"/>
                </a:cxn>
                <a:cxn ang="0">
                  <a:pos x="611" y="766"/>
                </a:cxn>
                <a:cxn ang="0">
                  <a:pos x="604" y="773"/>
                </a:cxn>
                <a:cxn ang="0">
                  <a:pos x="597" y="780"/>
                </a:cxn>
                <a:cxn ang="0">
                  <a:pos x="575" y="780"/>
                </a:cxn>
                <a:cxn ang="0">
                  <a:pos x="37" y="780"/>
                </a:cxn>
                <a:cxn ang="0">
                  <a:pos x="22" y="780"/>
                </a:cxn>
                <a:cxn ang="0">
                  <a:pos x="7" y="780"/>
                </a:cxn>
                <a:cxn ang="0">
                  <a:pos x="7" y="773"/>
                </a:cxn>
                <a:cxn ang="0">
                  <a:pos x="0" y="766"/>
                </a:cxn>
                <a:cxn ang="0">
                  <a:pos x="7" y="751"/>
                </a:cxn>
                <a:cxn ang="0">
                  <a:pos x="15" y="736"/>
                </a:cxn>
                <a:cxn ang="0">
                  <a:pos x="22" y="729"/>
                </a:cxn>
                <a:cxn ang="0">
                  <a:pos x="677" y="44"/>
                </a:cxn>
                <a:cxn ang="0">
                  <a:pos x="473" y="44"/>
                </a:cxn>
                <a:cxn ang="0">
                  <a:pos x="378" y="51"/>
                </a:cxn>
                <a:cxn ang="0">
                  <a:pos x="298" y="81"/>
                </a:cxn>
                <a:cxn ang="0">
                  <a:pos x="233" y="147"/>
                </a:cxn>
                <a:cxn ang="0">
                  <a:pos x="189" y="243"/>
                </a:cxn>
                <a:cxn ang="0">
                  <a:pos x="182" y="250"/>
                </a:cxn>
                <a:cxn ang="0">
                  <a:pos x="182" y="257"/>
                </a:cxn>
                <a:cxn ang="0">
                  <a:pos x="167" y="265"/>
                </a:cxn>
                <a:cxn ang="0">
                  <a:pos x="160" y="257"/>
                </a:cxn>
                <a:cxn ang="0">
                  <a:pos x="153" y="257"/>
                </a:cxn>
                <a:cxn ang="0">
                  <a:pos x="153" y="250"/>
                </a:cxn>
                <a:cxn ang="0">
                  <a:pos x="153" y="250"/>
                </a:cxn>
                <a:cxn ang="0">
                  <a:pos x="153" y="243"/>
                </a:cxn>
                <a:cxn ang="0">
                  <a:pos x="153" y="235"/>
                </a:cxn>
                <a:cxn ang="0">
                  <a:pos x="153" y="228"/>
                </a:cxn>
                <a:cxn ang="0">
                  <a:pos x="218" y="22"/>
                </a:cxn>
                <a:cxn ang="0">
                  <a:pos x="226" y="14"/>
                </a:cxn>
                <a:cxn ang="0">
                  <a:pos x="226" y="7"/>
                </a:cxn>
                <a:cxn ang="0">
                  <a:pos x="240" y="0"/>
                </a:cxn>
                <a:cxn ang="0">
                  <a:pos x="255" y="0"/>
                </a:cxn>
              </a:cxnLst>
              <a:rect l="0" t="0" r="r" b="b"/>
              <a:pathLst>
                <a:path w="807" h="780">
                  <a:moveTo>
                    <a:pt x="255" y="0"/>
                  </a:moveTo>
                  <a:lnTo>
                    <a:pt x="778" y="0"/>
                  </a:lnTo>
                  <a:lnTo>
                    <a:pt x="800" y="0"/>
                  </a:lnTo>
                  <a:lnTo>
                    <a:pt x="807" y="7"/>
                  </a:lnTo>
                  <a:lnTo>
                    <a:pt x="807" y="14"/>
                  </a:lnTo>
                  <a:lnTo>
                    <a:pt x="807" y="29"/>
                  </a:lnTo>
                  <a:lnTo>
                    <a:pt x="800" y="37"/>
                  </a:lnTo>
                  <a:lnTo>
                    <a:pt x="793" y="44"/>
                  </a:lnTo>
                  <a:lnTo>
                    <a:pt x="793" y="44"/>
                  </a:lnTo>
                  <a:lnTo>
                    <a:pt x="138" y="736"/>
                  </a:lnTo>
                  <a:lnTo>
                    <a:pt x="357" y="736"/>
                  </a:lnTo>
                  <a:lnTo>
                    <a:pt x="458" y="721"/>
                  </a:lnTo>
                  <a:lnTo>
                    <a:pt x="531" y="692"/>
                  </a:lnTo>
                  <a:lnTo>
                    <a:pt x="589" y="648"/>
                  </a:lnTo>
                  <a:lnTo>
                    <a:pt x="626" y="581"/>
                  </a:lnTo>
                  <a:lnTo>
                    <a:pt x="655" y="500"/>
                  </a:lnTo>
                  <a:lnTo>
                    <a:pt x="662" y="486"/>
                  </a:lnTo>
                  <a:lnTo>
                    <a:pt x="669" y="471"/>
                  </a:lnTo>
                  <a:lnTo>
                    <a:pt x="677" y="471"/>
                  </a:lnTo>
                  <a:lnTo>
                    <a:pt x="684" y="464"/>
                  </a:lnTo>
                  <a:lnTo>
                    <a:pt x="691" y="471"/>
                  </a:lnTo>
                  <a:lnTo>
                    <a:pt x="698" y="478"/>
                  </a:lnTo>
                  <a:lnTo>
                    <a:pt x="698" y="478"/>
                  </a:lnTo>
                  <a:lnTo>
                    <a:pt x="698" y="486"/>
                  </a:lnTo>
                  <a:lnTo>
                    <a:pt x="698" y="486"/>
                  </a:lnTo>
                  <a:lnTo>
                    <a:pt x="698" y="493"/>
                  </a:lnTo>
                  <a:lnTo>
                    <a:pt x="698" y="500"/>
                  </a:lnTo>
                  <a:lnTo>
                    <a:pt x="618" y="758"/>
                  </a:lnTo>
                  <a:lnTo>
                    <a:pt x="611" y="766"/>
                  </a:lnTo>
                  <a:lnTo>
                    <a:pt x="604" y="773"/>
                  </a:lnTo>
                  <a:lnTo>
                    <a:pt x="597" y="780"/>
                  </a:lnTo>
                  <a:lnTo>
                    <a:pt x="575" y="780"/>
                  </a:lnTo>
                  <a:lnTo>
                    <a:pt x="37" y="780"/>
                  </a:lnTo>
                  <a:lnTo>
                    <a:pt x="22" y="780"/>
                  </a:lnTo>
                  <a:lnTo>
                    <a:pt x="7" y="780"/>
                  </a:lnTo>
                  <a:lnTo>
                    <a:pt x="7" y="773"/>
                  </a:lnTo>
                  <a:lnTo>
                    <a:pt x="0" y="766"/>
                  </a:lnTo>
                  <a:lnTo>
                    <a:pt x="7" y="751"/>
                  </a:lnTo>
                  <a:lnTo>
                    <a:pt x="15" y="736"/>
                  </a:lnTo>
                  <a:lnTo>
                    <a:pt x="22" y="729"/>
                  </a:lnTo>
                  <a:lnTo>
                    <a:pt x="677" y="44"/>
                  </a:lnTo>
                  <a:lnTo>
                    <a:pt x="473" y="44"/>
                  </a:lnTo>
                  <a:lnTo>
                    <a:pt x="378" y="51"/>
                  </a:lnTo>
                  <a:lnTo>
                    <a:pt x="298" y="81"/>
                  </a:lnTo>
                  <a:lnTo>
                    <a:pt x="233" y="147"/>
                  </a:lnTo>
                  <a:lnTo>
                    <a:pt x="189" y="243"/>
                  </a:lnTo>
                  <a:lnTo>
                    <a:pt x="182" y="250"/>
                  </a:lnTo>
                  <a:lnTo>
                    <a:pt x="182" y="257"/>
                  </a:lnTo>
                  <a:lnTo>
                    <a:pt x="167" y="265"/>
                  </a:lnTo>
                  <a:lnTo>
                    <a:pt x="160" y="257"/>
                  </a:lnTo>
                  <a:lnTo>
                    <a:pt x="153" y="257"/>
                  </a:lnTo>
                  <a:lnTo>
                    <a:pt x="153" y="250"/>
                  </a:lnTo>
                  <a:lnTo>
                    <a:pt x="153" y="250"/>
                  </a:lnTo>
                  <a:lnTo>
                    <a:pt x="153" y="243"/>
                  </a:lnTo>
                  <a:lnTo>
                    <a:pt x="153" y="235"/>
                  </a:lnTo>
                  <a:lnTo>
                    <a:pt x="153" y="228"/>
                  </a:lnTo>
                  <a:lnTo>
                    <a:pt x="218" y="22"/>
                  </a:lnTo>
                  <a:lnTo>
                    <a:pt x="226" y="14"/>
                  </a:lnTo>
                  <a:lnTo>
                    <a:pt x="226" y="7"/>
                  </a:lnTo>
                  <a:lnTo>
                    <a:pt x="240" y="0"/>
                  </a:lnTo>
                  <a:lnTo>
                    <a:pt x="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8" name="Freeform 142"/>
            <p:cNvSpPr>
              <a:spLocks/>
            </p:cNvSpPr>
            <p:nvPr/>
          </p:nvSpPr>
          <p:spPr bwMode="auto">
            <a:xfrm>
              <a:off x="16031" y="3899"/>
              <a:ext cx="509" cy="523"/>
            </a:xfrm>
            <a:custGeom>
              <a:avLst/>
              <a:gdLst/>
              <a:ahLst/>
              <a:cxnLst>
                <a:cxn ang="0">
                  <a:pos x="247" y="23"/>
                </a:cxn>
                <a:cxn ang="0">
                  <a:pos x="334" y="118"/>
                </a:cxn>
                <a:cxn ang="0">
                  <a:pos x="370" y="236"/>
                </a:cxn>
                <a:cxn ang="0">
                  <a:pos x="370" y="236"/>
                </a:cxn>
                <a:cxn ang="0">
                  <a:pos x="392" y="177"/>
                </a:cxn>
                <a:cxn ang="0">
                  <a:pos x="450" y="67"/>
                </a:cxn>
                <a:cxn ang="0">
                  <a:pos x="480" y="15"/>
                </a:cxn>
                <a:cxn ang="0">
                  <a:pos x="487" y="8"/>
                </a:cxn>
                <a:cxn ang="0">
                  <a:pos x="501" y="15"/>
                </a:cxn>
                <a:cxn ang="0">
                  <a:pos x="509" y="23"/>
                </a:cxn>
                <a:cxn ang="0">
                  <a:pos x="509" y="30"/>
                </a:cxn>
                <a:cxn ang="0">
                  <a:pos x="465" y="104"/>
                </a:cxn>
                <a:cxn ang="0">
                  <a:pos x="429" y="170"/>
                </a:cxn>
                <a:cxn ang="0">
                  <a:pos x="400" y="251"/>
                </a:cxn>
                <a:cxn ang="0">
                  <a:pos x="370" y="347"/>
                </a:cxn>
                <a:cxn ang="0">
                  <a:pos x="334" y="486"/>
                </a:cxn>
                <a:cxn ang="0">
                  <a:pos x="327" y="516"/>
                </a:cxn>
                <a:cxn ang="0">
                  <a:pos x="305" y="523"/>
                </a:cxn>
                <a:cxn ang="0">
                  <a:pos x="298" y="516"/>
                </a:cxn>
                <a:cxn ang="0">
                  <a:pos x="290" y="501"/>
                </a:cxn>
                <a:cxn ang="0">
                  <a:pos x="312" y="405"/>
                </a:cxn>
                <a:cxn ang="0">
                  <a:pos x="334" y="332"/>
                </a:cxn>
                <a:cxn ang="0">
                  <a:pos x="334" y="310"/>
                </a:cxn>
                <a:cxn ang="0">
                  <a:pos x="334" y="229"/>
                </a:cxn>
                <a:cxn ang="0">
                  <a:pos x="290" y="118"/>
                </a:cxn>
                <a:cxn ang="0">
                  <a:pos x="167" y="74"/>
                </a:cxn>
                <a:cxn ang="0">
                  <a:pos x="94" y="89"/>
                </a:cxn>
                <a:cxn ang="0">
                  <a:pos x="36" y="140"/>
                </a:cxn>
                <a:cxn ang="0">
                  <a:pos x="21" y="155"/>
                </a:cxn>
                <a:cxn ang="0">
                  <a:pos x="7" y="155"/>
                </a:cxn>
                <a:cxn ang="0">
                  <a:pos x="0" y="148"/>
                </a:cxn>
                <a:cxn ang="0">
                  <a:pos x="7" y="118"/>
                </a:cxn>
                <a:cxn ang="0">
                  <a:pos x="29" y="74"/>
                </a:cxn>
                <a:cxn ang="0">
                  <a:pos x="116" y="15"/>
                </a:cxn>
              </a:cxnLst>
              <a:rect l="0" t="0" r="r" b="b"/>
              <a:pathLst>
                <a:path w="509" h="523">
                  <a:moveTo>
                    <a:pt x="181" y="0"/>
                  </a:moveTo>
                  <a:lnTo>
                    <a:pt x="247" y="23"/>
                  </a:lnTo>
                  <a:lnTo>
                    <a:pt x="298" y="59"/>
                  </a:lnTo>
                  <a:lnTo>
                    <a:pt x="334" y="118"/>
                  </a:lnTo>
                  <a:lnTo>
                    <a:pt x="356" y="177"/>
                  </a:lnTo>
                  <a:lnTo>
                    <a:pt x="370" y="236"/>
                  </a:lnTo>
                  <a:lnTo>
                    <a:pt x="370" y="236"/>
                  </a:lnTo>
                  <a:lnTo>
                    <a:pt x="370" y="236"/>
                  </a:lnTo>
                  <a:lnTo>
                    <a:pt x="370" y="236"/>
                  </a:lnTo>
                  <a:lnTo>
                    <a:pt x="392" y="177"/>
                  </a:lnTo>
                  <a:lnTo>
                    <a:pt x="421" y="118"/>
                  </a:lnTo>
                  <a:lnTo>
                    <a:pt x="450" y="67"/>
                  </a:lnTo>
                  <a:lnTo>
                    <a:pt x="465" y="30"/>
                  </a:lnTo>
                  <a:lnTo>
                    <a:pt x="480" y="15"/>
                  </a:lnTo>
                  <a:lnTo>
                    <a:pt x="480" y="15"/>
                  </a:lnTo>
                  <a:lnTo>
                    <a:pt x="487" y="8"/>
                  </a:lnTo>
                  <a:lnTo>
                    <a:pt x="494" y="15"/>
                  </a:lnTo>
                  <a:lnTo>
                    <a:pt x="501" y="15"/>
                  </a:lnTo>
                  <a:lnTo>
                    <a:pt x="509" y="15"/>
                  </a:lnTo>
                  <a:lnTo>
                    <a:pt x="509" y="23"/>
                  </a:lnTo>
                  <a:lnTo>
                    <a:pt x="509" y="23"/>
                  </a:lnTo>
                  <a:lnTo>
                    <a:pt x="509" y="30"/>
                  </a:lnTo>
                  <a:lnTo>
                    <a:pt x="501" y="37"/>
                  </a:lnTo>
                  <a:lnTo>
                    <a:pt x="465" y="104"/>
                  </a:lnTo>
                  <a:lnTo>
                    <a:pt x="443" y="148"/>
                  </a:lnTo>
                  <a:lnTo>
                    <a:pt x="429" y="170"/>
                  </a:lnTo>
                  <a:lnTo>
                    <a:pt x="414" y="199"/>
                  </a:lnTo>
                  <a:lnTo>
                    <a:pt x="400" y="251"/>
                  </a:lnTo>
                  <a:lnTo>
                    <a:pt x="378" y="302"/>
                  </a:lnTo>
                  <a:lnTo>
                    <a:pt x="370" y="347"/>
                  </a:lnTo>
                  <a:lnTo>
                    <a:pt x="356" y="428"/>
                  </a:lnTo>
                  <a:lnTo>
                    <a:pt x="334" y="486"/>
                  </a:lnTo>
                  <a:lnTo>
                    <a:pt x="327" y="501"/>
                  </a:lnTo>
                  <a:lnTo>
                    <a:pt x="327" y="516"/>
                  </a:lnTo>
                  <a:lnTo>
                    <a:pt x="320" y="523"/>
                  </a:lnTo>
                  <a:lnTo>
                    <a:pt x="305" y="523"/>
                  </a:lnTo>
                  <a:lnTo>
                    <a:pt x="298" y="523"/>
                  </a:lnTo>
                  <a:lnTo>
                    <a:pt x="298" y="516"/>
                  </a:lnTo>
                  <a:lnTo>
                    <a:pt x="290" y="509"/>
                  </a:lnTo>
                  <a:lnTo>
                    <a:pt x="290" y="501"/>
                  </a:lnTo>
                  <a:lnTo>
                    <a:pt x="298" y="464"/>
                  </a:lnTo>
                  <a:lnTo>
                    <a:pt x="312" y="405"/>
                  </a:lnTo>
                  <a:lnTo>
                    <a:pt x="327" y="347"/>
                  </a:lnTo>
                  <a:lnTo>
                    <a:pt x="334" y="332"/>
                  </a:lnTo>
                  <a:lnTo>
                    <a:pt x="334" y="324"/>
                  </a:lnTo>
                  <a:lnTo>
                    <a:pt x="334" y="310"/>
                  </a:lnTo>
                  <a:lnTo>
                    <a:pt x="334" y="295"/>
                  </a:lnTo>
                  <a:lnTo>
                    <a:pt x="334" y="229"/>
                  </a:lnTo>
                  <a:lnTo>
                    <a:pt x="320" y="170"/>
                  </a:lnTo>
                  <a:lnTo>
                    <a:pt x="290" y="118"/>
                  </a:lnTo>
                  <a:lnTo>
                    <a:pt x="240" y="89"/>
                  </a:lnTo>
                  <a:lnTo>
                    <a:pt x="167" y="74"/>
                  </a:lnTo>
                  <a:lnTo>
                    <a:pt x="138" y="74"/>
                  </a:lnTo>
                  <a:lnTo>
                    <a:pt x="94" y="89"/>
                  </a:lnTo>
                  <a:lnTo>
                    <a:pt x="58" y="111"/>
                  </a:lnTo>
                  <a:lnTo>
                    <a:pt x="36" y="140"/>
                  </a:lnTo>
                  <a:lnTo>
                    <a:pt x="29" y="148"/>
                  </a:lnTo>
                  <a:lnTo>
                    <a:pt x="21" y="155"/>
                  </a:lnTo>
                  <a:lnTo>
                    <a:pt x="14" y="155"/>
                  </a:lnTo>
                  <a:lnTo>
                    <a:pt x="7" y="155"/>
                  </a:lnTo>
                  <a:lnTo>
                    <a:pt x="0" y="155"/>
                  </a:lnTo>
                  <a:lnTo>
                    <a:pt x="0" y="148"/>
                  </a:lnTo>
                  <a:lnTo>
                    <a:pt x="0" y="140"/>
                  </a:lnTo>
                  <a:lnTo>
                    <a:pt x="7" y="118"/>
                  </a:lnTo>
                  <a:lnTo>
                    <a:pt x="14" y="104"/>
                  </a:lnTo>
                  <a:lnTo>
                    <a:pt x="29" y="74"/>
                  </a:lnTo>
                  <a:lnTo>
                    <a:pt x="58" y="52"/>
                  </a:lnTo>
                  <a:lnTo>
                    <a:pt x="116" y="15"/>
                  </a:lnTo>
                  <a:lnTo>
                    <a:pt x="1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9" name="Freeform 143"/>
            <p:cNvSpPr>
              <a:spLocks/>
            </p:cNvSpPr>
            <p:nvPr/>
          </p:nvSpPr>
          <p:spPr bwMode="auto">
            <a:xfrm>
              <a:off x="16678" y="3958"/>
              <a:ext cx="327" cy="531"/>
            </a:xfrm>
            <a:custGeom>
              <a:avLst/>
              <a:gdLst/>
              <a:ahLst/>
              <a:cxnLst>
                <a:cxn ang="0">
                  <a:pos x="174" y="0"/>
                </a:cxn>
                <a:cxn ang="0">
                  <a:pos x="189" y="0"/>
                </a:cxn>
                <a:cxn ang="0">
                  <a:pos x="196" y="8"/>
                </a:cxn>
                <a:cxn ang="0">
                  <a:pos x="203" y="8"/>
                </a:cxn>
                <a:cxn ang="0">
                  <a:pos x="203" y="22"/>
                </a:cxn>
                <a:cxn ang="0">
                  <a:pos x="203" y="457"/>
                </a:cxn>
                <a:cxn ang="0">
                  <a:pos x="203" y="472"/>
                </a:cxn>
                <a:cxn ang="0">
                  <a:pos x="203" y="479"/>
                </a:cxn>
                <a:cxn ang="0">
                  <a:pos x="211" y="486"/>
                </a:cxn>
                <a:cxn ang="0">
                  <a:pos x="218" y="486"/>
                </a:cxn>
                <a:cxn ang="0">
                  <a:pos x="233" y="494"/>
                </a:cxn>
                <a:cxn ang="0">
                  <a:pos x="254" y="494"/>
                </a:cxn>
                <a:cxn ang="0">
                  <a:pos x="283" y="494"/>
                </a:cxn>
                <a:cxn ang="0">
                  <a:pos x="327" y="494"/>
                </a:cxn>
                <a:cxn ang="0">
                  <a:pos x="327" y="531"/>
                </a:cxn>
                <a:cxn ang="0">
                  <a:pos x="247" y="523"/>
                </a:cxn>
                <a:cxn ang="0">
                  <a:pos x="167" y="523"/>
                </a:cxn>
                <a:cxn ang="0">
                  <a:pos x="87" y="523"/>
                </a:cxn>
                <a:cxn ang="0">
                  <a:pos x="7" y="531"/>
                </a:cxn>
                <a:cxn ang="0">
                  <a:pos x="7" y="494"/>
                </a:cxn>
                <a:cxn ang="0">
                  <a:pos x="43" y="494"/>
                </a:cxn>
                <a:cxn ang="0">
                  <a:pos x="80" y="494"/>
                </a:cxn>
                <a:cxn ang="0">
                  <a:pos x="102" y="494"/>
                </a:cxn>
                <a:cxn ang="0">
                  <a:pos x="116" y="486"/>
                </a:cxn>
                <a:cxn ang="0">
                  <a:pos x="123" y="486"/>
                </a:cxn>
                <a:cxn ang="0">
                  <a:pos x="123" y="479"/>
                </a:cxn>
                <a:cxn ang="0">
                  <a:pos x="131" y="472"/>
                </a:cxn>
                <a:cxn ang="0">
                  <a:pos x="131" y="457"/>
                </a:cxn>
                <a:cxn ang="0">
                  <a:pos x="131" y="67"/>
                </a:cxn>
                <a:cxn ang="0">
                  <a:pos x="94" y="74"/>
                </a:cxn>
                <a:cxn ang="0">
                  <a:pos x="58" y="81"/>
                </a:cxn>
                <a:cxn ang="0">
                  <a:pos x="36" y="81"/>
                </a:cxn>
                <a:cxn ang="0">
                  <a:pos x="14" y="81"/>
                </a:cxn>
                <a:cxn ang="0">
                  <a:pos x="0" y="81"/>
                </a:cxn>
                <a:cxn ang="0">
                  <a:pos x="0" y="52"/>
                </a:cxn>
                <a:cxn ang="0">
                  <a:pos x="14" y="52"/>
                </a:cxn>
                <a:cxn ang="0">
                  <a:pos x="51" y="52"/>
                </a:cxn>
                <a:cxn ang="0">
                  <a:pos x="109" y="37"/>
                </a:cxn>
                <a:cxn ang="0">
                  <a:pos x="174" y="0"/>
                </a:cxn>
              </a:cxnLst>
              <a:rect l="0" t="0" r="r" b="b"/>
              <a:pathLst>
                <a:path w="327" h="531">
                  <a:moveTo>
                    <a:pt x="174" y="0"/>
                  </a:moveTo>
                  <a:lnTo>
                    <a:pt x="189" y="0"/>
                  </a:lnTo>
                  <a:lnTo>
                    <a:pt x="196" y="8"/>
                  </a:lnTo>
                  <a:lnTo>
                    <a:pt x="203" y="8"/>
                  </a:lnTo>
                  <a:lnTo>
                    <a:pt x="203" y="22"/>
                  </a:lnTo>
                  <a:lnTo>
                    <a:pt x="203" y="457"/>
                  </a:lnTo>
                  <a:lnTo>
                    <a:pt x="203" y="472"/>
                  </a:lnTo>
                  <a:lnTo>
                    <a:pt x="203" y="479"/>
                  </a:lnTo>
                  <a:lnTo>
                    <a:pt x="211" y="486"/>
                  </a:lnTo>
                  <a:lnTo>
                    <a:pt x="218" y="486"/>
                  </a:lnTo>
                  <a:lnTo>
                    <a:pt x="233" y="494"/>
                  </a:lnTo>
                  <a:lnTo>
                    <a:pt x="254" y="494"/>
                  </a:lnTo>
                  <a:lnTo>
                    <a:pt x="283" y="494"/>
                  </a:lnTo>
                  <a:lnTo>
                    <a:pt x="327" y="494"/>
                  </a:lnTo>
                  <a:lnTo>
                    <a:pt x="327" y="531"/>
                  </a:lnTo>
                  <a:lnTo>
                    <a:pt x="247" y="523"/>
                  </a:lnTo>
                  <a:lnTo>
                    <a:pt x="167" y="523"/>
                  </a:lnTo>
                  <a:lnTo>
                    <a:pt x="87" y="523"/>
                  </a:lnTo>
                  <a:lnTo>
                    <a:pt x="7" y="531"/>
                  </a:lnTo>
                  <a:lnTo>
                    <a:pt x="7" y="494"/>
                  </a:lnTo>
                  <a:lnTo>
                    <a:pt x="43" y="494"/>
                  </a:lnTo>
                  <a:lnTo>
                    <a:pt x="80" y="494"/>
                  </a:lnTo>
                  <a:lnTo>
                    <a:pt x="102" y="494"/>
                  </a:lnTo>
                  <a:lnTo>
                    <a:pt x="116" y="486"/>
                  </a:lnTo>
                  <a:lnTo>
                    <a:pt x="123" y="486"/>
                  </a:lnTo>
                  <a:lnTo>
                    <a:pt x="123" y="479"/>
                  </a:lnTo>
                  <a:lnTo>
                    <a:pt x="131" y="472"/>
                  </a:lnTo>
                  <a:lnTo>
                    <a:pt x="131" y="457"/>
                  </a:lnTo>
                  <a:lnTo>
                    <a:pt x="131" y="67"/>
                  </a:lnTo>
                  <a:lnTo>
                    <a:pt x="94" y="74"/>
                  </a:lnTo>
                  <a:lnTo>
                    <a:pt x="58" y="81"/>
                  </a:lnTo>
                  <a:lnTo>
                    <a:pt x="36" y="81"/>
                  </a:lnTo>
                  <a:lnTo>
                    <a:pt x="14" y="81"/>
                  </a:lnTo>
                  <a:lnTo>
                    <a:pt x="0" y="81"/>
                  </a:lnTo>
                  <a:lnTo>
                    <a:pt x="0" y="52"/>
                  </a:lnTo>
                  <a:lnTo>
                    <a:pt x="14" y="52"/>
                  </a:lnTo>
                  <a:lnTo>
                    <a:pt x="51" y="52"/>
                  </a:lnTo>
                  <a:lnTo>
                    <a:pt x="109" y="37"/>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0" name="Freeform 144"/>
            <p:cNvSpPr>
              <a:spLocks/>
            </p:cNvSpPr>
            <p:nvPr/>
          </p:nvSpPr>
          <p:spPr bwMode="auto">
            <a:xfrm>
              <a:off x="17405" y="3244"/>
              <a:ext cx="291" cy="1134"/>
            </a:xfrm>
            <a:custGeom>
              <a:avLst/>
              <a:gdLst/>
              <a:ahLst/>
              <a:cxnLst>
                <a:cxn ang="0">
                  <a:pos x="269" y="0"/>
                </a:cxn>
                <a:cxn ang="0">
                  <a:pos x="269" y="0"/>
                </a:cxn>
                <a:cxn ang="0">
                  <a:pos x="276" y="0"/>
                </a:cxn>
                <a:cxn ang="0">
                  <a:pos x="284" y="0"/>
                </a:cxn>
                <a:cxn ang="0">
                  <a:pos x="291" y="7"/>
                </a:cxn>
                <a:cxn ang="0">
                  <a:pos x="291" y="15"/>
                </a:cxn>
                <a:cxn ang="0">
                  <a:pos x="291" y="22"/>
                </a:cxn>
                <a:cxn ang="0">
                  <a:pos x="284" y="22"/>
                </a:cxn>
                <a:cxn ang="0">
                  <a:pos x="240" y="74"/>
                </a:cxn>
                <a:cxn ang="0">
                  <a:pos x="189" y="133"/>
                </a:cxn>
                <a:cxn ang="0">
                  <a:pos x="146" y="214"/>
                </a:cxn>
                <a:cxn ang="0">
                  <a:pos x="109" y="309"/>
                </a:cxn>
                <a:cxn ang="0">
                  <a:pos x="87" y="427"/>
                </a:cxn>
                <a:cxn ang="0">
                  <a:pos x="80" y="567"/>
                </a:cxn>
                <a:cxn ang="0">
                  <a:pos x="87" y="722"/>
                </a:cxn>
                <a:cxn ang="0">
                  <a:pos x="124" y="862"/>
                </a:cxn>
                <a:cxn ang="0">
                  <a:pos x="189" y="994"/>
                </a:cxn>
                <a:cxn ang="0">
                  <a:pos x="284" y="1105"/>
                </a:cxn>
                <a:cxn ang="0">
                  <a:pos x="291" y="1112"/>
                </a:cxn>
                <a:cxn ang="0">
                  <a:pos x="291" y="1119"/>
                </a:cxn>
                <a:cxn ang="0">
                  <a:pos x="291" y="1127"/>
                </a:cxn>
                <a:cxn ang="0">
                  <a:pos x="291" y="1134"/>
                </a:cxn>
                <a:cxn ang="0">
                  <a:pos x="284" y="1134"/>
                </a:cxn>
                <a:cxn ang="0">
                  <a:pos x="276" y="1134"/>
                </a:cxn>
                <a:cxn ang="0">
                  <a:pos x="269" y="1134"/>
                </a:cxn>
                <a:cxn ang="0">
                  <a:pos x="175" y="1053"/>
                </a:cxn>
                <a:cxn ang="0">
                  <a:pos x="102" y="950"/>
                </a:cxn>
                <a:cxn ang="0">
                  <a:pos x="51" y="854"/>
                </a:cxn>
                <a:cxn ang="0">
                  <a:pos x="22" y="751"/>
                </a:cxn>
                <a:cxn ang="0">
                  <a:pos x="7" y="655"/>
                </a:cxn>
                <a:cxn ang="0">
                  <a:pos x="0" y="567"/>
                </a:cxn>
                <a:cxn ang="0">
                  <a:pos x="7" y="471"/>
                </a:cxn>
                <a:cxn ang="0">
                  <a:pos x="22" y="376"/>
                </a:cxn>
                <a:cxn ang="0">
                  <a:pos x="58" y="273"/>
                </a:cxn>
                <a:cxn ang="0">
                  <a:pos x="109" y="177"/>
                </a:cxn>
                <a:cxn ang="0">
                  <a:pos x="175" y="81"/>
                </a:cxn>
                <a:cxn ang="0">
                  <a:pos x="269" y="0"/>
                </a:cxn>
              </a:cxnLst>
              <a:rect l="0" t="0" r="r" b="b"/>
              <a:pathLst>
                <a:path w="291" h="1134">
                  <a:moveTo>
                    <a:pt x="269" y="0"/>
                  </a:moveTo>
                  <a:lnTo>
                    <a:pt x="269" y="0"/>
                  </a:lnTo>
                  <a:lnTo>
                    <a:pt x="276" y="0"/>
                  </a:lnTo>
                  <a:lnTo>
                    <a:pt x="284" y="0"/>
                  </a:lnTo>
                  <a:lnTo>
                    <a:pt x="291" y="7"/>
                  </a:lnTo>
                  <a:lnTo>
                    <a:pt x="291" y="15"/>
                  </a:lnTo>
                  <a:lnTo>
                    <a:pt x="291" y="22"/>
                  </a:lnTo>
                  <a:lnTo>
                    <a:pt x="284" y="22"/>
                  </a:lnTo>
                  <a:lnTo>
                    <a:pt x="240" y="74"/>
                  </a:lnTo>
                  <a:lnTo>
                    <a:pt x="189" y="133"/>
                  </a:lnTo>
                  <a:lnTo>
                    <a:pt x="146" y="214"/>
                  </a:lnTo>
                  <a:lnTo>
                    <a:pt x="109" y="309"/>
                  </a:lnTo>
                  <a:lnTo>
                    <a:pt x="87" y="427"/>
                  </a:lnTo>
                  <a:lnTo>
                    <a:pt x="80" y="567"/>
                  </a:lnTo>
                  <a:lnTo>
                    <a:pt x="87" y="722"/>
                  </a:lnTo>
                  <a:lnTo>
                    <a:pt x="124" y="862"/>
                  </a:lnTo>
                  <a:lnTo>
                    <a:pt x="189" y="994"/>
                  </a:lnTo>
                  <a:lnTo>
                    <a:pt x="284" y="1105"/>
                  </a:lnTo>
                  <a:lnTo>
                    <a:pt x="291" y="1112"/>
                  </a:lnTo>
                  <a:lnTo>
                    <a:pt x="291" y="1119"/>
                  </a:lnTo>
                  <a:lnTo>
                    <a:pt x="291" y="1127"/>
                  </a:lnTo>
                  <a:lnTo>
                    <a:pt x="291" y="1134"/>
                  </a:lnTo>
                  <a:lnTo>
                    <a:pt x="284" y="1134"/>
                  </a:lnTo>
                  <a:lnTo>
                    <a:pt x="276" y="1134"/>
                  </a:lnTo>
                  <a:lnTo>
                    <a:pt x="269" y="1134"/>
                  </a:lnTo>
                  <a:lnTo>
                    <a:pt x="175" y="1053"/>
                  </a:lnTo>
                  <a:lnTo>
                    <a:pt x="102" y="950"/>
                  </a:lnTo>
                  <a:lnTo>
                    <a:pt x="51" y="854"/>
                  </a:lnTo>
                  <a:lnTo>
                    <a:pt x="22" y="751"/>
                  </a:lnTo>
                  <a:lnTo>
                    <a:pt x="7" y="655"/>
                  </a:lnTo>
                  <a:lnTo>
                    <a:pt x="0" y="567"/>
                  </a:lnTo>
                  <a:lnTo>
                    <a:pt x="7" y="471"/>
                  </a:lnTo>
                  <a:lnTo>
                    <a:pt x="22" y="376"/>
                  </a:lnTo>
                  <a:lnTo>
                    <a:pt x="58" y="273"/>
                  </a:lnTo>
                  <a:lnTo>
                    <a:pt x="109" y="177"/>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1" name="Freeform 145"/>
            <p:cNvSpPr>
              <a:spLocks/>
            </p:cNvSpPr>
            <p:nvPr/>
          </p:nvSpPr>
          <p:spPr bwMode="auto">
            <a:xfrm>
              <a:off x="17827" y="3598"/>
              <a:ext cx="654" cy="508"/>
            </a:xfrm>
            <a:custGeom>
              <a:avLst/>
              <a:gdLst/>
              <a:ahLst/>
              <a:cxnLst>
                <a:cxn ang="0">
                  <a:pos x="218" y="7"/>
                </a:cxn>
                <a:cxn ang="0">
                  <a:pos x="269" y="66"/>
                </a:cxn>
                <a:cxn ang="0">
                  <a:pos x="262" y="132"/>
                </a:cxn>
                <a:cxn ang="0">
                  <a:pos x="204" y="309"/>
                </a:cxn>
                <a:cxn ang="0">
                  <a:pos x="196" y="405"/>
                </a:cxn>
                <a:cxn ang="0">
                  <a:pos x="211" y="456"/>
                </a:cxn>
                <a:cxn ang="0">
                  <a:pos x="269" y="478"/>
                </a:cxn>
                <a:cxn ang="0">
                  <a:pos x="407" y="382"/>
                </a:cxn>
                <a:cxn ang="0">
                  <a:pos x="414" y="346"/>
                </a:cxn>
                <a:cxn ang="0">
                  <a:pos x="429" y="316"/>
                </a:cxn>
                <a:cxn ang="0">
                  <a:pos x="494" y="44"/>
                </a:cxn>
                <a:cxn ang="0">
                  <a:pos x="524" y="7"/>
                </a:cxn>
                <a:cxn ang="0">
                  <a:pos x="567" y="14"/>
                </a:cxn>
                <a:cxn ang="0">
                  <a:pos x="574" y="51"/>
                </a:cxn>
                <a:cxn ang="0">
                  <a:pos x="567" y="110"/>
                </a:cxn>
                <a:cxn ang="0">
                  <a:pos x="531" y="250"/>
                </a:cxn>
                <a:cxn ang="0">
                  <a:pos x="509" y="331"/>
                </a:cxn>
                <a:cxn ang="0">
                  <a:pos x="494" y="405"/>
                </a:cxn>
                <a:cxn ang="0">
                  <a:pos x="494" y="456"/>
                </a:cxn>
                <a:cxn ang="0">
                  <a:pos x="531" y="478"/>
                </a:cxn>
                <a:cxn ang="0">
                  <a:pos x="596" y="397"/>
                </a:cxn>
                <a:cxn ang="0">
                  <a:pos x="618" y="331"/>
                </a:cxn>
                <a:cxn ang="0">
                  <a:pos x="640" y="324"/>
                </a:cxn>
                <a:cxn ang="0">
                  <a:pos x="654" y="338"/>
                </a:cxn>
                <a:cxn ang="0">
                  <a:pos x="647" y="375"/>
                </a:cxn>
                <a:cxn ang="0">
                  <a:pos x="618" y="449"/>
                </a:cxn>
                <a:cxn ang="0">
                  <a:pos x="553" y="508"/>
                </a:cxn>
                <a:cxn ang="0">
                  <a:pos x="509" y="508"/>
                </a:cxn>
                <a:cxn ang="0">
                  <a:pos x="458" y="493"/>
                </a:cxn>
                <a:cxn ang="0">
                  <a:pos x="414" y="434"/>
                </a:cxn>
                <a:cxn ang="0">
                  <a:pos x="269" y="508"/>
                </a:cxn>
                <a:cxn ang="0">
                  <a:pos x="174" y="493"/>
                </a:cxn>
                <a:cxn ang="0">
                  <a:pos x="116" y="427"/>
                </a:cxn>
                <a:cxn ang="0">
                  <a:pos x="109" y="368"/>
                </a:cxn>
                <a:cxn ang="0">
                  <a:pos x="124" y="279"/>
                </a:cxn>
                <a:cxn ang="0">
                  <a:pos x="182" y="103"/>
                </a:cxn>
                <a:cxn ang="0">
                  <a:pos x="182" y="36"/>
                </a:cxn>
                <a:cxn ang="0">
                  <a:pos x="116" y="44"/>
                </a:cxn>
                <a:cxn ang="0">
                  <a:pos x="36" y="176"/>
                </a:cxn>
                <a:cxn ang="0">
                  <a:pos x="14" y="184"/>
                </a:cxn>
                <a:cxn ang="0">
                  <a:pos x="0" y="169"/>
                </a:cxn>
                <a:cxn ang="0">
                  <a:pos x="58" y="51"/>
                </a:cxn>
              </a:cxnLst>
              <a:rect l="0" t="0" r="r" b="b"/>
              <a:pathLst>
                <a:path w="654" h="508">
                  <a:moveTo>
                    <a:pt x="167" y="0"/>
                  </a:moveTo>
                  <a:lnTo>
                    <a:pt x="196" y="0"/>
                  </a:lnTo>
                  <a:lnTo>
                    <a:pt x="218" y="7"/>
                  </a:lnTo>
                  <a:lnTo>
                    <a:pt x="240" y="22"/>
                  </a:lnTo>
                  <a:lnTo>
                    <a:pt x="254" y="44"/>
                  </a:lnTo>
                  <a:lnTo>
                    <a:pt x="269" y="66"/>
                  </a:lnTo>
                  <a:lnTo>
                    <a:pt x="269" y="95"/>
                  </a:lnTo>
                  <a:lnTo>
                    <a:pt x="269" y="110"/>
                  </a:lnTo>
                  <a:lnTo>
                    <a:pt x="262" y="132"/>
                  </a:lnTo>
                  <a:lnTo>
                    <a:pt x="254" y="154"/>
                  </a:lnTo>
                  <a:lnTo>
                    <a:pt x="225" y="235"/>
                  </a:lnTo>
                  <a:lnTo>
                    <a:pt x="204" y="309"/>
                  </a:lnTo>
                  <a:lnTo>
                    <a:pt x="196" y="382"/>
                  </a:lnTo>
                  <a:lnTo>
                    <a:pt x="196" y="397"/>
                  </a:lnTo>
                  <a:lnTo>
                    <a:pt x="196" y="405"/>
                  </a:lnTo>
                  <a:lnTo>
                    <a:pt x="196" y="427"/>
                  </a:lnTo>
                  <a:lnTo>
                    <a:pt x="204" y="441"/>
                  </a:lnTo>
                  <a:lnTo>
                    <a:pt x="211" y="456"/>
                  </a:lnTo>
                  <a:lnTo>
                    <a:pt x="225" y="463"/>
                  </a:lnTo>
                  <a:lnTo>
                    <a:pt x="247" y="478"/>
                  </a:lnTo>
                  <a:lnTo>
                    <a:pt x="269" y="478"/>
                  </a:lnTo>
                  <a:lnTo>
                    <a:pt x="334" y="463"/>
                  </a:lnTo>
                  <a:lnTo>
                    <a:pt x="378" y="419"/>
                  </a:lnTo>
                  <a:lnTo>
                    <a:pt x="407" y="382"/>
                  </a:lnTo>
                  <a:lnTo>
                    <a:pt x="407" y="375"/>
                  </a:lnTo>
                  <a:lnTo>
                    <a:pt x="414" y="360"/>
                  </a:lnTo>
                  <a:lnTo>
                    <a:pt x="414" y="346"/>
                  </a:lnTo>
                  <a:lnTo>
                    <a:pt x="422" y="331"/>
                  </a:lnTo>
                  <a:lnTo>
                    <a:pt x="429" y="316"/>
                  </a:lnTo>
                  <a:lnTo>
                    <a:pt x="429" y="316"/>
                  </a:lnTo>
                  <a:lnTo>
                    <a:pt x="480" y="81"/>
                  </a:lnTo>
                  <a:lnTo>
                    <a:pt x="487" y="58"/>
                  </a:lnTo>
                  <a:lnTo>
                    <a:pt x="494" y="44"/>
                  </a:lnTo>
                  <a:lnTo>
                    <a:pt x="502" y="29"/>
                  </a:lnTo>
                  <a:lnTo>
                    <a:pt x="509" y="14"/>
                  </a:lnTo>
                  <a:lnTo>
                    <a:pt x="524" y="7"/>
                  </a:lnTo>
                  <a:lnTo>
                    <a:pt x="538" y="7"/>
                  </a:lnTo>
                  <a:lnTo>
                    <a:pt x="553" y="7"/>
                  </a:lnTo>
                  <a:lnTo>
                    <a:pt x="567" y="14"/>
                  </a:lnTo>
                  <a:lnTo>
                    <a:pt x="574" y="29"/>
                  </a:lnTo>
                  <a:lnTo>
                    <a:pt x="582" y="44"/>
                  </a:lnTo>
                  <a:lnTo>
                    <a:pt x="574" y="51"/>
                  </a:lnTo>
                  <a:lnTo>
                    <a:pt x="574" y="66"/>
                  </a:lnTo>
                  <a:lnTo>
                    <a:pt x="567" y="88"/>
                  </a:lnTo>
                  <a:lnTo>
                    <a:pt x="567" y="110"/>
                  </a:lnTo>
                  <a:lnTo>
                    <a:pt x="560" y="132"/>
                  </a:lnTo>
                  <a:lnTo>
                    <a:pt x="531" y="228"/>
                  </a:lnTo>
                  <a:lnTo>
                    <a:pt x="531" y="250"/>
                  </a:lnTo>
                  <a:lnTo>
                    <a:pt x="524" y="279"/>
                  </a:lnTo>
                  <a:lnTo>
                    <a:pt x="516" y="309"/>
                  </a:lnTo>
                  <a:lnTo>
                    <a:pt x="509" y="331"/>
                  </a:lnTo>
                  <a:lnTo>
                    <a:pt x="502" y="353"/>
                  </a:lnTo>
                  <a:lnTo>
                    <a:pt x="494" y="382"/>
                  </a:lnTo>
                  <a:lnTo>
                    <a:pt x="494" y="405"/>
                  </a:lnTo>
                  <a:lnTo>
                    <a:pt x="494" y="419"/>
                  </a:lnTo>
                  <a:lnTo>
                    <a:pt x="494" y="441"/>
                  </a:lnTo>
                  <a:lnTo>
                    <a:pt x="494" y="456"/>
                  </a:lnTo>
                  <a:lnTo>
                    <a:pt x="502" y="471"/>
                  </a:lnTo>
                  <a:lnTo>
                    <a:pt x="516" y="478"/>
                  </a:lnTo>
                  <a:lnTo>
                    <a:pt x="531" y="478"/>
                  </a:lnTo>
                  <a:lnTo>
                    <a:pt x="560" y="463"/>
                  </a:lnTo>
                  <a:lnTo>
                    <a:pt x="582" y="434"/>
                  </a:lnTo>
                  <a:lnTo>
                    <a:pt x="596" y="397"/>
                  </a:lnTo>
                  <a:lnTo>
                    <a:pt x="611" y="360"/>
                  </a:lnTo>
                  <a:lnTo>
                    <a:pt x="618" y="338"/>
                  </a:lnTo>
                  <a:lnTo>
                    <a:pt x="618" y="331"/>
                  </a:lnTo>
                  <a:lnTo>
                    <a:pt x="625" y="324"/>
                  </a:lnTo>
                  <a:lnTo>
                    <a:pt x="633" y="324"/>
                  </a:lnTo>
                  <a:lnTo>
                    <a:pt x="640" y="324"/>
                  </a:lnTo>
                  <a:lnTo>
                    <a:pt x="647" y="324"/>
                  </a:lnTo>
                  <a:lnTo>
                    <a:pt x="654" y="331"/>
                  </a:lnTo>
                  <a:lnTo>
                    <a:pt x="654" y="338"/>
                  </a:lnTo>
                  <a:lnTo>
                    <a:pt x="654" y="346"/>
                  </a:lnTo>
                  <a:lnTo>
                    <a:pt x="654" y="360"/>
                  </a:lnTo>
                  <a:lnTo>
                    <a:pt x="647" y="375"/>
                  </a:lnTo>
                  <a:lnTo>
                    <a:pt x="640" y="405"/>
                  </a:lnTo>
                  <a:lnTo>
                    <a:pt x="625" y="427"/>
                  </a:lnTo>
                  <a:lnTo>
                    <a:pt x="618" y="449"/>
                  </a:lnTo>
                  <a:lnTo>
                    <a:pt x="596" y="478"/>
                  </a:lnTo>
                  <a:lnTo>
                    <a:pt x="574" y="493"/>
                  </a:lnTo>
                  <a:lnTo>
                    <a:pt x="553" y="508"/>
                  </a:lnTo>
                  <a:lnTo>
                    <a:pt x="524" y="508"/>
                  </a:lnTo>
                  <a:lnTo>
                    <a:pt x="516" y="508"/>
                  </a:lnTo>
                  <a:lnTo>
                    <a:pt x="509" y="508"/>
                  </a:lnTo>
                  <a:lnTo>
                    <a:pt x="494" y="508"/>
                  </a:lnTo>
                  <a:lnTo>
                    <a:pt x="473" y="500"/>
                  </a:lnTo>
                  <a:lnTo>
                    <a:pt x="458" y="493"/>
                  </a:lnTo>
                  <a:lnTo>
                    <a:pt x="436" y="478"/>
                  </a:lnTo>
                  <a:lnTo>
                    <a:pt x="422" y="456"/>
                  </a:lnTo>
                  <a:lnTo>
                    <a:pt x="414" y="434"/>
                  </a:lnTo>
                  <a:lnTo>
                    <a:pt x="371" y="471"/>
                  </a:lnTo>
                  <a:lnTo>
                    <a:pt x="327" y="500"/>
                  </a:lnTo>
                  <a:lnTo>
                    <a:pt x="269" y="508"/>
                  </a:lnTo>
                  <a:lnTo>
                    <a:pt x="233" y="508"/>
                  </a:lnTo>
                  <a:lnTo>
                    <a:pt x="204" y="500"/>
                  </a:lnTo>
                  <a:lnTo>
                    <a:pt x="174" y="493"/>
                  </a:lnTo>
                  <a:lnTo>
                    <a:pt x="153" y="471"/>
                  </a:lnTo>
                  <a:lnTo>
                    <a:pt x="131" y="449"/>
                  </a:lnTo>
                  <a:lnTo>
                    <a:pt x="116" y="427"/>
                  </a:lnTo>
                  <a:lnTo>
                    <a:pt x="109" y="405"/>
                  </a:lnTo>
                  <a:lnTo>
                    <a:pt x="109" y="382"/>
                  </a:lnTo>
                  <a:lnTo>
                    <a:pt x="109" y="368"/>
                  </a:lnTo>
                  <a:lnTo>
                    <a:pt x="109" y="346"/>
                  </a:lnTo>
                  <a:lnTo>
                    <a:pt x="109" y="316"/>
                  </a:lnTo>
                  <a:lnTo>
                    <a:pt x="124" y="279"/>
                  </a:lnTo>
                  <a:lnTo>
                    <a:pt x="138" y="228"/>
                  </a:lnTo>
                  <a:lnTo>
                    <a:pt x="167" y="147"/>
                  </a:lnTo>
                  <a:lnTo>
                    <a:pt x="182" y="103"/>
                  </a:lnTo>
                  <a:lnTo>
                    <a:pt x="189" y="66"/>
                  </a:lnTo>
                  <a:lnTo>
                    <a:pt x="189" y="51"/>
                  </a:lnTo>
                  <a:lnTo>
                    <a:pt x="182" y="36"/>
                  </a:lnTo>
                  <a:lnTo>
                    <a:pt x="174" y="29"/>
                  </a:lnTo>
                  <a:lnTo>
                    <a:pt x="160" y="29"/>
                  </a:lnTo>
                  <a:lnTo>
                    <a:pt x="116" y="44"/>
                  </a:lnTo>
                  <a:lnTo>
                    <a:pt x="73" y="88"/>
                  </a:lnTo>
                  <a:lnTo>
                    <a:pt x="44" y="169"/>
                  </a:lnTo>
                  <a:lnTo>
                    <a:pt x="36" y="176"/>
                  </a:lnTo>
                  <a:lnTo>
                    <a:pt x="29" y="184"/>
                  </a:lnTo>
                  <a:lnTo>
                    <a:pt x="22" y="184"/>
                  </a:lnTo>
                  <a:lnTo>
                    <a:pt x="14" y="184"/>
                  </a:lnTo>
                  <a:lnTo>
                    <a:pt x="7" y="184"/>
                  </a:lnTo>
                  <a:lnTo>
                    <a:pt x="0" y="176"/>
                  </a:lnTo>
                  <a:lnTo>
                    <a:pt x="0" y="169"/>
                  </a:lnTo>
                  <a:lnTo>
                    <a:pt x="7" y="147"/>
                  </a:lnTo>
                  <a:lnTo>
                    <a:pt x="29" y="103"/>
                  </a:lnTo>
                  <a:lnTo>
                    <a:pt x="58" y="51"/>
                  </a:lnTo>
                  <a:lnTo>
                    <a:pt x="102" y="14"/>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2" name="Freeform 146"/>
            <p:cNvSpPr>
              <a:spLocks/>
            </p:cNvSpPr>
            <p:nvPr/>
          </p:nvSpPr>
          <p:spPr bwMode="auto">
            <a:xfrm>
              <a:off x="18605" y="3244"/>
              <a:ext cx="291" cy="1134"/>
            </a:xfrm>
            <a:custGeom>
              <a:avLst/>
              <a:gdLst/>
              <a:ahLst/>
              <a:cxnLst>
                <a:cxn ang="0">
                  <a:pos x="22" y="0"/>
                </a:cxn>
                <a:cxn ang="0">
                  <a:pos x="116" y="88"/>
                </a:cxn>
                <a:cxn ang="0">
                  <a:pos x="189" y="184"/>
                </a:cxn>
                <a:cxn ang="0">
                  <a:pos x="240" y="280"/>
                </a:cxn>
                <a:cxn ang="0">
                  <a:pos x="269" y="383"/>
                </a:cxn>
                <a:cxn ang="0">
                  <a:pos x="284" y="479"/>
                </a:cxn>
                <a:cxn ang="0">
                  <a:pos x="291" y="567"/>
                </a:cxn>
                <a:cxn ang="0">
                  <a:pos x="284" y="700"/>
                </a:cxn>
                <a:cxn ang="0">
                  <a:pos x="255" y="817"/>
                </a:cxn>
                <a:cxn ang="0">
                  <a:pos x="211" y="921"/>
                </a:cxn>
                <a:cxn ang="0">
                  <a:pos x="160" y="994"/>
                </a:cxn>
                <a:cxn ang="0">
                  <a:pos x="109" y="1053"/>
                </a:cxn>
                <a:cxn ang="0">
                  <a:pos x="66" y="1097"/>
                </a:cxn>
                <a:cxn ang="0">
                  <a:pos x="29" y="1127"/>
                </a:cxn>
                <a:cxn ang="0">
                  <a:pos x="15" y="1134"/>
                </a:cxn>
                <a:cxn ang="0">
                  <a:pos x="7" y="1134"/>
                </a:cxn>
                <a:cxn ang="0">
                  <a:pos x="0" y="1127"/>
                </a:cxn>
                <a:cxn ang="0">
                  <a:pos x="0" y="1127"/>
                </a:cxn>
                <a:cxn ang="0">
                  <a:pos x="0" y="1119"/>
                </a:cxn>
                <a:cxn ang="0">
                  <a:pos x="0" y="1119"/>
                </a:cxn>
                <a:cxn ang="0">
                  <a:pos x="0" y="1112"/>
                </a:cxn>
                <a:cxn ang="0">
                  <a:pos x="7" y="1105"/>
                </a:cxn>
                <a:cxn ang="0">
                  <a:pos x="22" y="1097"/>
                </a:cxn>
                <a:cxn ang="0">
                  <a:pos x="102" y="1002"/>
                </a:cxn>
                <a:cxn ang="0">
                  <a:pos x="160" y="876"/>
                </a:cxn>
                <a:cxn ang="0">
                  <a:pos x="204" y="736"/>
                </a:cxn>
                <a:cxn ang="0">
                  <a:pos x="211" y="567"/>
                </a:cxn>
                <a:cxn ang="0">
                  <a:pos x="204" y="435"/>
                </a:cxn>
                <a:cxn ang="0">
                  <a:pos x="182" y="317"/>
                </a:cxn>
                <a:cxn ang="0">
                  <a:pos x="146" y="221"/>
                </a:cxn>
                <a:cxn ang="0">
                  <a:pos x="109" y="140"/>
                </a:cxn>
                <a:cxn ang="0">
                  <a:pos x="58" y="81"/>
                </a:cxn>
                <a:cxn ang="0">
                  <a:pos x="7" y="30"/>
                </a:cxn>
                <a:cxn ang="0">
                  <a:pos x="0" y="22"/>
                </a:cxn>
                <a:cxn ang="0">
                  <a:pos x="0" y="15"/>
                </a:cxn>
                <a:cxn ang="0">
                  <a:pos x="0" y="7"/>
                </a:cxn>
                <a:cxn ang="0">
                  <a:pos x="7" y="0"/>
                </a:cxn>
                <a:cxn ang="0">
                  <a:pos x="15" y="0"/>
                </a:cxn>
                <a:cxn ang="0">
                  <a:pos x="22" y="0"/>
                </a:cxn>
                <a:cxn ang="0">
                  <a:pos x="22" y="0"/>
                </a:cxn>
              </a:cxnLst>
              <a:rect l="0" t="0" r="r" b="b"/>
              <a:pathLst>
                <a:path w="291" h="1134">
                  <a:moveTo>
                    <a:pt x="22" y="0"/>
                  </a:moveTo>
                  <a:lnTo>
                    <a:pt x="116" y="88"/>
                  </a:lnTo>
                  <a:lnTo>
                    <a:pt x="189" y="184"/>
                  </a:lnTo>
                  <a:lnTo>
                    <a:pt x="240" y="280"/>
                  </a:lnTo>
                  <a:lnTo>
                    <a:pt x="269" y="383"/>
                  </a:lnTo>
                  <a:lnTo>
                    <a:pt x="284" y="479"/>
                  </a:lnTo>
                  <a:lnTo>
                    <a:pt x="291" y="567"/>
                  </a:lnTo>
                  <a:lnTo>
                    <a:pt x="284" y="700"/>
                  </a:lnTo>
                  <a:lnTo>
                    <a:pt x="255" y="817"/>
                  </a:lnTo>
                  <a:lnTo>
                    <a:pt x="211" y="921"/>
                  </a:lnTo>
                  <a:lnTo>
                    <a:pt x="160" y="994"/>
                  </a:lnTo>
                  <a:lnTo>
                    <a:pt x="109" y="1053"/>
                  </a:lnTo>
                  <a:lnTo>
                    <a:pt x="66" y="1097"/>
                  </a:lnTo>
                  <a:lnTo>
                    <a:pt x="29" y="1127"/>
                  </a:lnTo>
                  <a:lnTo>
                    <a:pt x="15" y="1134"/>
                  </a:lnTo>
                  <a:lnTo>
                    <a:pt x="7" y="1134"/>
                  </a:lnTo>
                  <a:lnTo>
                    <a:pt x="0" y="1127"/>
                  </a:lnTo>
                  <a:lnTo>
                    <a:pt x="0" y="1127"/>
                  </a:lnTo>
                  <a:lnTo>
                    <a:pt x="0" y="1119"/>
                  </a:lnTo>
                  <a:lnTo>
                    <a:pt x="0" y="1119"/>
                  </a:lnTo>
                  <a:lnTo>
                    <a:pt x="0" y="1112"/>
                  </a:lnTo>
                  <a:lnTo>
                    <a:pt x="7" y="1105"/>
                  </a:lnTo>
                  <a:lnTo>
                    <a:pt x="22" y="1097"/>
                  </a:lnTo>
                  <a:lnTo>
                    <a:pt x="102" y="1002"/>
                  </a:lnTo>
                  <a:lnTo>
                    <a:pt x="160" y="876"/>
                  </a:lnTo>
                  <a:lnTo>
                    <a:pt x="204" y="736"/>
                  </a:lnTo>
                  <a:lnTo>
                    <a:pt x="211" y="567"/>
                  </a:lnTo>
                  <a:lnTo>
                    <a:pt x="204" y="435"/>
                  </a:lnTo>
                  <a:lnTo>
                    <a:pt x="182" y="317"/>
                  </a:lnTo>
                  <a:lnTo>
                    <a:pt x="146" y="221"/>
                  </a:lnTo>
                  <a:lnTo>
                    <a:pt x="109" y="140"/>
                  </a:lnTo>
                  <a:lnTo>
                    <a:pt x="58" y="81"/>
                  </a:lnTo>
                  <a:lnTo>
                    <a:pt x="7" y="30"/>
                  </a:lnTo>
                  <a:lnTo>
                    <a:pt x="0" y="22"/>
                  </a:lnTo>
                  <a:lnTo>
                    <a:pt x="0" y="15"/>
                  </a:lnTo>
                  <a:lnTo>
                    <a:pt x="0" y="7"/>
                  </a:lnTo>
                  <a:lnTo>
                    <a:pt x="7" y="0"/>
                  </a:lnTo>
                  <a:lnTo>
                    <a:pt x="15" y="0"/>
                  </a:lnTo>
                  <a:lnTo>
                    <a:pt x="22"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3" name="Freeform 147"/>
            <p:cNvSpPr>
              <a:spLocks/>
            </p:cNvSpPr>
            <p:nvPr/>
          </p:nvSpPr>
          <p:spPr bwMode="auto">
            <a:xfrm>
              <a:off x="19114" y="3318"/>
              <a:ext cx="807" cy="780"/>
            </a:xfrm>
            <a:custGeom>
              <a:avLst/>
              <a:gdLst/>
              <a:ahLst/>
              <a:cxnLst>
                <a:cxn ang="0">
                  <a:pos x="255" y="0"/>
                </a:cxn>
                <a:cxn ang="0">
                  <a:pos x="778" y="0"/>
                </a:cxn>
                <a:cxn ang="0">
                  <a:pos x="793" y="0"/>
                </a:cxn>
                <a:cxn ang="0">
                  <a:pos x="800" y="7"/>
                </a:cxn>
                <a:cxn ang="0">
                  <a:pos x="807" y="14"/>
                </a:cxn>
                <a:cxn ang="0">
                  <a:pos x="807" y="29"/>
                </a:cxn>
                <a:cxn ang="0">
                  <a:pos x="800" y="37"/>
                </a:cxn>
                <a:cxn ang="0">
                  <a:pos x="793" y="44"/>
                </a:cxn>
                <a:cxn ang="0">
                  <a:pos x="793" y="44"/>
                </a:cxn>
                <a:cxn ang="0">
                  <a:pos x="131" y="736"/>
                </a:cxn>
                <a:cxn ang="0">
                  <a:pos x="349" y="736"/>
                </a:cxn>
                <a:cxn ang="0">
                  <a:pos x="451" y="721"/>
                </a:cxn>
                <a:cxn ang="0">
                  <a:pos x="524" y="692"/>
                </a:cxn>
                <a:cxn ang="0">
                  <a:pos x="582" y="648"/>
                </a:cxn>
                <a:cxn ang="0">
                  <a:pos x="618" y="581"/>
                </a:cxn>
                <a:cxn ang="0">
                  <a:pos x="655" y="500"/>
                </a:cxn>
                <a:cxn ang="0">
                  <a:pos x="662" y="486"/>
                </a:cxn>
                <a:cxn ang="0">
                  <a:pos x="662" y="471"/>
                </a:cxn>
                <a:cxn ang="0">
                  <a:pos x="669" y="471"/>
                </a:cxn>
                <a:cxn ang="0">
                  <a:pos x="677" y="464"/>
                </a:cxn>
                <a:cxn ang="0">
                  <a:pos x="691" y="471"/>
                </a:cxn>
                <a:cxn ang="0">
                  <a:pos x="691" y="478"/>
                </a:cxn>
                <a:cxn ang="0">
                  <a:pos x="698" y="478"/>
                </a:cxn>
                <a:cxn ang="0">
                  <a:pos x="698" y="486"/>
                </a:cxn>
                <a:cxn ang="0">
                  <a:pos x="698" y="486"/>
                </a:cxn>
                <a:cxn ang="0">
                  <a:pos x="698" y="493"/>
                </a:cxn>
                <a:cxn ang="0">
                  <a:pos x="691" y="500"/>
                </a:cxn>
                <a:cxn ang="0">
                  <a:pos x="611" y="758"/>
                </a:cxn>
                <a:cxn ang="0">
                  <a:pos x="604" y="766"/>
                </a:cxn>
                <a:cxn ang="0">
                  <a:pos x="604" y="773"/>
                </a:cxn>
                <a:cxn ang="0">
                  <a:pos x="589" y="780"/>
                </a:cxn>
                <a:cxn ang="0">
                  <a:pos x="575" y="780"/>
                </a:cxn>
                <a:cxn ang="0">
                  <a:pos x="29" y="780"/>
                </a:cxn>
                <a:cxn ang="0">
                  <a:pos x="15" y="780"/>
                </a:cxn>
                <a:cxn ang="0">
                  <a:pos x="7" y="780"/>
                </a:cxn>
                <a:cxn ang="0">
                  <a:pos x="0" y="773"/>
                </a:cxn>
                <a:cxn ang="0">
                  <a:pos x="0" y="766"/>
                </a:cxn>
                <a:cxn ang="0">
                  <a:pos x="0" y="751"/>
                </a:cxn>
                <a:cxn ang="0">
                  <a:pos x="7" y="736"/>
                </a:cxn>
                <a:cxn ang="0">
                  <a:pos x="22" y="729"/>
                </a:cxn>
                <a:cxn ang="0">
                  <a:pos x="677" y="44"/>
                </a:cxn>
                <a:cxn ang="0">
                  <a:pos x="473" y="44"/>
                </a:cxn>
                <a:cxn ang="0">
                  <a:pos x="371" y="51"/>
                </a:cxn>
                <a:cxn ang="0">
                  <a:pos x="291" y="81"/>
                </a:cxn>
                <a:cxn ang="0">
                  <a:pos x="233" y="147"/>
                </a:cxn>
                <a:cxn ang="0">
                  <a:pos x="182" y="243"/>
                </a:cxn>
                <a:cxn ang="0">
                  <a:pos x="182" y="250"/>
                </a:cxn>
                <a:cxn ang="0">
                  <a:pos x="175" y="257"/>
                </a:cxn>
                <a:cxn ang="0">
                  <a:pos x="167" y="265"/>
                </a:cxn>
                <a:cxn ang="0">
                  <a:pos x="153" y="257"/>
                </a:cxn>
                <a:cxn ang="0">
                  <a:pos x="153" y="257"/>
                </a:cxn>
                <a:cxn ang="0">
                  <a:pos x="146" y="250"/>
                </a:cxn>
                <a:cxn ang="0">
                  <a:pos x="146" y="250"/>
                </a:cxn>
                <a:cxn ang="0">
                  <a:pos x="146" y="243"/>
                </a:cxn>
                <a:cxn ang="0">
                  <a:pos x="146" y="235"/>
                </a:cxn>
                <a:cxn ang="0">
                  <a:pos x="146" y="228"/>
                </a:cxn>
                <a:cxn ang="0">
                  <a:pos x="211" y="22"/>
                </a:cxn>
                <a:cxn ang="0">
                  <a:pos x="218" y="14"/>
                </a:cxn>
                <a:cxn ang="0">
                  <a:pos x="226" y="7"/>
                </a:cxn>
                <a:cxn ang="0">
                  <a:pos x="233" y="0"/>
                </a:cxn>
                <a:cxn ang="0">
                  <a:pos x="255" y="0"/>
                </a:cxn>
              </a:cxnLst>
              <a:rect l="0" t="0" r="r" b="b"/>
              <a:pathLst>
                <a:path w="807" h="780">
                  <a:moveTo>
                    <a:pt x="255" y="0"/>
                  </a:moveTo>
                  <a:lnTo>
                    <a:pt x="778" y="0"/>
                  </a:lnTo>
                  <a:lnTo>
                    <a:pt x="793" y="0"/>
                  </a:lnTo>
                  <a:lnTo>
                    <a:pt x="800" y="7"/>
                  </a:lnTo>
                  <a:lnTo>
                    <a:pt x="807" y="14"/>
                  </a:lnTo>
                  <a:lnTo>
                    <a:pt x="807" y="29"/>
                  </a:lnTo>
                  <a:lnTo>
                    <a:pt x="800" y="37"/>
                  </a:lnTo>
                  <a:lnTo>
                    <a:pt x="793" y="44"/>
                  </a:lnTo>
                  <a:lnTo>
                    <a:pt x="793" y="44"/>
                  </a:lnTo>
                  <a:lnTo>
                    <a:pt x="131" y="736"/>
                  </a:lnTo>
                  <a:lnTo>
                    <a:pt x="349" y="736"/>
                  </a:lnTo>
                  <a:lnTo>
                    <a:pt x="451" y="721"/>
                  </a:lnTo>
                  <a:lnTo>
                    <a:pt x="524" y="692"/>
                  </a:lnTo>
                  <a:lnTo>
                    <a:pt x="582" y="648"/>
                  </a:lnTo>
                  <a:lnTo>
                    <a:pt x="618" y="581"/>
                  </a:lnTo>
                  <a:lnTo>
                    <a:pt x="655" y="500"/>
                  </a:lnTo>
                  <a:lnTo>
                    <a:pt x="662" y="486"/>
                  </a:lnTo>
                  <a:lnTo>
                    <a:pt x="662" y="471"/>
                  </a:lnTo>
                  <a:lnTo>
                    <a:pt x="669" y="471"/>
                  </a:lnTo>
                  <a:lnTo>
                    <a:pt x="677" y="464"/>
                  </a:lnTo>
                  <a:lnTo>
                    <a:pt x="691" y="471"/>
                  </a:lnTo>
                  <a:lnTo>
                    <a:pt x="691" y="478"/>
                  </a:lnTo>
                  <a:lnTo>
                    <a:pt x="698" y="478"/>
                  </a:lnTo>
                  <a:lnTo>
                    <a:pt x="698" y="486"/>
                  </a:lnTo>
                  <a:lnTo>
                    <a:pt x="698" y="486"/>
                  </a:lnTo>
                  <a:lnTo>
                    <a:pt x="698" y="493"/>
                  </a:lnTo>
                  <a:lnTo>
                    <a:pt x="691" y="500"/>
                  </a:lnTo>
                  <a:lnTo>
                    <a:pt x="611" y="758"/>
                  </a:lnTo>
                  <a:lnTo>
                    <a:pt x="604" y="766"/>
                  </a:lnTo>
                  <a:lnTo>
                    <a:pt x="604" y="773"/>
                  </a:lnTo>
                  <a:lnTo>
                    <a:pt x="589" y="780"/>
                  </a:lnTo>
                  <a:lnTo>
                    <a:pt x="575" y="780"/>
                  </a:lnTo>
                  <a:lnTo>
                    <a:pt x="29" y="780"/>
                  </a:lnTo>
                  <a:lnTo>
                    <a:pt x="15" y="780"/>
                  </a:lnTo>
                  <a:lnTo>
                    <a:pt x="7" y="780"/>
                  </a:lnTo>
                  <a:lnTo>
                    <a:pt x="0" y="773"/>
                  </a:lnTo>
                  <a:lnTo>
                    <a:pt x="0" y="766"/>
                  </a:lnTo>
                  <a:lnTo>
                    <a:pt x="0" y="751"/>
                  </a:lnTo>
                  <a:lnTo>
                    <a:pt x="7" y="736"/>
                  </a:lnTo>
                  <a:lnTo>
                    <a:pt x="22" y="729"/>
                  </a:lnTo>
                  <a:lnTo>
                    <a:pt x="677" y="44"/>
                  </a:lnTo>
                  <a:lnTo>
                    <a:pt x="473" y="44"/>
                  </a:lnTo>
                  <a:lnTo>
                    <a:pt x="371" y="51"/>
                  </a:lnTo>
                  <a:lnTo>
                    <a:pt x="291" y="81"/>
                  </a:lnTo>
                  <a:lnTo>
                    <a:pt x="233" y="147"/>
                  </a:lnTo>
                  <a:lnTo>
                    <a:pt x="182" y="243"/>
                  </a:lnTo>
                  <a:lnTo>
                    <a:pt x="182" y="250"/>
                  </a:lnTo>
                  <a:lnTo>
                    <a:pt x="175" y="257"/>
                  </a:lnTo>
                  <a:lnTo>
                    <a:pt x="167" y="265"/>
                  </a:lnTo>
                  <a:lnTo>
                    <a:pt x="153" y="257"/>
                  </a:lnTo>
                  <a:lnTo>
                    <a:pt x="153" y="257"/>
                  </a:lnTo>
                  <a:lnTo>
                    <a:pt x="146" y="250"/>
                  </a:lnTo>
                  <a:lnTo>
                    <a:pt x="146" y="250"/>
                  </a:lnTo>
                  <a:lnTo>
                    <a:pt x="146" y="243"/>
                  </a:lnTo>
                  <a:lnTo>
                    <a:pt x="146" y="235"/>
                  </a:lnTo>
                  <a:lnTo>
                    <a:pt x="146" y="228"/>
                  </a:lnTo>
                  <a:lnTo>
                    <a:pt x="211" y="22"/>
                  </a:lnTo>
                  <a:lnTo>
                    <a:pt x="218" y="14"/>
                  </a:lnTo>
                  <a:lnTo>
                    <a:pt x="226" y="7"/>
                  </a:lnTo>
                  <a:lnTo>
                    <a:pt x="233" y="0"/>
                  </a:lnTo>
                  <a:lnTo>
                    <a:pt x="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4" name="Freeform 148"/>
            <p:cNvSpPr>
              <a:spLocks/>
            </p:cNvSpPr>
            <p:nvPr/>
          </p:nvSpPr>
          <p:spPr bwMode="auto">
            <a:xfrm>
              <a:off x="19943" y="3899"/>
              <a:ext cx="509" cy="523"/>
            </a:xfrm>
            <a:custGeom>
              <a:avLst/>
              <a:gdLst/>
              <a:ahLst/>
              <a:cxnLst>
                <a:cxn ang="0">
                  <a:pos x="255" y="23"/>
                </a:cxn>
                <a:cxn ang="0">
                  <a:pos x="335" y="118"/>
                </a:cxn>
                <a:cxn ang="0">
                  <a:pos x="371" y="236"/>
                </a:cxn>
                <a:cxn ang="0">
                  <a:pos x="400" y="177"/>
                </a:cxn>
                <a:cxn ang="0">
                  <a:pos x="451" y="67"/>
                </a:cxn>
                <a:cxn ang="0">
                  <a:pos x="480" y="15"/>
                </a:cxn>
                <a:cxn ang="0">
                  <a:pos x="495" y="8"/>
                </a:cxn>
                <a:cxn ang="0">
                  <a:pos x="502" y="15"/>
                </a:cxn>
                <a:cxn ang="0">
                  <a:pos x="509" y="23"/>
                </a:cxn>
                <a:cxn ang="0">
                  <a:pos x="509" y="30"/>
                </a:cxn>
                <a:cxn ang="0">
                  <a:pos x="473" y="104"/>
                </a:cxn>
                <a:cxn ang="0">
                  <a:pos x="437" y="170"/>
                </a:cxn>
                <a:cxn ang="0">
                  <a:pos x="400" y="251"/>
                </a:cxn>
                <a:cxn ang="0">
                  <a:pos x="371" y="347"/>
                </a:cxn>
                <a:cxn ang="0">
                  <a:pos x="342" y="486"/>
                </a:cxn>
                <a:cxn ang="0">
                  <a:pos x="328" y="516"/>
                </a:cxn>
                <a:cxn ang="0">
                  <a:pos x="313" y="523"/>
                </a:cxn>
                <a:cxn ang="0">
                  <a:pos x="298" y="516"/>
                </a:cxn>
                <a:cxn ang="0">
                  <a:pos x="298" y="501"/>
                </a:cxn>
                <a:cxn ang="0">
                  <a:pos x="320" y="405"/>
                </a:cxn>
                <a:cxn ang="0">
                  <a:pos x="335" y="332"/>
                </a:cxn>
                <a:cxn ang="0">
                  <a:pos x="342" y="310"/>
                </a:cxn>
                <a:cxn ang="0">
                  <a:pos x="342" y="229"/>
                </a:cxn>
                <a:cxn ang="0">
                  <a:pos x="291" y="118"/>
                </a:cxn>
                <a:cxn ang="0">
                  <a:pos x="175" y="74"/>
                </a:cxn>
                <a:cxn ang="0">
                  <a:pos x="102" y="89"/>
                </a:cxn>
                <a:cxn ang="0">
                  <a:pos x="37" y="140"/>
                </a:cxn>
                <a:cxn ang="0">
                  <a:pos x="29" y="155"/>
                </a:cxn>
                <a:cxn ang="0">
                  <a:pos x="15" y="155"/>
                </a:cxn>
                <a:cxn ang="0">
                  <a:pos x="0" y="148"/>
                </a:cxn>
                <a:cxn ang="0">
                  <a:pos x="8" y="118"/>
                </a:cxn>
                <a:cxn ang="0">
                  <a:pos x="37" y="74"/>
                </a:cxn>
                <a:cxn ang="0">
                  <a:pos x="117" y="15"/>
                </a:cxn>
              </a:cxnLst>
              <a:rect l="0" t="0" r="r" b="b"/>
              <a:pathLst>
                <a:path w="509" h="523">
                  <a:moveTo>
                    <a:pt x="189" y="0"/>
                  </a:moveTo>
                  <a:lnTo>
                    <a:pt x="255" y="23"/>
                  </a:lnTo>
                  <a:lnTo>
                    <a:pt x="298" y="59"/>
                  </a:lnTo>
                  <a:lnTo>
                    <a:pt x="335" y="118"/>
                  </a:lnTo>
                  <a:lnTo>
                    <a:pt x="357" y="177"/>
                  </a:lnTo>
                  <a:lnTo>
                    <a:pt x="371" y="236"/>
                  </a:lnTo>
                  <a:lnTo>
                    <a:pt x="371" y="236"/>
                  </a:lnTo>
                  <a:lnTo>
                    <a:pt x="400" y="177"/>
                  </a:lnTo>
                  <a:lnTo>
                    <a:pt x="429" y="118"/>
                  </a:lnTo>
                  <a:lnTo>
                    <a:pt x="451" y="67"/>
                  </a:lnTo>
                  <a:lnTo>
                    <a:pt x="473" y="30"/>
                  </a:lnTo>
                  <a:lnTo>
                    <a:pt x="480" y="15"/>
                  </a:lnTo>
                  <a:lnTo>
                    <a:pt x="488" y="15"/>
                  </a:lnTo>
                  <a:lnTo>
                    <a:pt x="495" y="8"/>
                  </a:lnTo>
                  <a:lnTo>
                    <a:pt x="502" y="15"/>
                  </a:lnTo>
                  <a:lnTo>
                    <a:pt x="502" y="15"/>
                  </a:lnTo>
                  <a:lnTo>
                    <a:pt x="509" y="15"/>
                  </a:lnTo>
                  <a:lnTo>
                    <a:pt x="509" y="23"/>
                  </a:lnTo>
                  <a:lnTo>
                    <a:pt x="509" y="23"/>
                  </a:lnTo>
                  <a:lnTo>
                    <a:pt x="509" y="30"/>
                  </a:lnTo>
                  <a:lnTo>
                    <a:pt x="502" y="37"/>
                  </a:lnTo>
                  <a:lnTo>
                    <a:pt x="473" y="104"/>
                  </a:lnTo>
                  <a:lnTo>
                    <a:pt x="444" y="148"/>
                  </a:lnTo>
                  <a:lnTo>
                    <a:pt x="437" y="170"/>
                  </a:lnTo>
                  <a:lnTo>
                    <a:pt x="422" y="199"/>
                  </a:lnTo>
                  <a:lnTo>
                    <a:pt x="400" y="251"/>
                  </a:lnTo>
                  <a:lnTo>
                    <a:pt x="386" y="302"/>
                  </a:lnTo>
                  <a:lnTo>
                    <a:pt x="371" y="347"/>
                  </a:lnTo>
                  <a:lnTo>
                    <a:pt x="357" y="428"/>
                  </a:lnTo>
                  <a:lnTo>
                    <a:pt x="342" y="486"/>
                  </a:lnTo>
                  <a:lnTo>
                    <a:pt x="335" y="501"/>
                  </a:lnTo>
                  <a:lnTo>
                    <a:pt x="328" y="516"/>
                  </a:lnTo>
                  <a:lnTo>
                    <a:pt x="320" y="523"/>
                  </a:lnTo>
                  <a:lnTo>
                    <a:pt x="313" y="523"/>
                  </a:lnTo>
                  <a:lnTo>
                    <a:pt x="306" y="523"/>
                  </a:lnTo>
                  <a:lnTo>
                    <a:pt x="298" y="516"/>
                  </a:lnTo>
                  <a:lnTo>
                    <a:pt x="298" y="509"/>
                  </a:lnTo>
                  <a:lnTo>
                    <a:pt x="298" y="501"/>
                  </a:lnTo>
                  <a:lnTo>
                    <a:pt x="306" y="464"/>
                  </a:lnTo>
                  <a:lnTo>
                    <a:pt x="320" y="405"/>
                  </a:lnTo>
                  <a:lnTo>
                    <a:pt x="335" y="347"/>
                  </a:lnTo>
                  <a:lnTo>
                    <a:pt x="335" y="332"/>
                  </a:lnTo>
                  <a:lnTo>
                    <a:pt x="342" y="324"/>
                  </a:lnTo>
                  <a:lnTo>
                    <a:pt x="342" y="310"/>
                  </a:lnTo>
                  <a:lnTo>
                    <a:pt x="342" y="295"/>
                  </a:lnTo>
                  <a:lnTo>
                    <a:pt x="342" y="229"/>
                  </a:lnTo>
                  <a:lnTo>
                    <a:pt x="320" y="170"/>
                  </a:lnTo>
                  <a:lnTo>
                    <a:pt x="291" y="118"/>
                  </a:lnTo>
                  <a:lnTo>
                    <a:pt x="248" y="89"/>
                  </a:lnTo>
                  <a:lnTo>
                    <a:pt x="175" y="74"/>
                  </a:lnTo>
                  <a:lnTo>
                    <a:pt x="138" y="74"/>
                  </a:lnTo>
                  <a:lnTo>
                    <a:pt x="102" y="89"/>
                  </a:lnTo>
                  <a:lnTo>
                    <a:pt x="58" y="111"/>
                  </a:lnTo>
                  <a:lnTo>
                    <a:pt x="37" y="140"/>
                  </a:lnTo>
                  <a:lnTo>
                    <a:pt x="37" y="148"/>
                  </a:lnTo>
                  <a:lnTo>
                    <a:pt x="29" y="155"/>
                  </a:lnTo>
                  <a:lnTo>
                    <a:pt x="22" y="155"/>
                  </a:lnTo>
                  <a:lnTo>
                    <a:pt x="15" y="155"/>
                  </a:lnTo>
                  <a:lnTo>
                    <a:pt x="8" y="155"/>
                  </a:lnTo>
                  <a:lnTo>
                    <a:pt x="0" y="148"/>
                  </a:lnTo>
                  <a:lnTo>
                    <a:pt x="8" y="140"/>
                  </a:lnTo>
                  <a:lnTo>
                    <a:pt x="8" y="118"/>
                  </a:lnTo>
                  <a:lnTo>
                    <a:pt x="22" y="104"/>
                  </a:lnTo>
                  <a:lnTo>
                    <a:pt x="37" y="74"/>
                  </a:lnTo>
                  <a:lnTo>
                    <a:pt x="58" y="52"/>
                  </a:lnTo>
                  <a:lnTo>
                    <a:pt x="117" y="15"/>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5" name="Freeform 149"/>
            <p:cNvSpPr>
              <a:spLocks/>
            </p:cNvSpPr>
            <p:nvPr/>
          </p:nvSpPr>
          <p:spPr bwMode="auto">
            <a:xfrm>
              <a:off x="20554" y="3958"/>
              <a:ext cx="393" cy="531"/>
            </a:xfrm>
            <a:custGeom>
              <a:avLst/>
              <a:gdLst/>
              <a:ahLst/>
              <a:cxnLst>
                <a:cxn ang="0">
                  <a:pos x="182" y="0"/>
                </a:cxn>
                <a:cxn ang="0">
                  <a:pos x="262" y="15"/>
                </a:cxn>
                <a:cxn ang="0">
                  <a:pos x="327" y="45"/>
                </a:cxn>
                <a:cxn ang="0">
                  <a:pos x="378" y="89"/>
                </a:cxn>
                <a:cxn ang="0">
                  <a:pos x="393" y="155"/>
                </a:cxn>
                <a:cxn ang="0">
                  <a:pos x="378" y="214"/>
                </a:cxn>
                <a:cxn ang="0">
                  <a:pos x="349" y="258"/>
                </a:cxn>
                <a:cxn ang="0">
                  <a:pos x="306" y="302"/>
                </a:cxn>
                <a:cxn ang="0">
                  <a:pos x="255" y="339"/>
                </a:cxn>
                <a:cxn ang="0">
                  <a:pos x="175" y="391"/>
                </a:cxn>
                <a:cxn ang="0">
                  <a:pos x="95" y="450"/>
                </a:cxn>
                <a:cxn ang="0">
                  <a:pos x="255" y="450"/>
                </a:cxn>
                <a:cxn ang="0">
                  <a:pos x="262" y="450"/>
                </a:cxn>
                <a:cxn ang="0">
                  <a:pos x="277" y="450"/>
                </a:cxn>
                <a:cxn ang="0">
                  <a:pos x="298" y="450"/>
                </a:cxn>
                <a:cxn ang="0">
                  <a:pos x="313" y="450"/>
                </a:cxn>
                <a:cxn ang="0">
                  <a:pos x="327" y="450"/>
                </a:cxn>
                <a:cxn ang="0">
                  <a:pos x="335" y="450"/>
                </a:cxn>
                <a:cxn ang="0">
                  <a:pos x="342" y="435"/>
                </a:cxn>
                <a:cxn ang="0">
                  <a:pos x="349" y="420"/>
                </a:cxn>
                <a:cxn ang="0">
                  <a:pos x="349" y="405"/>
                </a:cxn>
                <a:cxn ang="0">
                  <a:pos x="357" y="391"/>
                </a:cxn>
                <a:cxn ang="0">
                  <a:pos x="357" y="376"/>
                </a:cxn>
                <a:cxn ang="0">
                  <a:pos x="393" y="376"/>
                </a:cxn>
                <a:cxn ang="0">
                  <a:pos x="393" y="376"/>
                </a:cxn>
                <a:cxn ang="0">
                  <a:pos x="364" y="531"/>
                </a:cxn>
                <a:cxn ang="0">
                  <a:pos x="0" y="531"/>
                </a:cxn>
                <a:cxn ang="0">
                  <a:pos x="0" y="508"/>
                </a:cxn>
                <a:cxn ang="0">
                  <a:pos x="0" y="501"/>
                </a:cxn>
                <a:cxn ang="0">
                  <a:pos x="7" y="494"/>
                </a:cxn>
                <a:cxn ang="0">
                  <a:pos x="7" y="494"/>
                </a:cxn>
                <a:cxn ang="0">
                  <a:pos x="204" y="324"/>
                </a:cxn>
                <a:cxn ang="0">
                  <a:pos x="255" y="273"/>
                </a:cxn>
                <a:cxn ang="0">
                  <a:pos x="291" y="221"/>
                </a:cxn>
                <a:cxn ang="0">
                  <a:pos x="306" y="155"/>
                </a:cxn>
                <a:cxn ang="0">
                  <a:pos x="298" y="103"/>
                </a:cxn>
                <a:cxn ang="0">
                  <a:pos x="269" y="67"/>
                </a:cxn>
                <a:cxn ang="0">
                  <a:pos x="218" y="45"/>
                </a:cxn>
                <a:cxn ang="0">
                  <a:pos x="167" y="37"/>
                </a:cxn>
                <a:cxn ang="0">
                  <a:pos x="95" y="52"/>
                </a:cxn>
                <a:cxn ang="0">
                  <a:pos x="44" y="96"/>
                </a:cxn>
                <a:cxn ang="0">
                  <a:pos x="66" y="96"/>
                </a:cxn>
                <a:cxn ang="0">
                  <a:pos x="80" y="111"/>
                </a:cxn>
                <a:cxn ang="0">
                  <a:pos x="87" y="126"/>
                </a:cxn>
                <a:cxn ang="0">
                  <a:pos x="95" y="140"/>
                </a:cxn>
                <a:cxn ang="0">
                  <a:pos x="87" y="155"/>
                </a:cxn>
                <a:cxn ang="0">
                  <a:pos x="80" y="170"/>
                </a:cxn>
                <a:cxn ang="0">
                  <a:pos x="73" y="184"/>
                </a:cxn>
                <a:cxn ang="0">
                  <a:pos x="58" y="184"/>
                </a:cxn>
                <a:cxn ang="0">
                  <a:pos x="44" y="192"/>
                </a:cxn>
                <a:cxn ang="0">
                  <a:pos x="37" y="184"/>
                </a:cxn>
                <a:cxn ang="0">
                  <a:pos x="29" y="184"/>
                </a:cxn>
                <a:cxn ang="0">
                  <a:pos x="22" y="177"/>
                </a:cxn>
                <a:cxn ang="0">
                  <a:pos x="7" y="170"/>
                </a:cxn>
                <a:cxn ang="0">
                  <a:pos x="7" y="155"/>
                </a:cxn>
                <a:cxn ang="0">
                  <a:pos x="0" y="140"/>
                </a:cxn>
                <a:cxn ang="0">
                  <a:pos x="15" y="89"/>
                </a:cxn>
                <a:cxn ang="0">
                  <a:pos x="51" y="45"/>
                </a:cxn>
                <a:cxn ang="0">
                  <a:pos x="109" y="15"/>
                </a:cxn>
                <a:cxn ang="0">
                  <a:pos x="182" y="0"/>
                </a:cxn>
              </a:cxnLst>
              <a:rect l="0" t="0" r="r" b="b"/>
              <a:pathLst>
                <a:path w="393" h="531">
                  <a:moveTo>
                    <a:pt x="182" y="0"/>
                  </a:moveTo>
                  <a:lnTo>
                    <a:pt x="262" y="15"/>
                  </a:lnTo>
                  <a:lnTo>
                    <a:pt x="327" y="45"/>
                  </a:lnTo>
                  <a:lnTo>
                    <a:pt x="378" y="89"/>
                  </a:lnTo>
                  <a:lnTo>
                    <a:pt x="393" y="155"/>
                  </a:lnTo>
                  <a:lnTo>
                    <a:pt x="378" y="214"/>
                  </a:lnTo>
                  <a:lnTo>
                    <a:pt x="349" y="258"/>
                  </a:lnTo>
                  <a:lnTo>
                    <a:pt x="306" y="302"/>
                  </a:lnTo>
                  <a:lnTo>
                    <a:pt x="255" y="339"/>
                  </a:lnTo>
                  <a:lnTo>
                    <a:pt x="175" y="391"/>
                  </a:lnTo>
                  <a:lnTo>
                    <a:pt x="95" y="450"/>
                  </a:lnTo>
                  <a:lnTo>
                    <a:pt x="255" y="450"/>
                  </a:lnTo>
                  <a:lnTo>
                    <a:pt x="262" y="450"/>
                  </a:lnTo>
                  <a:lnTo>
                    <a:pt x="277" y="450"/>
                  </a:lnTo>
                  <a:lnTo>
                    <a:pt x="298" y="450"/>
                  </a:lnTo>
                  <a:lnTo>
                    <a:pt x="313" y="450"/>
                  </a:lnTo>
                  <a:lnTo>
                    <a:pt x="327" y="450"/>
                  </a:lnTo>
                  <a:lnTo>
                    <a:pt x="335" y="450"/>
                  </a:lnTo>
                  <a:lnTo>
                    <a:pt x="342" y="435"/>
                  </a:lnTo>
                  <a:lnTo>
                    <a:pt x="349" y="420"/>
                  </a:lnTo>
                  <a:lnTo>
                    <a:pt x="349" y="405"/>
                  </a:lnTo>
                  <a:lnTo>
                    <a:pt x="357" y="391"/>
                  </a:lnTo>
                  <a:lnTo>
                    <a:pt x="357" y="376"/>
                  </a:lnTo>
                  <a:lnTo>
                    <a:pt x="393" y="376"/>
                  </a:lnTo>
                  <a:lnTo>
                    <a:pt x="393" y="376"/>
                  </a:lnTo>
                  <a:lnTo>
                    <a:pt x="364" y="531"/>
                  </a:lnTo>
                  <a:lnTo>
                    <a:pt x="0" y="531"/>
                  </a:lnTo>
                  <a:lnTo>
                    <a:pt x="0" y="508"/>
                  </a:lnTo>
                  <a:lnTo>
                    <a:pt x="0" y="501"/>
                  </a:lnTo>
                  <a:lnTo>
                    <a:pt x="7" y="494"/>
                  </a:lnTo>
                  <a:lnTo>
                    <a:pt x="7" y="494"/>
                  </a:lnTo>
                  <a:lnTo>
                    <a:pt x="204" y="324"/>
                  </a:lnTo>
                  <a:lnTo>
                    <a:pt x="255" y="273"/>
                  </a:lnTo>
                  <a:lnTo>
                    <a:pt x="291" y="221"/>
                  </a:lnTo>
                  <a:lnTo>
                    <a:pt x="306" y="155"/>
                  </a:lnTo>
                  <a:lnTo>
                    <a:pt x="298" y="103"/>
                  </a:lnTo>
                  <a:lnTo>
                    <a:pt x="269" y="67"/>
                  </a:lnTo>
                  <a:lnTo>
                    <a:pt x="218" y="45"/>
                  </a:lnTo>
                  <a:lnTo>
                    <a:pt x="167" y="37"/>
                  </a:lnTo>
                  <a:lnTo>
                    <a:pt x="95" y="52"/>
                  </a:lnTo>
                  <a:lnTo>
                    <a:pt x="44" y="96"/>
                  </a:lnTo>
                  <a:lnTo>
                    <a:pt x="66" y="96"/>
                  </a:lnTo>
                  <a:lnTo>
                    <a:pt x="80" y="111"/>
                  </a:lnTo>
                  <a:lnTo>
                    <a:pt x="87" y="126"/>
                  </a:lnTo>
                  <a:lnTo>
                    <a:pt x="95" y="140"/>
                  </a:lnTo>
                  <a:lnTo>
                    <a:pt x="87" y="155"/>
                  </a:lnTo>
                  <a:lnTo>
                    <a:pt x="80" y="170"/>
                  </a:lnTo>
                  <a:lnTo>
                    <a:pt x="73" y="184"/>
                  </a:lnTo>
                  <a:lnTo>
                    <a:pt x="58" y="184"/>
                  </a:lnTo>
                  <a:lnTo>
                    <a:pt x="44" y="192"/>
                  </a:lnTo>
                  <a:lnTo>
                    <a:pt x="37" y="184"/>
                  </a:lnTo>
                  <a:lnTo>
                    <a:pt x="29" y="184"/>
                  </a:lnTo>
                  <a:lnTo>
                    <a:pt x="22" y="177"/>
                  </a:lnTo>
                  <a:lnTo>
                    <a:pt x="7" y="170"/>
                  </a:lnTo>
                  <a:lnTo>
                    <a:pt x="7" y="155"/>
                  </a:lnTo>
                  <a:lnTo>
                    <a:pt x="0" y="140"/>
                  </a:lnTo>
                  <a:lnTo>
                    <a:pt x="15" y="89"/>
                  </a:lnTo>
                  <a:lnTo>
                    <a:pt x="51" y="45"/>
                  </a:lnTo>
                  <a:lnTo>
                    <a:pt x="109"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6" name="Freeform 150"/>
            <p:cNvSpPr>
              <a:spLocks/>
            </p:cNvSpPr>
            <p:nvPr/>
          </p:nvSpPr>
          <p:spPr bwMode="auto">
            <a:xfrm>
              <a:off x="21325" y="3244"/>
              <a:ext cx="291" cy="1134"/>
            </a:xfrm>
            <a:custGeom>
              <a:avLst/>
              <a:gdLst/>
              <a:ahLst/>
              <a:cxnLst>
                <a:cxn ang="0">
                  <a:pos x="269" y="0"/>
                </a:cxn>
                <a:cxn ang="0">
                  <a:pos x="269" y="0"/>
                </a:cxn>
                <a:cxn ang="0">
                  <a:pos x="276" y="0"/>
                </a:cxn>
                <a:cxn ang="0">
                  <a:pos x="284" y="0"/>
                </a:cxn>
                <a:cxn ang="0">
                  <a:pos x="291" y="7"/>
                </a:cxn>
                <a:cxn ang="0">
                  <a:pos x="291" y="15"/>
                </a:cxn>
                <a:cxn ang="0">
                  <a:pos x="291" y="22"/>
                </a:cxn>
                <a:cxn ang="0">
                  <a:pos x="284" y="22"/>
                </a:cxn>
                <a:cxn ang="0">
                  <a:pos x="233" y="74"/>
                </a:cxn>
                <a:cxn ang="0">
                  <a:pos x="189" y="133"/>
                </a:cxn>
                <a:cxn ang="0">
                  <a:pos x="146" y="214"/>
                </a:cxn>
                <a:cxn ang="0">
                  <a:pos x="109" y="309"/>
                </a:cxn>
                <a:cxn ang="0">
                  <a:pos x="80" y="427"/>
                </a:cxn>
                <a:cxn ang="0">
                  <a:pos x="73" y="567"/>
                </a:cxn>
                <a:cxn ang="0">
                  <a:pos x="87" y="722"/>
                </a:cxn>
                <a:cxn ang="0">
                  <a:pos x="124" y="862"/>
                </a:cxn>
                <a:cxn ang="0">
                  <a:pos x="182" y="994"/>
                </a:cxn>
                <a:cxn ang="0">
                  <a:pos x="276" y="1105"/>
                </a:cxn>
                <a:cxn ang="0">
                  <a:pos x="284" y="1112"/>
                </a:cxn>
                <a:cxn ang="0">
                  <a:pos x="291" y="1119"/>
                </a:cxn>
                <a:cxn ang="0">
                  <a:pos x="291" y="1127"/>
                </a:cxn>
                <a:cxn ang="0">
                  <a:pos x="291" y="1134"/>
                </a:cxn>
                <a:cxn ang="0">
                  <a:pos x="284" y="1134"/>
                </a:cxn>
                <a:cxn ang="0">
                  <a:pos x="276" y="1134"/>
                </a:cxn>
                <a:cxn ang="0">
                  <a:pos x="269" y="1134"/>
                </a:cxn>
                <a:cxn ang="0">
                  <a:pos x="175" y="1053"/>
                </a:cxn>
                <a:cxn ang="0">
                  <a:pos x="102" y="950"/>
                </a:cxn>
                <a:cxn ang="0">
                  <a:pos x="51" y="854"/>
                </a:cxn>
                <a:cxn ang="0">
                  <a:pos x="22" y="751"/>
                </a:cxn>
                <a:cxn ang="0">
                  <a:pos x="0" y="655"/>
                </a:cxn>
                <a:cxn ang="0">
                  <a:pos x="0" y="567"/>
                </a:cxn>
                <a:cxn ang="0">
                  <a:pos x="0" y="471"/>
                </a:cxn>
                <a:cxn ang="0">
                  <a:pos x="22" y="376"/>
                </a:cxn>
                <a:cxn ang="0">
                  <a:pos x="51" y="273"/>
                </a:cxn>
                <a:cxn ang="0">
                  <a:pos x="102" y="177"/>
                </a:cxn>
                <a:cxn ang="0">
                  <a:pos x="175" y="81"/>
                </a:cxn>
                <a:cxn ang="0">
                  <a:pos x="269" y="0"/>
                </a:cxn>
              </a:cxnLst>
              <a:rect l="0" t="0" r="r" b="b"/>
              <a:pathLst>
                <a:path w="291" h="1134">
                  <a:moveTo>
                    <a:pt x="269" y="0"/>
                  </a:moveTo>
                  <a:lnTo>
                    <a:pt x="269" y="0"/>
                  </a:lnTo>
                  <a:lnTo>
                    <a:pt x="276" y="0"/>
                  </a:lnTo>
                  <a:lnTo>
                    <a:pt x="284" y="0"/>
                  </a:lnTo>
                  <a:lnTo>
                    <a:pt x="291" y="7"/>
                  </a:lnTo>
                  <a:lnTo>
                    <a:pt x="291" y="15"/>
                  </a:lnTo>
                  <a:lnTo>
                    <a:pt x="291" y="22"/>
                  </a:lnTo>
                  <a:lnTo>
                    <a:pt x="284" y="22"/>
                  </a:lnTo>
                  <a:lnTo>
                    <a:pt x="233" y="74"/>
                  </a:lnTo>
                  <a:lnTo>
                    <a:pt x="189" y="133"/>
                  </a:lnTo>
                  <a:lnTo>
                    <a:pt x="146" y="214"/>
                  </a:lnTo>
                  <a:lnTo>
                    <a:pt x="109" y="309"/>
                  </a:lnTo>
                  <a:lnTo>
                    <a:pt x="80" y="427"/>
                  </a:lnTo>
                  <a:lnTo>
                    <a:pt x="73" y="567"/>
                  </a:lnTo>
                  <a:lnTo>
                    <a:pt x="87" y="722"/>
                  </a:lnTo>
                  <a:lnTo>
                    <a:pt x="124" y="862"/>
                  </a:lnTo>
                  <a:lnTo>
                    <a:pt x="182" y="994"/>
                  </a:lnTo>
                  <a:lnTo>
                    <a:pt x="276" y="1105"/>
                  </a:lnTo>
                  <a:lnTo>
                    <a:pt x="284" y="1112"/>
                  </a:lnTo>
                  <a:lnTo>
                    <a:pt x="291" y="1119"/>
                  </a:lnTo>
                  <a:lnTo>
                    <a:pt x="291" y="1127"/>
                  </a:lnTo>
                  <a:lnTo>
                    <a:pt x="291" y="1134"/>
                  </a:lnTo>
                  <a:lnTo>
                    <a:pt x="284" y="1134"/>
                  </a:lnTo>
                  <a:lnTo>
                    <a:pt x="276" y="1134"/>
                  </a:lnTo>
                  <a:lnTo>
                    <a:pt x="269" y="1134"/>
                  </a:lnTo>
                  <a:lnTo>
                    <a:pt x="175" y="1053"/>
                  </a:lnTo>
                  <a:lnTo>
                    <a:pt x="102" y="950"/>
                  </a:lnTo>
                  <a:lnTo>
                    <a:pt x="51" y="854"/>
                  </a:lnTo>
                  <a:lnTo>
                    <a:pt x="22" y="751"/>
                  </a:lnTo>
                  <a:lnTo>
                    <a:pt x="0" y="655"/>
                  </a:lnTo>
                  <a:lnTo>
                    <a:pt x="0" y="567"/>
                  </a:lnTo>
                  <a:lnTo>
                    <a:pt x="0" y="471"/>
                  </a:lnTo>
                  <a:lnTo>
                    <a:pt x="22" y="376"/>
                  </a:lnTo>
                  <a:lnTo>
                    <a:pt x="51" y="273"/>
                  </a:lnTo>
                  <a:lnTo>
                    <a:pt x="102" y="177"/>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7" name="Freeform 151"/>
            <p:cNvSpPr>
              <a:spLocks/>
            </p:cNvSpPr>
            <p:nvPr/>
          </p:nvSpPr>
          <p:spPr bwMode="auto">
            <a:xfrm>
              <a:off x="21747" y="3598"/>
              <a:ext cx="654" cy="508"/>
            </a:xfrm>
            <a:custGeom>
              <a:avLst/>
              <a:gdLst/>
              <a:ahLst/>
              <a:cxnLst>
                <a:cxn ang="0">
                  <a:pos x="218" y="7"/>
                </a:cxn>
                <a:cxn ang="0">
                  <a:pos x="262" y="66"/>
                </a:cxn>
                <a:cxn ang="0">
                  <a:pos x="262" y="132"/>
                </a:cxn>
                <a:cxn ang="0">
                  <a:pos x="196" y="309"/>
                </a:cxn>
                <a:cxn ang="0">
                  <a:pos x="189" y="405"/>
                </a:cxn>
                <a:cxn ang="0">
                  <a:pos x="211" y="456"/>
                </a:cxn>
                <a:cxn ang="0">
                  <a:pos x="269" y="478"/>
                </a:cxn>
                <a:cxn ang="0">
                  <a:pos x="400" y="382"/>
                </a:cxn>
                <a:cxn ang="0">
                  <a:pos x="414" y="346"/>
                </a:cxn>
                <a:cxn ang="0">
                  <a:pos x="422" y="316"/>
                </a:cxn>
                <a:cxn ang="0">
                  <a:pos x="487" y="44"/>
                </a:cxn>
                <a:cxn ang="0">
                  <a:pos x="524" y="7"/>
                </a:cxn>
                <a:cxn ang="0">
                  <a:pos x="567" y="14"/>
                </a:cxn>
                <a:cxn ang="0">
                  <a:pos x="574" y="51"/>
                </a:cxn>
                <a:cxn ang="0">
                  <a:pos x="560" y="110"/>
                </a:cxn>
                <a:cxn ang="0">
                  <a:pos x="524" y="250"/>
                </a:cxn>
                <a:cxn ang="0">
                  <a:pos x="502" y="331"/>
                </a:cxn>
                <a:cxn ang="0">
                  <a:pos x="494" y="405"/>
                </a:cxn>
                <a:cxn ang="0">
                  <a:pos x="494" y="456"/>
                </a:cxn>
                <a:cxn ang="0">
                  <a:pos x="531" y="478"/>
                </a:cxn>
                <a:cxn ang="0">
                  <a:pos x="596" y="397"/>
                </a:cxn>
                <a:cxn ang="0">
                  <a:pos x="618" y="331"/>
                </a:cxn>
                <a:cxn ang="0">
                  <a:pos x="640" y="324"/>
                </a:cxn>
                <a:cxn ang="0">
                  <a:pos x="654" y="338"/>
                </a:cxn>
                <a:cxn ang="0">
                  <a:pos x="640" y="375"/>
                </a:cxn>
                <a:cxn ang="0">
                  <a:pos x="611" y="449"/>
                </a:cxn>
                <a:cxn ang="0">
                  <a:pos x="553" y="508"/>
                </a:cxn>
                <a:cxn ang="0">
                  <a:pos x="502" y="508"/>
                </a:cxn>
                <a:cxn ang="0">
                  <a:pos x="451" y="493"/>
                </a:cxn>
                <a:cxn ang="0">
                  <a:pos x="407" y="434"/>
                </a:cxn>
                <a:cxn ang="0">
                  <a:pos x="262" y="508"/>
                </a:cxn>
                <a:cxn ang="0">
                  <a:pos x="174" y="493"/>
                </a:cxn>
                <a:cxn ang="0">
                  <a:pos x="116" y="427"/>
                </a:cxn>
                <a:cxn ang="0">
                  <a:pos x="102" y="368"/>
                </a:cxn>
                <a:cxn ang="0">
                  <a:pos x="116" y="279"/>
                </a:cxn>
                <a:cxn ang="0">
                  <a:pos x="182" y="103"/>
                </a:cxn>
                <a:cxn ang="0">
                  <a:pos x="182" y="36"/>
                </a:cxn>
                <a:cxn ang="0">
                  <a:pos x="116" y="44"/>
                </a:cxn>
                <a:cxn ang="0">
                  <a:pos x="36" y="176"/>
                </a:cxn>
                <a:cxn ang="0">
                  <a:pos x="14" y="184"/>
                </a:cxn>
                <a:cxn ang="0">
                  <a:pos x="0" y="169"/>
                </a:cxn>
                <a:cxn ang="0">
                  <a:pos x="58" y="51"/>
                </a:cxn>
              </a:cxnLst>
              <a:rect l="0" t="0" r="r" b="b"/>
              <a:pathLst>
                <a:path w="654" h="508">
                  <a:moveTo>
                    <a:pt x="160" y="0"/>
                  </a:moveTo>
                  <a:lnTo>
                    <a:pt x="189" y="0"/>
                  </a:lnTo>
                  <a:lnTo>
                    <a:pt x="218" y="7"/>
                  </a:lnTo>
                  <a:lnTo>
                    <a:pt x="240" y="22"/>
                  </a:lnTo>
                  <a:lnTo>
                    <a:pt x="254" y="44"/>
                  </a:lnTo>
                  <a:lnTo>
                    <a:pt x="262" y="66"/>
                  </a:lnTo>
                  <a:lnTo>
                    <a:pt x="269" y="95"/>
                  </a:lnTo>
                  <a:lnTo>
                    <a:pt x="269" y="110"/>
                  </a:lnTo>
                  <a:lnTo>
                    <a:pt x="262" y="132"/>
                  </a:lnTo>
                  <a:lnTo>
                    <a:pt x="254" y="154"/>
                  </a:lnTo>
                  <a:lnTo>
                    <a:pt x="225" y="235"/>
                  </a:lnTo>
                  <a:lnTo>
                    <a:pt x="196" y="309"/>
                  </a:lnTo>
                  <a:lnTo>
                    <a:pt x="189" y="382"/>
                  </a:lnTo>
                  <a:lnTo>
                    <a:pt x="189" y="397"/>
                  </a:lnTo>
                  <a:lnTo>
                    <a:pt x="189" y="405"/>
                  </a:lnTo>
                  <a:lnTo>
                    <a:pt x="196" y="427"/>
                  </a:lnTo>
                  <a:lnTo>
                    <a:pt x="204" y="441"/>
                  </a:lnTo>
                  <a:lnTo>
                    <a:pt x="211" y="456"/>
                  </a:lnTo>
                  <a:lnTo>
                    <a:pt x="225" y="463"/>
                  </a:lnTo>
                  <a:lnTo>
                    <a:pt x="240" y="478"/>
                  </a:lnTo>
                  <a:lnTo>
                    <a:pt x="269" y="478"/>
                  </a:lnTo>
                  <a:lnTo>
                    <a:pt x="327" y="463"/>
                  </a:lnTo>
                  <a:lnTo>
                    <a:pt x="371" y="419"/>
                  </a:lnTo>
                  <a:lnTo>
                    <a:pt x="400" y="382"/>
                  </a:lnTo>
                  <a:lnTo>
                    <a:pt x="407" y="375"/>
                  </a:lnTo>
                  <a:lnTo>
                    <a:pt x="407" y="360"/>
                  </a:lnTo>
                  <a:lnTo>
                    <a:pt x="414" y="346"/>
                  </a:lnTo>
                  <a:lnTo>
                    <a:pt x="414" y="331"/>
                  </a:lnTo>
                  <a:lnTo>
                    <a:pt x="422" y="316"/>
                  </a:lnTo>
                  <a:lnTo>
                    <a:pt x="422" y="316"/>
                  </a:lnTo>
                  <a:lnTo>
                    <a:pt x="480" y="81"/>
                  </a:lnTo>
                  <a:lnTo>
                    <a:pt x="487" y="58"/>
                  </a:lnTo>
                  <a:lnTo>
                    <a:pt x="487" y="44"/>
                  </a:lnTo>
                  <a:lnTo>
                    <a:pt x="494" y="29"/>
                  </a:lnTo>
                  <a:lnTo>
                    <a:pt x="509" y="14"/>
                  </a:lnTo>
                  <a:lnTo>
                    <a:pt x="524" y="7"/>
                  </a:lnTo>
                  <a:lnTo>
                    <a:pt x="538" y="7"/>
                  </a:lnTo>
                  <a:lnTo>
                    <a:pt x="553" y="7"/>
                  </a:lnTo>
                  <a:lnTo>
                    <a:pt x="567" y="14"/>
                  </a:lnTo>
                  <a:lnTo>
                    <a:pt x="574" y="29"/>
                  </a:lnTo>
                  <a:lnTo>
                    <a:pt x="574" y="44"/>
                  </a:lnTo>
                  <a:lnTo>
                    <a:pt x="574" y="51"/>
                  </a:lnTo>
                  <a:lnTo>
                    <a:pt x="567" y="66"/>
                  </a:lnTo>
                  <a:lnTo>
                    <a:pt x="567" y="88"/>
                  </a:lnTo>
                  <a:lnTo>
                    <a:pt x="560" y="110"/>
                  </a:lnTo>
                  <a:lnTo>
                    <a:pt x="560" y="132"/>
                  </a:lnTo>
                  <a:lnTo>
                    <a:pt x="531" y="228"/>
                  </a:lnTo>
                  <a:lnTo>
                    <a:pt x="524" y="250"/>
                  </a:lnTo>
                  <a:lnTo>
                    <a:pt x="516" y="279"/>
                  </a:lnTo>
                  <a:lnTo>
                    <a:pt x="516" y="309"/>
                  </a:lnTo>
                  <a:lnTo>
                    <a:pt x="502" y="331"/>
                  </a:lnTo>
                  <a:lnTo>
                    <a:pt x="502" y="353"/>
                  </a:lnTo>
                  <a:lnTo>
                    <a:pt x="494" y="382"/>
                  </a:lnTo>
                  <a:lnTo>
                    <a:pt x="494" y="405"/>
                  </a:lnTo>
                  <a:lnTo>
                    <a:pt x="487" y="419"/>
                  </a:lnTo>
                  <a:lnTo>
                    <a:pt x="494" y="441"/>
                  </a:lnTo>
                  <a:lnTo>
                    <a:pt x="494" y="456"/>
                  </a:lnTo>
                  <a:lnTo>
                    <a:pt x="502" y="471"/>
                  </a:lnTo>
                  <a:lnTo>
                    <a:pt x="509" y="478"/>
                  </a:lnTo>
                  <a:lnTo>
                    <a:pt x="531" y="478"/>
                  </a:lnTo>
                  <a:lnTo>
                    <a:pt x="560" y="463"/>
                  </a:lnTo>
                  <a:lnTo>
                    <a:pt x="582" y="434"/>
                  </a:lnTo>
                  <a:lnTo>
                    <a:pt x="596" y="397"/>
                  </a:lnTo>
                  <a:lnTo>
                    <a:pt x="611" y="360"/>
                  </a:lnTo>
                  <a:lnTo>
                    <a:pt x="611" y="338"/>
                  </a:lnTo>
                  <a:lnTo>
                    <a:pt x="618" y="331"/>
                  </a:lnTo>
                  <a:lnTo>
                    <a:pt x="625" y="324"/>
                  </a:lnTo>
                  <a:lnTo>
                    <a:pt x="633" y="324"/>
                  </a:lnTo>
                  <a:lnTo>
                    <a:pt x="640" y="324"/>
                  </a:lnTo>
                  <a:lnTo>
                    <a:pt x="647" y="324"/>
                  </a:lnTo>
                  <a:lnTo>
                    <a:pt x="647" y="331"/>
                  </a:lnTo>
                  <a:lnTo>
                    <a:pt x="654" y="338"/>
                  </a:lnTo>
                  <a:lnTo>
                    <a:pt x="654" y="346"/>
                  </a:lnTo>
                  <a:lnTo>
                    <a:pt x="647" y="360"/>
                  </a:lnTo>
                  <a:lnTo>
                    <a:pt x="640" y="375"/>
                  </a:lnTo>
                  <a:lnTo>
                    <a:pt x="633" y="405"/>
                  </a:lnTo>
                  <a:lnTo>
                    <a:pt x="625" y="427"/>
                  </a:lnTo>
                  <a:lnTo>
                    <a:pt x="611" y="449"/>
                  </a:lnTo>
                  <a:lnTo>
                    <a:pt x="596" y="478"/>
                  </a:lnTo>
                  <a:lnTo>
                    <a:pt x="574" y="493"/>
                  </a:lnTo>
                  <a:lnTo>
                    <a:pt x="553" y="508"/>
                  </a:lnTo>
                  <a:lnTo>
                    <a:pt x="524" y="508"/>
                  </a:lnTo>
                  <a:lnTo>
                    <a:pt x="516" y="508"/>
                  </a:lnTo>
                  <a:lnTo>
                    <a:pt x="502" y="508"/>
                  </a:lnTo>
                  <a:lnTo>
                    <a:pt x="487" y="508"/>
                  </a:lnTo>
                  <a:lnTo>
                    <a:pt x="473" y="500"/>
                  </a:lnTo>
                  <a:lnTo>
                    <a:pt x="451" y="493"/>
                  </a:lnTo>
                  <a:lnTo>
                    <a:pt x="436" y="478"/>
                  </a:lnTo>
                  <a:lnTo>
                    <a:pt x="422" y="456"/>
                  </a:lnTo>
                  <a:lnTo>
                    <a:pt x="407" y="434"/>
                  </a:lnTo>
                  <a:lnTo>
                    <a:pt x="371" y="471"/>
                  </a:lnTo>
                  <a:lnTo>
                    <a:pt x="327" y="500"/>
                  </a:lnTo>
                  <a:lnTo>
                    <a:pt x="262" y="508"/>
                  </a:lnTo>
                  <a:lnTo>
                    <a:pt x="233" y="508"/>
                  </a:lnTo>
                  <a:lnTo>
                    <a:pt x="204" y="500"/>
                  </a:lnTo>
                  <a:lnTo>
                    <a:pt x="174" y="493"/>
                  </a:lnTo>
                  <a:lnTo>
                    <a:pt x="145" y="471"/>
                  </a:lnTo>
                  <a:lnTo>
                    <a:pt x="124" y="449"/>
                  </a:lnTo>
                  <a:lnTo>
                    <a:pt x="116" y="427"/>
                  </a:lnTo>
                  <a:lnTo>
                    <a:pt x="109" y="405"/>
                  </a:lnTo>
                  <a:lnTo>
                    <a:pt x="109" y="382"/>
                  </a:lnTo>
                  <a:lnTo>
                    <a:pt x="102" y="368"/>
                  </a:lnTo>
                  <a:lnTo>
                    <a:pt x="109" y="346"/>
                  </a:lnTo>
                  <a:lnTo>
                    <a:pt x="109" y="316"/>
                  </a:lnTo>
                  <a:lnTo>
                    <a:pt x="116" y="279"/>
                  </a:lnTo>
                  <a:lnTo>
                    <a:pt x="138" y="228"/>
                  </a:lnTo>
                  <a:lnTo>
                    <a:pt x="167" y="147"/>
                  </a:lnTo>
                  <a:lnTo>
                    <a:pt x="182" y="103"/>
                  </a:lnTo>
                  <a:lnTo>
                    <a:pt x="182" y="66"/>
                  </a:lnTo>
                  <a:lnTo>
                    <a:pt x="182" y="51"/>
                  </a:lnTo>
                  <a:lnTo>
                    <a:pt x="182" y="36"/>
                  </a:lnTo>
                  <a:lnTo>
                    <a:pt x="167" y="29"/>
                  </a:lnTo>
                  <a:lnTo>
                    <a:pt x="160" y="29"/>
                  </a:lnTo>
                  <a:lnTo>
                    <a:pt x="116" y="44"/>
                  </a:lnTo>
                  <a:lnTo>
                    <a:pt x="73" y="88"/>
                  </a:lnTo>
                  <a:lnTo>
                    <a:pt x="36" y="169"/>
                  </a:lnTo>
                  <a:lnTo>
                    <a:pt x="36" y="176"/>
                  </a:lnTo>
                  <a:lnTo>
                    <a:pt x="29" y="184"/>
                  </a:lnTo>
                  <a:lnTo>
                    <a:pt x="14" y="184"/>
                  </a:lnTo>
                  <a:lnTo>
                    <a:pt x="14" y="184"/>
                  </a:lnTo>
                  <a:lnTo>
                    <a:pt x="7" y="184"/>
                  </a:lnTo>
                  <a:lnTo>
                    <a:pt x="0" y="176"/>
                  </a:lnTo>
                  <a:lnTo>
                    <a:pt x="0" y="169"/>
                  </a:lnTo>
                  <a:lnTo>
                    <a:pt x="7" y="147"/>
                  </a:lnTo>
                  <a:lnTo>
                    <a:pt x="22" y="103"/>
                  </a:lnTo>
                  <a:lnTo>
                    <a:pt x="58" y="51"/>
                  </a:lnTo>
                  <a:lnTo>
                    <a:pt x="102" y="14"/>
                  </a:lnTo>
                  <a:lnTo>
                    <a:pt x="1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8" name="Freeform 152"/>
            <p:cNvSpPr>
              <a:spLocks/>
            </p:cNvSpPr>
            <p:nvPr/>
          </p:nvSpPr>
          <p:spPr bwMode="auto">
            <a:xfrm>
              <a:off x="22518" y="3244"/>
              <a:ext cx="298" cy="1134"/>
            </a:xfrm>
            <a:custGeom>
              <a:avLst/>
              <a:gdLst/>
              <a:ahLst/>
              <a:cxnLst>
                <a:cxn ang="0">
                  <a:pos x="29" y="0"/>
                </a:cxn>
                <a:cxn ang="0">
                  <a:pos x="123" y="88"/>
                </a:cxn>
                <a:cxn ang="0">
                  <a:pos x="196" y="184"/>
                </a:cxn>
                <a:cxn ang="0">
                  <a:pos x="247" y="280"/>
                </a:cxn>
                <a:cxn ang="0">
                  <a:pos x="276" y="383"/>
                </a:cxn>
                <a:cxn ang="0">
                  <a:pos x="291" y="479"/>
                </a:cxn>
                <a:cxn ang="0">
                  <a:pos x="298" y="567"/>
                </a:cxn>
                <a:cxn ang="0">
                  <a:pos x="283" y="700"/>
                </a:cxn>
                <a:cxn ang="0">
                  <a:pos x="254" y="817"/>
                </a:cxn>
                <a:cxn ang="0">
                  <a:pos x="211" y="921"/>
                </a:cxn>
                <a:cxn ang="0">
                  <a:pos x="167" y="994"/>
                </a:cxn>
                <a:cxn ang="0">
                  <a:pos x="116" y="1053"/>
                </a:cxn>
                <a:cxn ang="0">
                  <a:pos x="73" y="1097"/>
                </a:cxn>
                <a:cxn ang="0">
                  <a:pos x="36" y="1127"/>
                </a:cxn>
                <a:cxn ang="0">
                  <a:pos x="22" y="1134"/>
                </a:cxn>
                <a:cxn ang="0">
                  <a:pos x="7" y="1134"/>
                </a:cxn>
                <a:cxn ang="0">
                  <a:pos x="7" y="1127"/>
                </a:cxn>
                <a:cxn ang="0">
                  <a:pos x="0" y="1127"/>
                </a:cxn>
                <a:cxn ang="0">
                  <a:pos x="0" y="1119"/>
                </a:cxn>
                <a:cxn ang="0">
                  <a:pos x="7" y="1119"/>
                </a:cxn>
                <a:cxn ang="0">
                  <a:pos x="7" y="1112"/>
                </a:cxn>
                <a:cxn ang="0">
                  <a:pos x="14" y="1105"/>
                </a:cxn>
                <a:cxn ang="0">
                  <a:pos x="22" y="1097"/>
                </a:cxn>
                <a:cxn ang="0">
                  <a:pos x="102" y="1002"/>
                </a:cxn>
                <a:cxn ang="0">
                  <a:pos x="167" y="876"/>
                </a:cxn>
                <a:cxn ang="0">
                  <a:pos x="203" y="736"/>
                </a:cxn>
                <a:cxn ang="0">
                  <a:pos x="218" y="567"/>
                </a:cxn>
                <a:cxn ang="0">
                  <a:pos x="211" y="435"/>
                </a:cxn>
                <a:cxn ang="0">
                  <a:pos x="189" y="317"/>
                </a:cxn>
                <a:cxn ang="0">
                  <a:pos x="153" y="221"/>
                </a:cxn>
                <a:cxn ang="0">
                  <a:pos x="109" y="140"/>
                </a:cxn>
                <a:cxn ang="0">
                  <a:pos x="65" y="81"/>
                </a:cxn>
                <a:cxn ang="0">
                  <a:pos x="14" y="30"/>
                </a:cxn>
                <a:cxn ang="0">
                  <a:pos x="7" y="22"/>
                </a:cxn>
                <a:cxn ang="0">
                  <a:pos x="0" y="15"/>
                </a:cxn>
                <a:cxn ang="0">
                  <a:pos x="7" y="7"/>
                </a:cxn>
                <a:cxn ang="0">
                  <a:pos x="7" y="0"/>
                </a:cxn>
                <a:cxn ang="0">
                  <a:pos x="14" y="0"/>
                </a:cxn>
                <a:cxn ang="0">
                  <a:pos x="29" y="0"/>
                </a:cxn>
                <a:cxn ang="0">
                  <a:pos x="29" y="0"/>
                </a:cxn>
              </a:cxnLst>
              <a:rect l="0" t="0" r="r" b="b"/>
              <a:pathLst>
                <a:path w="298" h="1134">
                  <a:moveTo>
                    <a:pt x="29" y="0"/>
                  </a:moveTo>
                  <a:lnTo>
                    <a:pt x="123" y="88"/>
                  </a:lnTo>
                  <a:lnTo>
                    <a:pt x="196" y="184"/>
                  </a:lnTo>
                  <a:lnTo>
                    <a:pt x="247" y="280"/>
                  </a:lnTo>
                  <a:lnTo>
                    <a:pt x="276" y="383"/>
                  </a:lnTo>
                  <a:lnTo>
                    <a:pt x="291" y="479"/>
                  </a:lnTo>
                  <a:lnTo>
                    <a:pt x="298" y="567"/>
                  </a:lnTo>
                  <a:lnTo>
                    <a:pt x="283" y="700"/>
                  </a:lnTo>
                  <a:lnTo>
                    <a:pt x="254" y="817"/>
                  </a:lnTo>
                  <a:lnTo>
                    <a:pt x="211" y="921"/>
                  </a:lnTo>
                  <a:lnTo>
                    <a:pt x="167" y="994"/>
                  </a:lnTo>
                  <a:lnTo>
                    <a:pt x="116" y="1053"/>
                  </a:lnTo>
                  <a:lnTo>
                    <a:pt x="73" y="1097"/>
                  </a:lnTo>
                  <a:lnTo>
                    <a:pt x="36" y="1127"/>
                  </a:lnTo>
                  <a:lnTo>
                    <a:pt x="22" y="1134"/>
                  </a:lnTo>
                  <a:lnTo>
                    <a:pt x="7" y="1134"/>
                  </a:lnTo>
                  <a:lnTo>
                    <a:pt x="7" y="1127"/>
                  </a:lnTo>
                  <a:lnTo>
                    <a:pt x="0" y="1127"/>
                  </a:lnTo>
                  <a:lnTo>
                    <a:pt x="0" y="1119"/>
                  </a:lnTo>
                  <a:lnTo>
                    <a:pt x="7" y="1119"/>
                  </a:lnTo>
                  <a:lnTo>
                    <a:pt x="7" y="1112"/>
                  </a:lnTo>
                  <a:lnTo>
                    <a:pt x="14" y="1105"/>
                  </a:lnTo>
                  <a:lnTo>
                    <a:pt x="22" y="1097"/>
                  </a:lnTo>
                  <a:lnTo>
                    <a:pt x="102" y="1002"/>
                  </a:lnTo>
                  <a:lnTo>
                    <a:pt x="167" y="876"/>
                  </a:lnTo>
                  <a:lnTo>
                    <a:pt x="203" y="736"/>
                  </a:lnTo>
                  <a:lnTo>
                    <a:pt x="218" y="567"/>
                  </a:lnTo>
                  <a:lnTo>
                    <a:pt x="211" y="435"/>
                  </a:lnTo>
                  <a:lnTo>
                    <a:pt x="189" y="317"/>
                  </a:lnTo>
                  <a:lnTo>
                    <a:pt x="153" y="221"/>
                  </a:lnTo>
                  <a:lnTo>
                    <a:pt x="109" y="140"/>
                  </a:lnTo>
                  <a:lnTo>
                    <a:pt x="65" y="81"/>
                  </a:lnTo>
                  <a:lnTo>
                    <a:pt x="14" y="30"/>
                  </a:lnTo>
                  <a:lnTo>
                    <a:pt x="7" y="22"/>
                  </a:lnTo>
                  <a:lnTo>
                    <a:pt x="0" y="15"/>
                  </a:lnTo>
                  <a:lnTo>
                    <a:pt x="7" y="7"/>
                  </a:lnTo>
                  <a:lnTo>
                    <a:pt x="7" y="0"/>
                  </a:lnTo>
                  <a:lnTo>
                    <a:pt x="14" y="0"/>
                  </a:lnTo>
                  <a:lnTo>
                    <a:pt x="29"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9" name="Freeform 153"/>
            <p:cNvSpPr>
              <a:spLocks/>
            </p:cNvSpPr>
            <p:nvPr/>
          </p:nvSpPr>
          <p:spPr bwMode="auto">
            <a:xfrm>
              <a:off x="23049" y="3413"/>
              <a:ext cx="356" cy="347"/>
            </a:xfrm>
            <a:custGeom>
              <a:avLst/>
              <a:gdLst/>
              <a:ahLst/>
              <a:cxnLst>
                <a:cxn ang="0">
                  <a:pos x="196" y="8"/>
                </a:cxn>
                <a:cxn ang="0">
                  <a:pos x="211" y="30"/>
                </a:cxn>
                <a:cxn ang="0">
                  <a:pos x="203" y="89"/>
                </a:cxn>
                <a:cxn ang="0">
                  <a:pos x="196" y="155"/>
                </a:cxn>
                <a:cxn ang="0">
                  <a:pos x="312" y="81"/>
                </a:cxn>
                <a:cxn ang="0">
                  <a:pos x="334" y="74"/>
                </a:cxn>
                <a:cxn ang="0">
                  <a:pos x="356" y="89"/>
                </a:cxn>
                <a:cxn ang="0">
                  <a:pos x="356" y="111"/>
                </a:cxn>
                <a:cxn ang="0">
                  <a:pos x="349" y="126"/>
                </a:cxn>
                <a:cxn ang="0">
                  <a:pos x="312" y="140"/>
                </a:cxn>
                <a:cxn ang="0">
                  <a:pos x="211" y="177"/>
                </a:cxn>
                <a:cxn ang="0">
                  <a:pos x="349" y="229"/>
                </a:cxn>
                <a:cxn ang="0">
                  <a:pos x="356" y="251"/>
                </a:cxn>
                <a:cxn ang="0">
                  <a:pos x="349" y="273"/>
                </a:cxn>
                <a:cxn ang="0">
                  <a:pos x="327" y="273"/>
                </a:cxn>
                <a:cxn ang="0">
                  <a:pos x="196" y="199"/>
                </a:cxn>
                <a:cxn ang="0">
                  <a:pos x="203" y="258"/>
                </a:cxn>
                <a:cxn ang="0">
                  <a:pos x="211" y="317"/>
                </a:cxn>
                <a:cxn ang="0">
                  <a:pos x="196" y="339"/>
                </a:cxn>
                <a:cxn ang="0">
                  <a:pos x="167" y="339"/>
                </a:cxn>
                <a:cxn ang="0">
                  <a:pos x="152" y="324"/>
                </a:cxn>
                <a:cxn ang="0">
                  <a:pos x="160" y="266"/>
                </a:cxn>
                <a:cxn ang="0">
                  <a:pos x="167" y="199"/>
                </a:cxn>
                <a:cxn ang="0">
                  <a:pos x="58" y="258"/>
                </a:cxn>
                <a:cxn ang="0">
                  <a:pos x="29" y="280"/>
                </a:cxn>
                <a:cxn ang="0">
                  <a:pos x="7" y="266"/>
                </a:cxn>
                <a:cxn ang="0">
                  <a:pos x="7" y="236"/>
                </a:cxn>
                <a:cxn ang="0">
                  <a:pos x="14" y="229"/>
                </a:cxn>
                <a:cxn ang="0">
                  <a:pos x="51" y="214"/>
                </a:cxn>
                <a:cxn ang="0">
                  <a:pos x="152" y="177"/>
                </a:cxn>
                <a:cxn ang="0">
                  <a:pos x="7" y="118"/>
                </a:cxn>
                <a:cxn ang="0">
                  <a:pos x="0" y="104"/>
                </a:cxn>
                <a:cxn ang="0">
                  <a:pos x="14" y="74"/>
                </a:cxn>
                <a:cxn ang="0">
                  <a:pos x="36" y="74"/>
                </a:cxn>
                <a:cxn ang="0">
                  <a:pos x="167" y="155"/>
                </a:cxn>
                <a:cxn ang="0">
                  <a:pos x="160" y="89"/>
                </a:cxn>
                <a:cxn ang="0">
                  <a:pos x="152" y="30"/>
                </a:cxn>
                <a:cxn ang="0">
                  <a:pos x="167" y="8"/>
                </a:cxn>
              </a:cxnLst>
              <a:rect l="0" t="0" r="r" b="b"/>
              <a:pathLst>
                <a:path w="356" h="347">
                  <a:moveTo>
                    <a:pt x="182" y="0"/>
                  </a:moveTo>
                  <a:lnTo>
                    <a:pt x="196" y="8"/>
                  </a:lnTo>
                  <a:lnTo>
                    <a:pt x="203" y="15"/>
                  </a:lnTo>
                  <a:lnTo>
                    <a:pt x="211" y="30"/>
                  </a:lnTo>
                  <a:lnTo>
                    <a:pt x="203" y="52"/>
                  </a:lnTo>
                  <a:lnTo>
                    <a:pt x="203" y="89"/>
                  </a:lnTo>
                  <a:lnTo>
                    <a:pt x="196" y="126"/>
                  </a:lnTo>
                  <a:lnTo>
                    <a:pt x="196" y="155"/>
                  </a:lnTo>
                  <a:lnTo>
                    <a:pt x="196" y="155"/>
                  </a:lnTo>
                  <a:lnTo>
                    <a:pt x="312" y="81"/>
                  </a:lnTo>
                  <a:lnTo>
                    <a:pt x="327" y="74"/>
                  </a:lnTo>
                  <a:lnTo>
                    <a:pt x="334" y="74"/>
                  </a:lnTo>
                  <a:lnTo>
                    <a:pt x="349" y="74"/>
                  </a:lnTo>
                  <a:lnTo>
                    <a:pt x="356" y="89"/>
                  </a:lnTo>
                  <a:lnTo>
                    <a:pt x="356" y="104"/>
                  </a:lnTo>
                  <a:lnTo>
                    <a:pt x="356" y="111"/>
                  </a:lnTo>
                  <a:lnTo>
                    <a:pt x="356" y="118"/>
                  </a:lnTo>
                  <a:lnTo>
                    <a:pt x="349" y="126"/>
                  </a:lnTo>
                  <a:lnTo>
                    <a:pt x="342" y="126"/>
                  </a:lnTo>
                  <a:lnTo>
                    <a:pt x="312" y="140"/>
                  </a:lnTo>
                  <a:lnTo>
                    <a:pt x="262" y="155"/>
                  </a:lnTo>
                  <a:lnTo>
                    <a:pt x="211" y="177"/>
                  </a:lnTo>
                  <a:lnTo>
                    <a:pt x="342" y="221"/>
                  </a:lnTo>
                  <a:lnTo>
                    <a:pt x="349" y="229"/>
                  </a:lnTo>
                  <a:lnTo>
                    <a:pt x="356" y="236"/>
                  </a:lnTo>
                  <a:lnTo>
                    <a:pt x="356" y="251"/>
                  </a:lnTo>
                  <a:lnTo>
                    <a:pt x="356" y="266"/>
                  </a:lnTo>
                  <a:lnTo>
                    <a:pt x="349" y="273"/>
                  </a:lnTo>
                  <a:lnTo>
                    <a:pt x="334" y="280"/>
                  </a:lnTo>
                  <a:lnTo>
                    <a:pt x="327" y="273"/>
                  </a:lnTo>
                  <a:lnTo>
                    <a:pt x="320" y="273"/>
                  </a:lnTo>
                  <a:lnTo>
                    <a:pt x="196" y="199"/>
                  </a:lnTo>
                  <a:lnTo>
                    <a:pt x="196" y="221"/>
                  </a:lnTo>
                  <a:lnTo>
                    <a:pt x="203" y="258"/>
                  </a:lnTo>
                  <a:lnTo>
                    <a:pt x="203" y="302"/>
                  </a:lnTo>
                  <a:lnTo>
                    <a:pt x="211" y="317"/>
                  </a:lnTo>
                  <a:lnTo>
                    <a:pt x="203" y="332"/>
                  </a:lnTo>
                  <a:lnTo>
                    <a:pt x="196" y="339"/>
                  </a:lnTo>
                  <a:lnTo>
                    <a:pt x="182" y="347"/>
                  </a:lnTo>
                  <a:lnTo>
                    <a:pt x="167" y="339"/>
                  </a:lnTo>
                  <a:lnTo>
                    <a:pt x="152" y="332"/>
                  </a:lnTo>
                  <a:lnTo>
                    <a:pt x="152" y="324"/>
                  </a:lnTo>
                  <a:lnTo>
                    <a:pt x="152" y="302"/>
                  </a:lnTo>
                  <a:lnTo>
                    <a:pt x="160" y="266"/>
                  </a:lnTo>
                  <a:lnTo>
                    <a:pt x="167" y="221"/>
                  </a:lnTo>
                  <a:lnTo>
                    <a:pt x="167" y="199"/>
                  </a:lnTo>
                  <a:lnTo>
                    <a:pt x="102" y="236"/>
                  </a:lnTo>
                  <a:lnTo>
                    <a:pt x="58" y="258"/>
                  </a:lnTo>
                  <a:lnTo>
                    <a:pt x="36" y="273"/>
                  </a:lnTo>
                  <a:lnTo>
                    <a:pt x="29" y="280"/>
                  </a:lnTo>
                  <a:lnTo>
                    <a:pt x="14" y="273"/>
                  </a:lnTo>
                  <a:lnTo>
                    <a:pt x="7" y="266"/>
                  </a:lnTo>
                  <a:lnTo>
                    <a:pt x="0" y="251"/>
                  </a:lnTo>
                  <a:lnTo>
                    <a:pt x="7" y="236"/>
                  </a:lnTo>
                  <a:lnTo>
                    <a:pt x="7" y="229"/>
                  </a:lnTo>
                  <a:lnTo>
                    <a:pt x="14" y="229"/>
                  </a:lnTo>
                  <a:lnTo>
                    <a:pt x="22" y="221"/>
                  </a:lnTo>
                  <a:lnTo>
                    <a:pt x="51" y="214"/>
                  </a:lnTo>
                  <a:lnTo>
                    <a:pt x="102" y="192"/>
                  </a:lnTo>
                  <a:lnTo>
                    <a:pt x="152" y="177"/>
                  </a:lnTo>
                  <a:lnTo>
                    <a:pt x="14" y="126"/>
                  </a:lnTo>
                  <a:lnTo>
                    <a:pt x="7" y="118"/>
                  </a:lnTo>
                  <a:lnTo>
                    <a:pt x="7" y="111"/>
                  </a:lnTo>
                  <a:lnTo>
                    <a:pt x="0" y="104"/>
                  </a:lnTo>
                  <a:lnTo>
                    <a:pt x="7" y="89"/>
                  </a:lnTo>
                  <a:lnTo>
                    <a:pt x="14" y="74"/>
                  </a:lnTo>
                  <a:lnTo>
                    <a:pt x="29" y="74"/>
                  </a:lnTo>
                  <a:lnTo>
                    <a:pt x="36" y="74"/>
                  </a:lnTo>
                  <a:lnTo>
                    <a:pt x="43" y="81"/>
                  </a:lnTo>
                  <a:lnTo>
                    <a:pt x="167" y="155"/>
                  </a:lnTo>
                  <a:lnTo>
                    <a:pt x="167" y="126"/>
                  </a:lnTo>
                  <a:lnTo>
                    <a:pt x="160" y="89"/>
                  </a:lnTo>
                  <a:lnTo>
                    <a:pt x="152" y="52"/>
                  </a:lnTo>
                  <a:lnTo>
                    <a:pt x="152" y="30"/>
                  </a:lnTo>
                  <a:lnTo>
                    <a:pt x="152" y="15"/>
                  </a:lnTo>
                  <a:lnTo>
                    <a:pt x="167" y="8"/>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0" name="Freeform 154"/>
            <p:cNvSpPr>
              <a:spLocks/>
            </p:cNvSpPr>
            <p:nvPr/>
          </p:nvSpPr>
          <p:spPr bwMode="auto">
            <a:xfrm>
              <a:off x="23703" y="3008"/>
              <a:ext cx="371" cy="1606"/>
            </a:xfrm>
            <a:custGeom>
              <a:avLst/>
              <a:gdLst/>
              <a:ahLst/>
              <a:cxnLst>
                <a:cxn ang="0">
                  <a:pos x="15" y="0"/>
                </a:cxn>
                <a:cxn ang="0">
                  <a:pos x="37" y="8"/>
                </a:cxn>
                <a:cxn ang="0">
                  <a:pos x="80" y="45"/>
                </a:cxn>
                <a:cxn ang="0">
                  <a:pos x="138" y="111"/>
                </a:cxn>
                <a:cxn ang="0">
                  <a:pos x="204" y="192"/>
                </a:cxn>
                <a:cxn ang="0">
                  <a:pos x="262" y="302"/>
                </a:cxn>
                <a:cxn ang="0">
                  <a:pos x="328" y="486"/>
                </a:cxn>
                <a:cxn ang="0">
                  <a:pos x="364" y="656"/>
                </a:cxn>
                <a:cxn ang="0">
                  <a:pos x="371" y="803"/>
                </a:cxn>
                <a:cxn ang="0">
                  <a:pos x="371" y="803"/>
                </a:cxn>
                <a:cxn ang="0">
                  <a:pos x="364" y="950"/>
                </a:cxn>
                <a:cxn ang="0">
                  <a:pos x="335" y="1120"/>
                </a:cxn>
                <a:cxn ang="0">
                  <a:pos x="269" y="1296"/>
                </a:cxn>
                <a:cxn ang="0">
                  <a:pos x="211" y="1407"/>
                </a:cxn>
                <a:cxn ang="0">
                  <a:pos x="146" y="1495"/>
                </a:cxn>
                <a:cxn ang="0">
                  <a:pos x="88" y="1554"/>
                </a:cxn>
                <a:cxn ang="0">
                  <a:pos x="37" y="1598"/>
                </a:cxn>
                <a:cxn ang="0">
                  <a:pos x="15" y="1606"/>
                </a:cxn>
                <a:cxn ang="0">
                  <a:pos x="8" y="1606"/>
                </a:cxn>
                <a:cxn ang="0">
                  <a:pos x="0" y="1598"/>
                </a:cxn>
                <a:cxn ang="0">
                  <a:pos x="0" y="1591"/>
                </a:cxn>
                <a:cxn ang="0">
                  <a:pos x="0" y="1591"/>
                </a:cxn>
                <a:cxn ang="0">
                  <a:pos x="0" y="1584"/>
                </a:cxn>
                <a:cxn ang="0">
                  <a:pos x="8" y="1576"/>
                </a:cxn>
                <a:cxn ang="0">
                  <a:pos x="22" y="1562"/>
                </a:cxn>
                <a:cxn ang="0">
                  <a:pos x="124" y="1436"/>
                </a:cxn>
                <a:cxn ang="0">
                  <a:pos x="197" y="1289"/>
                </a:cxn>
                <a:cxn ang="0">
                  <a:pos x="248" y="1134"/>
                </a:cxn>
                <a:cxn ang="0">
                  <a:pos x="269" y="972"/>
                </a:cxn>
                <a:cxn ang="0">
                  <a:pos x="277" y="803"/>
                </a:cxn>
                <a:cxn ang="0">
                  <a:pos x="269" y="612"/>
                </a:cxn>
                <a:cxn ang="0">
                  <a:pos x="233" y="442"/>
                </a:cxn>
                <a:cxn ang="0">
                  <a:pos x="182" y="288"/>
                </a:cxn>
                <a:cxn ang="0">
                  <a:pos x="117" y="155"/>
                </a:cxn>
                <a:cxn ang="0">
                  <a:pos x="29" y="45"/>
                </a:cxn>
                <a:cxn ang="0">
                  <a:pos x="15" y="37"/>
                </a:cxn>
                <a:cxn ang="0">
                  <a:pos x="8" y="30"/>
                </a:cxn>
                <a:cxn ang="0">
                  <a:pos x="0" y="23"/>
                </a:cxn>
                <a:cxn ang="0">
                  <a:pos x="0" y="15"/>
                </a:cxn>
                <a:cxn ang="0">
                  <a:pos x="0" y="15"/>
                </a:cxn>
                <a:cxn ang="0">
                  <a:pos x="0" y="8"/>
                </a:cxn>
                <a:cxn ang="0">
                  <a:pos x="8" y="0"/>
                </a:cxn>
                <a:cxn ang="0">
                  <a:pos x="15" y="0"/>
                </a:cxn>
              </a:cxnLst>
              <a:rect l="0" t="0" r="r" b="b"/>
              <a:pathLst>
                <a:path w="371" h="1606">
                  <a:moveTo>
                    <a:pt x="15" y="0"/>
                  </a:moveTo>
                  <a:lnTo>
                    <a:pt x="37" y="8"/>
                  </a:lnTo>
                  <a:lnTo>
                    <a:pt x="80" y="45"/>
                  </a:lnTo>
                  <a:lnTo>
                    <a:pt x="138" y="111"/>
                  </a:lnTo>
                  <a:lnTo>
                    <a:pt x="204" y="192"/>
                  </a:lnTo>
                  <a:lnTo>
                    <a:pt x="262" y="302"/>
                  </a:lnTo>
                  <a:lnTo>
                    <a:pt x="328" y="486"/>
                  </a:lnTo>
                  <a:lnTo>
                    <a:pt x="364" y="656"/>
                  </a:lnTo>
                  <a:lnTo>
                    <a:pt x="371" y="803"/>
                  </a:lnTo>
                  <a:lnTo>
                    <a:pt x="371" y="803"/>
                  </a:lnTo>
                  <a:lnTo>
                    <a:pt x="364" y="950"/>
                  </a:lnTo>
                  <a:lnTo>
                    <a:pt x="335" y="1120"/>
                  </a:lnTo>
                  <a:lnTo>
                    <a:pt x="269" y="1296"/>
                  </a:lnTo>
                  <a:lnTo>
                    <a:pt x="211" y="1407"/>
                  </a:lnTo>
                  <a:lnTo>
                    <a:pt x="146" y="1495"/>
                  </a:lnTo>
                  <a:lnTo>
                    <a:pt x="88" y="1554"/>
                  </a:lnTo>
                  <a:lnTo>
                    <a:pt x="37" y="1598"/>
                  </a:lnTo>
                  <a:lnTo>
                    <a:pt x="15" y="1606"/>
                  </a:lnTo>
                  <a:lnTo>
                    <a:pt x="8" y="1606"/>
                  </a:lnTo>
                  <a:lnTo>
                    <a:pt x="0" y="1598"/>
                  </a:lnTo>
                  <a:lnTo>
                    <a:pt x="0" y="1591"/>
                  </a:lnTo>
                  <a:lnTo>
                    <a:pt x="0" y="1591"/>
                  </a:lnTo>
                  <a:lnTo>
                    <a:pt x="0" y="1584"/>
                  </a:lnTo>
                  <a:lnTo>
                    <a:pt x="8" y="1576"/>
                  </a:lnTo>
                  <a:lnTo>
                    <a:pt x="22" y="1562"/>
                  </a:lnTo>
                  <a:lnTo>
                    <a:pt x="124" y="1436"/>
                  </a:lnTo>
                  <a:lnTo>
                    <a:pt x="197" y="1289"/>
                  </a:lnTo>
                  <a:lnTo>
                    <a:pt x="248" y="1134"/>
                  </a:lnTo>
                  <a:lnTo>
                    <a:pt x="269" y="972"/>
                  </a:lnTo>
                  <a:lnTo>
                    <a:pt x="277" y="803"/>
                  </a:lnTo>
                  <a:lnTo>
                    <a:pt x="269" y="612"/>
                  </a:lnTo>
                  <a:lnTo>
                    <a:pt x="233" y="442"/>
                  </a:lnTo>
                  <a:lnTo>
                    <a:pt x="182" y="288"/>
                  </a:lnTo>
                  <a:lnTo>
                    <a:pt x="117" y="155"/>
                  </a:lnTo>
                  <a:lnTo>
                    <a:pt x="29" y="45"/>
                  </a:lnTo>
                  <a:lnTo>
                    <a:pt x="15" y="37"/>
                  </a:lnTo>
                  <a:lnTo>
                    <a:pt x="8" y="30"/>
                  </a:lnTo>
                  <a:lnTo>
                    <a:pt x="0" y="23"/>
                  </a:lnTo>
                  <a:lnTo>
                    <a:pt x="0" y="15"/>
                  </a:lnTo>
                  <a:lnTo>
                    <a:pt x="0" y="15"/>
                  </a:lnTo>
                  <a:lnTo>
                    <a:pt x="0" y="8"/>
                  </a:lnTo>
                  <a:lnTo>
                    <a:pt x="8" y="0"/>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66800" y="6248400"/>
            <a:ext cx="2700337" cy="446722"/>
          </a:xfrm>
          <a:prstGeom prst="rect">
            <a:avLst/>
          </a:prstGeom>
        </p:spPr>
      </p:pic>
      <p:pic>
        <p:nvPicPr>
          <p:cNvPr id="3" name="Picture 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410200" y="6248400"/>
            <a:ext cx="2700337" cy="446722"/>
          </a:xfrm>
          <a:prstGeom prst="rect">
            <a:avLst/>
          </a:prstGeom>
        </p:spPr>
      </p:pic>
      <p:pic>
        <p:nvPicPr>
          <p:cNvPr id="60" name="Picture 2" descr="http://www.kuleuven.be/wieiswie/en/person/00009261/photo"/>
          <p:cNvPicPr>
            <a:picLocks noChangeAspect="1" noChangeArrowheads="1"/>
          </p:cNvPicPr>
          <p:nvPr/>
        </p:nvPicPr>
        <p:blipFill>
          <a:blip r:embed="rId9" cstate="print"/>
          <a:srcRect/>
          <a:stretch>
            <a:fillRect/>
          </a:stretch>
        </p:blipFill>
        <p:spPr bwMode="auto">
          <a:xfrm>
            <a:off x="0" y="1"/>
            <a:ext cx="1524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55" grpId="0"/>
      <p:bldP spid="1846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great-wall-of-china"/>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p:spPr>
      </p:pic>
      <p:sp>
        <p:nvSpPr>
          <p:cNvPr id="27655" name="Text Box 7"/>
          <p:cNvSpPr txBox="1">
            <a:spLocks noChangeArrowheads="1"/>
          </p:cNvSpPr>
          <p:nvPr/>
        </p:nvSpPr>
        <p:spPr bwMode="auto">
          <a:xfrm>
            <a:off x="1371600" y="2667000"/>
            <a:ext cx="1828800" cy="701675"/>
          </a:xfrm>
          <a:prstGeom prst="rect">
            <a:avLst/>
          </a:prstGeom>
          <a:solidFill>
            <a:schemeClr val="bg1"/>
          </a:solidFill>
          <a:ln w="9525">
            <a:noFill/>
            <a:miter lim="800000"/>
            <a:headEnd/>
            <a:tailEnd/>
          </a:ln>
          <a:effectLst/>
        </p:spPr>
        <p:txBody>
          <a:bodyPr>
            <a:spAutoFit/>
          </a:bodyPr>
          <a:lstStyle/>
          <a:p>
            <a:pPr>
              <a:spcBef>
                <a:spcPct val="50000"/>
              </a:spcBef>
            </a:pPr>
            <a:r>
              <a:rPr lang="en-US" sz="4000" dirty="0"/>
              <a:t>R</a:t>
            </a:r>
            <a:r>
              <a:rPr lang="en-US" sz="4000" baseline="-25000" dirty="0"/>
              <a:t>12 </a:t>
            </a:r>
            <a:r>
              <a:rPr lang="en-US" sz="4000" dirty="0"/>
              <a:t>&gt; 0 </a:t>
            </a:r>
          </a:p>
        </p:txBody>
      </p:sp>
      <p:sp>
        <p:nvSpPr>
          <p:cNvPr id="27656" name="Text Box 8"/>
          <p:cNvSpPr txBox="1">
            <a:spLocks noChangeArrowheads="1"/>
          </p:cNvSpPr>
          <p:nvPr/>
        </p:nvSpPr>
        <p:spPr bwMode="auto">
          <a:xfrm>
            <a:off x="6400800" y="2819400"/>
            <a:ext cx="1828800" cy="701675"/>
          </a:xfrm>
          <a:prstGeom prst="rect">
            <a:avLst/>
          </a:prstGeom>
          <a:solidFill>
            <a:schemeClr val="bg1"/>
          </a:solidFill>
          <a:ln w="9525">
            <a:noFill/>
            <a:miter lim="800000"/>
            <a:headEnd/>
            <a:tailEnd/>
          </a:ln>
          <a:effectLst/>
        </p:spPr>
        <p:txBody>
          <a:bodyPr>
            <a:spAutoFit/>
          </a:bodyPr>
          <a:lstStyle/>
          <a:p>
            <a:pPr>
              <a:spcBef>
                <a:spcPct val="50000"/>
              </a:spcBef>
            </a:pPr>
            <a:r>
              <a:rPr lang="en-US" sz="4000" dirty="0"/>
              <a:t>R</a:t>
            </a:r>
            <a:r>
              <a:rPr lang="en-US" sz="4000" baseline="-25000" dirty="0"/>
              <a:t>12 </a:t>
            </a:r>
            <a:r>
              <a:rPr lang="en-US" sz="4000" dirty="0"/>
              <a:t>&lt; 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of Marginal Stability</a:t>
            </a:r>
            <a:endParaRPr lang="en-US" dirty="0"/>
          </a:p>
        </p:txBody>
      </p:sp>
      <p:sp>
        <p:nvSpPr>
          <p:cNvPr id="10" name="Oval 20"/>
          <p:cNvSpPr>
            <a:spLocks noChangeArrowheads="1"/>
          </p:cNvSpPr>
          <p:nvPr/>
        </p:nvSpPr>
        <p:spPr bwMode="auto">
          <a:xfrm>
            <a:off x="6553200" y="2133600"/>
            <a:ext cx="228600" cy="2286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 name="Line 9"/>
          <p:cNvSpPr>
            <a:spLocks noChangeShapeType="1"/>
          </p:cNvSpPr>
          <p:nvPr/>
        </p:nvSpPr>
        <p:spPr bwMode="auto">
          <a:xfrm>
            <a:off x="6629400" y="1219200"/>
            <a:ext cx="76200" cy="2286000"/>
          </a:xfrm>
          <a:prstGeom prst="line">
            <a:avLst/>
          </a:prstGeom>
          <a:noFill/>
          <a:ln w="41275">
            <a:solidFill>
              <a:srgbClr val="3366FF"/>
            </a:solidFill>
            <a:prstDash val="dash"/>
            <a:round/>
            <a:headEnd/>
            <a:tailEnd/>
          </a:ln>
          <a:effectLst/>
        </p:spPr>
        <p:txBody>
          <a:bodyPr/>
          <a:lstStyle/>
          <a:p>
            <a:endParaRPr lang="en-US"/>
          </a:p>
        </p:txBody>
      </p:sp>
      <p:sp>
        <p:nvSpPr>
          <p:cNvPr id="5" name="Line 10"/>
          <p:cNvSpPr>
            <a:spLocks noChangeShapeType="1"/>
          </p:cNvSpPr>
          <p:nvPr/>
        </p:nvSpPr>
        <p:spPr bwMode="auto">
          <a:xfrm>
            <a:off x="5943600" y="2286000"/>
            <a:ext cx="1447800" cy="0"/>
          </a:xfrm>
          <a:prstGeom prst="line">
            <a:avLst/>
          </a:prstGeom>
          <a:noFill/>
          <a:ln w="38100">
            <a:solidFill>
              <a:srgbClr val="7030A0"/>
            </a:solidFill>
            <a:round/>
            <a:headEnd/>
            <a:tailEnd type="triangle" w="med" len="med"/>
          </a:ln>
          <a:effectLst/>
        </p:spPr>
        <p:txBody>
          <a:bodyPr/>
          <a:lstStyle/>
          <a:p>
            <a:endParaRPr lang="en-US"/>
          </a:p>
        </p:txBody>
      </p:sp>
      <p:sp>
        <p:nvSpPr>
          <p:cNvPr id="6" name="Text Box 11"/>
          <p:cNvSpPr txBox="1">
            <a:spLocks noChangeArrowheads="1"/>
          </p:cNvSpPr>
          <p:nvPr/>
        </p:nvSpPr>
        <p:spPr bwMode="auto">
          <a:xfrm>
            <a:off x="7543800" y="1981200"/>
            <a:ext cx="596638" cy="769441"/>
          </a:xfrm>
          <a:prstGeom prst="rect">
            <a:avLst/>
          </a:prstGeom>
          <a:noFill/>
          <a:ln w="9525">
            <a:noFill/>
            <a:miter lim="800000"/>
            <a:headEnd/>
            <a:tailEnd/>
          </a:ln>
          <a:effectLst/>
        </p:spPr>
        <p:txBody>
          <a:bodyPr wrap="none">
            <a:spAutoFit/>
          </a:bodyPr>
          <a:lstStyle/>
          <a:p>
            <a:r>
              <a:rPr lang="en-US" sz="4400" b="0" u="none" dirty="0"/>
              <a:t>u</a:t>
            </a:r>
            <a:r>
              <a:rPr lang="en-US" sz="4400" b="0" u="none" baseline="-25000" dirty="0"/>
              <a:t>-</a:t>
            </a:r>
            <a:endParaRPr lang="en-US" sz="2800" b="0" u="none" baseline="-25000" dirty="0"/>
          </a:p>
        </p:txBody>
      </p:sp>
      <p:sp>
        <p:nvSpPr>
          <p:cNvPr id="7" name="Text Box 12"/>
          <p:cNvSpPr txBox="1">
            <a:spLocks noChangeArrowheads="1"/>
          </p:cNvSpPr>
          <p:nvPr/>
        </p:nvSpPr>
        <p:spPr bwMode="auto">
          <a:xfrm>
            <a:off x="5181600" y="1905000"/>
            <a:ext cx="623889" cy="707886"/>
          </a:xfrm>
          <a:prstGeom prst="rect">
            <a:avLst/>
          </a:prstGeom>
          <a:noFill/>
          <a:ln w="9525">
            <a:noFill/>
            <a:miter lim="800000"/>
            <a:headEnd/>
            <a:tailEnd/>
          </a:ln>
          <a:effectLst/>
        </p:spPr>
        <p:txBody>
          <a:bodyPr wrap="none">
            <a:spAutoFit/>
          </a:bodyPr>
          <a:lstStyle/>
          <a:p>
            <a:r>
              <a:rPr lang="en-US" sz="4000" b="0" u="none" dirty="0"/>
              <a:t>u</a:t>
            </a:r>
            <a:r>
              <a:rPr lang="en-US" sz="4000" b="0" u="none" baseline="-25000" dirty="0"/>
              <a:t>+</a:t>
            </a:r>
          </a:p>
        </p:txBody>
      </p:sp>
      <p:sp>
        <p:nvSpPr>
          <p:cNvPr id="8" name="Text Box 13"/>
          <p:cNvSpPr txBox="1">
            <a:spLocks noChangeArrowheads="1"/>
          </p:cNvSpPr>
          <p:nvPr/>
        </p:nvSpPr>
        <p:spPr bwMode="auto">
          <a:xfrm>
            <a:off x="7543800" y="914400"/>
            <a:ext cx="1219200" cy="830997"/>
          </a:xfrm>
          <a:prstGeom prst="rect">
            <a:avLst/>
          </a:prstGeom>
          <a:noFill/>
          <a:ln w="9525">
            <a:noFill/>
            <a:miter lim="800000"/>
            <a:headEnd/>
            <a:tailEnd/>
          </a:ln>
          <a:effectLst/>
        </p:spPr>
        <p:txBody>
          <a:bodyPr wrap="square">
            <a:spAutoFit/>
          </a:bodyPr>
          <a:lstStyle/>
          <a:p>
            <a:r>
              <a:rPr lang="en-US" sz="4800" u="none" dirty="0"/>
              <a:t>u</a:t>
            </a:r>
            <a:r>
              <a:rPr lang="en-US" sz="4800" u="none" baseline="-25000" dirty="0"/>
              <a:t>ms</a:t>
            </a:r>
          </a:p>
        </p:txBody>
      </p:sp>
      <p:cxnSp>
        <p:nvCxnSpPr>
          <p:cNvPr id="15" name="Straight Arrow Connector 14"/>
          <p:cNvCxnSpPr/>
          <p:nvPr/>
        </p:nvCxnSpPr>
        <p:spPr>
          <a:xfrm flipH="1">
            <a:off x="6781800" y="1524000"/>
            <a:ext cx="762000" cy="609600"/>
          </a:xfrm>
          <a:prstGeom prst="straightConnector1">
            <a:avLst/>
          </a:prstGeom>
          <a:ln w="5715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1000" y="1524000"/>
            <a:ext cx="4191000" cy="1077218"/>
          </a:xfrm>
          <a:prstGeom prst="rect">
            <a:avLst/>
          </a:prstGeom>
          <a:noFill/>
        </p:spPr>
        <p:txBody>
          <a:bodyPr wrap="square" rtlCol="0">
            <a:spAutoFit/>
          </a:bodyPr>
          <a:lstStyle/>
          <a:p>
            <a:r>
              <a:rPr lang="en-US" sz="3200" dirty="0" smtClean="0">
                <a:solidFill>
                  <a:srgbClr val="FF0000"/>
                </a:solidFill>
              </a:rPr>
              <a:t>Consider a path of </a:t>
            </a:r>
            <a:r>
              <a:rPr lang="en-US" sz="3200" dirty="0" err="1" smtClean="0">
                <a:solidFill>
                  <a:srgbClr val="FF0000"/>
                </a:solidFill>
              </a:rPr>
              <a:t>vacua</a:t>
            </a:r>
            <a:r>
              <a:rPr lang="en-US" sz="3200" dirty="0" smtClean="0">
                <a:solidFill>
                  <a:srgbClr val="FF0000"/>
                </a:solidFill>
              </a:rPr>
              <a:t> crossing the wall: </a:t>
            </a:r>
            <a:endParaRPr lang="en-US" sz="3200" dirty="0">
              <a:solidFill>
                <a:srgbClr val="FF0000"/>
              </a:solidFill>
            </a:endParaRPr>
          </a:p>
        </p:txBody>
      </p:sp>
      <p:sp>
        <p:nvSpPr>
          <p:cNvPr id="76" name="Line 17"/>
          <p:cNvSpPr>
            <a:spLocks noChangeShapeType="1"/>
          </p:cNvSpPr>
          <p:nvPr/>
        </p:nvSpPr>
        <p:spPr bwMode="auto">
          <a:xfrm>
            <a:off x="6769418" y="6002074"/>
            <a:ext cx="2057400" cy="0"/>
          </a:xfrm>
          <a:prstGeom prst="line">
            <a:avLst/>
          </a:prstGeom>
          <a:noFill/>
          <a:ln w="76200">
            <a:solidFill>
              <a:srgbClr val="FF3300"/>
            </a:solidFill>
            <a:round/>
            <a:headEnd/>
            <a:tailEnd type="triangle" w="med" len="med"/>
          </a:ln>
          <a:effectLst/>
        </p:spPr>
        <p:txBody>
          <a:bodyPr/>
          <a:lstStyle/>
          <a:p>
            <a:endParaRPr lang="en-US"/>
          </a:p>
        </p:txBody>
      </p:sp>
      <p:sp>
        <p:nvSpPr>
          <p:cNvPr id="77" name="Line 18"/>
          <p:cNvSpPr>
            <a:spLocks noChangeShapeType="1"/>
          </p:cNvSpPr>
          <p:nvPr/>
        </p:nvSpPr>
        <p:spPr bwMode="auto">
          <a:xfrm flipH="1">
            <a:off x="63818" y="6002074"/>
            <a:ext cx="1600200" cy="0"/>
          </a:xfrm>
          <a:prstGeom prst="line">
            <a:avLst/>
          </a:prstGeom>
          <a:noFill/>
          <a:ln w="76200">
            <a:solidFill>
              <a:srgbClr val="FF3300"/>
            </a:solidFill>
            <a:round/>
            <a:headEnd/>
            <a:tailEnd type="triangle" w="med" len="med"/>
          </a:ln>
          <a:effectLst/>
        </p:spPr>
        <p:txBody>
          <a:bodyPr/>
          <a:lstStyle/>
          <a:p>
            <a:endParaRPr lang="en-US"/>
          </a:p>
        </p:txBody>
      </p:sp>
      <p:pic>
        <p:nvPicPr>
          <p:cNvPr id="78" name="Picture 7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4578" y="3026211"/>
            <a:ext cx="6151218" cy="957977"/>
          </a:xfrm>
          <a:prstGeom prst="rect">
            <a:avLst/>
          </a:prstGeom>
        </p:spPr>
      </p:pic>
      <p:pic>
        <p:nvPicPr>
          <p:cNvPr id="79" name="Picture 78"/>
          <p:cNvPicPr>
            <a:picLocks noChangeAspect="1"/>
          </p:cNvPicPr>
          <p:nvPr/>
        </p:nvPicPr>
        <p:blipFill>
          <a:blip r:embed="rId8"/>
          <a:stretch>
            <a:fillRect/>
          </a:stretch>
        </p:blipFill>
        <p:spPr>
          <a:xfrm>
            <a:off x="2654618" y="5697274"/>
            <a:ext cx="523875" cy="530923"/>
          </a:xfrm>
          <a:prstGeom prst="rect">
            <a:avLst/>
          </a:prstGeom>
        </p:spPr>
      </p:pic>
      <p:pic>
        <p:nvPicPr>
          <p:cNvPr id="80" name="Picture 79"/>
          <p:cNvPicPr>
            <a:picLocks noChangeAspect="1"/>
          </p:cNvPicPr>
          <p:nvPr/>
        </p:nvPicPr>
        <p:blipFill>
          <a:blip r:embed="rId9"/>
          <a:stretch>
            <a:fillRect/>
          </a:stretch>
        </p:blipFill>
        <p:spPr>
          <a:xfrm>
            <a:off x="4864418" y="5621074"/>
            <a:ext cx="1095375" cy="820474"/>
          </a:xfrm>
          <a:prstGeom prst="rect">
            <a:avLst/>
          </a:prstGeom>
        </p:spPr>
      </p:pic>
      <p:pic>
        <p:nvPicPr>
          <p:cNvPr id="81" name="Picture 80"/>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816418" y="5697274"/>
            <a:ext cx="634365" cy="502920"/>
          </a:xfrm>
          <a:prstGeom prst="rect">
            <a:avLst/>
          </a:prstGeom>
        </p:spPr>
      </p:pic>
      <p:pic>
        <p:nvPicPr>
          <p:cNvPr id="82" name="Picture 81"/>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855018" y="5773474"/>
            <a:ext cx="651510" cy="502920"/>
          </a:xfrm>
          <a:prstGeom prst="rect">
            <a:avLst/>
          </a:prstGeom>
        </p:spPr>
      </p:pic>
      <p:sp>
        <p:nvSpPr>
          <p:cNvPr id="83" name="Text Box 12"/>
          <p:cNvSpPr txBox="1">
            <a:spLocks noChangeArrowheads="1"/>
          </p:cNvSpPr>
          <p:nvPr/>
        </p:nvSpPr>
        <p:spPr bwMode="auto">
          <a:xfrm>
            <a:off x="679365" y="4282793"/>
            <a:ext cx="3950505" cy="707886"/>
          </a:xfrm>
          <a:prstGeom prst="rect">
            <a:avLst/>
          </a:prstGeom>
          <a:noFill/>
          <a:ln w="9525">
            <a:noFill/>
            <a:miter lim="800000"/>
            <a:headEnd/>
            <a:tailEnd/>
          </a:ln>
          <a:effectLst/>
        </p:spPr>
        <p:txBody>
          <a:bodyPr wrap="none">
            <a:spAutoFit/>
          </a:bodyPr>
          <a:lstStyle/>
          <a:p>
            <a:r>
              <a:rPr lang="en-US" sz="4000" dirty="0">
                <a:solidFill>
                  <a:srgbClr val="0000FF"/>
                </a:solidFill>
              </a:rPr>
              <a:t>Crossing the wall: </a:t>
            </a:r>
          </a:p>
        </p:txBody>
      </p:sp>
      <p:pic>
        <p:nvPicPr>
          <p:cNvPr id="84" name="Picture 8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884441" y="4348084"/>
            <a:ext cx="3618925" cy="577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8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229600" cy="1143000"/>
          </a:xfrm>
        </p:spPr>
        <p:txBody>
          <a:bodyPr/>
          <a:lstStyle/>
          <a:p>
            <a:r>
              <a:rPr lang="en-US" sz="4000" dirty="0"/>
              <a:t>The Primitive Wall-Crossing Formula</a:t>
            </a:r>
          </a:p>
        </p:txBody>
      </p:sp>
      <p:sp>
        <p:nvSpPr>
          <p:cNvPr id="29708" name="Text Box 12"/>
          <p:cNvSpPr txBox="1">
            <a:spLocks noChangeArrowheads="1"/>
          </p:cNvSpPr>
          <p:nvPr/>
        </p:nvSpPr>
        <p:spPr bwMode="auto">
          <a:xfrm>
            <a:off x="914400" y="2514600"/>
            <a:ext cx="3575209" cy="646331"/>
          </a:xfrm>
          <a:prstGeom prst="rect">
            <a:avLst/>
          </a:prstGeom>
          <a:noFill/>
          <a:ln w="9525">
            <a:noFill/>
            <a:miter lim="800000"/>
            <a:headEnd/>
            <a:tailEnd/>
          </a:ln>
          <a:effectLst/>
        </p:spPr>
        <p:txBody>
          <a:bodyPr wrap="none">
            <a:spAutoFit/>
          </a:bodyPr>
          <a:lstStyle/>
          <a:p>
            <a:r>
              <a:rPr lang="en-US" sz="3600" dirty="0">
                <a:solidFill>
                  <a:srgbClr val="0000FF"/>
                </a:solidFill>
              </a:rPr>
              <a:t>Crossing the wall: </a:t>
            </a:r>
          </a:p>
        </p:txBody>
      </p:sp>
      <p:sp>
        <p:nvSpPr>
          <p:cNvPr id="29713" name="Line 17"/>
          <p:cNvSpPr>
            <a:spLocks noChangeShapeType="1"/>
          </p:cNvSpPr>
          <p:nvPr/>
        </p:nvSpPr>
        <p:spPr bwMode="auto">
          <a:xfrm>
            <a:off x="6858000" y="3581400"/>
            <a:ext cx="2057400" cy="0"/>
          </a:xfrm>
          <a:prstGeom prst="line">
            <a:avLst/>
          </a:prstGeom>
          <a:noFill/>
          <a:ln w="76200">
            <a:solidFill>
              <a:srgbClr val="FF3300"/>
            </a:solidFill>
            <a:round/>
            <a:headEnd/>
            <a:tailEnd type="triangle" w="med" len="med"/>
          </a:ln>
          <a:effectLst/>
        </p:spPr>
        <p:txBody>
          <a:bodyPr/>
          <a:lstStyle/>
          <a:p>
            <a:endParaRPr lang="en-US"/>
          </a:p>
        </p:txBody>
      </p:sp>
      <p:sp>
        <p:nvSpPr>
          <p:cNvPr id="29714" name="Line 18"/>
          <p:cNvSpPr>
            <a:spLocks noChangeShapeType="1"/>
          </p:cNvSpPr>
          <p:nvPr/>
        </p:nvSpPr>
        <p:spPr bwMode="auto">
          <a:xfrm flipH="1">
            <a:off x="152400" y="3581400"/>
            <a:ext cx="1600200" cy="0"/>
          </a:xfrm>
          <a:prstGeom prst="line">
            <a:avLst/>
          </a:prstGeom>
          <a:noFill/>
          <a:ln w="76200">
            <a:solidFill>
              <a:srgbClr val="FF3300"/>
            </a:solidFill>
            <a:round/>
            <a:headEnd/>
            <a:tailEnd type="triangle" w="med" len="med"/>
          </a:ln>
          <a:effectLst/>
        </p:spPr>
        <p:txBody>
          <a:bodyPr/>
          <a:lstStyle/>
          <a:p>
            <a:endParaRPr lang="en-US"/>
          </a:p>
        </p:txBody>
      </p:sp>
      <p:sp>
        <p:nvSpPr>
          <p:cNvPr id="29717" name="Rectangle 21 1"/>
          <p:cNvSpPr>
            <a:spLocks noChangeArrowheads="1"/>
          </p:cNvSpPr>
          <p:nvPr/>
        </p:nvSpPr>
        <p:spPr bwMode="auto">
          <a:xfrm>
            <a:off x="381000" y="4267200"/>
            <a:ext cx="8382000" cy="1600200"/>
          </a:xfrm>
          <a:prstGeom prst="rect">
            <a:avLst/>
          </a:prstGeom>
          <a:noFill/>
          <a:ln w="38100">
            <a:solidFill>
              <a:srgbClr val="990099"/>
            </a:solidFill>
            <a:miter lim="800000"/>
            <a:headEnd/>
            <a:tailEnd/>
          </a:ln>
          <a:effectLst/>
        </p:spPr>
        <p:txBody>
          <a:bodyPr wrap="none" anchor="ctr"/>
          <a:lstStyle/>
          <a:p>
            <a:endParaRPr lang="en-US"/>
          </a:p>
        </p:txBody>
      </p:sp>
      <p:sp>
        <p:nvSpPr>
          <p:cNvPr id="17" name="TextBox 16"/>
          <p:cNvSpPr txBox="1"/>
          <p:nvPr/>
        </p:nvSpPr>
        <p:spPr>
          <a:xfrm>
            <a:off x="2666587" y="965915"/>
            <a:ext cx="7162800" cy="523220"/>
          </a:xfrm>
          <a:prstGeom prst="rect">
            <a:avLst/>
          </a:prstGeom>
          <a:noFill/>
        </p:spPr>
        <p:txBody>
          <a:bodyPr wrap="square" rtlCol="0">
            <a:spAutoFit/>
          </a:bodyPr>
          <a:lstStyle/>
          <a:p>
            <a:r>
              <a:rPr lang="en-US" sz="2800" dirty="0" smtClean="0"/>
              <a:t>(</a:t>
            </a:r>
            <a:r>
              <a:rPr lang="en-US" sz="2800" dirty="0" err="1" smtClean="0"/>
              <a:t>Denef</a:t>
            </a:r>
            <a:r>
              <a:rPr lang="en-US" sz="2800" dirty="0" smtClean="0"/>
              <a:t> &amp; Moore, 2007)</a:t>
            </a:r>
            <a:endParaRPr lang="en-US" sz="2800" dirty="0"/>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09800" y="1600200"/>
            <a:ext cx="4473892" cy="696754"/>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5800" y="2667000"/>
            <a:ext cx="2800350" cy="446722"/>
          </a:xfrm>
          <a:prstGeom prst="rect">
            <a:avLst/>
          </a:prstGeom>
        </p:spPr>
      </p:pic>
      <p:pic>
        <p:nvPicPr>
          <p:cNvPr id="45" name="Picture 44"/>
          <p:cNvPicPr>
            <a:picLocks noChangeAspect="1"/>
          </p:cNvPicPr>
          <p:nvPr/>
        </p:nvPicPr>
        <p:blipFill>
          <a:blip r:embed="rId9"/>
          <a:stretch>
            <a:fillRect/>
          </a:stretch>
        </p:blipFill>
        <p:spPr>
          <a:xfrm>
            <a:off x="2743200" y="3276600"/>
            <a:ext cx="523875" cy="530923"/>
          </a:xfrm>
          <a:prstGeom prst="rect">
            <a:avLst/>
          </a:prstGeom>
        </p:spPr>
      </p:pic>
      <p:pic>
        <p:nvPicPr>
          <p:cNvPr id="46" name="Picture 45"/>
          <p:cNvPicPr>
            <a:picLocks noChangeAspect="1"/>
          </p:cNvPicPr>
          <p:nvPr/>
        </p:nvPicPr>
        <p:blipFill>
          <a:blip r:embed="rId10"/>
          <a:stretch>
            <a:fillRect/>
          </a:stretch>
        </p:blipFill>
        <p:spPr>
          <a:xfrm>
            <a:off x="4953000" y="3200400"/>
            <a:ext cx="1095375" cy="820474"/>
          </a:xfrm>
          <a:prstGeom prst="rect">
            <a:avLst/>
          </a:prstGeom>
        </p:spPr>
      </p:pic>
      <p:pic>
        <p:nvPicPr>
          <p:cNvPr id="47" name="Picture 46"/>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905000" y="3276600"/>
            <a:ext cx="634365" cy="502920"/>
          </a:xfrm>
          <a:prstGeom prst="rect">
            <a:avLst/>
          </a:prstGeom>
        </p:spPr>
      </p:pic>
      <p:pic>
        <p:nvPicPr>
          <p:cNvPr id="48" name="Picture 47"/>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943600" y="3352800"/>
            <a:ext cx="651510" cy="502920"/>
          </a:xfrm>
          <a:prstGeom prst="rect">
            <a:avLst/>
          </a:prstGeom>
        </p:spPr>
      </p:pic>
      <p:pic>
        <p:nvPicPr>
          <p:cNvPr id="8" name="Picture 7"/>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362200" y="6172200"/>
            <a:ext cx="4847749" cy="574357"/>
          </a:xfrm>
          <a:prstGeom prst="rect">
            <a:avLst/>
          </a:prstGeom>
        </p:spPr>
      </p:pic>
      <p:sp>
        <p:nvSpPr>
          <p:cNvPr id="39" name="Rectangle 21 2"/>
          <p:cNvSpPr>
            <a:spLocks noChangeArrowheads="1"/>
          </p:cNvSpPr>
          <p:nvPr/>
        </p:nvSpPr>
        <p:spPr bwMode="auto">
          <a:xfrm>
            <a:off x="228600" y="4114800"/>
            <a:ext cx="8686800" cy="1905000"/>
          </a:xfrm>
          <a:prstGeom prst="rect">
            <a:avLst/>
          </a:prstGeom>
          <a:noFill/>
          <a:ln w="38100">
            <a:solidFill>
              <a:srgbClr val="990099"/>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3" name="TextBox 2"/>
              <p:cNvSpPr txBox="1"/>
              <p:nvPr/>
            </p:nvSpPr>
            <p:spPr>
              <a:xfrm>
                <a:off x="381000" y="4559276"/>
                <a:ext cx="8503033" cy="10160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4400" b="0" i="0" smtClean="0">
                          <a:latin typeface="Cambria Math"/>
                        </a:rPr>
                        <m:t>Δ</m:t>
                      </m:r>
                      <m:sSup>
                        <m:sSupPr>
                          <m:ctrlPr>
                            <a:rPr lang="en-US" sz="4400" b="0" i="1" smtClean="0">
                              <a:latin typeface="Cambria Math"/>
                            </a:rPr>
                          </m:ctrlPr>
                        </m:sSupPr>
                        <m:e>
                          <m:r>
                            <a:rPr lang="en-US" sz="4400" b="0" i="1" smtClean="0">
                              <a:latin typeface="Cambria Math"/>
                            </a:rPr>
                            <m:t>ℋ</m:t>
                          </m:r>
                        </m:e>
                        <m:sup>
                          <m:r>
                            <a:rPr lang="en-US" sz="4400" b="0" i="1" smtClean="0">
                              <a:latin typeface="Cambria Math"/>
                            </a:rPr>
                            <m:t>𝐵𝑃𝑆</m:t>
                          </m:r>
                        </m:sup>
                      </m:sSup>
                      <m:r>
                        <a:rPr lang="en-US" sz="4400" b="0" i="1" smtClean="0">
                          <a:latin typeface="Cambria Math"/>
                        </a:rPr>
                        <m:t>=</m:t>
                      </m:r>
                      <m:sSubSup>
                        <m:sSubSupPr>
                          <m:ctrlPr>
                            <a:rPr lang="en-US" sz="4400" b="0" i="1" smtClean="0">
                              <a:latin typeface="Cambria Math"/>
                            </a:rPr>
                          </m:ctrlPr>
                        </m:sSubSupPr>
                        <m:e>
                          <m:r>
                            <a:rPr lang="en-US" sz="4400" b="0" i="1" smtClean="0">
                              <a:latin typeface="Cambria Math"/>
                            </a:rPr>
                            <m:t>ℋ</m:t>
                          </m:r>
                        </m:e>
                        <m:sub>
                          <m:sSub>
                            <m:sSubPr>
                              <m:ctrlPr>
                                <a:rPr lang="en-US" sz="4400" b="0" i="1" smtClean="0">
                                  <a:latin typeface="Cambria Math"/>
                                </a:rPr>
                              </m:ctrlPr>
                            </m:sSubPr>
                            <m:e>
                              <m:r>
                                <m:rPr>
                                  <m:sty m:val="p"/>
                                </m:rPr>
                                <a:rPr lang="en-US" sz="4400" b="0" i="0" smtClean="0">
                                  <a:latin typeface="Cambria Math"/>
                                </a:rPr>
                                <m:t>J</m:t>
                              </m:r>
                            </m:e>
                            <m:sub>
                              <m:r>
                                <a:rPr lang="en-US" sz="4400" b="0" i="0" smtClean="0">
                                  <a:latin typeface="Cambria Math"/>
                                </a:rPr>
                                <m:t>12</m:t>
                              </m:r>
                            </m:sub>
                          </m:sSub>
                        </m:sub>
                        <m:sup>
                          <m:r>
                            <m:rPr>
                              <m:sty m:val="p"/>
                            </m:rPr>
                            <a:rPr lang="en-US" sz="4400" b="0" i="0" smtClean="0">
                              <a:latin typeface="Cambria Math"/>
                            </a:rPr>
                            <m:t>spin</m:t>
                          </m:r>
                        </m:sup>
                      </m:sSubSup>
                      <m:r>
                        <a:rPr lang="en-US" sz="4400" b="0" i="1" smtClean="0">
                          <a:latin typeface="Cambria Math"/>
                        </a:rPr>
                        <m:t>⊗</m:t>
                      </m:r>
                      <m:sSubSup>
                        <m:sSubSupPr>
                          <m:ctrlPr>
                            <a:rPr lang="en-US" sz="4400" b="0" i="1" smtClean="0">
                              <a:latin typeface="Cambria Math"/>
                            </a:rPr>
                          </m:ctrlPr>
                        </m:sSubSupPr>
                        <m:e>
                          <m:r>
                            <a:rPr lang="en-US" sz="4400" b="0" i="1" smtClean="0">
                              <a:latin typeface="Cambria Math"/>
                            </a:rPr>
                            <m:t>ℋ</m:t>
                          </m:r>
                        </m:e>
                        <m:sub>
                          <m:sSub>
                            <m:sSubPr>
                              <m:ctrlPr>
                                <a:rPr lang="en-US" sz="4400" b="0" i="1" smtClean="0">
                                  <a:latin typeface="Cambria Math"/>
                                </a:rPr>
                              </m:ctrlPr>
                            </m:sSubPr>
                            <m:e>
                              <m:r>
                                <a:rPr lang="en-US" sz="4400" b="0" i="1" smtClean="0">
                                  <a:latin typeface="Cambria Math"/>
                                </a:rPr>
                                <m:t>𝛾</m:t>
                              </m:r>
                            </m:e>
                            <m:sub>
                              <m:r>
                                <a:rPr lang="en-US" sz="4400" b="0" i="1" smtClean="0">
                                  <a:latin typeface="Cambria Math"/>
                                </a:rPr>
                                <m:t>1</m:t>
                              </m:r>
                            </m:sub>
                          </m:sSub>
                        </m:sub>
                        <m:sup>
                          <m:r>
                            <a:rPr lang="en-US" sz="4400" b="0" i="1" smtClean="0">
                              <a:latin typeface="Cambria Math"/>
                            </a:rPr>
                            <m:t>𝐵𝑃𝑆</m:t>
                          </m:r>
                        </m:sup>
                      </m:sSubSup>
                      <m:r>
                        <a:rPr lang="en-US" sz="4400" b="0" i="1" smtClean="0">
                          <a:latin typeface="Cambria Math"/>
                        </a:rPr>
                        <m:t>⊗</m:t>
                      </m:r>
                      <m:sSubSup>
                        <m:sSubSupPr>
                          <m:ctrlPr>
                            <a:rPr lang="en-US" sz="4400" b="0" i="1" smtClean="0">
                              <a:latin typeface="Cambria Math"/>
                            </a:rPr>
                          </m:ctrlPr>
                        </m:sSubSupPr>
                        <m:e>
                          <m:r>
                            <a:rPr lang="en-US" sz="4400" b="0" i="1" smtClean="0">
                              <a:latin typeface="Cambria Math"/>
                            </a:rPr>
                            <m:t>ℋ</m:t>
                          </m:r>
                        </m:e>
                        <m:sub>
                          <m:sSub>
                            <m:sSubPr>
                              <m:ctrlPr>
                                <a:rPr lang="en-US" sz="4400" b="0" i="1" smtClean="0">
                                  <a:latin typeface="Cambria Math"/>
                                </a:rPr>
                              </m:ctrlPr>
                            </m:sSubPr>
                            <m:e>
                              <m:r>
                                <a:rPr lang="en-US" sz="4400" b="0" i="1" smtClean="0">
                                  <a:latin typeface="Cambria Math"/>
                                </a:rPr>
                                <m:t>𝛾</m:t>
                              </m:r>
                            </m:e>
                            <m:sub>
                              <m:r>
                                <a:rPr lang="en-US" sz="4400" b="0" i="1" smtClean="0">
                                  <a:latin typeface="Cambria Math"/>
                                </a:rPr>
                                <m:t>2</m:t>
                              </m:r>
                            </m:sub>
                          </m:sSub>
                        </m:sub>
                        <m:sup>
                          <m:r>
                            <a:rPr lang="en-US" sz="4400" b="0" i="1" smtClean="0">
                              <a:latin typeface="Cambria Math"/>
                            </a:rPr>
                            <m:t>𝐵𝑃𝑆</m:t>
                          </m:r>
                        </m:sup>
                      </m:sSubSup>
                    </m:oMath>
                  </m:oMathPara>
                </a14:m>
                <a:endParaRPr lang="en-US" sz="4400" b="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4559276"/>
                <a:ext cx="8503033" cy="1016047"/>
              </a:xfrm>
              <a:prstGeom prst="rect">
                <a:avLst/>
              </a:prstGeom>
              <a:blipFill rotWithShape="1">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animBg="1"/>
      <p:bldP spid="39"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433"/>
            <a:ext cx="8229600" cy="1143000"/>
          </a:xfrm>
        </p:spPr>
        <p:txBody>
          <a:bodyPr/>
          <a:lstStyle/>
          <a:p>
            <a:r>
              <a:rPr lang="en-US" dirty="0" smtClean="0"/>
              <a:t>Non-Primitive Bound States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 y="1066800"/>
                <a:ext cx="9144000" cy="1938992"/>
              </a:xfrm>
              <a:prstGeom prst="rect">
                <a:avLst/>
              </a:prstGeom>
              <a:noFill/>
            </p:spPr>
            <p:txBody>
              <a:bodyPr wrap="square" rtlCol="0">
                <a:spAutoFit/>
              </a:bodyPr>
              <a:lstStyle/>
              <a:p>
                <a:r>
                  <a:rPr lang="en-US" sz="4000" dirty="0" smtClean="0">
                    <a:solidFill>
                      <a:srgbClr val="0000FF"/>
                    </a:solidFill>
                  </a:rPr>
                  <a:t>But this is not the full story, since the </a:t>
                </a:r>
                <a:r>
                  <a:rPr lang="en-US" sz="4000" i="1" u="sng" dirty="0" smtClean="0">
                    <a:solidFill>
                      <a:srgbClr val="0000FF"/>
                    </a:solidFill>
                  </a:rPr>
                  <a:t>same</a:t>
                </a:r>
                <a:r>
                  <a:rPr lang="en-US" sz="4000" dirty="0" smtClean="0">
                    <a:solidFill>
                      <a:srgbClr val="0000FF"/>
                    </a:solidFill>
                  </a:rPr>
                  <a:t> marginal stability wall holds for charges  </a:t>
                </a:r>
              </a:p>
              <a:p>
                <a14:m>
                  <m:oMath xmlns:m="http://schemas.openxmlformats.org/officeDocument/2006/math">
                    <m:sSub>
                      <m:sSubPr>
                        <m:ctrlPr>
                          <a:rPr lang="en-US" sz="4000" b="0" i="1" dirty="0" smtClean="0">
                            <a:solidFill>
                              <a:srgbClr val="0000FF"/>
                            </a:solidFill>
                            <a:latin typeface="Cambria Math"/>
                          </a:rPr>
                        </m:ctrlPr>
                      </m:sSubPr>
                      <m:e>
                        <m:r>
                          <a:rPr lang="en-US" sz="4000" b="0" i="1" dirty="0" smtClean="0">
                            <a:solidFill>
                              <a:srgbClr val="0000FF"/>
                            </a:solidFill>
                            <a:latin typeface="Cambria Math" charset="0"/>
                          </a:rPr>
                          <m:t>𝑁</m:t>
                        </m:r>
                      </m:e>
                      <m:sub>
                        <m:r>
                          <a:rPr lang="en-US" sz="4000" b="0" i="1" dirty="0" smtClean="0">
                            <a:solidFill>
                              <a:srgbClr val="0000FF"/>
                            </a:solidFill>
                            <a:latin typeface="Cambria Math" charset="0"/>
                          </a:rPr>
                          <m:t>1</m:t>
                        </m:r>
                      </m:sub>
                    </m:sSub>
                    <m:sSub>
                      <m:sSubPr>
                        <m:ctrlPr>
                          <a:rPr lang="en-US" sz="4000" b="0" i="1" dirty="0" smtClean="0">
                            <a:solidFill>
                              <a:srgbClr val="0000FF"/>
                            </a:solidFill>
                            <a:latin typeface="Cambria Math"/>
                          </a:rPr>
                        </m:ctrlPr>
                      </m:sSubPr>
                      <m:e>
                        <m:r>
                          <a:rPr lang="en-US" sz="4000" b="0" i="1" dirty="0" smtClean="0">
                            <a:solidFill>
                              <a:srgbClr val="0000FF"/>
                            </a:solidFill>
                            <a:latin typeface="Cambria Math" charset="0"/>
                          </a:rPr>
                          <m:t>𝛾</m:t>
                        </m:r>
                      </m:e>
                      <m:sub>
                        <m:r>
                          <a:rPr lang="en-US" sz="4000" b="0" i="1" dirty="0" smtClean="0">
                            <a:solidFill>
                              <a:srgbClr val="0000FF"/>
                            </a:solidFill>
                            <a:latin typeface="Cambria Math" charset="0"/>
                          </a:rPr>
                          <m:t>1</m:t>
                        </m:r>
                      </m:sub>
                    </m:sSub>
                  </m:oMath>
                </a14:m>
                <a:r>
                  <a:rPr lang="en-US" sz="4000" dirty="0" smtClean="0">
                    <a:solidFill>
                      <a:srgbClr val="0000FF"/>
                    </a:solidFill>
                    <a:sym typeface="Mathematica1"/>
                  </a:rPr>
                  <a:t>  and </a:t>
                </a:r>
                <a14:m>
                  <m:oMath xmlns:m="http://schemas.openxmlformats.org/officeDocument/2006/math">
                    <m:sSub>
                      <m:sSubPr>
                        <m:ctrlPr>
                          <a:rPr lang="en-US" sz="4000" b="0" i="1" dirty="0" smtClean="0">
                            <a:solidFill>
                              <a:srgbClr val="0000FF"/>
                            </a:solidFill>
                            <a:latin typeface="Cambria Math"/>
                            <a:sym typeface="Mathematica1"/>
                          </a:rPr>
                        </m:ctrlPr>
                      </m:sSubPr>
                      <m:e>
                        <m:r>
                          <a:rPr lang="en-US" sz="4000" b="0" i="1" dirty="0" smtClean="0">
                            <a:solidFill>
                              <a:srgbClr val="0000FF"/>
                            </a:solidFill>
                            <a:latin typeface="Cambria Math" charset="0"/>
                            <a:sym typeface="Mathematica1"/>
                          </a:rPr>
                          <m:t>𝑁</m:t>
                        </m:r>
                      </m:e>
                      <m:sub>
                        <m:r>
                          <a:rPr lang="en-US" sz="4000" b="0" i="1" dirty="0" smtClean="0">
                            <a:solidFill>
                              <a:srgbClr val="0000FF"/>
                            </a:solidFill>
                            <a:latin typeface="Cambria Math" charset="0"/>
                            <a:sym typeface="Mathematica1"/>
                          </a:rPr>
                          <m:t>2</m:t>
                        </m:r>
                      </m:sub>
                    </m:sSub>
                    <m:sSub>
                      <m:sSubPr>
                        <m:ctrlPr>
                          <a:rPr lang="en-US" sz="4000" b="0" i="1" dirty="0" smtClean="0">
                            <a:solidFill>
                              <a:srgbClr val="0000FF"/>
                            </a:solidFill>
                            <a:latin typeface="Cambria Math"/>
                            <a:sym typeface="Mathematica1"/>
                          </a:rPr>
                        </m:ctrlPr>
                      </m:sSubPr>
                      <m:e>
                        <m:r>
                          <a:rPr lang="en-US" sz="4000" b="0" i="1" dirty="0" smtClean="0">
                            <a:solidFill>
                              <a:srgbClr val="0000FF"/>
                            </a:solidFill>
                            <a:latin typeface="Cambria Math" charset="0"/>
                            <a:sym typeface="Mathematica1"/>
                          </a:rPr>
                          <m:t>𝛾</m:t>
                        </m:r>
                      </m:e>
                      <m:sub>
                        <m:r>
                          <a:rPr lang="en-US" sz="4000" b="0" i="1" dirty="0" smtClean="0">
                            <a:solidFill>
                              <a:srgbClr val="0000FF"/>
                            </a:solidFill>
                            <a:latin typeface="Cambria Math" charset="0"/>
                            <a:sym typeface="Mathematica1"/>
                          </a:rPr>
                          <m:t>2</m:t>
                        </m:r>
                      </m:sub>
                    </m:sSub>
                  </m:oMath>
                </a14:m>
                <a:r>
                  <a:rPr lang="en-US" sz="4000" dirty="0" smtClean="0">
                    <a:solidFill>
                      <a:srgbClr val="0000FF"/>
                    </a:solidFill>
                    <a:sym typeface="Mathematica1"/>
                  </a:rPr>
                  <a:t>  for</a:t>
                </a:r>
                <a:r>
                  <a:rPr lang="en-US" sz="4000" baseline="-25000" dirty="0" smtClean="0">
                    <a:solidFill>
                      <a:srgbClr val="0000FF"/>
                    </a:solidFill>
                    <a:sym typeface="Mathematica1"/>
                  </a:rPr>
                  <a:t> </a:t>
                </a:r>
                <a:r>
                  <a:rPr lang="en-US" sz="4000" dirty="0" smtClean="0">
                    <a:solidFill>
                      <a:srgbClr val="0000FF"/>
                    </a:solidFill>
                    <a:sym typeface="Mathematica1"/>
                  </a:rPr>
                  <a:t>  N</a:t>
                </a:r>
                <a:r>
                  <a:rPr lang="en-US" sz="4000" baseline="-25000" dirty="0" smtClean="0">
                    <a:solidFill>
                      <a:srgbClr val="0000FF"/>
                    </a:solidFill>
                    <a:sym typeface="Mathematica1"/>
                  </a:rPr>
                  <a:t>1</a:t>
                </a:r>
                <a:r>
                  <a:rPr lang="en-US" sz="4000" dirty="0" smtClean="0">
                    <a:solidFill>
                      <a:srgbClr val="0000FF"/>
                    </a:solidFill>
                    <a:sym typeface="Mathematica1"/>
                  </a:rPr>
                  <a:t>, N</a:t>
                </a:r>
                <a:r>
                  <a:rPr lang="en-US" sz="4000" baseline="-25000" dirty="0" smtClean="0">
                    <a:solidFill>
                      <a:srgbClr val="0000FF"/>
                    </a:solidFill>
                    <a:sym typeface="Mathematica1"/>
                  </a:rPr>
                  <a:t>2</a:t>
                </a:r>
                <a:r>
                  <a:rPr lang="en-US" sz="4000" dirty="0" smtClean="0">
                    <a:solidFill>
                      <a:srgbClr val="0000FF"/>
                    </a:solidFill>
                    <a:sym typeface="Mathematica1"/>
                  </a:rPr>
                  <a:t> &gt;0</a:t>
                </a:r>
                <a:r>
                  <a:rPr lang="en-US" sz="4000" baseline="-25000" dirty="0" smtClean="0">
                    <a:solidFill>
                      <a:srgbClr val="0000FF"/>
                    </a:solidFill>
                    <a:sym typeface="Mathematica1"/>
                  </a:rPr>
                  <a:t>                                                             </a:t>
                </a:r>
                <a:endParaRPr lang="en-US" sz="4000" baseline="-250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200" y="1066800"/>
                <a:ext cx="9144000" cy="1938992"/>
              </a:xfrm>
              <a:prstGeom prst="rect">
                <a:avLst/>
              </a:prstGeom>
              <a:blipFill rotWithShape="0">
                <a:blip r:embed="rId8"/>
                <a:stretch>
                  <a:fillRect l="-2400" t="-5660" r="-800" b="-12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200400"/>
                <a:ext cx="9144000" cy="1077218"/>
              </a:xfrm>
              <a:prstGeom prst="rect">
                <a:avLst/>
              </a:prstGeom>
              <a:noFill/>
            </p:spPr>
            <p:txBody>
              <a:bodyPr wrap="square" rtlCol="0">
                <a:spAutoFit/>
              </a:bodyPr>
              <a:lstStyle/>
              <a:p>
                <a:r>
                  <a:rPr lang="en-US" sz="3200" dirty="0" smtClean="0">
                    <a:solidFill>
                      <a:srgbClr val="00B050"/>
                    </a:solidFill>
                  </a:rPr>
                  <a:t>The primitive wall-crossing formula assumes the charge vectors </a:t>
                </a:r>
                <a14:m>
                  <m:oMath xmlns:m="http://schemas.openxmlformats.org/officeDocument/2006/math">
                    <m:sSub>
                      <m:sSubPr>
                        <m:ctrlPr>
                          <a:rPr lang="en-US" sz="3200" b="0" i="1" dirty="0" smtClean="0">
                            <a:solidFill>
                              <a:srgbClr val="00B050"/>
                            </a:solidFill>
                            <a:latin typeface="Cambria Math"/>
                            <a:sym typeface="Mathematica1"/>
                          </a:rPr>
                        </m:ctrlPr>
                      </m:sSubPr>
                      <m:e>
                        <m:r>
                          <a:rPr lang="en-US" sz="3200" b="0" i="1" dirty="0" smtClean="0">
                            <a:solidFill>
                              <a:srgbClr val="00B050"/>
                            </a:solidFill>
                            <a:latin typeface="Cambria Math"/>
                            <a:sym typeface="Mathematica1"/>
                          </a:rPr>
                          <m:t>𝛾</m:t>
                        </m:r>
                      </m:e>
                      <m:sub>
                        <m:r>
                          <a:rPr lang="en-US" sz="3200" b="0" i="1" dirty="0" smtClean="0">
                            <a:solidFill>
                              <a:srgbClr val="00B050"/>
                            </a:solidFill>
                            <a:latin typeface="Cambria Math"/>
                            <a:sym typeface="Mathematica1"/>
                          </a:rPr>
                          <m:t>1</m:t>
                        </m:r>
                      </m:sub>
                    </m:sSub>
                  </m:oMath>
                </a14:m>
                <a:r>
                  <a:rPr lang="en-US" sz="3200" dirty="0">
                    <a:solidFill>
                      <a:srgbClr val="00B050"/>
                    </a:solidFill>
                    <a:sym typeface="Mathematica1"/>
                  </a:rPr>
                  <a:t>  and </a:t>
                </a:r>
                <a14:m>
                  <m:oMath xmlns:m="http://schemas.openxmlformats.org/officeDocument/2006/math">
                    <m:sSub>
                      <m:sSubPr>
                        <m:ctrlPr>
                          <a:rPr lang="en-US" sz="3200" b="0" i="1" dirty="0" smtClean="0">
                            <a:solidFill>
                              <a:srgbClr val="00B050"/>
                            </a:solidFill>
                            <a:latin typeface="Cambria Math"/>
                            <a:sym typeface="Mathematica1"/>
                          </a:rPr>
                        </m:ctrlPr>
                      </m:sSubPr>
                      <m:e>
                        <m:r>
                          <a:rPr lang="en-US" sz="3200" b="0" i="1" dirty="0" smtClean="0">
                            <a:solidFill>
                              <a:srgbClr val="00B050"/>
                            </a:solidFill>
                            <a:latin typeface="Cambria Math"/>
                            <a:sym typeface="Mathematica1"/>
                          </a:rPr>
                          <m:t>𝛾</m:t>
                        </m:r>
                      </m:e>
                      <m:sub>
                        <m:r>
                          <a:rPr lang="en-US" sz="3200" b="0" i="1" dirty="0" smtClean="0">
                            <a:solidFill>
                              <a:srgbClr val="00B050"/>
                            </a:solidFill>
                            <a:latin typeface="Cambria Math"/>
                            <a:sym typeface="Mathematica1"/>
                          </a:rPr>
                          <m:t>2</m:t>
                        </m:r>
                      </m:sub>
                    </m:sSub>
                  </m:oMath>
                </a14:m>
                <a:r>
                  <a:rPr lang="en-US" sz="3200" dirty="0" smtClean="0">
                    <a:solidFill>
                      <a:srgbClr val="00B050"/>
                    </a:solidFill>
                    <a:sym typeface="Mathematica1"/>
                  </a:rPr>
                  <a:t> are </a:t>
                </a:r>
                <a:r>
                  <a:rPr lang="en-US" sz="3200" i="1" u="sng" dirty="0" smtClean="0">
                    <a:solidFill>
                      <a:srgbClr val="00B050"/>
                    </a:solidFill>
                    <a:sym typeface="Mathematica1"/>
                  </a:rPr>
                  <a:t>primitive vectors</a:t>
                </a:r>
                <a:r>
                  <a:rPr lang="en-US" sz="3200" dirty="0" smtClean="0">
                    <a:solidFill>
                      <a:srgbClr val="00B050"/>
                    </a:solidFill>
                    <a:sym typeface="Mathematica1"/>
                  </a:rPr>
                  <a:t>. </a:t>
                </a:r>
                <a:r>
                  <a:rPr lang="en-US" sz="3200" dirty="0" smtClean="0">
                    <a:solidFill>
                      <a:srgbClr val="00B050"/>
                    </a:solidFill>
                  </a:rPr>
                  <a:t>   </a:t>
                </a:r>
                <a:r>
                  <a:rPr lang="en-US" sz="3200" baseline="-25000" dirty="0" smtClean="0">
                    <a:solidFill>
                      <a:srgbClr val="00B050"/>
                    </a:solidFill>
                    <a:sym typeface="Mathematica1"/>
                  </a:rPr>
                  <a:t>                                                             </a:t>
                </a:r>
                <a:endParaRPr lang="en-US" sz="3200" baseline="-25000" dirty="0">
                  <a:solidFill>
                    <a:srgbClr val="00B05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3200400"/>
                <a:ext cx="9144000" cy="1077218"/>
              </a:xfrm>
              <a:prstGeom prst="rect">
                <a:avLst/>
              </a:prstGeom>
              <a:blipFill rotWithShape="1">
                <a:blip r:embed="rId9"/>
                <a:stretch>
                  <a:fillRect l="-1733" t="-7345" b="-18079"/>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2514600" y="5257800"/>
            <a:ext cx="523875" cy="530923"/>
          </a:xfrm>
          <a:prstGeom prst="rect">
            <a:avLst/>
          </a:prstGeom>
        </p:spPr>
      </p:pic>
      <p:pic>
        <p:nvPicPr>
          <p:cNvPr id="10" name="Picture 9"/>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600200" y="5334000"/>
            <a:ext cx="634365" cy="502920"/>
          </a:xfrm>
          <a:prstGeom prst="rect">
            <a:avLst/>
          </a:prstGeom>
        </p:spPr>
      </p:pic>
      <p:pic>
        <p:nvPicPr>
          <p:cNvPr id="11" name="Picture 10"/>
          <p:cNvPicPr>
            <a:picLocks noChangeAspect="1"/>
          </p:cNvPicPr>
          <p:nvPr/>
        </p:nvPicPr>
        <p:blipFill>
          <a:blip r:embed="rId12"/>
          <a:stretch>
            <a:fillRect/>
          </a:stretch>
        </p:blipFill>
        <p:spPr>
          <a:xfrm>
            <a:off x="3200400" y="5715000"/>
            <a:ext cx="1095375" cy="820474"/>
          </a:xfrm>
          <a:prstGeom prst="rect">
            <a:avLst/>
          </a:prstGeom>
        </p:spPr>
      </p:pic>
      <p:pic>
        <p:nvPicPr>
          <p:cNvPr id="12" name="Picture 11"/>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5410200" y="4800600"/>
            <a:ext cx="651510" cy="502920"/>
          </a:xfrm>
          <a:prstGeom prst="rect">
            <a:avLst/>
          </a:prstGeom>
        </p:spPr>
      </p:pic>
      <p:pic>
        <p:nvPicPr>
          <p:cNvPr id="13" name="Picture 12"/>
          <p:cNvPicPr>
            <a:picLocks noChangeAspect="1"/>
          </p:cNvPicPr>
          <p:nvPr/>
        </p:nvPicPr>
        <p:blipFill>
          <a:blip r:embed="rId10"/>
          <a:stretch>
            <a:fillRect/>
          </a:stretch>
        </p:blipFill>
        <p:spPr>
          <a:xfrm>
            <a:off x="3352800" y="4648200"/>
            <a:ext cx="523875" cy="530923"/>
          </a:xfrm>
          <a:prstGeom prst="rect">
            <a:avLst/>
          </a:prstGeom>
        </p:spPr>
      </p:pic>
      <p:pic>
        <p:nvPicPr>
          <p:cNvPr id="14" name="Picture 13"/>
          <p:cNvPicPr>
            <a:picLocks noChangeAspect="1"/>
          </p:cNvPicPr>
          <p:nvPr/>
        </p:nvPicPr>
        <p:blipFill>
          <a:blip r:embed="rId10"/>
          <a:stretch>
            <a:fillRect/>
          </a:stretch>
        </p:blipFill>
        <p:spPr>
          <a:xfrm>
            <a:off x="4724400" y="5867400"/>
            <a:ext cx="523875" cy="530923"/>
          </a:xfrm>
          <a:prstGeom prst="rect">
            <a:avLst/>
          </a:prstGeom>
        </p:spPr>
      </p:pic>
      <p:pic>
        <p:nvPicPr>
          <p:cNvPr id="15" name="Picture 14"/>
          <p:cNvPicPr>
            <a:picLocks noChangeAspect="1"/>
          </p:cNvPicPr>
          <p:nvPr/>
        </p:nvPicPr>
        <p:blipFill>
          <a:blip r:embed="rId12"/>
          <a:stretch>
            <a:fillRect/>
          </a:stretch>
        </p:blipFill>
        <p:spPr>
          <a:xfrm>
            <a:off x="4343400" y="4876800"/>
            <a:ext cx="1095375" cy="820474"/>
          </a:xfrm>
          <a:prstGeom prst="rect">
            <a:avLst/>
          </a:prstGeom>
        </p:spPr>
      </p:pic>
      <p:pic>
        <p:nvPicPr>
          <p:cNvPr id="16" name="Picture 15"/>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667000" y="4419600"/>
            <a:ext cx="634365" cy="502920"/>
          </a:xfrm>
          <a:prstGeom prst="rect">
            <a:avLst/>
          </a:prstGeom>
        </p:spPr>
      </p:pic>
      <p:pic>
        <p:nvPicPr>
          <p:cNvPr id="17" name="Picture 16"/>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5334000" y="6019800"/>
            <a:ext cx="634365" cy="502920"/>
          </a:xfrm>
          <a:prstGeom prst="rect">
            <a:avLst/>
          </a:prstGeom>
        </p:spPr>
      </p:pic>
      <p:pic>
        <p:nvPicPr>
          <p:cNvPr id="18" name="Picture 17"/>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667000" y="6172200"/>
            <a:ext cx="651510" cy="502920"/>
          </a:xfrm>
          <a:prstGeom prst="rect">
            <a:avLst/>
          </a:prstGeom>
        </p:spPr>
      </p:pic>
      <p:sp>
        <p:nvSpPr>
          <p:cNvPr id="3" name="TextBox 2"/>
          <p:cNvSpPr txBox="1"/>
          <p:nvPr/>
        </p:nvSpPr>
        <p:spPr>
          <a:xfrm>
            <a:off x="6934200" y="5410200"/>
            <a:ext cx="2286000" cy="769441"/>
          </a:xfrm>
          <a:prstGeom prst="rect">
            <a:avLst/>
          </a:prstGeom>
          <a:noFill/>
        </p:spPr>
        <p:txBody>
          <a:bodyPr wrap="square" rtlCol="0">
            <a:spAutoFit/>
          </a:bodyPr>
          <a:lstStyle/>
          <a:p>
            <a:r>
              <a:rPr lang="en-US" sz="4400" dirty="0" smtClean="0">
                <a:solidFill>
                  <a:srgbClr val="FF0000"/>
                </a:solidFill>
              </a:rPr>
              <a:t>?????</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fontScale="90000"/>
          </a:bodyPr>
          <a:lstStyle/>
          <a:p>
            <a:r>
              <a:rPr lang="en-US" dirty="0" err="1" smtClean="0"/>
              <a:t>Kontsevich-Soibelman</a:t>
            </a:r>
            <a:r>
              <a:rPr lang="en-US" dirty="0" smtClean="0"/>
              <a:t/>
            </a:r>
            <a:br>
              <a:rPr lang="en-US" dirty="0" smtClean="0"/>
            </a:br>
            <a:r>
              <a:rPr lang="en-US" dirty="0" smtClean="0"/>
              <a:t>WCF</a:t>
            </a:r>
            <a:endParaRPr lang="en-US" dirty="0"/>
          </a:p>
        </p:txBody>
      </p:sp>
      <p:sp>
        <p:nvSpPr>
          <p:cNvPr id="4" name="TextBox 3"/>
          <p:cNvSpPr txBox="1"/>
          <p:nvPr/>
        </p:nvSpPr>
        <p:spPr>
          <a:xfrm>
            <a:off x="0" y="2438400"/>
            <a:ext cx="9601200" cy="1077218"/>
          </a:xfrm>
          <a:prstGeom prst="rect">
            <a:avLst/>
          </a:prstGeom>
          <a:noFill/>
        </p:spPr>
        <p:txBody>
          <a:bodyPr wrap="square" rtlCol="0">
            <a:spAutoFit/>
          </a:bodyPr>
          <a:lstStyle/>
          <a:p>
            <a:r>
              <a:rPr lang="en-US" sz="3200" dirty="0" smtClean="0">
                <a:solidFill>
                  <a:srgbClr val="7030A0"/>
                </a:solidFill>
              </a:rPr>
              <a:t>In 2008 K &amp; S wrote a wall-crossing formula for Donaldson-Thomas invariants of </a:t>
            </a:r>
            <a:r>
              <a:rPr lang="en-US" sz="3200" dirty="0" err="1" smtClean="0">
                <a:solidFill>
                  <a:srgbClr val="7030A0"/>
                </a:solidFill>
              </a:rPr>
              <a:t>Calabi-Yau</a:t>
            </a:r>
            <a:r>
              <a:rPr lang="en-US" sz="3200" dirty="0" smtClean="0">
                <a:solidFill>
                  <a:srgbClr val="7030A0"/>
                </a:solidFill>
              </a:rPr>
              <a:t> manifolds….</a:t>
            </a:r>
          </a:p>
        </p:txBody>
      </p:sp>
      <p:sp>
        <p:nvSpPr>
          <p:cNvPr id="6" name="TextBox 5"/>
          <p:cNvSpPr txBox="1"/>
          <p:nvPr/>
        </p:nvSpPr>
        <p:spPr>
          <a:xfrm>
            <a:off x="228600" y="4800600"/>
            <a:ext cx="9144000" cy="1938992"/>
          </a:xfrm>
          <a:prstGeom prst="rect">
            <a:avLst/>
          </a:prstGeom>
          <a:noFill/>
        </p:spPr>
        <p:txBody>
          <a:bodyPr wrap="square" rtlCol="0">
            <a:spAutoFit/>
          </a:bodyPr>
          <a:lstStyle/>
          <a:p>
            <a:r>
              <a:rPr lang="en-US" sz="4000" dirty="0" smtClean="0">
                <a:solidFill>
                  <a:srgbClr val="FF0000"/>
                </a:solidFill>
              </a:rPr>
              <a:t>We needed a physics argument for why their formula should apply to d=4, </a:t>
            </a:r>
            <a:r>
              <a:rPr lang="en-US" sz="4000" dirty="0" smtClean="0">
                <a:solidFill>
                  <a:srgbClr val="FF0000"/>
                </a:solidFill>
                <a:latin typeface="Monotype Corsiva" panose="03010101010201010101" pitchFamily="66" charset="0"/>
              </a:rPr>
              <a:t>N</a:t>
            </a:r>
            <a:r>
              <a:rPr lang="en-US" sz="4000" dirty="0" smtClean="0">
                <a:solidFill>
                  <a:srgbClr val="FF0000"/>
                </a:solidFill>
              </a:rPr>
              <a:t>=2 field theories, in particular.  </a:t>
            </a:r>
            <a:endParaRPr lang="en-US" sz="4000" dirty="0">
              <a:solidFill>
                <a:srgbClr val="FF0000"/>
              </a:solidFill>
            </a:endParaRPr>
          </a:p>
        </p:txBody>
      </p:sp>
      <p:pic>
        <p:nvPicPr>
          <p:cNvPr id="8" name="Picture 4" descr="http://upload.wikimedia.org/wikipedia/commons/thumb/6/67/Yan_Soibelman_2006.JPG/220px-Yan_Soibelman_2006.JPG"/>
          <p:cNvPicPr>
            <a:picLocks noChangeAspect="1" noChangeArrowheads="1"/>
          </p:cNvPicPr>
          <p:nvPr/>
        </p:nvPicPr>
        <p:blipFill>
          <a:blip r:embed="rId3" cstate="print"/>
          <a:srcRect/>
          <a:stretch>
            <a:fillRect/>
          </a:stretch>
        </p:blipFill>
        <p:spPr bwMode="auto">
          <a:xfrm>
            <a:off x="6807201" y="0"/>
            <a:ext cx="2336799" cy="1752600"/>
          </a:xfrm>
          <a:prstGeom prst="rect">
            <a:avLst/>
          </a:prstGeom>
          <a:noFill/>
        </p:spPr>
      </p:pic>
      <p:pic>
        <p:nvPicPr>
          <p:cNvPr id="9" name="Picture 2" descr="http://images.iop.org/objects/phw/news/12/1/17/maxim.jpg"/>
          <p:cNvPicPr>
            <a:picLocks noChangeAspect="1" noChangeArrowheads="1"/>
          </p:cNvPicPr>
          <p:nvPr/>
        </p:nvPicPr>
        <p:blipFill>
          <a:blip r:embed="rId4" cstate="print"/>
          <a:srcRect/>
          <a:stretch>
            <a:fillRect/>
          </a:stretch>
        </p:blipFill>
        <p:spPr bwMode="auto">
          <a:xfrm>
            <a:off x="0" y="-1"/>
            <a:ext cx="1676400" cy="2355341"/>
          </a:xfrm>
          <a:prstGeom prst="rect">
            <a:avLst/>
          </a:prstGeom>
          <a:noFill/>
        </p:spPr>
      </p:pic>
      <p:sp>
        <p:nvSpPr>
          <p:cNvPr id="3" name="TextBox 2"/>
          <p:cNvSpPr txBox="1"/>
          <p:nvPr/>
        </p:nvSpPr>
        <p:spPr>
          <a:xfrm>
            <a:off x="0" y="3733800"/>
            <a:ext cx="9144000" cy="954107"/>
          </a:xfrm>
          <a:prstGeom prst="rect">
            <a:avLst/>
          </a:prstGeom>
          <a:noFill/>
        </p:spPr>
        <p:txBody>
          <a:bodyPr wrap="square" rtlCol="0">
            <a:spAutoFit/>
          </a:bodyPr>
          <a:lstStyle/>
          <a:p>
            <a:r>
              <a:rPr lang="en-US" sz="2800" dirty="0" smtClean="0">
                <a:solidFill>
                  <a:srgbClr val="00B050"/>
                </a:solidFill>
              </a:rPr>
              <a:t>But their formula  </a:t>
            </a:r>
            <a:r>
              <a:rPr lang="en-US" sz="2800" dirty="0">
                <a:solidFill>
                  <a:srgbClr val="00B050"/>
                </a:solidFill>
              </a:rPr>
              <a:t>could </a:t>
            </a:r>
            <a:r>
              <a:rPr lang="en-US" sz="2800" dirty="0" smtClean="0">
                <a:solidFill>
                  <a:srgbClr val="00B050"/>
                </a:solidFill>
              </a:rPr>
              <a:t>in principle apply to </a:t>
            </a:r>
            <a:r>
              <a:rPr lang="en-US" sz="2800" dirty="0">
                <a:solidFill>
                  <a:srgbClr val="00B050"/>
                </a:solidFill>
              </a:rPr>
              <a:t>``BPS indices</a:t>
            </a:r>
            <a:r>
              <a:rPr lang="en-US" sz="2800" dirty="0" smtClean="0">
                <a:solidFill>
                  <a:srgbClr val="00B050"/>
                </a:solidFill>
              </a:rPr>
              <a:t>’’ of general </a:t>
            </a:r>
            <a:r>
              <a:rPr lang="en-US" sz="2800" dirty="0" err="1" smtClean="0">
                <a:solidFill>
                  <a:srgbClr val="00B050"/>
                </a:solidFill>
              </a:rPr>
              <a:t>boundstates</a:t>
            </a:r>
            <a:r>
              <a:rPr lang="en-US" sz="2800" dirty="0" smtClean="0">
                <a:solidFill>
                  <a:srgbClr val="00B050"/>
                </a:solidFill>
              </a:rPr>
              <a:t>  in </a:t>
            </a:r>
            <a:r>
              <a:rPr lang="en-US" sz="2800" dirty="0">
                <a:solidFill>
                  <a:srgbClr val="00B050"/>
                </a:solidFill>
              </a:rPr>
              <a:t>more general situations.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37232" y="2057400"/>
            <a:ext cx="6906768" cy="3664190"/>
          </a:xfrm>
          <a:prstGeom prst="rect">
            <a:avLst/>
          </a:prstGeom>
        </p:spPr>
      </p:pic>
      <p:pic>
        <p:nvPicPr>
          <p:cNvPr id="1026" name="Picture 2" descr="http://upload.wikimedia.org/wikipedia/commons/7/79/Hil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1066800"/>
            <a:ext cx="1957086" cy="263580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035669" y="2743200"/>
            <a:ext cx="1905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2743200"/>
            <a:ext cx="114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0" y="4427034"/>
            <a:ext cx="6553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2000" y="-20595"/>
            <a:ext cx="8229600" cy="1143000"/>
          </a:xfrm>
        </p:spPr>
        <p:txBody>
          <a:bodyPr/>
          <a:lstStyle/>
          <a:p>
            <a:r>
              <a:rPr lang="en-US" dirty="0" smtClean="0"/>
              <a:t>1900: The Second ICM</a:t>
            </a:r>
            <a:endParaRPr lang="en-US" dirty="0"/>
          </a:p>
        </p:txBody>
      </p:sp>
      <p:sp>
        <p:nvSpPr>
          <p:cNvPr id="16" name="TextBox 15"/>
          <p:cNvSpPr txBox="1"/>
          <p:nvPr/>
        </p:nvSpPr>
        <p:spPr>
          <a:xfrm>
            <a:off x="2133600" y="1051484"/>
            <a:ext cx="6629400" cy="954107"/>
          </a:xfrm>
          <a:prstGeom prst="rect">
            <a:avLst/>
          </a:prstGeom>
          <a:noFill/>
        </p:spPr>
        <p:txBody>
          <a:bodyPr wrap="square" rtlCol="0">
            <a:spAutoFit/>
          </a:bodyPr>
          <a:lstStyle/>
          <a:p>
            <a:r>
              <a:rPr lang="en-US" sz="2800" dirty="0" smtClean="0">
                <a:solidFill>
                  <a:srgbClr val="0033CC"/>
                </a:solidFill>
              </a:rPr>
              <a:t>Hilbert announced  his famous 23 problems for the 20</a:t>
            </a:r>
            <a:r>
              <a:rPr lang="en-US" sz="2800" baseline="30000" dirty="0" smtClean="0">
                <a:solidFill>
                  <a:srgbClr val="0033CC"/>
                </a:solidFill>
              </a:rPr>
              <a:t>th</a:t>
            </a:r>
            <a:r>
              <a:rPr lang="en-US" sz="2800" dirty="0" smtClean="0">
                <a:solidFill>
                  <a:srgbClr val="0033CC"/>
                </a:solidFill>
              </a:rPr>
              <a:t> century, on August 8, 1900 </a:t>
            </a:r>
            <a:endParaRPr lang="en-US" sz="2800" dirty="0">
              <a:solidFill>
                <a:srgbClr val="0033CC"/>
              </a:solidFill>
            </a:endParaRPr>
          </a:p>
        </p:txBody>
      </p:sp>
      <p:sp>
        <p:nvSpPr>
          <p:cNvPr id="2" name="Rectangle 1"/>
          <p:cNvSpPr/>
          <p:nvPr/>
        </p:nvSpPr>
        <p:spPr>
          <a:xfrm>
            <a:off x="6096" y="4800566"/>
            <a:ext cx="9067799" cy="1384995"/>
          </a:xfrm>
          <a:prstGeom prst="rect">
            <a:avLst/>
          </a:prstGeom>
        </p:spPr>
        <p:txBody>
          <a:bodyPr wrap="square">
            <a:spAutoFit/>
          </a:bodyPr>
          <a:lstStyle/>
          <a:p>
            <a:r>
              <a:rPr lang="en-US" sz="2800" dirty="0">
                <a:solidFill>
                  <a:srgbClr val="FF0000"/>
                </a:solidFill>
              </a:rPr>
              <a:t>Who of us would not be glad to lift the veil behind which the future lies hidden; to cast a glance at the next advances of our science and at the secrets of its </a:t>
            </a:r>
            <a:r>
              <a:rPr lang="en-US" sz="2800" dirty="0" smtClean="0">
                <a:solidFill>
                  <a:srgbClr val="FF0000"/>
                </a:solidFill>
              </a:rPr>
              <a:t>development …. </a:t>
            </a:r>
            <a:endParaRPr lang="en-US" sz="2800" dirty="0">
              <a:solidFill>
                <a:srgbClr val="FF0000"/>
              </a:solidFill>
            </a:endParaRPr>
          </a:p>
        </p:txBody>
      </p:sp>
    </p:spTree>
    <p:extLst>
      <p:ext uri="{BB962C8B-B14F-4D97-AF65-F5344CB8AC3E}">
        <p14:creationId xmlns:p14="http://schemas.microsoft.com/office/powerpoint/2010/main" val="20077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iottoFigure.jpg"/>
          <p:cNvPicPr>
            <a:picLocks noChangeAspect="1"/>
          </p:cNvPicPr>
          <p:nvPr/>
        </p:nvPicPr>
        <p:blipFill>
          <a:blip r:embed="rId3" cstate="print"/>
          <a:stretch>
            <a:fillRect/>
          </a:stretch>
        </p:blipFill>
        <p:spPr>
          <a:xfrm>
            <a:off x="304800" y="457200"/>
            <a:ext cx="3657600" cy="5270500"/>
          </a:xfrm>
          <a:prstGeom prst="rect">
            <a:avLst/>
          </a:prstGeom>
        </p:spPr>
      </p:pic>
      <p:pic>
        <p:nvPicPr>
          <p:cNvPr id="4" name="Picture 3" descr="NeitzkeFigure.jpg"/>
          <p:cNvPicPr>
            <a:picLocks noChangeAspect="1"/>
          </p:cNvPicPr>
          <p:nvPr/>
        </p:nvPicPr>
        <p:blipFill>
          <a:blip r:embed="rId4" cstate="print"/>
          <a:stretch>
            <a:fillRect/>
          </a:stretch>
        </p:blipFill>
        <p:spPr>
          <a:xfrm>
            <a:off x="4724400" y="609600"/>
            <a:ext cx="3810000" cy="50800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153" y="14767"/>
            <a:ext cx="8281178" cy="646331"/>
          </a:xfrm>
          <a:prstGeom prst="rect">
            <a:avLst/>
          </a:prstGeom>
          <a:noFill/>
        </p:spPr>
        <p:txBody>
          <a:bodyPr wrap="none" rtlCol="0">
            <a:spAutoFit/>
          </a:bodyPr>
          <a:lstStyle/>
          <a:p>
            <a:r>
              <a:rPr lang="en-US" sz="3600" dirty="0" smtClean="0">
                <a:solidFill>
                  <a:srgbClr val="0000FF"/>
                </a:solidFill>
              </a:rPr>
              <a:t>We gave a physics derivation of the KSWCF </a:t>
            </a:r>
            <a:endParaRPr lang="en-US" sz="3600" dirty="0">
              <a:solidFill>
                <a:srgbClr val="0000FF"/>
              </a:solidFill>
            </a:endParaRPr>
          </a:p>
        </p:txBody>
      </p:sp>
      <p:sp>
        <p:nvSpPr>
          <p:cNvPr id="3" name="TextBox 2"/>
          <p:cNvSpPr txBox="1"/>
          <p:nvPr/>
        </p:nvSpPr>
        <p:spPr>
          <a:xfrm>
            <a:off x="136614" y="838200"/>
            <a:ext cx="9064469" cy="954107"/>
          </a:xfrm>
          <a:prstGeom prst="rect">
            <a:avLst/>
          </a:prstGeom>
          <a:noFill/>
        </p:spPr>
        <p:txBody>
          <a:bodyPr wrap="none" rtlCol="0">
            <a:spAutoFit/>
          </a:bodyPr>
          <a:lstStyle/>
          <a:p>
            <a:r>
              <a:rPr lang="en-US" sz="2800" dirty="0" smtClean="0">
                <a:solidFill>
                  <a:srgbClr val="00B0F0"/>
                </a:solidFill>
              </a:rPr>
              <a:t>A key step used explicit constructions of </a:t>
            </a:r>
            <a:r>
              <a:rPr lang="en-US" sz="2800" dirty="0" err="1" smtClean="0">
                <a:solidFill>
                  <a:srgbClr val="00B0F0"/>
                </a:solidFill>
              </a:rPr>
              <a:t>hyperkahler</a:t>
            </a:r>
            <a:r>
              <a:rPr lang="en-US" sz="2800" dirty="0" smtClean="0">
                <a:solidFill>
                  <a:srgbClr val="00B0F0"/>
                </a:solidFill>
              </a:rPr>
              <a:t> metrics </a:t>
            </a:r>
          </a:p>
          <a:p>
            <a:r>
              <a:rPr lang="en-US" sz="2800" dirty="0" smtClean="0">
                <a:solidFill>
                  <a:srgbClr val="00B0F0"/>
                </a:solidFill>
              </a:rPr>
              <a:t>on moduli spaces of solutions to </a:t>
            </a:r>
            <a:r>
              <a:rPr lang="en-US" sz="2800" dirty="0" err="1" smtClean="0">
                <a:solidFill>
                  <a:srgbClr val="00B0F0"/>
                </a:solidFill>
              </a:rPr>
              <a:t>Hitchin’s</a:t>
            </a:r>
            <a:r>
              <a:rPr lang="en-US" sz="2800" dirty="0" smtClean="0">
                <a:solidFill>
                  <a:srgbClr val="00B0F0"/>
                </a:solidFill>
              </a:rPr>
              <a:t> equations. </a:t>
            </a:r>
          </a:p>
        </p:txBody>
      </p:sp>
      <p:sp>
        <p:nvSpPr>
          <p:cNvPr id="4" name="TextBox 3"/>
          <p:cNvSpPr txBox="1"/>
          <p:nvPr/>
        </p:nvSpPr>
        <p:spPr>
          <a:xfrm>
            <a:off x="213937" y="4496023"/>
            <a:ext cx="8748036" cy="1200329"/>
          </a:xfrm>
          <a:prstGeom prst="rect">
            <a:avLst/>
          </a:prstGeom>
          <a:noFill/>
        </p:spPr>
        <p:txBody>
          <a:bodyPr wrap="none" rtlCol="0">
            <a:spAutoFit/>
          </a:bodyPr>
          <a:lstStyle/>
          <a:p>
            <a:r>
              <a:rPr lang="en-US" sz="2400" dirty="0" smtClean="0">
                <a:solidFill>
                  <a:srgbClr val="7030A0"/>
                </a:solidFill>
              </a:rPr>
              <a:t>The explicit construction made use of techniques from the theory of </a:t>
            </a:r>
          </a:p>
          <a:p>
            <a:r>
              <a:rPr lang="en-US" sz="2400" dirty="0" smtClean="0">
                <a:solidFill>
                  <a:srgbClr val="7030A0"/>
                </a:solidFill>
              </a:rPr>
              <a:t>                    </a:t>
            </a:r>
            <a:r>
              <a:rPr lang="en-US" sz="2400" dirty="0" err="1" smtClean="0">
                <a:solidFill>
                  <a:srgbClr val="7030A0"/>
                </a:solidFill>
              </a:rPr>
              <a:t>integrable</a:t>
            </a:r>
            <a:r>
              <a:rPr lang="en-US" sz="2400" dirty="0" smtClean="0">
                <a:solidFill>
                  <a:srgbClr val="7030A0"/>
                </a:solidFill>
              </a:rPr>
              <a:t> systems,  in particular, a form of</a:t>
            </a:r>
          </a:p>
          <a:p>
            <a:r>
              <a:rPr lang="en-US" sz="2400" dirty="0" smtClean="0">
                <a:solidFill>
                  <a:srgbClr val="7030A0"/>
                </a:solidFill>
              </a:rPr>
              <a:t>                 </a:t>
            </a:r>
            <a:r>
              <a:rPr lang="en-US" sz="2400" dirty="0" err="1" smtClean="0">
                <a:solidFill>
                  <a:srgbClr val="7030A0"/>
                </a:solidFill>
              </a:rPr>
              <a:t>Zamolodchikov’s</a:t>
            </a:r>
            <a:r>
              <a:rPr lang="en-US" sz="2400" dirty="0" smtClean="0">
                <a:solidFill>
                  <a:srgbClr val="7030A0"/>
                </a:solidFill>
              </a:rPr>
              <a:t>  Thermodynamic Bethe Ansatz </a:t>
            </a:r>
            <a:endParaRPr lang="en-US" sz="2400" dirty="0">
              <a:solidFill>
                <a:srgbClr val="7030A0"/>
              </a:solidFill>
            </a:endParaRPr>
          </a:p>
        </p:txBody>
      </p:sp>
      <p:sp>
        <p:nvSpPr>
          <p:cNvPr id="5" name="TextBox 4"/>
          <p:cNvSpPr txBox="1"/>
          <p:nvPr/>
        </p:nvSpPr>
        <p:spPr>
          <a:xfrm>
            <a:off x="30068" y="5715000"/>
            <a:ext cx="9232014" cy="1200329"/>
          </a:xfrm>
          <a:prstGeom prst="rect">
            <a:avLst/>
          </a:prstGeom>
          <a:noFill/>
        </p:spPr>
        <p:txBody>
          <a:bodyPr wrap="none" rtlCol="0">
            <a:spAutoFit/>
          </a:bodyPr>
          <a:lstStyle/>
          <a:p>
            <a:r>
              <a:rPr lang="en-US" sz="2400" dirty="0" smtClean="0">
                <a:solidFill>
                  <a:srgbClr val="FF33CC"/>
                </a:solidFill>
              </a:rPr>
              <a:t>The explicit construction of HK metrics also made direct contact with the</a:t>
            </a:r>
          </a:p>
          <a:p>
            <a:r>
              <a:rPr lang="en-US" sz="2400" dirty="0" smtClean="0">
                <a:solidFill>
                  <a:srgbClr val="FF33CC"/>
                </a:solidFill>
              </a:rPr>
              <a:t>     work of  </a:t>
            </a:r>
            <a:r>
              <a:rPr lang="en-US" sz="2400" dirty="0" err="1" smtClean="0">
                <a:solidFill>
                  <a:srgbClr val="FF33CC"/>
                </a:solidFill>
              </a:rPr>
              <a:t>Fock</a:t>
            </a:r>
            <a:r>
              <a:rPr lang="en-US" sz="2400" dirty="0" smtClean="0">
                <a:solidFill>
                  <a:srgbClr val="FF33CC"/>
                </a:solidFill>
              </a:rPr>
              <a:t> &amp; </a:t>
            </a:r>
            <a:r>
              <a:rPr lang="en-US" sz="2400" dirty="0" err="1" smtClean="0">
                <a:solidFill>
                  <a:srgbClr val="FF33CC"/>
                </a:solidFill>
              </a:rPr>
              <a:t>Goncharov</a:t>
            </a:r>
            <a:r>
              <a:rPr lang="en-US" sz="2400" dirty="0" smtClean="0">
                <a:solidFill>
                  <a:srgbClr val="FF33CC"/>
                </a:solidFill>
              </a:rPr>
              <a:t>  on moduli spaces of flat </a:t>
            </a:r>
            <a:r>
              <a:rPr lang="en-US" sz="2400" dirty="0" err="1" smtClean="0">
                <a:solidFill>
                  <a:srgbClr val="FF33CC"/>
                </a:solidFill>
              </a:rPr>
              <a:t>conections</a:t>
            </a:r>
            <a:r>
              <a:rPr lang="en-US" sz="2400" dirty="0" smtClean="0">
                <a:solidFill>
                  <a:srgbClr val="FF33CC"/>
                </a:solidFill>
              </a:rPr>
              <a:t> on </a:t>
            </a:r>
          </a:p>
          <a:p>
            <a:r>
              <a:rPr lang="en-US" sz="2400" dirty="0" smtClean="0">
                <a:solidFill>
                  <a:srgbClr val="FF33CC"/>
                </a:solidFill>
              </a:rPr>
              <a:t>                   Riemann surfaces.  (``Higher </a:t>
            </a:r>
            <a:r>
              <a:rPr lang="en-US" sz="2400" dirty="0" err="1" smtClean="0">
                <a:solidFill>
                  <a:srgbClr val="FF33CC"/>
                </a:solidFill>
              </a:rPr>
              <a:t>Teichmuller</a:t>
            </a:r>
            <a:r>
              <a:rPr lang="en-US" sz="2400" dirty="0" smtClean="0">
                <a:solidFill>
                  <a:srgbClr val="FF33CC"/>
                </a:solidFill>
              </a:rPr>
              <a:t> theory’’) </a:t>
            </a:r>
            <a:endParaRPr lang="en-US" sz="2400" dirty="0">
              <a:solidFill>
                <a:srgbClr val="FF33CC"/>
              </a:solidFill>
            </a:endParaRPr>
          </a:p>
        </p:txBody>
      </p:sp>
      <p:sp>
        <p:nvSpPr>
          <p:cNvPr id="6" name="TextBox 5"/>
          <p:cNvSpPr txBox="1"/>
          <p:nvPr/>
        </p:nvSpPr>
        <p:spPr>
          <a:xfrm>
            <a:off x="57972" y="2009157"/>
            <a:ext cx="8613448" cy="523220"/>
          </a:xfrm>
          <a:prstGeom prst="rect">
            <a:avLst/>
          </a:prstGeom>
          <a:noFill/>
        </p:spPr>
        <p:txBody>
          <a:bodyPr wrap="none" rtlCol="0">
            <a:spAutoFit/>
          </a:bodyPr>
          <a:lstStyle/>
          <a:p>
            <a:r>
              <a:rPr lang="en-US" sz="2800" i="1" u="sng" dirty="0" err="1" smtClean="0">
                <a:solidFill>
                  <a:srgbClr val="FF0000"/>
                </a:solidFill>
              </a:rPr>
              <a:t>Hyperkahler</a:t>
            </a:r>
            <a:r>
              <a:rPr lang="en-US" sz="2800" i="1" u="sng" dirty="0" smtClean="0">
                <a:solidFill>
                  <a:srgbClr val="FF0000"/>
                </a:solidFill>
              </a:rPr>
              <a:t> metrics</a:t>
            </a:r>
            <a:r>
              <a:rPr lang="en-US" sz="2800" dirty="0" smtClean="0"/>
              <a:t> are solutions to Einstein’s equations. </a:t>
            </a:r>
            <a:endParaRPr lang="en-US" sz="2800" dirty="0"/>
          </a:p>
        </p:txBody>
      </p:sp>
      <p:sp>
        <p:nvSpPr>
          <p:cNvPr id="7" name="TextBox 6"/>
          <p:cNvSpPr txBox="1"/>
          <p:nvPr/>
        </p:nvSpPr>
        <p:spPr>
          <a:xfrm>
            <a:off x="0" y="2633223"/>
            <a:ext cx="9175910" cy="523220"/>
          </a:xfrm>
          <a:prstGeom prst="rect">
            <a:avLst/>
          </a:prstGeom>
          <a:noFill/>
        </p:spPr>
        <p:txBody>
          <a:bodyPr wrap="none" rtlCol="0">
            <a:spAutoFit/>
          </a:bodyPr>
          <a:lstStyle/>
          <a:p>
            <a:r>
              <a:rPr lang="en-US" sz="2800" i="1" u="sng" dirty="0" err="1" smtClean="0">
                <a:solidFill>
                  <a:srgbClr val="FF0000"/>
                </a:solidFill>
              </a:rPr>
              <a:t>Hitchin’s</a:t>
            </a:r>
            <a:r>
              <a:rPr lang="en-US" sz="2800" i="1" u="sng" dirty="0" smtClean="0">
                <a:solidFill>
                  <a:srgbClr val="FF0000"/>
                </a:solidFill>
              </a:rPr>
              <a:t> equations</a:t>
            </a:r>
            <a:r>
              <a:rPr lang="en-US" sz="2800" dirty="0" smtClean="0"/>
              <a:t> are special cases of Yang-Mills equations.  </a:t>
            </a:r>
            <a:endParaRPr lang="en-US" sz="2800" dirty="0"/>
          </a:p>
        </p:txBody>
      </p:sp>
      <p:sp>
        <p:nvSpPr>
          <p:cNvPr id="8" name="TextBox 7"/>
          <p:cNvSpPr txBox="1"/>
          <p:nvPr/>
        </p:nvSpPr>
        <p:spPr>
          <a:xfrm>
            <a:off x="778607" y="3420543"/>
            <a:ext cx="7258269" cy="1077218"/>
          </a:xfrm>
          <a:prstGeom prst="rect">
            <a:avLst/>
          </a:prstGeom>
          <a:noFill/>
        </p:spPr>
        <p:txBody>
          <a:bodyPr wrap="none" rtlCol="0">
            <a:spAutoFit/>
          </a:bodyPr>
          <a:lstStyle/>
          <a:p>
            <a:r>
              <a:rPr lang="en-US" sz="3200" dirty="0" smtClean="0">
                <a:solidFill>
                  <a:srgbClr val="00B050"/>
                </a:solidFill>
              </a:rPr>
              <a:t>So Physics Questions of Type 1 and Type 2 </a:t>
            </a:r>
          </a:p>
          <a:p>
            <a:r>
              <a:rPr lang="en-US" sz="3200" dirty="0" smtClean="0">
                <a:solidFill>
                  <a:srgbClr val="00B050"/>
                </a:solidFill>
              </a:rPr>
              <a:t>           become closely related here. </a:t>
            </a:r>
            <a:endParaRPr lang="en-US" sz="3200" dirty="0">
              <a:solidFill>
                <a:srgbClr val="00B050"/>
              </a:solidFill>
            </a:endParaRPr>
          </a:p>
        </p:txBody>
      </p:sp>
    </p:spTree>
    <p:extLst>
      <p:ext uri="{BB962C8B-B14F-4D97-AF65-F5344CB8AC3E}">
        <p14:creationId xmlns:p14="http://schemas.microsoft.com/office/powerpoint/2010/main" val="42362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46699" y="3560204"/>
            <a:ext cx="7924800" cy="523220"/>
          </a:xfrm>
          <a:prstGeom prst="rect">
            <a:avLst/>
          </a:prstGeom>
          <a:solidFill>
            <a:srgbClr val="002060"/>
          </a:solidFill>
        </p:spPr>
        <p:txBody>
          <a:bodyPr wrap="square" rtlCol="0">
            <a:spAutoFit/>
          </a:bodyPr>
          <a:lstStyle/>
          <a:p>
            <a:r>
              <a:rPr lang="en-US" sz="2800" dirty="0" smtClean="0">
                <a:solidFill>
                  <a:srgbClr val="FFFF00"/>
                </a:solidFill>
              </a:rPr>
              <a:t> </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72</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0000"/>
                </a:solidFill>
              </a:rPr>
              <a:t>Wall Crossing 101</a:t>
            </a:r>
            <a:endParaRPr lang="en-US" sz="2800" dirty="0">
              <a:solidFill>
                <a:srgbClr val="FF00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9" name="TextBox 8"/>
          <p:cNvSpPr txBox="1"/>
          <p:nvPr/>
        </p:nvSpPr>
        <p:spPr>
          <a:xfrm>
            <a:off x="854068" y="3581400"/>
            <a:ext cx="7527932" cy="954107"/>
          </a:xfrm>
          <a:prstGeom prst="rect">
            <a:avLst/>
          </a:prstGeom>
          <a:noFill/>
        </p:spPr>
        <p:txBody>
          <a:bodyPr wrap="square" rtlCol="0">
            <a:spAutoFit/>
          </a:bodyPr>
          <a:lstStyle/>
          <a:p>
            <a:r>
              <a:rPr lang="en-US" sz="2800" dirty="0">
                <a:solidFill>
                  <a:srgbClr val="FFFF00"/>
                </a:solidFill>
              </a:rPr>
              <a:t>Theories </a:t>
            </a:r>
            <a:r>
              <a:rPr lang="en-US" sz="2800" dirty="0" smtClean="0">
                <a:solidFill>
                  <a:srgbClr val="FFFF00"/>
                </a:solidFill>
              </a:rPr>
              <a:t>Of </a:t>
            </a:r>
            <a:r>
              <a:rPr lang="en-US" sz="2800" dirty="0">
                <a:solidFill>
                  <a:srgbClr val="FFFF00"/>
                </a:solidFill>
              </a:rPr>
              <a:t>Class S &amp; Spectral Networks</a:t>
            </a:r>
          </a:p>
          <a:p>
            <a:endParaRPr lang="en-US" sz="2800" dirty="0">
              <a:solidFill>
                <a:srgbClr val="FFFF00"/>
              </a:solidFill>
            </a:endParaRPr>
          </a:p>
        </p:txBody>
      </p:sp>
      <p:sp>
        <p:nvSpPr>
          <p:cNvPr id="10" name="Oval 9"/>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
        <p:nvSpPr>
          <p:cNvPr id="11" name="TextBox 10"/>
          <p:cNvSpPr txBox="1"/>
          <p:nvPr/>
        </p:nvSpPr>
        <p:spPr>
          <a:xfrm>
            <a:off x="838200" y="54102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12" name="Oval 11"/>
          <p:cNvSpPr/>
          <p:nvPr/>
        </p:nvSpPr>
        <p:spPr>
          <a:xfrm>
            <a:off x="35689" y="4495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13" name="Oval 12"/>
          <p:cNvSpPr/>
          <p:nvPr/>
        </p:nvSpPr>
        <p:spPr>
          <a:xfrm>
            <a:off x="17362" y="5410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14" name="TextBox 13"/>
          <p:cNvSpPr txBox="1"/>
          <p:nvPr/>
        </p:nvSpPr>
        <p:spPr>
          <a:xfrm>
            <a:off x="838200" y="4419600"/>
            <a:ext cx="6720875" cy="523220"/>
          </a:xfrm>
          <a:prstGeom prst="rect">
            <a:avLst/>
          </a:prstGeom>
          <a:noFill/>
        </p:spPr>
        <p:txBody>
          <a:bodyPr wrap="square" rtlCol="0">
            <a:spAutoFit/>
          </a:bodyPr>
          <a:lstStyle/>
          <a:p>
            <a:r>
              <a:rPr lang="en-US" sz="2800" dirty="0" smtClean="0"/>
              <a:t>Defects In QFT – Exact Results</a:t>
            </a:r>
            <a:endParaRPr lang="en-US" sz="2800" dirty="0"/>
          </a:p>
        </p:txBody>
      </p:sp>
      <p:sp>
        <p:nvSpPr>
          <p:cNvPr id="17" name="Rectangle 16"/>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2707619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9144000" cy="1754326"/>
          </a:xfrm>
          <a:prstGeom prst="rect">
            <a:avLst/>
          </a:prstGeom>
          <a:noFill/>
        </p:spPr>
        <p:txBody>
          <a:bodyPr wrap="square" rtlCol="0">
            <a:spAutoFit/>
          </a:bodyPr>
          <a:lstStyle/>
          <a:p>
            <a:r>
              <a:rPr lang="en-US" sz="3600" dirty="0" smtClean="0">
                <a:solidFill>
                  <a:srgbClr val="0000FF"/>
                </a:solidFill>
              </a:rPr>
              <a:t>The wall crossing formula only describes the </a:t>
            </a:r>
            <a:r>
              <a:rPr lang="en-US" sz="3600" u="sng" dirty="0" smtClean="0">
                <a:solidFill>
                  <a:srgbClr val="0000FF"/>
                </a:solidFill>
              </a:rPr>
              <a:t>CHANGE</a:t>
            </a:r>
            <a:r>
              <a:rPr lang="en-US" sz="3600" dirty="0" smtClean="0">
                <a:solidFill>
                  <a:srgbClr val="0000FF"/>
                </a:solidFill>
              </a:rPr>
              <a:t> of the BPS spectrum across a wall of marginal stability. </a:t>
            </a:r>
            <a:endParaRPr lang="en-US" sz="3600" dirty="0">
              <a:solidFill>
                <a:srgbClr val="0000FF"/>
              </a:solidFill>
            </a:endParaRPr>
          </a:p>
        </p:txBody>
      </p:sp>
      <p:sp>
        <p:nvSpPr>
          <p:cNvPr id="4" name="Title 3"/>
          <p:cNvSpPr>
            <a:spLocks noGrp="1"/>
          </p:cNvSpPr>
          <p:nvPr>
            <p:ph type="title"/>
          </p:nvPr>
        </p:nvSpPr>
        <p:spPr>
          <a:xfrm>
            <a:off x="381000" y="0"/>
            <a:ext cx="8229600" cy="1143000"/>
          </a:xfrm>
        </p:spPr>
        <p:txBody>
          <a:bodyPr>
            <a:normAutofit fontScale="90000"/>
          </a:bodyPr>
          <a:lstStyle/>
          <a:p>
            <a:r>
              <a:rPr lang="en-US" dirty="0" smtClean="0"/>
              <a:t>Wall-Crossing: Only half the battle…</a:t>
            </a:r>
            <a:endParaRPr lang="en-US" dirty="0"/>
          </a:p>
        </p:txBody>
      </p:sp>
      <p:sp>
        <p:nvSpPr>
          <p:cNvPr id="5" name="TextBox 4"/>
          <p:cNvSpPr txBox="1"/>
          <p:nvPr/>
        </p:nvSpPr>
        <p:spPr>
          <a:xfrm>
            <a:off x="118946" y="2907850"/>
            <a:ext cx="8915400" cy="646331"/>
          </a:xfrm>
          <a:prstGeom prst="rect">
            <a:avLst/>
          </a:prstGeom>
          <a:noFill/>
        </p:spPr>
        <p:txBody>
          <a:bodyPr wrap="square" rtlCol="0">
            <a:spAutoFit/>
          </a:bodyPr>
          <a:lstStyle/>
          <a:p>
            <a:r>
              <a:rPr lang="en-US" sz="3600" dirty="0" smtClean="0">
                <a:solidFill>
                  <a:srgbClr val="FF0000"/>
                </a:solidFill>
              </a:rPr>
              <a:t>It does </a:t>
            </a:r>
            <a:r>
              <a:rPr lang="en-US" sz="3600" u="sng" dirty="0" smtClean="0">
                <a:solidFill>
                  <a:srgbClr val="FF0000"/>
                </a:solidFill>
              </a:rPr>
              <a:t>NOT</a:t>
            </a:r>
            <a:r>
              <a:rPr lang="en-US" sz="3600" dirty="0" smtClean="0">
                <a:solidFill>
                  <a:srgbClr val="FF0000"/>
                </a:solidFill>
              </a:rPr>
              <a:t> determine the BPS spectrum! </a:t>
            </a:r>
            <a:endParaRPr lang="en-US" sz="3600" dirty="0">
              <a:solidFill>
                <a:srgbClr val="FF0000"/>
              </a:solidFill>
            </a:endParaRPr>
          </a:p>
        </p:txBody>
      </p:sp>
      <p:sp>
        <p:nvSpPr>
          <p:cNvPr id="6" name="TextBox 5"/>
          <p:cNvSpPr txBox="1"/>
          <p:nvPr/>
        </p:nvSpPr>
        <p:spPr>
          <a:xfrm>
            <a:off x="152400" y="3733800"/>
            <a:ext cx="8991600" cy="2862322"/>
          </a:xfrm>
          <a:prstGeom prst="rect">
            <a:avLst/>
          </a:prstGeom>
          <a:noFill/>
        </p:spPr>
        <p:txBody>
          <a:bodyPr wrap="square" rtlCol="0">
            <a:spAutoFit/>
          </a:bodyPr>
          <a:lstStyle/>
          <a:p>
            <a:r>
              <a:rPr lang="en-US" sz="3600" dirty="0" smtClean="0">
                <a:solidFill>
                  <a:srgbClr val="7030A0"/>
                </a:solidFill>
              </a:rPr>
              <a:t>Further use of </a:t>
            </a:r>
            <a:r>
              <a:rPr lang="en-US" sz="3600" dirty="0" err="1" smtClean="0">
                <a:solidFill>
                  <a:srgbClr val="7030A0"/>
                </a:solidFill>
              </a:rPr>
              <a:t>integrable</a:t>
            </a:r>
            <a:r>
              <a:rPr lang="en-US" sz="3600" dirty="0" smtClean="0">
                <a:solidFill>
                  <a:srgbClr val="7030A0"/>
                </a:solidFill>
              </a:rPr>
              <a:t> systems techniques applied to </a:t>
            </a:r>
            <a:r>
              <a:rPr lang="en-US" sz="3600" dirty="0" err="1" smtClean="0">
                <a:solidFill>
                  <a:srgbClr val="7030A0"/>
                </a:solidFill>
              </a:rPr>
              <a:t>Hitchin</a:t>
            </a:r>
            <a:r>
              <a:rPr lang="en-US" sz="3600" dirty="0" smtClean="0">
                <a:solidFill>
                  <a:srgbClr val="7030A0"/>
                </a:solidFill>
              </a:rPr>
              <a:t> moduli spaces led to a solution of this problem for a infinite  class                        of d=4 </a:t>
            </a:r>
            <a:r>
              <a:rPr lang="en-US" sz="3600" dirty="0" smtClean="0">
                <a:solidFill>
                  <a:srgbClr val="7030A0"/>
                </a:solidFill>
                <a:latin typeface="Monotype Corsiva" panose="03010101010201010101" pitchFamily="66" charset="0"/>
              </a:rPr>
              <a:t>N</a:t>
            </a:r>
            <a:r>
              <a:rPr lang="en-US" sz="3600" dirty="0" smtClean="0">
                <a:solidFill>
                  <a:srgbClr val="7030A0"/>
                </a:solidFill>
              </a:rPr>
              <a:t>=2 theories known as </a:t>
            </a:r>
          </a:p>
          <a:p>
            <a:r>
              <a:rPr lang="en-US" sz="3600" dirty="0">
                <a:solidFill>
                  <a:srgbClr val="7030A0"/>
                </a:solidFill>
              </a:rPr>
              <a:t> </a:t>
            </a:r>
            <a:r>
              <a:rPr lang="en-US" sz="3600" dirty="0" smtClean="0">
                <a:solidFill>
                  <a:srgbClr val="7030A0"/>
                </a:solidFill>
              </a:rPr>
              <a:t>                           ``theories of class S’’  </a:t>
            </a:r>
            <a:endParaRPr lang="en-US" sz="3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Theories Of Class S</a:t>
            </a:r>
            <a:endParaRPr lang="en-US" dirty="0"/>
          </a:p>
        </p:txBody>
      </p:sp>
      <p:sp>
        <p:nvSpPr>
          <p:cNvPr id="3" name="TextBox 2"/>
          <p:cNvSpPr txBox="1"/>
          <p:nvPr/>
        </p:nvSpPr>
        <p:spPr>
          <a:xfrm>
            <a:off x="33172" y="1400887"/>
            <a:ext cx="3429000" cy="1200329"/>
          </a:xfrm>
          <a:prstGeom prst="rect">
            <a:avLst/>
          </a:prstGeom>
          <a:noFill/>
        </p:spPr>
        <p:txBody>
          <a:bodyPr wrap="square" rtlCol="0">
            <a:spAutoFit/>
          </a:bodyPr>
          <a:lstStyle/>
          <a:p>
            <a:r>
              <a:rPr lang="en-US" sz="3600" dirty="0" err="1" smtClean="0">
                <a:solidFill>
                  <a:srgbClr val="FF0000"/>
                </a:solidFill>
              </a:rPr>
              <a:t>Superconformal</a:t>
            </a:r>
            <a:r>
              <a:rPr lang="en-US" sz="3600" dirty="0" smtClean="0">
                <a:solidFill>
                  <a:srgbClr val="FF0000"/>
                </a:solidFill>
              </a:rPr>
              <a:t> </a:t>
            </a:r>
          </a:p>
          <a:p>
            <a:r>
              <a:rPr lang="en-US" sz="3600" dirty="0" smtClean="0">
                <a:solidFill>
                  <a:srgbClr val="FF0000"/>
                </a:solidFill>
              </a:rPr>
              <a:t> 6d theory</a:t>
            </a:r>
            <a:endParaRPr lang="en-US" sz="3600" dirty="0">
              <a:solidFill>
                <a:srgbClr val="FF0000"/>
              </a:solidFill>
            </a:endParaRPr>
          </a:p>
        </p:txBody>
      </p:sp>
      <p:cxnSp>
        <p:nvCxnSpPr>
          <p:cNvPr id="5" name="Straight Arrow Connector 4"/>
          <p:cNvCxnSpPr/>
          <p:nvPr/>
        </p:nvCxnSpPr>
        <p:spPr>
          <a:xfrm>
            <a:off x="3733800" y="1676400"/>
            <a:ext cx="2133600"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5282" y="1400887"/>
            <a:ext cx="2590800" cy="1200329"/>
          </a:xfrm>
          <a:prstGeom prst="rect">
            <a:avLst/>
          </a:prstGeom>
          <a:noFill/>
        </p:spPr>
        <p:txBody>
          <a:bodyPr wrap="square" rtlCol="0">
            <a:spAutoFit/>
          </a:bodyPr>
          <a:lstStyle/>
          <a:p>
            <a:r>
              <a:rPr lang="en-US" sz="3600" dirty="0" smtClean="0">
                <a:solidFill>
                  <a:srgbClr val="0000FF"/>
                </a:solidFill>
              </a:rPr>
              <a:t>d=4  N=2  theory </a:t>
            </a:r>
            <a:endParaRPr lang="en-US" sz="3600" dirty="0">
              <a:solidFill>
                <a:srgbClr val="0000FF"/>
              </a:solidFill>
            </a:endParaRPr>
          </a:p>
        </p:txBody>
      </p:sp>
      <p:sp>
        <p:nvSpPr>
          <p:cNvPr id="9" name="TextBox 8"/>
          <p:cNvSpPr txBox="1"/>
          <p:nvPr/>
        </p:nvSpPr>
        <p:spPr>
          <a:xfrm>
            <a:off x="609600" y="3124200"/>
            <a:ext cx="2286000" cy="1200329"/>
          </a:xfrm>
          <a:prstGeom prst="rect">
            <a:avLst/>
          </a:prstGeom>
          <a:noFill/>
        </p:spPr>
        <p:txBody>
          <a:bodyPr wrap="square" rtlCol="0">
            <a:spAutoFit/>
          </a:bodyPr>
          <a:lstStyle/>
          <a:p>
            <a:r>
              <a:rPr lang="en-US" sz="2400" dirty="0" smtClean="0"/>
              <a:t>Witten, 1997</a:t>
            </a:r>
          </a:p>
          <a:p>
            <a:r>
              <a:rPr lang="en-US" sz="2400" dirty="0" smtClean="0"/>
              <a:t>GMN, 2009</a:t>
            </a:r>
          </a:p>
          <a:p>
            <a:r>
              <a:rPr lang="en-US" sz="2400" dirty="0" err="1" smtClean="0"/>
              <a:t>Gaiotto</a:t>
            </a:r>
            <a:r>
              <a:rPr lang="en-US" sz="2400" dirty="0" smtClean="0"/>
              <a:t>, 2009</a:t>
            </a:r>
            <a:endParaRPr lang="en-US" sz="2400" dirty="0"/>
          </a:p>
        </p:txBody>
      </p:sp>
      <p:sp>
        <p:nvSpPr>
          <p:cNvPr id="10" name="TextBox 9"/>
          <p:cNvSpPr txBox="1"/>
          <p:nvPr/>
        </p:nvSpPr>
        <p:spPr>
          <a:xfrm>
            <a:off x="5676780" y="3276600"/>
            <a:ext cx="3458255" cy="1200329"/>
          </a:xfrm>
          <a:prstGeom prst="rect">
            <a:avLst/>
          </a:prstGeom>
          <a:noFill/>
        </p:spPr>
        <p:txBody>
          <a:bodyPr wrap="square" rtlCol="0">
            <a:spAutoFit/>
          </a:bodyPr>
          <a:lstStyle/>
          <a:p>
            <a:r>
              <a:rPr lang="en-US" sz="2400" dirty="0" smtClean="0"/>
              <a:t>     Type II duals via ``geometric engineering’’</a:t>
            </a:r>
          </a:p>
          <a:p>
            <a:r>
              <a:rPr lang="en-US" sz="2400" dirty="0" smtClean="0"/>
              <a:t>      KLMVW 1996</a:t>
            </a:r>
            <a:endParaRPr lang="en-US" sz="2400" dirty="0"/>
          </a:p>
        </p:txBody>
      </p:sp>
      <p:sp>
        <p:nvSpPr>
          <p:cNvPr id="8" name="TextBox 7"/>
          <p:cNvSpPr txBox="1"/>
          <p:nvPr/>
        </p:nvSpPr>
        <p:spPr>
          <a:xfrm>
            <a:off x="497540" y="4809565"/>
            <a:ext cx="8404411" cy="1323439"/>
          </a:xfrm>
          <a:prstGeom prst="rect">
            <a:avLst/>
          </a:prstGeom>
          <a:noFill/>
        </p:spPr>
        <p:txBody>
          <a:bodyPr wrap="square" rtlCol="0">
            <a:spAutoFit/>
          </a:bodyPr>
          <a:lstStyle/>
          <a:p>
            <a:r>
              <a:rPr lang="en-US" sz="4000" dirty="0" smtClean="0">
                <a:solidFill>
                  <a:srgbClr val="C00000"/>
                </a:solidFill>
              </a:rPr>
              <a:t>Captures most of the theories normally      considered, and many </a:t>
            </a:r>
            <a:r>
              <a:rPr lang="en-US" sz="4000" dirty="0" err="1" smtClean="0">
                <a:solidFill>
                  <a:srgbClr val="C00000"/>
                </a:solidFill>
              </a:rPr>
              <a:t>many</a:t>
            </a:r>
            <a:r>
              <a:rPr lang="en-US" sz="4000" dirty="0" smtClean="0">
                <a:solidFill>
                  <a:srgbClr val="C00000"/>
                </a:solidFill>
              </a:rPr>
              <a:t> more.</a:t>
            </a:r>
            <a:endParaRPr lang="en-US" sz="4000" dirty="0">
              <a:solidFill>
                <a:srgbClr val="C00000"/>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3296" y="2001051"/>
            <a:ext cx="2214608" cy="110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49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9" y="-220608"/>
            <a:ext cx="8229600" cy="1143000"/>
          </a:xfrm>
        </p:spPr>
        <p:txBody>
          <a:bodyPr/>
          <a:lstStyle/>
          <a:p>
            <a:r>
              <a:rPr lang="en-US" dirty="0" smtClean="0"/>
              <a:t>Spectral Networks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 y="3275815"/>
            <a:ext cx="4038600" cy="3519086"/>
          </a:xfrm>
          <a:prstGeom prst="rect">
            <a:avLst/>
          </a:prstGeom>
          <a:noFill/>
          <a:ln w="9525">
            <a:noFill/>
            <a:miter lim="800000"/>
            <a:headEnd/>
            <a:tailEnd/>
          </a:ln>
        </p:spPr>
      </p:pic>
      <p:sp>
        <p:nvSpPr>
          <p:cNvPr id="5" name="TextBox 4"/>
          <p:cNvSpPr txBox="1"/>
          <p:nvPr/>
        </p:nvSpPr>
        <p:spPr>
          <a:xfrm>
            <a:off x="4724400" y="3886200"/>
            <a:ext cx="3962400" cy="461665"/>
          </a:xfrm>
          <a:prstGeom prst="rect">
            <a:avLst/>
          </a:prstGeom>
          <a:noFill/>
        </p:spPr>
        <p:txBody>
          <a:bodyPr wrap="square" rtlCol="0">
            <a:spAutoFit/>
          </a:bodyPr>
          <a:lstStyle/>
          <a:p>
            <a:r>
              <a:rPr lang="en-US" sz="2400" dirty="0" smtClean="0">
                <a:solidFill>
                  <a:srgbClr val="FF0000"/>
                </a:solidFill>
              </a:rPr>
              <a:t>Online software: LOOM</a:t>
            </a:r>
            <a:endParaRPr lang="en-US" sz="2400" dirty="0">
              <a:solidFill>
                <a:srgbClr val="FF0000"/>
              </a:solidFill>
            </a:endParaRPr>
          </a:p>
        </p:txBody>
      </p:sp>
      <p:sp>
        <p:nvSpPr>
          <p:cNvPr id="6" name="TextBox 5"/>
          <p:cNvSpPr txBox="1"/>
          <p:nvPr/>
        </p:nvSpPr>
        <p:spPr>
          <a:xfrm>
            <a:off x="4339654" y="4507468"/>
            <a:ext cx="4342664" cy="369332"/>
          </a:xfrm>
          <a:prstGeom prst="rect">
            <a:avLst/>
          </a:prstGeom>
          <a:noFill/>
        </p:spPr>
        <p:txBody>
          <a:bodyPr wrap="none" rtlCol="0">
            <a:spAutoFit/>
          </a:bodyPr>
          <a:lstStyle/>
          <a:p>
            <a:r>
              <a:rPr lang="en-US" dirty="0">
                <a:solidFill>
                  <a:srgbClr val="FF0000"/>
                </a:solidFill>
              </a:rPr>
              <a:t>http://het-math2.physics.rutgers.edu/loom/</a:t>
            </a:r>
          </a:p>
        </p:txBody>
      </p:sp>
      <p:sp>
        <p:nvSpPr>
          <p:cNvPr id="7" name="TextBox 6"/>
          <p:cNvSpPr txBox="1"/>
          <p:nvPr/>
        </p:nvSpPr>
        <p:spPr>
          <a:xfrm>
            <a:off x="4724400" y="5334000"/>
            <a:ext cx="3810000" cy="1200329"/>
          </a:xfrm>
          <a:prstGeom prst="rect">
            <a:avLst/>
          </a:prstGeom>
          <a:noFill/>
        </p:spPr>
        <p:txBody>
          <a:bodyPr wrap="square" rtlCol="0">
            <a:spAutoFit/>
          </a:bodyPr>
          <a:lstStyle/>
          <a:p>
            <a:r>
              <a:rPr lang="en-US" sz="3600" dirty="0" smtClean="0">
                <a:solidFill>
                  <a:srgbClr val="0000FF"/>
                </a:solidFill>
              </a:rPr>
              <a:t>C.Y. Park, P. </a:t>
            </a:r>
            <a:r>
              <a:rPr lang="en-US" sz="3600" dirty="0" err="1" smtClean="0">
                <a:solidFill>
                  <a:srgbClr val="0000FF"/>
                </a:solidFill>
              </a:rPr>
              <a:t>Longhi</a:t>
            </a:r>
            <a:r>
              <a:rPr lang="en-US" sz="3600" dirty="0" smtClean="0">
                <a:solidFill>
                  <a:srgbClr val="0000FF"/>
                </a:solidFill>
              </a:rPr>
              <a:t>, A. </a:t>
            </a:r>
            <a:r>
              <a:rPr lang="en-US" sz="3600" dirty="0" err="1" smtClean="0">
                <a:solidFill>
                  <a:srgbClr val="0000FF"/>
                </a:solidFill>
              </a:rPr>
              <a:t>Neitzke</a:t>
            </a:r>
            <a:endParaRPr lang="en-US" sz="3600" dirty="0">
              <a:solidFill>
                <a:srgbClr val="0000FF"/>
              </a:solidFill>
            </a:endParaRPr>
          </a:p>
        </p:txBody>
      </p:sp>
      <p:pic>
        <p:nvPicPr>
          <p:cNvPr id="8" name="Picture 2"/>
          <p:cNvPicPr>
            <a:picLocks noChangeAspect="1" noChangeArrowheads="1"/>
          </p:cNvPicPr>
          <p:nvPr/>
        </p:nvPicPr>
        <p:blipFill>
          <a:blip r:embed="rId3" cstate="print"/>
          <a:srcRect/>
          <a:stretch>
            <a:fillRect/>
          </a:stretch>
        </p:blipFill>
        <p:spPr bwMode="auto">
          <a:xfrm>
            <a:off x="1333500" y="899980"/>
            <a:ext cx="6781800" cy="2059937"/>
          </a:xfrm>
          <a:prstGeom prst="rect">
            <a:avLst/>
          </a:prstGeom>
          <a:noFill/>
          <a:ln w="9525">
            <a:noFill/>
            <a:miter lim="800000"/>
            <a:headEnd/>
            <a:tailEnd/>
          </a:ln>
        </p:spPr>
      </p:pic>
    </p:spTree>
    <p:extLst>
      <p:ext uri="{BB962C8B-B14F-4D97-AF65-F5344CB8AC3E}">
        <p14:creationId xmlns:p14="http://schemas.microsoft.com/office/powerpoint/2010/main" val="13698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2000" y="4429780"/>
            <a:ext cx="7924800" cy="523220"/>
          </a:xfrm>
          <a:prstGeom prst="rect">
            <a:avLst/>
          </a:prstGeom>
          <a:solidFill>
            <a:srgbClr val="002060"/>
          </a:solidFill>
        </p:spPr>
        <p:txBody>
          <a:bodyPr wrap="square" rtlCol="0">
            <a:spAutoFit/>
          </a:bodyPr>
          <a:lstStyle/>
          <a:p>
            <a:r>
              <a:rPr lang="en-US" sz="2800" dirty="0" smtClean="0">
                <a:solidFill>
                  <a:srgbClr val="FFFF00"/>
                </a:solidFill>
              </a:rPr>
              <a:t> </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76</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0000"/>
                </a:solidFill>
              </a:rPr>
              <a:t>Wall Crossing 101</a:t>
            </a:r>
            <a:endParaRPr lang="en-US" sz="2800" dirty="0">
              <a:solidFill>
                <a:srgbClr val="FF00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9" name="TextBox 8"/>
          <p:cNvSpPr txBox="1"/>
          <p:nvPr/>
        </p:nvSpPr>
        <p:spPr>
          <a:xfrm>
            <a:off x="854068" y="3581400"/>
            <a:ext cx="7527932" cy="954107"/>
          </a:xfrm>
          <a:prstGeom prst="rect">
            <a:avLst/>
          </a:prstGeom>
          <a:noFill/>
        </p:spPr>
        <p:txBody>
          <a:bodyPr wrap="square" rtlCol="0">
            <a:spAutoFit/>
          </a:bodyPr>
          <a:lstStyle/>
          <a:p>
            <a:r>
              <a:rPr lang="en-US" sz="2800" dirty="0">
                <a:solidFill>
                  <a:srgbClr val="FF0000"/>
                </a:solidFill>
              </a:rPr>
              <a:t>Theories </a:t>
            </a:r>
            <a:r>
              <a:rPr lang="en-US" sz="2800" dirty="0" smtClean="0">
                <a:solidFill>
                  <a:srgbClr val="FF0000"/>
                </a:solidFill>
              </a:rPr>
              <a:t>Of </a:t>
            </a:r>
            <a:r>
              <a:rPr lang="en-US" sz="2800" dirty="0">
                <a:solidFill>
                  <a:srgbClr val="FF0000"/>
                </a:solidFill>
              </a:rPr>
              <a:t>Class S &amp; Spectral Networks</a:t>
            </a:r>
          </a:p>
          <a:p>
            <a:endParaRPr lang="en-US" sz="2800" dirty="0">
              <a:solidFill>
                <a:srgbClr val="FF0000"/>
              </a:solidFill>
            </a:endParaRPr>
          </a:p>
        </p:txBody>
      </p:sp>
      <p:sp>
        <p:nvSpPr>
          <p:cNvPr id="10" name="Oval 9"/>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
        <p:nvSpPr>
          <p:cNvPr id="11" name="TextBox 10"/>
          <p:cNvSpPr txBox="1"/>
          <p:nvPr/>
        </p:nvSpPr>
        <p:spPr>
          <a:xfrm>
            <a:off x="838200" y="54102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12" name="Oval 11"/>
          <p:cNvSpPr/>
          <p:nvPr/>
        </p:nvSpPr>
        <p:spPr>
          <a:xfrm>
            <a:off x="35689" y="4495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13" name="Oval 12"/>
          <p:cNvSpPr/>
          <p:nvPr/>
        </p:nvSpPr>
        <p:spPr>
          <a:xfrm>
            <a:off x="17362" y="5410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14" name="TextBox 13"/>
          <p:cNvSpPr txBox="1"/>
          <p:nvPr/>
        </p:nvSpPr>
        <p:spPr>
          <a:xfrm>
            <a:off x="838200" y="4419600"/>
            <a:ext cx="6720875" cy="523220"/>
          </a:xfrm>
          <a:prstGeom prst="rect">
            <a:avLst/>
          </a:prstGeom>
          <a:noFill/>
        </p:spPr>
        <p:txBody>
          <a:bodyPr wrap="square" rtlCol="0">
            <a:spAutoFit/>
          </a:bodyPr>
          <a:lstStyle/>
          <a:p>
            <a:r>
              <a:rPr lang="en-US" sz="2800" dirty="0" smtClean="0">
                <a:solidFill>
                  <a:srgbClr val="FFFF00"/>
                </a:solidFill>
              </a:rPr>
              <a:t>Defects In QFT – Exact Results</a:t>
            </a:r>
            <a:endParaRPr lang="en-US" sz="2800" dirty="0">
              <a:solidFill>
                <a:srgbClr val="FFFF00"/>
              </a:solidFill>
            </a:endParaRPr>
          </a:p>
        </p:txBody>
      </p:sp>
      <p:sp>
        <p:nvSpPr>
          <p:cNvPr id="17" name="Rectangle 16"/>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2685938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68"/>
            <a:ext cx="8229600" cy="1143000"/>
          </a:xfrm>
        </p:spPr>
        <p:txBody>
          <a:bodyPr/>
          <a:lstStyle/>
          <a:p>
            <a:r>
              <a:rPr lang="en-US" dirty="0" smtClean="0"/>
              <a:t>Interlude: Defects in Local QFT</a:t>
            </a:r>
            <a:endParaRPr lang="en-US" dirty="0"/>
          </a:p>
        </p:txBody>
      </p:sp>
      <p:sp>
        <p:nvSpPr>
          <p:cNvPr id="4" name="TextBox 3"/>
          <p:cNvSpPr txBox="1"/>
          <p:nvPr/>
        </p:nvSpPr>
        <p:spPr>
          <a:xfrm>
            <a:off x="152400" y="5657671"/>
            <a:ext cx="9144000" cy="1200329"/>
          </a:xfrm>
          <a:prstGeom prst="rect">
            <a:avLst/>
          </a:prstGeom>
          <a:noFill/>
        </p:spPr>
        <p:txBody>
          <a:bodyPr wrap="square" rtlCol="0">
            <a:spAutoFit/>
          </a:bodyPr>
          <a:lstStyle/>
          <a:p>
            <a:r>
              <a:rPr lang="en-US" sz="3600" dirty="0" smtClean="0">
                <a:solidFill>
                  <a:srgbClr val="7030A0"/>
                </a:solidFill>
              </a:rPr>
              <a:t>Defects are local disturbances supported on </a:t>
            </a:r>
            <a:r>
              <a:rPr lang="en-US" sz="3600" dirty="0" err="1" smtClean="0">
                <a:solidFill>
                  <a:srgbClr val="7030A0"/>
                </a:solidFill>
              </a:rPr>
              <a:t>submanifolds</a:t>
            </a:r>
            <a:r>
              <a:rPr lang="en-US" sz="3600" dirty="0" smtClean="0">
                <a:solidFill>
                  <a:srgbClr val="7030A0"/>
                </a:solidFill>
              </a:rPr>
              <a:t> of </a:t>
            </a:r>
            <a:r>
              <a:rPr lang="en-US" sz="3600" dirty="0" err="1" smtClean="0">
                <a:solidFill>
                  <a:srgbClr val="7030A0"/>
                </a:solidFill>
              </a:rPr>
              <a:t>spacetime</a:t>
            </a:r>
            <a:r>
              <a:rPr lang="en-US" sz="3600" dirty="0" smtClean="0">
                <a:solidFill>
                  <a:srgbClr val="7030A0"/>
                </a:solidFill>
              </a:rPr>
              <a:t>. </a:t>
            </a:r>
            <a:endParaRPr lang="en-US" sz="3600" dirty="0">
              <a:solidFill>
                <a:srgbClr val="7030A0"/>
              </a:solidFill>
            </a:endParaRPr>
          </a:p>
        </p:txBody>
      </p:sp>
      <p:sp>
        <p:nvSpPr>
          <p:cNvPr id="5" name="TextBox 4"/>
          <p:cNvSpPr txBox="1"/>
          <p:nvPr/>
        </p:nvSpPr>
        <p:spPr>
          <a:xfrm>
            <a:off x="0" y="3810000"/>
            <a:ext cx="9144000" cy="1754326"/>
          </a:xfrm>
          <a:prstGeom prst="rect">
            <a:avLst/>
          </a:prstGeom>
          <a:noFill/>
        </p:spPr>
        <p:txBody>
          <a:bodyPr wrap="square" rtlCol="0">
            <a:spAutoFit/>
          </a:bodyPr>
          <a:lstStyle/>
          <a:p>
            <a:r>
              <a:rPr lang="en-US" sz="3600" dirty="0" smtClean="0">
                <a:solidFill>
                  <a:srgbClr val="FF0000"/>
                </a:solidFill>
              </a:rPr>
              <a:t>Extended  ``operators’’  or ``defects’’  have been playing an increasingly important role in recent years in quantum field theory. </a:t>
            </a:r>
            <a:endParaRPr lang="en-US" sz="3600" dirty="0">
              <a:solidFill>
                <a:srgbClr val="FF0000"/>
              </a:solidFill>
            </a:endParaRPr>
          </a:p>
        </p:txBody>
      </p:sp>
      <p:sp>
        <p:nvSpPr>
          <p:cNvPr id="6" name="TextBox 5"/>
          <p:cNvSpPr txBox="1"/>
          <p:nvPr/>
        </p:nvSpPr>
        <p:spPr>
          <a:xfrm>
            <a:off x="304800" y="1143000"/>
            <a:ext cx="8610600" cy="1200329"/>
          </a:xfrm>
          <a:prstGeom prst="rect">
            <a:avLst/>
          </a:prstGeom>
          <a:noFill/>
        </p:spPr>
        <p:txBody>
          <a:bodyPr wrap="square" rtlCol="0">
            <a:spAutoFit/>
          </a:bodyPr>
          <a:lstStyle/>
          <a:p>
            <a:r>
              <a:rPr lang="en-US" sz="3600" dirty="0" smtClean="0">
                <a:solidFill>
                  <a:srgbClr val="0000FF"/>
                </a:solidFill>
              </a:rPr>
              <a:t>The very notion of ``what is a quantum field theory’’  is evolving…</a:t>
            </a:r>
            <a:endParaRPr lang="en-US" sz="3600" dirty="0">
              <a:solidFill>
                <a:srgbClr val="0000FF"/>
              </a:solidFill>
            </a:endParaRPr>
          </a:p>
        </p:txBody>
      </p:sp>
      <p:sp>
        <p:nvSpPr>
          <p:cNvPr id="7" name="TextBox 6"/>
          <p:cNvSpPr txBox="1"/>
          <p:nvPr/>
        </p:nvSpPr>
        <p:spPr>
          <a:xfrm>
            <a:off x="304800" y="2438400"/>
            <a:ext cx="8610600" cy="1200329"/>
          </a:xfrm>
          <a:prstGeom prst="rect">
            <a:avLst/>
          </a:prstGeom>
          <a:noFill/>
        </p:spPr>
        <p:txBody>
          <a:bodyPr wrap="square" rtlCol="0">
            <a:spAutoFit/>
          </a:bodyPr>
          <a:lstStyle/>
          <a:p>
            <a:r>
              <a:rPr lang="en-US" sz="3600" dirty="0" smtClean="0">
                <a:solidFill>
                  <a:srgbClr val="00B050"/>
                </a:solidFill>
              </a:rPr>
              <a:t>It no longer suffices just to know the correlators of all local operators.  </a:t>
            </a:r>
          </a:p>
        </p:txBody>
      </p:sp>
    </p:spTree>
    <p:extLst>
      <p:ext uri="{BB962C8B-B14F-4D97-AF65-F5344CB8AC3E}">
        <p14:creationId xmlns:p14="http://schemas.microsoft.com/office/powerpoint/2010/main" val="18446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Examples of Defects</a:t>
            </a:r>
            <a:endParaRPr lang="en-US" dirty="0"/>
          </a:p>
        </p:txBody>
      </p:sp>
      <p:sp>
        <p:nvSpPr>
          <p:cNvPr id="45" name="TextBox 44"/>
          <p:cNvSpPr txBox="1"/>
          <p:nvPr/>
        </p:nvSpPr>
        <p:spPr>
          <a:xfrm>
            <a:off x="990600" y="1219200"/>
            <a:ext cx="7620000" cy="646331"/>
          </a:xfrm>
          <a:prstGeom prst="rect">
            <a:avLst/>
          </a:prstGeom>
          <a:noFill/>
        </p:spPr>
        <p:txBody>
          <a:bodyPr wrap="square" rtlCol="0">
            <a:spAutoFit/>
          </a:bodyPr>
          <a:lstStyle/>
          <a:p>
            <a:r>
              <a:rPr lang="en-US" sz="3600" u="sng" dirty="0" smtClean="0">
                <a:solidFill>
                  <a:srgbClr val="FF0000"/>
                </a:solidFill>
              </a:rPr>
              <a:t>Example 1</a:t>
            </a:r>
            <a:r>
              <a:rPr lang="en-US" sz="3600" dirty="0" smtClean="0">
                <a:solidFill>
                  <a:srgbClr val="FF0000"/>
                </a:solidFill>
              </a:rPr>
              <a:t>: d=0:  Local Operators</a:t>
            </a:r>
            <a:endParaRPr lang="en-US" sz="3600" dirty="0">
              <a:solidFill>
                <a:srgbClr val="FF0000"/>
              </a:solidFill>
            </a:endParaRPr>
          </a:p>
        </p:txBody>
      </p:sp>
      <p:sp>
        <p:nvSpPr>
          <p:cNvPr id="46" name="TextBox 45"/>
          <p:cNvSpPr txBox="1"/>
          <p:nvPr/>
        </p:nvSpPr>
        <p:spPr>
          <a:xfrm>
            <a:off x="762000" y="2209800"/>
            <a:ext cx="8229600" cy="707886"/>
          </a:xfrm>
          <a:prstGeom prst="rect">
            <a:avLst/>
          </a:prstGeom>
          <a:noFill/>
        </p:spPr>
        <p:txBody>
          <a:bodyPr wrap="square" rtlCol="0">
            <a:spAutoFit/>
          </a:bodyPr>
          <a:lstStyle/>
          <a:p>
            <a:r>
              <a:rPr lang="en-US" sz="4000" u="sng" dirty="0" smtClean="0">
                <a:solidFill>
                  <a:srgbClr val="7030A0"/>
                </a:solidFill>
              </a:rPr>
              <a:t>Example 2</a:t>
            </a:r>
            <a:r>
              <a:rPr lang="en-US" sz="4000" dirty="0" smtClean="0">
                <a:solidFill>
                  <a:srgbClr val="7030A0"/>
                </a:solidFill>
              </a:rPr>
              <a:t>:  d=1:  ``Line operators’’ </a:t>
            </a:r>
            <a:endParaRPr lang="en-US" sz="4000" dirty="0">
              <a:solidFill>
                <a:srgbClr val="7030A0"/>
              </a:solidFill>
            </a:endParaRPr>
          </a:p>
        </p:txBody>
      </p:sp>
      <p:sp>
        <p:nvSpPr>
          <p:cNvPr id="48" name="Rectangle 47"/>
          <p:cNvSpPr/>
          <p:nvPr/>
        </p:nvSpPr>
        <p:spPr>
          <a:xfrm rot="5400000">
            <a:off x="4038600" y="5791200"/>
            <a:ext cx="342900" cy="1905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04800" y="3429000"/>
            <a:ext cx="3581400" cy="1077218"/>
          </a:xfrm>
          <a:prstGeom prst="rect">
            <a:avLst/>
          </a:prstGeom>
          <a:noFill/>
        </p:spPr>
        <p:txBody>
          <a:bodyPr wrap="square" rtlCol="0">
            <a:spAutoFit/>
          </a:bodyPr>
          <a:lstStyle/>
          <a:p>
            <a:r>
              <a:rPr lang="en-US" sz="3200" dirty="0" smtClean="0">
                <a:solidFill>
                  <a:srgbClr val="C00000"/>
                </a:solidFill>
              </a:rPr>
              <a:t>Gauge theory Wilson line: </a:t>
            </a:r>
            <a:endParaRPr lang="en-US" sz="3200" dirty="0">
              <a:solidFill>
                <a:srgbClr val="C00000"/>
              </a:solidFill>
            </a:endParaRPr>
          </a:p>
        </p:txBody>
      </p:sp>
      <p:sp>
        <p:nvSpPr>
          <p:cNvPr id="47" name="TextBox 46"/>
          <p:cNvSpPr txBox="1"/>
          <p:nvPr/>
        </p:nvSpPr>
        <p:spPr>
          <a:xfrm>
            <a:off x="762000" y="5069915"/>
            <a:ext cx="9144000" cy="1754326"/>
          </a:xfrm>
          <a:prstGeom prst="rect">
            <a:avLst/>
          </a:prstGeom>
          <a:noFill/>
        </p:spPr>
        <p:txBody>
          <a:bodyPr wrap="square" rtlCol="0">
            <a:spAutoFit/>
          </a:bodyPr>
          <a:lstStyle/>
          <a:p>
            <a:r>
              <a:rPr lang="en-US" sz="2400" dirty="0" smtClean="0">
                <a:solidFill>
                  <a:srgbClr val="0000FF"/>
                </a:solidFill>
              </a:rPr>
              <a:t> </a:t>
            </a:r>
            <a:r>
              <a:rPr lang="en-US" sz="3600" u="sng" dirty="0" smtClean="0">
                <a:solidFill>
                  <a:srgbClr val="0000FF"/>
                </a:solidFill>
              </a:rPr>
              <a:t>Example 3</a:t>
            </a:r>
            <a:r>
              <a:rPr lang="en-US" sz="3600" dirty="0" smtClean="0">
                <a:solidFill>
                  <a:srgbClr val="0000FF"/>
                </a:solidFill>
              </a:rPr>
              <a:t>:  Surface defects:  Couple a </a:t>
            </a:r>
          </a:p>
          <a:p>
            <a:r>
              <a:rPr lang="en-US" sz="3600" dirty="0" smtClean="0">
                <a:solidFill>
                  <a:srgbClr val="0000FF"/>
                </a:solidFill>
              </a:rPr>
              <a:t>2-dimensional field theory to an ambient </a:t>
            </a:r>
          </a:p>
          <a:p>
            <a:r>
              <a:rPr lang="en-US" sz="3600" dirty="0">
                <a:solidFill>
                  <a:srgbClr val="0000FF"/>
                </a:solidFill>
              </a:rPr>
              <a:t> </a:t>
            </a:r>
            <a:r>
              <a:rPr lang="en-US" sz="3600" dirty="0" smtClean="0">
                <a:solidFill>
                  <a:srgbClr val="0000FF"/>
                </a:solidFill>
              </a:rPr>
              <a:t>             4-dimensional theory.  </a:t>
            </a: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52800" y="3810000"/>
            <a:ext cx="4991100" cy="598170"/>
          </a:xfrm>
          <a:prstGeom prst="rect">
            <a:avLst/>
          </a:prstGeom>
        </p:spPr>
      </p:pic>
    </p:spTree>
    <p:extLst>
      <p:ext uri="{BB962C8B-B14F-4D97-AF65-F5344CB8AC3E}">
        <p14:creationId xmlns:p14="http://schemas.microsoft.com/office/powerpoint/2010/main" val="14263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3" grpId="0"/>
      <p:bldP spid="4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ghton EC85 Ab264 884f - Flatland, co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4015451" cy="4888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2/26/Foto_E._A._Abbott.jpg/220px-Foto_E._A._Abbot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685800"/>
            <a:ext cx="2095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lexlazar.files.wordpress.com/2011/08/linelan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3000" y="4267200"/>
            <a:ext cx="4008306" cy="244123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5410200" y="152400"/>
            <a:ext cx="0" cy="53340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391400" y="3429000"/>
            <a:ext cx="1143000"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67200" y="3352800"/>
            <a:ext cx="1219200" cy="129540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4572000" y="4495800"/>
            <a:ext cx="319088" cy="285750"/>
          </a:xfrm>
          <a:prstGeom prst="rect">
            <a:avLst/>
          </a:prstGeom>
        </p:spPr>
      </p:pic>
      <p:pic>
        <p:nvPicPr>
          <p:cNvPr id="3" name="Picture 2"/>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8458200" y="3048001"/>
            <a:ext cx="300038" cy="409575"/>
          </a:xfrm>
          <a:prstGeom prst="rect">
            <a:avLst/>
          </a:prstGeom>
        </p:spPr>
      </p:pic>
      <p:pic>
        <p:nvPicPr>
          <p:cNvPr id="4" name="Picture 3"/>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638800" y="152400"/>
            <a:ext cx="271463" cy="285750"/>
          </a:xfrm>
          <a:prstGeom prst="rect">
            <a:avLst/>
          </a:prstGeom>
        </p:spPr>
      </p:pic>
    </p:spTree>
    <p:extLst>
      <p:ext uri="{BB962C8B-B14F-4D97-AF65-F5344CB8AC3E}">
        <p14:creationId xmlns:p14="http://schemas.microsoft.com/office/powerpoint/2010/main" val="22822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7/79/Hil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1066800"/>
            <a:ext cx="1957086" cy="2635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8288"/>
            <a:ext cx="8229600" cy="1143000"/>
          </a:xfrm>
        </p:spPr>
        <p:txBody>
          <a:bodyPr/>
          <a:lstStyle/>
          <a:p>
            <a:r>
              <a:rPr lang="en-US" dirty="0" smtClean="0"/>
              <a:t>1900: Hilbert’s 6</a:t>
            </a:r>
            <a:r>
              <a:rPr lang="en-US" baseline="30000" dirty="0" smtClean="0"/>
              <a:t>th</a:t>
            </a:r>
            <a:r>
              <a:rPr lang="en-US" dirty="0" smtClean="0"/>
              <a:t> Problem </a:t>
            </a:r>
            <a:endParaRPr lang="en-US" dirty="0"/>
          </a:p>
        </p:txBody>
      </p:sp>
      <p:grpSp>
        <p:nvGrpSpPr>
          <p:cNvPr id="6" name="Group 5"/>
          <p:cNvGrpSpPr/>
          <p:nvPr/>
        </p:nvGrpSpPr>
        <p:grpSpPr>
          <a:xfrm>
            <a:off x="76200" y="3962400"/>
            <a:ext cx="8991600" cy="990600"/>
            <a:chOff x="76200" y="3962400"/>
            <a:chExt cx="8991600" cy="990600"/>
          </a:xfrm>
        </p:grpSpPr>
        <p:sp>
          <p:nvSpPr>
            <p:cNvPr id="4" name="Rectangle 3"/>
            <p:cNvSpPr/>
            <p:nvPr/>
          </p:nvSpPr>
          <p:spPr>
            <a:xfrm>
              <a:off x="76200" y="3962400"/>
              <a:ext cx="8991600" cy="990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114800"/>
              <a:ext cx="8458200" cy="523220"/>
            </a:xfrm>
            <a:prstGeom prst="rect">
              <a:avLst/>
            </a:prstGeom>
            <a:noFill/>
          </p:spPr>
          <p:txBody>
            <a:bodyPr wrap="square" rtlCol="0">
              <a:spAutoFit/>
            </a:bodyPr>
            <a:lstStyle/>
            <a:p>
              <a:r>
                <a:rPr lang="en-US" sz="2800" dirty="0" smtClean="0">
                  <a:solidFill>
                    <a:srgbClr val="FFFF00"/>
                  </a:solidFill>
                </a:rPr>
                <a:t>October 7, 1900: Planck’s formula, leading to h. </a:t>
              </a:r>
              <a:endParaRPr lang="en-US" sz="2800" dirty="0">
                <a:solidFill>
                  <a:srgbClr val="FFFF00"/>
                </a:solidFill>
              </a:endParaRPr>
            </a:p>
          </p:txBody>
        </p:sp>
      </p:grpSp>
      <p:sp>
        <p:nvSpPr>
          <p:cNvPr id="9" name="TextBox 8"/>
          <p:cNvSpPr txBox="1"/>
          <p:nvPr/>
        </p:nvSpPr>
        <p:spPr>
          <a:xfrm>
            <a:off x="2408663" y="1447800"/>
            <a:ext cx="6553200" cy="1384995"/>
          </a:xfrm>
          <a:prstGeom prst="rect">
            <a:avLst/>
          </a:prstGeom>
          <a:noFill/>
        </p:spPr>
        <p:txBody>
          <a:bodyPr wrap="square" rtlCol="0">
            <a:spAutoFit/>
          </a:bodyPr>
          <a:lstStyle/>
          <a:p>
            <a:r>
              <a:rPr lang="en-US" sz="2800" dirty="0" smtClean="0">
                <a:solidFill>
                  <a:srgbClr val="FF0000"/>
                </a:solidFill>
              </a:rPr>
              <a:t>To treat […] by means of axioms, those physical sciences in which mathematics plays an important part […] </a:t>
            </a:r>
            <a:endParaRPr lang="en-US" sz="2800" dirty="0">
              <a:solidFill>
                <a:srgbClr val="FF0000"/>
              </a:solidFill>
            </a:endParaRPr>
          </a:p>
        </p:txBody>
      </p:sp>
      <p:pic>
        <p:nvPicPr>
          <p:cNvPr id="10" name="Picture 9"/>
          <p:cNvPicPr>
            <a:picLocks noChangeAspect="1"/>
          </p:cNvPicPr>
          <p:nvPr/>
        </p:nvPicPr>
        <p:blipFill>
          <a:blip r:embed="rId4"/>
          <a:stretch>
            <a:fillRect/>
          </a:stretch>
        </p:blipFill>
        <p:spPr>
          <a:xfrm>
            <a:off x="69761" y="5234189"/>
            <a:ext cx="9128342" cy="1215272"/>
          </a:xfrm>
          <a:prstGeom prst="rect">
            <a:avLst/>
          </a:prstGeom>
        </p:spPr>
      </p:pic>
    </p:spTree>
    <p:extLst>
      <p:ext uri="{BB962C8B-B14F-4D97-AF65-F5344CB8AC3E}">
        <p14:creationId xmlns:p14="http://schemas.microsoft.com/office/powerpoint/2010/main" val="17932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397"/>
            <a:ext cx="8229600" cy="1143000"/>
          </a:xfrm>
        </p:spPr>
        <p:txBody>
          <a:bodyPr/>
          <a:lstStyle/>
          <a:p>
            <a:r>
              <a:rPr lang="en-US" dirty="0" smtClean="0"/>
              <a:t>Defects Within Defects</a:t>
            </a:r>
            <a:endParaRPr lang="en-US" dirty="0"/>
          </a:p>
        </p:txBody>
      </p:sp>
      <p:cxnSp>
        <p:nvCxnSpPr>
          <p:cNvPr id="6" name="Straight Connector 5"/>
          <p:cNvCxnSpPr/>
          <p:nvPr/>
        </p:nvCxnSpPr>
        <p:spPr>
          <a:xfrm>
            <a:off x="1219200" y="1447800"/>
            <a:ext cx="73897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1779" y="5257799"/>
            <a:ext cx="73897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61417" y="2486891"/>
            <a:ext cx="73897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793051" y="1623635"/>
            <a:ext cx="1039091" cy="6874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583431" y="3872345"/>
            <a:ext cx="277090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328579" y="2775527"/>
            <a:ext cx="2655455"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47345" y="4103255"/>
            <a:ext cx="7389779"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735323" y="4336817"/>
            <a:ext cx="1154545" cy="687421"/>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5579" y="1905000"/>
            <a:ext cx="1676400" cy="646331"/>
          </a:xfrm>
          <a:prstGeom prst="rect">
            <a:avLst/>
          </a:prstGeom>
          <a:noFill/>
        </p:spPr>
        <p:txBody>
          <a:bodyPr wrap="square" rtlCol="0">
            <a:spAutoFit/>
          </a:bodyPr>
          <a:lstStyle/>
          <a:p>
            <a:r>
              <a:rPr lang="en-US" sz="3600" dirty="0" smtClean="0">
                <a:solidFill>
                  <a:srgbClr val="00B050"/>
                </a:solidFill>
              </a:rPr>
              <a:t>P</a:t>
            </a:r>
            <a:endParaRPr lang="en-US" sz="3600" dirty="0">
              <a:solidFill>
                <a:srgbClr val="00B050"/>
              </a:solidFill>
            </a:endParaRPr>
          </a:p>
        </p:txBody>
      </p:sp>
      <p:sp>
        <p:nvSpPr>
          <p:cNvPr id="23" name="TextBox 22"/>
          <p:cNvSpPr txBox="1"/>
          <p:nvPr/>
        </p:nvSpPr>
        <p:spPr>
          <a:xfrm>
            <a:off x="3884579" y="4191000"/>
            <a:ext cx="1828800" cy="646331"/>
          </a:xfrm>
          <a:prstGeom prst="rect">
            <a:avLst/>
          </a:prstGeom>
          <a:noFill/>
        </p:spPr>
        <p:txBody>
          <a:bodyPr wrap="square" rtlCol="0">
            <a:spAutoFit/>
          </a:bodyPr>
          <a:lstStyle/>
          <a:p>
            <a:r>
              <a:rPr lang="en-US" sz="3600" dirty="0" smtClean="0">
                <a:solidFill>
                  <a:srgbClr val="00B050"/>
                </a:solidFill>
              </a:rPr>
              <a:t>Q</a:t>
            </a:r>
            <a:endParaRPr lang="en-US" sz="3600" dirty="0">
              <a:solidFill>
                <a:srgbClr val="00B050"/>
              </a:solidFill>
            </a:endParaRPr>
          </a:p>
        </p:txBody>
      </p:sp>
      <p:cxnSp>
        <p:nvCxnSpPr>
          <p:cNvPr id="25" name="Straight Connector 24"/>
          <p:cNvCxnSpPr/>
          <p:nvPr/>
        </p:nvCxnSpPr>
        <p:spPr>
          <a:xfrm rot="5400000" flipH="1" flipV="1">
            <a:off x="3960779" y="3733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770279" y="3009900"/>
            <a:ext cx="1066800" cy="68580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265579" y="3200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6979" y="3352800"/>
            <a:ext cx="1295400" cy="646331"/>
          </a:xfrm>
          <a:prstGeom prst="rect">
            <a:avLst/>
          </a:prstGeom>
          <a:noFill/>
        </p:spPr>
        <p:txBody>
          <a:bodyPr wrap="square" rtlCol="0">
            <a:spAutoFit/>
          </a:bodyPr>
          <a:lstStyle/>
          <a:p>
            <a:r>
              <a:rPr lang="en-US" sz="3600" dirty="0" smtClean="0">
                <a:solidFill>
                  <a:srgbClr val="7030A0"/>
                </a:solidFill>
                <a:latin typeface="Symbol" pitchFamily="18" charset="2"/>
                <a:cs typeface="Angsana New" pitchFamily="18" charset="-34"/>
              </a:rPr>
              <a:t>a</a:t>
            </a:r>
            <a:endParaRPr lang="en-US" sz="3600" dirty="0">
              <a:solidFill>
                <a:srgbClr val="7030A0"/>
              </a:solidFill>
              <a:latin typeface="Symbol" pitchFamily="18" charset="2"/>
              <a:cs typeface="Angsana New" pitchFamily="18" charset="-34"/>
            </a:endParaRPr>
          </a:p>
        </p:txBody>
      </p:sp>
      <p:sp>
        <p:nvSpPr>
          <p:cNvPr id="31" name="TextBox 30"/>
          <p:cNvSpPr txBox="1"/>
          <p:nvPr/>
        </p:nvSpPr>
        <p:spPr>
          <a:xfrm>
            <a:off x="4417979" y="2819400"/>
            <a:ext cx="1676400" cy="646331"/>
          </a:xfrm>
          <a:prstGeom prst="rect">
            <a:avLst/>
          </a:prstGeom>
          <a:noFill/>
        </p:spPr>
        <p:txBody>
          <a:bodyPr wrap="square" rtlCol="0">
            <a:spAutoFit/>
          </a:bodyPr>
          <a:lstStyle/>
          <a:p>
            <a:r>
              <a:rPr lang="en-US" sz="3600" dirty="0" smtClean="0">
                <a:solidFill>
                  <a:srgbClr val="7030A0"/>
                </a:solidFill>
                <a:latin typeface="Symbol" pitchFamily="18" charset="2"/>
              </a:rPr>
              <a:t>b</a:t>
            </a:r>
            <a:endParaRPr lang="en-US" sz="3600" dirty="0">
              <a:solidFill>
                <a:srgbClr val="7030A0"/>
              </a:solidFill>
              <a:latin typeface="Symbol" pitchFamily="18" charset="2"/>
            </a:endParaRPr>
          </a:p>
        </p:txBody>
      </p:sp>
      <p:sp>
        <p:nvSpPr>
          <p:cNvPr id="32" name="TextBox 31"/>
          <p:cNvSpPr txBox="1"/>
          <p:nvPr/>
        </p:nvSpPr>
        <p:spPr>
          <a:xfrm>
            <a:off x="1141379" y="2895600"/>
            <a:ext cx="1447800" cy="1015663"/>
          </a:xfrm>
          <a:prstGeom prst="rect">
            <a:avLst/>
          </a:prstGeom>
          <a:noFill/>
        </p:spPr>
        <p:txBody>
          <a:bodyPr wrap="square" rtlCol="0">
            <a:spAutoFit/>
          </a:bodyPr>
          <a:lstStyle/>
          <a:p>
            <a:r>
              <a:rPr lang="en-US" sz="6000" dirty="0" smtClean="0">
                <a:solidFill>
                  <a:srgbClr val="0070C0"/>
                </a:solidFill>
                <a:latin typeface="Mathematica7Mono" pitchFamily="2" charset="0"/>
                <a:ea typeface="Mathematica7Mono" pitchFamily="2" charset="0"/>
              </a:rPr>
              <a:t>A</a:t>
            </a:r>
            <a:endParaRPr lang="en-US" sz="6000" dirty="0">
              <a:solidFill>
                <a:srgbClr val="0070C0"/>
              </a:solidFill>
              <a:latin typeface="Mathematica7Mono" pitchFamily="2" charset="0"/>
              <a:ea typeface="Mathematica7Mono" pitchFamily="2" charset="0"/>
            </a:endParaRPr>
          </a:p>
        </p:txBody>
      </p:sp>
      <p:sp>
        <p:nvSpPr>
          <p:cNvPr id="33" name="TextBox 32"/>
          <p:cNvSpPr txBox="1"/>
          <p:nvPr/>
        </p:nvSpPr>
        <p:spPr>
          <a:xfrm>
            <a:off x="6322979" y="2743200"/>
            <a:ext cx="1752600" cy="1015663"/>
          </a:xfrm>
          <a:prstGeom prst="rect">
            <a:avLst/>
          </a:prstGeom>
          <a:noFill/>
        </p:spPr>
        <p:txBody>
          <a:bodyPr wrap="square" rtlCol="0">
            <a:spAutoFit/>
          </a:bodyPr>
          <a:lstStyle/>
          <a:p>
            <a:r>
              <a:rPr lang="en-US" sz="6000" dirty="0" smtClean="0">
                <a:solidFill>
                  <a:srgbClr val="0070C0"/>
                </a:solidFill>
                <a:latin typeface="Mathematica7Mono" pitchFamily="2" charset="0"/>
                <a:ea typeface="Mathematica7Mono" pitchFamily="2" charset="0"/>
              </a:rPr>
              <a:t>B</a:t>
            </a:r>
            <a:endParaRPr lang="en-US" sz="6000" dirty="0">
              <a:solidFill>
                <a:srgbClr val="0070C0"/>
              </a:solidFill>
              <a:latin typeface="Mathematica7Mono" pitchFamily="2" charset="0"/>
              <a:ea typeface="Mathematica7Mono" pitchFamily="2" charset="0"/>
            </a:endParaRPr>
          </a:p>
        </p:txBody>
      </p:sp>
      <p:sp>
        <p:nvSpPr>
          <p:cNvPr id="21" name="Slide Number Placeholder 20"/>
          <p:cNvSpPr>
            <a:spLocks noGrp="1"/>
          </p:cNvSpPr>
          <p:nvPr>
            <p:ph type="sldNum" sz="quarter" idx="12"/>
          </p:nvPr>
        </p:nvSpPr>
        <p:spPr>
          <a:xfrm>
            <a:off x="7010400" y="6466832"/>
            <a:ext cx="2133600" cy="365125"/>
          </a:xfrm>
        </p:spPr>
        <p:txBody>
          <a:bodyPr/>
          <a:lstStyle/>
          <a:p>
            <a:fld id="{8CC33826-6C47-413F-88A8-05EB57E6DE90}" type="slidenum">
              <a:rPr lang="en-US" smtClean="0"/>
              <a:pPr/>
              <a:t>80</a:t>
            </a:fld>
            <a:endParaRPr lang="en-US"/>
          </a:p>
        </p:txBody>
      </p:sp>
      <p:sp>
        <p:nvSpPr>
          <p:cNvPr id="3" name="TextBox 2"/>
          <p:cNvSpPr txBox="1"/>
          <p:nvPr/>
        </p:nvSpPr>
        <p:spPr>
          <a:xfrm>
            <a:off x="381000" y="5943600"/>
            <a:ext cx="8305800" cy="646331"/>
          </a:xfrm>
          <a:prstGeom prst="rect">
            <a:avLst/>
          </a:prstGeom>
          <a:noFill/>
        </p:spPr>
        <p:txBody>
          <a:bodyPr wrap="square" rtlCol="0">
            <a:spAutoFit/>
          </a:bodyPr>
          <a:lstStyle/>
          <a:p>
            <a:r>
              <a:rPr lang="en-US" sz="3600" dirty="0" smtClean="0">
                <a:solidFill>
                  <a:srgbClr val="0000FF"/>
                </a:solidFill>
              </a:rPr>
              <a:t>Mathematically – related to </a:t>
            </a:r>
            <a:r>
              <a:rPr lang="en-US" sz="3600" dirty="0" smtClean="0">
                <a:solidFill>
                  <a:srgbClr val="FF0000"/>
                </a:solidFill>
              </a:rPr>
              <a:t>N-categories</a:t>
            </a:r>
            <a:r>
              <a:rPr lang="en-US" sz="3600" dirty="0" smtClean="0">
                <a:solidFill>
                  <a:srgbClr val="0000FF"/>
                </a:solidFill>
              </a:rPr>
              <a:t>….</a:t>
            </a:r>
            <a:endParaRPr lang="en-US" sz="3600" dirty="0">
              <a:solidFill>
                <a:srgbClr val="0000FF"/>
              </a:solidFill>
            </a:endParaRPr>
          </a:p>
        </p:txBody>
      </p:sp>
    </p:spTree>
    <p:custDataLst>
      <p:tags r:id="rId1"/>
    </p:custDataLst>
    <p:extLst>
      <p:ext uri="{BB962C8B-B14F-4D97-AF65-F5344CB8AC3E}">
        <p14:creationId xmlns:p14="http://schemas.microsoft.com/office/powerpoint/2010/main" val="2380566580"/>
      </p:ext>
    </p:extLst>
  </p:cSld>
  <p:clrMapOvr>
    <a:masterClrMapping/>
  </p:clrMapOvr>
  <p:transition advTm="2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9" grpId="0" animBg="1"/>
      <p:bldP spid="30" grpId="0"/>
      <p:bldP spid="31" grpId="0"/>
      <p:bldP spid="32" grpId="0"/>
      <p:bldP spid="33" grpId="0"/>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7" y="0"/>
            <a:ext cx="8229600" cy="1143000"/>
          </a:xfrm>
        </p:spPr>
        <p:txBody>
          <a:bodyPr/>
          <a:lstStyle/>
          <a:p>
            <a:r>
              <a:rPr lang="en-US" dirty="0" smtClean="0"/>
              <a:t>Supersymmetric Line </a:t>
            </a:r>
            <a:r>
              <a:rPr lang="en-US" dirty="0" smtClean="0"/>
              <a:t>Defect VEVs</a:t>
            </a:r>
            <a:endParaRPr lang="en-US" dirty="0"/>
          </a:p>
        </p:txBody>
      </p:sp>
      <p:sp>
        <p:nvSpPr>
          <p:cNvPr id="58" name="TextBox 57"/>
          <p:cNvSpPr txBox="1"/>
          <p:nvPr/>
        </p:nvSpPr>
        <p:spPr>
          <a:xfrm>
            <a:off x="0" y="982667"/>
            <a:ext cx="9144000" cy="1200329"/>
          </a:xfrm>
          <a:prstGeom prst="rect">
            <a:avLst/>
          </a:prstGeom>
          <a:noFill/>
        </p:spPr>
        <p:txBody>
          <a:bodyPr wrap="square" rtlCol="0">
            <a:spAutoFit/>
          </a:bodyPr>
          <a:lstStyle/>
          <a:p>
            <a:r>
              <a:rPr lang="en-US" sz="3600" dirty="0" smtClean="0">
                <a:solidFill>
                  <a:srgbClr val="0000FF"/>
                </a:solidFill>
              </a:rPr>
              <a:t>Large class of defects for which we can write exact results.  </a:t>
            </a:r>
            <a:endParaRPr lang="en-US" sz="3600" dirty="0">
              <a:solidFill>
                <a:srgbClr val="0000FF"/>
              </a:solidFill>
            </a:endParaRPr>
          </a:p>
        </p:txBody>
      </p:sp>
      <p:grpSp>
        <p:nvGrpSpPr>
          <p:cNvPr id="20" name="Group 85"/>
          <p:cNvGrpSpPr>
            <a:grpSpLocks noChangeAspect="1"/>
          </p:cNvGrpSpPr>
          <p:nvPr>
            <p:custDataLst>
              <p:tags r:id="rId1"/>
            </p:custDataLst>
          </p:nvPr>
        </p:nvGrpSpPr>
        <p:grpSpPr bwMode="auto">
          <a:xfrm>
            <a:off x="1564383" y="2389926"/>
            <a:ext cx="5491105" cy="762000"/>
            <a:chOff x="585" y="2616"/>
            <a:chExt cx="28241" cy="3919"/>
          </a:xfrm>
          <a:solidFill>
            <a:srgbClr val="FF0066"/>
          </a:solidFill>
        </p:grpSpPr>
        <p:sp>
          <p:nvSpPr>
            <p:cNvPr id="21" name="Freeform 87"/>
            <p:cNvSpPr>
              <a:spLocks/>
            </p:cNvSpPr>
            <p:nvPr/>
          </p:nvSpPr>
          <p:spPr bwMode="auto">
            <a:xfrm>
              <a:off x="585" y="3625"/>
              <a:ext cx="1285" cy="1503"/>
            </a:xfrm>
            <a:custGeom>
              <a:avLst/>
              <a:gdLst/>
              <a:ahLst/>
              <a:cxnLst>
                <a:cxn ang="0">
                  <a:pos x="353" y="0"/>
                </a:cxn>
                <a:cxn ang="0">
                  <a:pos x="526" y="0"/>
                </a:cxn>
                <a:cxn ang="0">
                  <a:pos x="603" y="8"/>
                </a:cxn>
                <a:cxn ang="0">
                  <a:pos x="733" y="8"/>
                </a:cxn>
                <a:cxn ang="0">
                  <a:pos x="819" y="0"/>
                </a:cxn>
                <a:cxn ang="0">
                  <a:pos x="1000" y="0"/>
                </a:cxn>
                <a:cxn ang="0">
                  <a:pos x="1018" y="17"/>
                </a:cxn>
                <a:cxn ang="0">
                  <a:pos x="1018" y="44"/>
                </a:cxn>
                <a:cxn ang="0">
                  <a:pos x="1009" y="62"/>
                </a:cxn>
                <a:cxn ang="0">
                  <a:pos x="992" y="70"/>
                </a:cxn>
                <a:cxn ang="0">
                  <a:pos x="845" y="70"/>
                </a:cxn>
                <a:cxn ang="0">
                  <a:pos x="776" y="88"/>
                </a:cxn>
                <a:cxn ang="0">
                  <a:pos x="741" y="106"/>
                </a:cxn>
                <a:cxn ang="0">
                  <a:pos x="724" y="132"/>
                </a:cxn>
                <a:cxn ang="0">
                  <a:pos x="716" y="176"/>
                </a:cxn>
                <a:cxn ang="0">
                  <a:pos x="716" y="194"/>
                </a:cxn>
                <a:cxn ang="0">
                  <a:pos x="431" y="1371"/>
                </a:cxn>
                <a:cxn ang="0">
                  <a:pos x="422" y="1388"/>
                </a:cxn>
                <a:cxn ang="0">
                  <a:pos x="422" y="1433"/>
                </a:cxn>
                <a:cxn ang="0">
                  <a:pos x="431" y="1441"/>
                </a:cxn>
                <a:cxn ang="0">
                  <a:pos x="690" y="1441"/>
                </a:cxn>
                <a:cxn ang="0">
                  <a:pos x="836" y="1424"/>
                </a:cxn>
                <a:cxn ang="0">
                  <a:pos x="949" y="1388"/>
                </a:cxn>
                <a:cxn ang="0">
                  <a:pos x="1035" y="1326"/>
                </a:cxn>
                <a:cxn ang="0">
                  <a:pos x="1095" y="1256"/>
                </a:cxn>
                <a:cxn ang="0">
                  <a:pos x="1147" y="1167"/>
                </a:cxn>
                <a:cxn ang="0">
                  <a:pos x="1190" y="1079"/>
                </a:cxn>
                <a:cxn ang="0">
                  <a:pos x="1225" y="990"/>
                </a:cxn>
                <a:cxn ang="0">
                  <a:pos x="1242" y="955"/>
                </a:cxn>
                <a:cxn ang="0">
                  <a:pos x="1250" y="946"/>
                </a:cxn>
                <a:cxn ang="0">
                  <a:pos x="1276" y="946"/>
                </a:cxn>
                <a:cxn ang="0">
                  <a:pos x="1285" y="955"/>
                </a:cxn>
                <a:cxn ang="0">
                  <a:pos x="1285" y="981"/>
                </a:cxn>
                <a:cxn ang="0">
                  <a:pos x="1276" y="999"/>
                </a:cxn>
                <a:cxn ang="0">
                  <a:pos x="1112" y="1468"/>
                </a:cxn>
                <a:cxn ang="0">
                  <a:pos x="1104" y="1486"/>
                </a:cxn>
                <a:cxn ang="0">
                  <a:pos x="1087" y="1503"/>
                </a:cxn>
                <a:cxn ang="0">
                  <a:pos x="17" y="1503"/>
                </a:cxn>
                <a:cxn ang="0">
                  <a:pos x="0" y="1494"/>
                </a:cxn>
                <a:cxn ang="0">
                  <a:pos x="0" y="1459"/>
                </a:cxn>
                <a:cxn ang="0">
                  <a:pos x="8" y="1441"/>
                </a:cxn>
                <a:cxn ang="0">
                  <a:pos x="26" y="1433"/>
                </a:cxn>
                <a:cxn ang="0">
                  <a:pos x="155" y="1433"/>
                </a:cxn>
                <a:cxn ang="0">
                  <a:pos x="207" y="1415"/>
                </a:cxn>
                <a:cxn ang="0">
                  <a:pos x="233" y="1379"/>
                </a:cxn>
                <a:cxn ang="0">
                  <a:pos x="250" y="1326"/>
                </a:cxn>
                <a:cxn ang="0">
                  <a:pos x="534" y="159"/>
                </a:cxn>
                <a:cxn ang="0">
                  <a:pos x="543" y="141"/>
                </a:cxn>
                <a:cxn ang="0">
                  <a:pos x="543" y="115"/>
                </a:cxn>
                <a:cxn ang="0">
                  <a:pos x="534" y="97"/>
                </a:cxn>
                <a:cxn ang="0">
                  <a:pos x="526" y="88"/>
                </a:cxn>
                <a:cxn ang="0">
                  <a:pos x="509" y="79"/>
                </a:cxn>
                <a:cxn ang="0">
                  <a:pos x="483" y="79"/>
                </a:cxn>
                <a:cxn ang="0">
                  <a:pos x="448" y="70"/>
                </a:cxn>
                <a:cxn ang="0">
                  <a:pos x="353" y="70"/>
                </a:cxn>
                <a:cxn ang="0">
                  <a:pos x="336" y="62"/>
                </a:cxn>
                <a:cxn ang="0">
                  <a:pos x="336" y="26"/>
                </a:cxn>
                <a:cxn ang="0">
                  <a:pos x="345" y="8"/>
                </a:cxn>
                <a:cxn ang="0">
                  <a:pos x="353" y="0"/>
                </a:cxn>
              </a:cxnLst>
              <a:rect l="0" t="0" r="r" b="b"/>
              <a:pathLst>
                <a:path w="1285" h="1503">
                  <a:moveTo>
                    <a:pt x="353" y="0"/>
                  </a:moveTo>
                  <a:lnTo>
                    <a:pt x="526" y="0"/>
                  </a:lnTo>
                  <a:lnTo>
                    <a:pt x="603" y="8"/>
                  </a:lnTo>
                  <a:lnTo>
                    <a:pt x="733" y="8"/>
                  </a:lnTo>
                  <a:lnTo>
                    <a:pt x="819" y="0"/>
                  </a:lnTo>
                  <a:lnTo>
                    <a:pt x="1000" y="0"/>
                  </a:lnTo>
                  <a:lnTo>
                    <a:pt x="1018" y="17"/>
                  </a:lnTo>
                  <a:lnTo>
                    <a:pt x="1018" y="44"/>
                  </a:lnTo>
                  <a:lnTo>
                    <a:pt x="1009" y="62"/>
                  </a:lnTo>
                  <a:lnTo>
                    <a:pt x="992" y="70"/>
                  </a:lnTo>
                  <a:lnTo>
                    <a:pt x="845" y="70"/>
                  </a:lnTo>
                  <a:lnTo>
                    <a:pt x="776" y="88"/>
                  </a:lnTo>
                  <a:lnTo>
                    <a:pt x="741" y="106"/>
                  </a:lnTo>
                  <a:lnTo>
                    <a:pt x="724" y="132"/>
                  </a:lnTo>
                  <a:lnTo>
                    <a:pt x="716" y="176"/>
                  </a:lnTo>
                  <a:lnTo>
                    <a:pt x="716" y="194"/>
                  </a:lnTo>
                  <a:lnTo>
                    <a:pt x="431" y="1371"/>
                  </a:lnTo>
                  <a:lnTo>
                    <a:pt x="422" y="1388"/>
                  </a:lnTo>
                  <a:lnTo>
                    <a:pt x="422" y="1433"/>
                  </a:lnTo>
                  <a:lnTo>
                    <a:pt x="431" y="1441"/>
                  </a:lnTo>
                  <a:lnTo>
                    <a:pt x="690" y="1441"/>
                  </a:lnTo>
                  <a:lnTo>
                    <a:pt x="836" y="1424"/>
                  </a:lnTo>
                  <a:lnTo>
                    <a:pt x="949" y="1388"/>
                  </a:lnTo>
                  <a:lnTo>
                    <a:pt x="1035" y="1326"/>
                  </a:lnTo>
                  <a:lnTo>
                    <a:pt x="1095" y="1256"/>
                  </a:lnTo>
                  <a:lnTo>
                    <a:pt x="1147" y="1167"/>
                  </a:lnTo>
                  <a:lnTo>
                    <a:pt x="1190" y="1079"/>
                  </a:lnTo>
                  <a:lnTo>
                    <a:pt x="1225" y="990"/>
                  </a:lnTo>
                  <a:lnTo>
                    <a:pt x="1242" y="955"/>
                  </a:lnTo>
                  <a:lnTo>
                    <a:pt x="1250" y="946"/>
                  </a:lnTo>
                  <a:lnTo>
                    <a:pt x="1276" y="946"/>
                  </a:lnTo>
                  <a:lnTo>
                    <a:pt x="1285" y="955"/>
                  </a:lnTo>
                  <a:lnTo>
                    <a:pt x="1285" y="981"/>
                  </a:lnTo>
                  <a:lnTo>
                    <a:pt x="1276" y="999"/>
                  </a:lnTo>
                  <a:lnTo>
                    <a:pt x="1112" y="1468"/>
                  </a:lnTo>
                  <a:lnTo>
                    <a:pt x="1104" y="1486"/>
                  </a:lnTo>
                  <a:lnTo>
                    <a:pt x="1087" y="1503"/>
                  </a:lnTo>
                  <a:lnTo>
                    <a:pt x="17" y="1503"/>
                  </a:lnTo>
                  <a:lnTo>
                    <a:pt x="0" y="1494"/>
                  </a:lnTo>
                  <a:lnTo>
                    <a:pt x="0" y="1459"/>
                  </a:lnTo>
                  <a:lnTo>
                    <a:pt x="8" y="1441"/>
                  </a:lnTo>
                  <a:lnTo>
                    <a:pt x="26" y="1433"/>
                  </a:lnTo>
                  <a:lnTo>
                    <a:pt x="155" y="1433"/>
                  </a:lnTo>
                  <a:lnTo>
                    <a:pt x="207" y="1415"/>
                  </a:lnTo>
                  <a:lnTo>
                    <a:pt x="233" y="1379"/>
                  </a:lnTo>
                  <a:lnTo>
                    <a:pt x="250" y="1326"/>
                  </a:lnTo>
                  <a:lnTo>
                    <a:pt x="534" y="159"/>
                  </a:lnTo>
                  <a:lnTo>
                    <a:pt x="543" y="141"/>
                  </a:lnTo>
                  <a:lnTo>
                    <a:pt x="543" y="115"/>
                  </a:lnTo>
                  <a:lnTo>
                    <a:pt x="534" y="97"/>
                  </a:lnTo>
                  <a:lnTo>
                    <a:pt x="526" y="88"/>
                  </a:lnTo>
                  <a:lnTo>
                    <a:pt x="509" y="79"/>
                  </a:lnTo>
                  <a:lnTo>
                    <a:pt x="483" y="79"/>
                  </a:lnTo>
                  <a:lnTo>
                    <a:pt x="448" y="70"/>
                  </a:lnTo>
                  <a:lnTo>
                    <a:pt x="353" y="70"/>
                  </a:lnTo>
                  <a:lnTo>
                    <a:pt x="336" y="62"/>
                  </a:lnTo>
                  <a:lnTo>
                    <a:pt x="336" y="26"/>
                  </a:lnTo>
                  <a:lnTo>
                    <a:pt x="345" y="8"/>
                  </a:lnTo>
                  <a:lnTo>
                    <a:pt x="353"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8"/>
            <p:cNvSpPr>
              <a:spLocks noEditPoints="1"/>
            </p:cNvSpPr>
            <p:nvPr/>
          </p:nvSpPr>
          <p:spPr bwMode="auto">
            <a:xfrm>
              <a:off x="2068" y="4350"/>
              <a:ext cx="699" cy="1398"/>
            </a:xfrm>
            <a:custGeom>
              <a:avLst/>
              <a:gdLst/>
              <a:ahLst/>
              <a:cxnLst>
                <a:cxn ang="0">
                  <a:pos x="492" y="186"/>
                </a:cxn>
                <a:cxn ang="0">
                  <a:pos x="621" y="195"/>
                </a:cxn>
                <a:cxn ang="0">
                  <a:pos x="639" y="168"/>
                </a:cxn>
                <a:cxn ang="0">
                  <a:pos x="432" y="0"/>
                </a:cxn>
                <a:cxn ang="0">
                  <a:pos x="457" y="9"/>
                </a:cxn>
                <a:cxn ang="0">
                  <a:pos x="449" y="53"/>
                </a:cxn>
                <a:cxn ang="0">
                  <a:pos x="457" y="133"/>
                </a:cxn>
                <a:cxn ang="0">
                  <a:pos x="492" y="133"/>
                </a:cxn>
                <a:cxn ang="0">
                  <a:pos x="604" y="124"/>
                </a:cxn>
                <a:cxn ang="0">
                  <a:pos x="682" y="141"/>
                </a:cxn>
                <a:cxn ang="0">
                  <a:pos x="682" y="203"/>
                </a:cxn>
                <a:cxn ang="0">
                  <a:pos x="595" y="230"/>
                </a:cxn>
                <a:cxn ang="0">
                  <a:pos x="492" y="221"/>
                </a:cxn>
                <a:cxn ang="0">
                  <a:pos x="449" y="203"/>
                </a:cxn>
                <a:cxn ang="0">
                  <a:pos x="354" y="265"/>
                </a:cxn>
                <a:cxn ang="0">
                  <a:pos x="181" y="486"/>
                </a:cxn>
                <a:cxn ang="0">
                  <a:pos x="104" y="761"/>
                </a:cxn>
                <a:cxn ang="0">
                  <a:pos x="156" y="929"/>
                </a:cxn>
                <a:cxn ang="0">
                  <a:pos x="259" y="991"/>
                </a:cxn>
                <a:cxn ang="0">
                  <a:pos x="380" y="1026"/>
                </a:cxn>
                <a:cxn ang="0">
                  <a:pos x="466" y="1053"/>
                </a:cxn>
                <a:cxn ang="0">
                  <a:pos x="535" y="1097"/>
                </a:cxn>
                <a:cxn ang="0">
                  <a:pos x="578" y="1203"/>
                </a:cxn>
                <a:cxn ang="0">
                  <a:pos x="526" y="1336"/>
                </a:cxn>
                <a:cxn ang="0">
                  <a:pos x="406" y="1398"/>
                </a:cxn>
                <a:cxn ang="0">
                  <a:pos x="294" y="1371"/>
                </a:cxn>
                <a:cxn ang="0">
                  <a:pos x="242" y="1318"/>
                </a:cxn>
                <a:cxn ang="0">
                  <a:pos x="250" y="1300"/>
                </a:cxn>
                <a:cxn ang="0">
                  <a:pos x="276" y="1309"/>
                </a:cxn>
                <a:cxn ang="0">
                  <a:pos x="371" y="1353"/>
                </a:cxn>
                <a:cxn ang="0">
                  <a:pos x="449" y="1336"/>
                </a:cxn>
                <a:cxn ang="0">
                  <a:pos x="475" y="1291"/>
                </a:cxn>
                <a:cxn ang="0">
                  <a:pos x="466" y="1212"/>
                </a:cxn>
                <a:cxn ang="0">
                  <a:pos x="432" y="1185"/>
                </a:cxn>
                <a:cxn ang="0">
                  <a:pos x="363" y="1159"/>
                </a:cxn>
                <a:cxn ang="0">
                  <a:pos x="199" y="1106"/>
                </a:cxn>
                <a:cxn ang="0">
                  <a:pos x="112" y="1061"/>
                </a:cxn>
                <a:cxn ang="0">
                  <a:pos x="35" y="964"/>
                </a:cxn>
                <a:cxn ang="0">
                  <a:pos x="0" y="814"/>
                </a:cxn>
                <a:cxn ang="0">
                  <a:pos x="95" y="495"/>
                </a:cxn>
                <a:cxn ang="0">
                  <a:pos x="302" y="239"/>
                </a:cxn>
                <a:cxn ang="0">
                  <a:pos x="406" y="133"/>
                </a:cxn>
                <a:cxn ang="0">
                  <a:pos x="397" y="35"/>
                </a:cxn>
                <a:cxn ang="0">
                  <a:pos x="414" y="9"/>
                </a:cxn>
              </a:cxnLst>
              <a:rect l="0" t="0" r="r" b="b"/>
              <a:pathLst>
                <a:path w="699" h="1398">
                  <a:moveTo>
                    <a:pt x="509" y="168"/>
                  </a:moveTo>
                  <a:lnTo>
                    <a:pt x="492" y="186"/>
                  </a:lnTo>
                  <a:lnTo>
                    <a:pt x="501" y="195"/>
                  </a:lnTo>
                  <a:lnTo>
                    <a:pt x="621" y="195"/>
                  </a:lnTo>
                  <a:lnTo>
                    <a:pt x="639" y="186"/>
                  </a:lnTo>
                  <a:lnTo>
                    <a:pt x="639" y="168"/>
                  </a:lnTo>
                  <a:lnTo>
                    <a:pt x="509" y="168"/>
                  </a:lnTo>
                  <a:close/>
                  <a:moveTo>
                    <a:pt x="432" y="0"/>
                  </a:moveTo>
                  <a:lnTo>
                    <a:pt x="449" y="0"/>
                  </a:lnTo>
                  <a:lnTo>
                    <a:pt x="457" y="9"/>
                  </a:lnTo>
                  <a:lnTo>
                    <a:pt x="457" y="35"/>
                  </a:lnTo>
                  <a:lnTo>
                    <a:pt x="449" y="53"/>
                  </a:lnTo>
                  <a:lnTo>
                    <a:pt x="449" y="124"/>
                  </a:lnTo>
                  <a:lnTo>
                    <a:pt x="457" y="133"/>
                  </a:lnTo>
                  <a:lnTo>
                    <a:pt x="457" y="141"/>
                  </a:lnTo>
                  <a:lnTo>
                    <a:pt x="492" y="133"/>
                  </a:lnTo>
                  <a:lnTo>
                    <a:pt x="518" y="124"/>
                  </a:lnTo>
                  <a:lnTo>
                    <a:pt x="604" y="124"/>
                  </a:lnTo>
                  <a:lnTo>
                    <a:pt x="656" y="133"/>
                  </a:lnTo>
                  <a:lnTo>
                    <a:pt x="682" y="141"/>
                  </a:lnTo>
                  <a:lnTo>
                    <a:pt x="699" y="168"/>
                  </a:lnTo>
                  <a:lnTo>
                    <a:pt x="682" y="203"/>
                  </a:lnTo>
                  <a:lnTo>
                    <a:pt x="639" y="221"/>
                  </a:lnTo>
                  <a:lnTo>
                    <a:pt x="595" y="230"/>
                  </a:lnTo>
                  <a:lnTo>
                    <a:pt x="509" y="230"/>
                  </a:lnTo>
                  <a:lnTo>
                    <a:pt x="492" y="221"/>
                  </a:lnTo>
                  <a:lnTo>
                    <a:pt x="466" y="212"/>
                  </a:lnTo>
                  <a:lnTo>
                    <a:pt x="449" y="203"/>
                  </a:lnTo>
                  <a:lnTo>
                    <a:pt x="449" y="195"/>
                  </a:lnTo>
                  <a:lnTo>
                    <a:pt x="354" y="265"/>
                  </a:lnTo>
                  <a:lnTo>
                    <a:pt x="259" y="371"/>
                  </a:lnTo>
                  <a:lnTo>
                    <a:pt x="181" y="486"/>
                  </a:lnTo>
                  <a:lnTo>
                    <a:pt x="121" y="619"/>
                  </a:lnTo>
                  <a:lnTo>
                    <a:pt x="104" y="761"/>
                  </a:lnTo>
                  <a:lnTo>
                    <a:pt x="112" y="858"/>
                  </a:lnTo>
                  <a:lnTo>
                    <a:pt x="156" y="929"/>
                  </a:lnTo>
                  <a:lnTo>
                    <a:pt x="199" y="964"/>
                  </a:lnTo>
                  <a:lnTo>
                    <a:pt x="259" y="991"/>
                  </a:lnTo>
                  <a:lnTo>
                    <a:pt x="354" y="1017"/>
                  </a:lnTo>
                  <a:lnTo>
                    <a:pt x="380" y="1026"/>
                  </a:lnTo>
                  <a:lnTo>
                    <a:pt x="414" y="1035"/>
                  </a:lnTo>
                  <a:lnTo>
                    <a:pt x="466" y="1053"/>
                  </a:lnTo>
                  <a:lnTo>
                    <a:pt x="483" y="1061"/>
                  </a:lnTo>
                  <a:lnTo>
                    <a:pt x="535" y="1097"/>
                  </a:lnTo>
                  <a:lnTo>
                    <a:pt x="561" y="1141"/>
                  </a:lnTo>
                  <a:lnTo>
                    <a:pt x="578" y="1203"/>
                  </a:lnTo>
                  <a:lnTo>
                    <a:pt x="570" y="1274"/>
                  </a:lnTo>
                  <a:lnTo>
                    <a:pt x="526" y="1336"/>
                  </a:lnTo>
                  <a:lnTo>
                    <a:pt x="475" y="1380"/>
                  </a:lnTo>
                  <a:lnTo>
                    <a:pt x="406" y="1398"/>
                  </a:lnTo>
                  <a:lnTo>
                    <a:pt x="345" y="1389"/>
                  </a:lnTo>
                  <a:lnTo>
                    <a:pt x="294" y="1371"/>
                  </a:lnTo>
                  <a:lnTo>
                    <a:pt x="259" y="1344"/>
                  </a:lnTo>
                  <a:lnTo>
                    <a:pt x="242" y="1318"/>
                  </a:lnTo>
                  <a:lnTo>
                    <a:pt x="242" y="1309"/>
                  </a:lnTo>
                  <a:lnTo>
                    <a:pt x="250" y="1300"/>
                  </a:lnTo>
                  <a:lnTo>
                    <a:pt x="268" y="1300"/>
                  </a:lnTo>
                  <a:lnTo>
                    <a:pt x="276" y="1309"/>
                  </a:lnTo>
                  <a:lnTo>
                    <a:pt x="345" y="1344"/>
                  </a:lnTo>
                  <a:lnTo>
                    <a:pt x="371" y="1353"/>
                  </a:lnTo>
                  <a:lnTo>
                    <a:pt x="397" y="1353"/>
                  </a:lnTo>
                  <a:lnTo>
                    <a:pt x="449" y="1336"/>
                  </a:lnTo>
                  <a:lnTo>
                    <a:pt x="466" y="1318"/>
                  </a:lnTo>
                  <a:lnTo>
                    <a:pt x="475" y="1291"/>
                  </a:lnTo>
                  <a:lnTo>
                    <a:pt x="475" y="1238"/>
                  </a:lnTo>
                  <a:lnTo>
                    <a:pt x="466" y="1212"/>
                  </a:lnTo>
                  <a:lnTo>
                    <a:pt x="449" y="1203"/>
                  </a:lnTo>
                  <a:lnTo>
                    <a:pt x="432" y="1185"/>
                  </a:lnTo>
                  <a:lnTo>
                    <a:pt x="414" y="1176"/>
                  </a:lnTo>
                  <a:lnTo>
                    <a:pt x="363" y="1159"/>
                  </a:lnTo>
                  <a:lnTo>
                    <a:pt x="268" y="1123"/>
                  </a:lnTo>
                  <a:lnTo>
                    <a:pt x="199" y="1106"/>
                  </a:lnTo>
                  <a:lnTo>
                    <a:pt x="147" y="1088"/>
                  </a:lnTo>
                  <a:lnTo>
                    <a:pt x="112" y="1061"/>
                  </a:lnTo>
                  <a:lnTo>
                    <a:pt x="87" y="1035"/>
                  </a:lnTo>
                  <a:lnTo>
                    <a:pt x="35" y="964"/>
                  </a:lnTo>
                  <a:lnTo>
                    <a:pt x="9" y="893"/>
                  </a:lnTo>
                  <a:lnTo>
                    <a:pt x="0" y="814"/>
                  </a:lnTo>
                  <a:lnTo>
                    <a:pt x="26" y="646"/>
                  </a:lnTo>
                  <a:lnTo>
                    <a:pt x="95" y="495"/>
                  </a:lnTo>
                  <a:lnTo>
                    <a:pt x="190" y="354"/>
                  </a:lnTo>
                  <a:lnTo>
                    <a:pt x="302" y="239"/>
                  </a:lnTo>
                  <a:lnTo>
                    <a:pt x="414" y="159"/>
                  </a:lnTo>
                  <a:lnTo>
                    <a:pt x="406" y="133"/>
                  </a:lnTo>
                  <a:lnTo>
                    <a:pt x="397" y="115"/>
                  </a:lnTo>
                  <a:lnTo>
                    <a:pt x="397" y="35"/>
                  </a:lnTo>
                  <a:lnTo>
                    <a:pt x="406" y="18"/>
                  </a:lnTo>
                  <a:lnTo>
                    <a:pt x="414" y="9"/>
                  </a:lnTo>
                  <a:lnTo>
                    <a:pt x="432"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9"/>
            <p:cNvSpPr>
              <a:spLocks noEditPoints="1"/>
            </p:cNvSpPr>
            <p:nvPr/>
          </p:nvSpPr>
          <p:spPr bwMode="auto">
            <a:xfrm>
              <a:off x="3655" y="4315"/>
              <a:ext cx="1424" cy="513"/>
            </a:xfrm>
            <a:custGeom>
              <a:avLst/>
              <a:gdLst/>
              <a:ahLst/>
              <a:cxnLst>
                <a:cxn ang="0">
                  <a:pos x="44" y="424"/>
                </a:cxn>
                <a:cxn ang="0">
                  <a:pos x="1372" y="424"/>
                </a:cxn>
                <a:cxn ang="0">
                  <a:pos x="1389" y="433"/>
                </a:cxn>
                <a:cxn ang="0">
                  <a:pos x="1406" y="433"/>
                </a:cxn>
                <a:cxn ang="0">
                  <a:pos x="1415" y="451"/>
                </a:cxn>
                <a:cxn ang="0">
                  <a:pos x="1415" y="486"/>
                </a:cxn>
                <a:cxn ang="0">
                  <a:pos x="1406" y="504"/>
                </a:cxn>
                <a:cxn ang="0">
                  <a:pos x="1389" y="504"/>
                </a:cxn>
                <a:cxn ang="0">
                  <a:pos x="1372" y="513"/>
                </a:cxn>
                <a:cxn ang="0">
                  <a:pos x="44" y="513"/>
                </a:cxn>
                <a:cxn ang="0">
                  <a:pos x="26" y="504"/>
                </a:cxn>
                <a:cxn ang="0">
                  <a:pos x="9" y="504"/>
                </a:cxn>
                <a:cxn ang="0">
                  <a:pos x="0" y="486"/>
                </a:cxn>
                <a:cxn ang="0">
                  <a:pos x="0" y="451"/>
                </a:cxn>
                <a:cxn ang="0">
                  <a:pos x="9" y="433"/>
                </a:cxn>
                <a:cxn ang="0">
                  <a:pos x="26" y="433"/>
                </a:cxn>
                <a:cxn ang="0">
                  <a:pos x="44" y="424"/>
                </a:cxn>
                <a:cxn ang="0">
                  <a:pos x="52" y="0"/>
                </a:cxn>
                <a:cxn ang="0">
                  <a:pos x="1381" y="0"/>
                </a:cxn>
                <a:cxn ang="0">
                  <a:pos x="1398" y="8"/>
                </a:cxn>
                <a:cxn ang="0">
                  <a:pos x="1415" y="8"/>
                </a:cxn>
                <a:cxn ang="0">
                  <a:pos x="1424" y="26"/>
                </a:cxn>
                <a:cxn ang="0">
                  <a:pos x="1424" y="61"/>
                </a:cxn>
                <a:cxn ang="0">
                  <a:pos x="1415" y="79"/>
                </a:cxn>
                <a:cxn ang="0">
                  <a:pos x="1398" y="79"/>
                </a:cxn>
                <a:cxn ang="0">
                  <a:pos x="1381" y="88"/>
                </a:cxn>
                <a:cxn ang="0">
                  <a:pos x="52" y="88"/>
                </a:cxn>
                <a:cxn ang="0">
                  <a:pos x="35" y="79"/>
                </a:cxn>
                <a:cxn ang="0">
                  <a:pos x="18" y="79"/>
                </a:cxn>
                <a:cxn ang="0">
                  <a:pos x="9" y="61"/>
                </a:cxn>
                <a:cxn ang="0">
                  <a:pos x="9" y="26"/>
                </a:cxn>
                <a:cxn ang="0">
                  <a:pos x="18" y="8"/>
                </a:cxn>
                <a:cxn ang="0">
                  <a:pos x="35" y="8"/>
                </a:cxn>
                <a:cxn ang="0">
                  <a:pos x="52" y="0"/>
                </a:cxn>
              </a:cxnLst>
              <a:rect l="0" t="0" r="r" b="b"/>
              <a:pathLst>
                <a:path w="1424" h="513">
                  <a:moveTo>
                    <a:pt x="44" y="424"/>
                  </a:moveTo>
                  <a:lnTo>
                    <a:pt x="1372" y="424"/>
                  </a:lnTo>
                  <a:lnTo>
                    <a:pt x="1389" y="433"/>
                  </a:lnTo>
                  <a:lnTo>
                    <a:pt x="1406" y="433"/>
                  </a:lnTo>
                  <a:lnTo>
                    <a:pt x="1415" y="451"/>
                  </a:lnTo>
                  <a:lnTo>
                    <a:pt x="1415" y="486"/>
                  </a:lnTo>
                  <a:lnTo>
                    <a:pt x="1406" y="504"/>
                  </a:lnTo>
                  <a:lnTo>
                    <a:pt x="1389" y="504"/>
                  </a:lnTo>
                  <a:lnTo>
                    <a:pt x="1372" y="513"/>
                  </a:lnTo>
                  <a:lnTo>
                    <a:pt x="44" y="513"/>
                  </a:lnTo>
                  <a:lnTo>
                    <a:pt x="26" y="504"/>
                  </a:lnTo>
                  <a:lnTo>
                    <a:pt x="9" y="504"/>
                  </a:lnTo>
                  <a:lnTo>
                    <a:pt x="0" y="486"/>
                  </a:lnTo>
                  <a:lnTo>
                    <a:pt x="0" y="451"/>
                  </a:lnTo>
                  <a:lnTo>
                    <a:pt x="9" y="433"/>
                  </a:lnTo>
                  <a:lnTo>
                    <a:pt x="26" y="433"/>
                  </a:lnTo>
                  <a:lnTo>
                    <a:pt x="44" y="424"/>
                  </a:lnTo>
                  <a:close/>
                  <a:moveTo>
                    <a:pt x="52" y="0"/>
                  </a:moveTo>
                  <a:lnTo>
                    <a:pt x="1381" y="0"/>
                  </a:lnTo>
                  <a:lnTo>
                    <a:pt x="1398" y="8"/>
                  </a:lnTo>
                  <a:lnTo>
                    <a:pt x="1415" y="8"/>
                  </a:lnTo>
                  <a:lnTo>
                    <a:pt x="1424" y="26"/>
                  </a:lnTo>
                  <a:lnTo>
                    <a:pt x="1424" y="61"/>
                  </a:lnTo>
                  <a:lnTo>
                    <a:pt x="1415" y="79"/>
                  </a:lnTo>
                  <a:lnTo>
                    <a:pt x="1398" y="79"/>
                  </a:lnTo>
                  <a:lnTo>
                    <a:pt x="1381" y="88"/>
                  </a:lnTo>
                  <a:lnTo>
                    <a:pt x="52" y="88"/>
                  </a:lnTo>
                  <a:lnTo>
                    <a:pt x="35" y="79"/>
                  </a:lnTo>
                  <a:lnTo>
                    <a:pt x="18" y="79"/>
                  </a:lnTo>
                  <a:lnTo>
                    <a:pt x="9" y="61"/>
                  </a:lnTo>
                  <a:lnTo>
                    <a:pt x="9" y="26"/>
                  </a:lnTo>
                  <a:lnTo>
                    <a:pt x="18" y="8"/>
                  </a:lnTo>
                  <a:lnTo>
                    <a:pt x="35" y="8"/>
                  </a:lnTo>
                  <a:lnTo>
                    <a:pt x="52"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0"/>
            <p:cNvSpPr>
              <a:spLocks noEditPoints="1"/>
            </p:cNvSpPr>
            <p:nvPr/>
          </p:nvSpPr>
          <p:spPr bwMode="auto">
            <a:xfrm>
              <a:off x="5864" y="4146"/>
              <a:ext cx="819" cy="1000"/>
            </a:xfrm>
            <a:custGeom>
              <a:avLst/>
              <a:gdLst/>
              <a:ahLst/>
              <a:cxnLst>
                <a:cxn ang="0">
                  <a:pos x="405" y="45"/>
                </a:cxn>
                <a:cxn ang="0">
                  <a:pos x="353" y="62"/>
                </a:cxn>
                <a:cxn ang="0">
                  <a:pos x="310" y="89"/>
                </a:cxn>
                <a:cxn ang="0">
                  <a:pos x="258" y="142"/>
                </a:cxn>
                <a:cxn ang="0">
                  <a:pos x="215" y="204"/>
                </a:cxn>
                <a:cxn ang="0">
                  <a:pos x="189" y="301"/>
                </a:cxn>
                <a:cxn ang="0">
                  <a:pos x="172" y="425"/>
                </a:cxn>
                <a:cxn ang="0">
                  <a:pos x="681" y="425"/>
                </a:cxn>
                <a:cxn ang="0">
                  <a:pos x="681" y="372"/>
                </a:cxn>
                <a:cxn ang="0">
                  <a:pos x="673" y="310"/>
                </a:cxn>
                <a:cxn ang="0">
                  <a:pos x="655" y="239"/>
                </a:cxn>
                <a:cxn ang="0">
                  <a:pos x="629" y="169"/>
                </a:cxn>
                <a:cxn ang="0">
                  <a:pos x="586" y="107"/>
                </a:cxn>
                <a:cxn ang="0">
                  <a:pos x="526" y="62"/>
                </a:cxn>
                <a:cxn ang="0">
                  <a:pos x="440" y="45"/>
                </a:cxn>
                <a:cxn ang="0">
                  <a:pos x="405" y="45"/>
                </a:cxn>
                <a:cxn ang="0">
                  <a:pos x="440" y="0"/>
                </a:cxn>
                <a:cxn ang="0">
                  <a:pos x="560" y="18"/>
                </a:cxn>
                <a:cxn ang="0">
                  <a:pos x="655" y="62"/>
                </a:cxn>
                <a:cxn ang="0">
                  <a:pos x="733" y="133"/>
                </a:cxn>
                <a:cxn ang="0">
                  <a:pos x="776" y="222"/>
                </a:cxn>
                <a:cxn ang="0">
                  <a:pos x="811" y="319"/>
                </a:cxn>
                <a:cxn ang="0">
                  <a:pos x="819" y="425"/>
                </a:cxn>
                <a:cxn ang="0">
                  <a:pos x="819" y="443"/>
                </a:cxn>
                <a:cxn ang="0">
                  <a:pos x="811" y="460"/>
                </a:cxn>
                <a:cxn ang="0">
                  <a:pos x="802" y="469"/>
                </a:cxn>
                <a:cxn ang="0">
                  <a:pos x="181" y="469"/>
                </a:cxn>
                <a:cxn ang="0">
                  <a:pos x="181" y="567"/>
                </a:cxn>
                <a:cxn ang="0">
                  <a:pos x="198" y="682"/>
                </a:cxn>
                <a:cxn ang="0">
                  <a:pos x="241" y="797"/>
                </a:cxn>
                <a:cxn ang="0">
                  <a:pos x="302" y="867"/>
                </a:cxn>
                <a:cxn ang="0">
                  <a:pos x="388" y="920"/>
                </a:cxn>
                <a:cxn ang="0">
                  <a:pos x="483" y="938"/>
                </a:cxn>
                <a:cxn ang="0">
                  <a:pos x="509" y="938"/>
                </a:cxn>
                <a:cxn ang="0">
                  <a:pos x="543" y="929"/>
                </a:cxn>
                <a:cxn ang="0">
                  <a:pos x="603" y="912"/>
                </a:cxn>
                <a:cxn ang="0">
                  <a:pos x="664" y="876"/>
                </a:cxn>
                <a:cxn ang="0">
                  <a:pos x="724" y="814"/>
                </a:cxn>
                <a:cxn ang="0">
                  <a:pos x="767" y="717"/>
                </a:cxn>
                <a:cxn ang="0">
                  <a:pos x="767" y="708"/>
                </a:cxn>
                <a:cxn ang="0">
                  <a:pos x="785" y="690"/>
                </a:cxn>
                <a:cxn ang="0">
                  <a:pos x="802" y="690"/>
                </a:cxn>
                <a:cxn ang="0">
                  <a:pos x="819" y="708"/>
                </a:cxn>
                <a:cxn ang="0">
                  <a:pos x="819" y="717"/>
                </a:cxn>
                <a:cxn ang="0">
                  <a:pos x="811" y="752"/>
                </a:cxn>
                <a:cxn ang="0">
                  <a:pos x="785" y="805"/>
                </a:cxn>
                <a:cxn ang="0">
                  <a:pos x="742" y="876"/>
                </a:cxn>
                <a:cxn ang="0">
                  <a:pos x="673" y="938"/>
                </a:cxn>
                <a:cxn ang="0">
                  <a:pos x="578" y="982"/>
                </a:cxn>
                <a:cxn ang="0">
                  <a:pos x="465" y="1000"/>
                </a:cxn>
                <a:cxn ang="0">
                  <a:pos x="345" y="982"/>
                </a:cxn>
                <a:cxn ang="0">
                  <a:pos x="241" y="938"/>
                </a:cxn>
                <a:cxn ang="0">
                  <a:pos x="138" y="858"/>
                </a:cxn>
                <a:cxn ang="0">
                  <a:pos x="69" y="752"/>
                </a:cxn>
                <a:cxn ang="0">
                  <a:pos x="17" y="637"/>
                </a:cxn>
                <a:cxn ang="0">
                  <a:pos x="0" y="496"/>
                </a:cxn>
                <a:cxn ang="0">
                  <a:pos x="26" y="345"/>
                </a:cxn>
                <a:cxn ang="0">
                  <a:pos x="86" y="204"/>
                </a:cxn>
                <a:cxn ang="0">
                  <a:pos x="181" y="98"/>
                </a:cxn>
                <a:cxn ang="0">
                  <a:pos x="302" y="27"/>
                </a:cxn>
                <a:cxn ang="0">
                  <a:pos x="440" y="0"/>
                </a:cxn>
              </a:cxnLst>
              <a:rect l="0" t="0" r="r" b="b"/>
              <a:pathLst>
                <a:path w="819" h="1000">
                  <a:moveTo>
                    <a:pt x="405" y="45"/>
                  </a:moveTo>
                  <a:lnTo>
                    <a:pt x="353" y="62"/>
                  </a:lnTo>
                  <a:lnTo>
                    <a:pt x="310" y="89"/>
                  </a:lnTo>
                  <a:lnTo>
                    <a:pt x="258" y="142"/>
                  </a:lnTo>
                  <a:lnTo>
                    <a:pt x="215" y="204"/>
                  </a:lnTo>
                  <a:lnTo>
                    <a:pt x="189" y="301"/>
                  </a:lnTo>
                  <a:lnTo>
                    <a:pt x="172" y="425"/>
                  </a:lnTo>
                  <a:lnTo>
                    <a:pt x="681" y="425"/>
                  </a:lnTo>
                  <a:lnTo>
                    <a:pt x="681" y="372"/>
                  </a:lnTo>
                  <a:lnTo>
                    <a:pt x="673" y="310"/>
                  </a:lnTo>
                  <a:lnTo>
                    <a:pt x="655" y="239"/>
                  </a:lnTo>
                  <a:lnTo>
                    <a:pt x="629" y="169"/>
                  </a:lnTo>
                  <a:lnTo>
                    <a:pt x="586" y="107"/>
                  </a:lnTo>
                  <a:lnTo>
                    <a:pt x="526" y="62"/>
                  </a:lnTo>
                  <a:lnTo>
                    <a:pt x="440" y="45"/>
                  </a:lnTo>
                  <a:lnTo>
                    <a:pt x="405" y="45"/>
                  </a:lnTo>
                  <a:close/>
                  <a:moveTo>
                    <a:pt x="440" y="0"/>
                  </a:moveTo>
                  <a:lnTo>
                    <a:pt x="560" y="18"/>
                  </a:lnTo>
                  <a:lnTo>
                    <a:pt x="655" y="62"/>
                  </a:lnTo>
                  <a:lnTo>
                    <a:pt x="733" y="133"/>
                  </a:lnTo>
                  <a:lnTo>
                    <a:pt x="776" y="222"/>
                  </a:lnTo>
                  <a:lnTo>
                    <a:pt x="811" y="319"/>
                  </a:lnTo>
                  <a:lnTo>
                    <a:pt x="819" y="425"/>
                  </a:lnTo>
                  <a:lnTo>
                    <a:pt x="819" y="443"/>
                  </a:lnTo>
                  <a:lnTo>
                    <a:pt x="811" y="460"/>
                  </a:lnTo>
                  <a:lnTo>
                    <a:pt x="802" y="469"/>
                  </a:lnTo>
                  <a:lnTo>
                    <a:pt x="181" y="469"/>
                  </a:lnTo>
                  <a:lnTo>
                    <a:pt x="181" y="567"/>
                  </a:lnTo>
                  <a:lnTo>
                    <a:pt x="198" y="682"/>
                  </a:lnTo>
                  <a:lnTo>
                    <a:pt x="241" y="797"/>
                  </a:lnTo>
                  <a:lnTo>
                    <a:pt x="302" y="867"/>
                  </a:lnTo>
                  <a:lnTo>
                    <a:pt x="388" y="920"/>
                  </a:lnTo>
                  <a:lnTo>
                    <a:pt x="483" y="938"/>
                  </a:lnTo>
                  <a:lnTo>
                    <a:pt x="509" y="938"/>
                  </a:lnTo>
                  <a:lnTo>
                    <a:pt x="543" y="929"/>
                  </a:lnTo>
                  <a:lnTo>
                    <a:pt x="603" y="912"/>
                  </a:lnTo>
                  <a:lnTo>
                    <a:pt x="664" y="876"/>
                  </a:lnTo>
                  <a:lnTo>
                    <a:pt x="724" y="814"/>
                  </a:lnTo>
                  <a:lnTo>
                    <a:pt x="767" y="717"/>
                  </a:lnTo>
                  <a:lnTo>
                    <a:pt x="767" y="708"/>
                  </a:lnTo>
                  <a:lnTo>
                    <a:pt x="785" y="690"/>
                  </a:lnTo>
                  <a:lnTo>
                    <a:pt x="802" y="690"/>
                  </a:lnTo>
                  <a:lnTo>
                    <a:pt x="819" y="708"/>
                  </a:lnTo>
                  <a:lnTo>
                    <a:pt x="819" y="717"/>
                  </a:lnTo>
                  <a:lnTo>
                    <a:pt x="811" y="752"/>
                  </a:lnTo>
                  <a:lnTo>
                    <a:pt x="785" y="805"/>
                  </a:lnTo>
                  <a:lnTo>
                    <a:pt x="742" y="876"/>
                  </a:lnTo>
                  <a:lnTo>
                    <a:pt x="673" y="938"/>
                  </a:lnTo>
                  <a:lnTo>
                    <a:pt x="578" y="982"/>
                  </a:lnTo>
                  <a:lnTo>
                    <a:pt x="465" y="1000"/>
                  </a:lnTo>
                  <a:lnTo>
                    <a:pt x="345" y="982"/>
                  </a:lnTo>
                  <a:lnTo>
                    <a:pt x="241" y="938"/>
                  </a:lnTo>
                  <a:lnTo>
                    <a:pt x="138" y="858"/>
                  </a:lnTo>
                  <a:lnTo>
                    <a:pt x="69" y="752"/>
                  </a:lnTo>
                  <a:lnTo>
                    <a:pt x="17" y="637"/>
                  </a:lnTo>
                  <a:lnTo>
                    <a:pt x="0" y="496"/>
                  </a:lnTo>
                  <a:lnTo>
                    <a:pt x="26" y="345"/>
                  </a:lnTo>
                  <a:lnTo>
                    <a:pt x="86" y="204"/>
                  </a:lnTo>
                  <a:lnTo>
                    <a:pt x="181" y="98"/>
                  </a:lnTo>
                  <a:lnTo>
                    <a:pt x="302" y="27"/>
                  </a:lnTo>
                  <a:lnTo>
                    <a:pt x="440"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91"/>
            <p:cNvSpPr>
              <a:spLocks/>
            </p:cNvSpPr>
            <p:nvPr/>
          </p:nvSpPr>
          <p:spPr bwMode="auto">
            <a:xfrm>
              <a:off x="6778" y="4173"/>
              <a:ext cx="1070" cy="946"/>
            </a:xfrm>
            <a:custGeom>
              <a:avLst/>
              <a:gdLst/>
              <a:ahLst/>
              <a:cxnLst>
                <a:cxn ang="0">
                  <a:pos x="78" y="9"/>
                </a:cxn>
                <a:cxn ang="0">
                  <a:pos x="319" y="0"/>
                </a:cxn>
                <a:cxn ang="0">
                  <a:pos x="440" y="71"/>
                </a:cxn>
                <a:cxn ang="0">
                  <a:pos x="380" y="80"/>
                </a:cxn>
                <a:cxn ang="0">
                  <a:pos x="362" y="124"/>
                </a:cxn>
                <a:cxn ang="0">
                  <a:pos x="380" y="159"/>
                </a:cxn>
                <a:cxn ang="0">
                  <a:pos x="681" y="212"/>
                </a:cxn>
                <a:cxn ang="0">
                  <a:pos x="707" y="115"/>
                </a:cxn>
                <a:cxn ang="0">
                  <a:pos x="673" y="71"/>
                </a:cxn>
                <a:cxn ang="0">
                  <a:pos x="647" y="0"/>
                </a:cxn>
                <a:cxn ang="0">
                  <a:pos x="854" y="9"/>
                </a:cxn>
                <a:cxn ang="0">
                  <a:pos x="1027" y="0"/>
                </a:cxn>
                <a:cxn ang="0">
                  <a:pos x="932" y="80"/>
                </a:cxn>
                <a:cxn ang="0">
                  <a:pos x="776" y="186"/>
                </a:cxn>
                <a:cxn ang="0">
                  <a:pos x="578" y="433"/>
                </a:cxn>
                <a:cxn ang="0">
                  <a:pos x="914" y="858"/>
                </a:cxn>
                <a:cxn ang="0">
                  <a:pos x="1070" y="876"/>
                </a:cxn>
                <a:cxn ang="0">
                  <a:pos x="966" y="938"/>
                </a:cxn>
                <a:cxn ang="0">
                  <a:pos x="716" y="946"/>
                </a:cxn>
                <a:cxn ang="0">
                  <a:pos x="638" y="876"/>
                </a:cxn>
                <a:cxn ang="0">
                  <a:pos x="699" y="858"/>
                </a:cxn>
                <a:cxn ang="0">
                  <a:pos x="716" y="831"/>
                </a:cxn>
                <a:cxn ang="0">
                  <a:pos x="707" y="805"/>
                </a:cxn>
                <a:cxn ang="0">
                  <a:pos x="681" y="770"/>
                </a:cxn>
                <a:cxn ang="0">
                  <a:pos x="509" y="540"/>
                </a:cxn>
                <a:cxn ang="0">
                  <a:pos x="362" y="717"/>
                </a:cxn>
                <a:cxn ang="0">
                  <a:pos x="319" y="814"/>
                </a:cxn>
                <a:cxn ang="0">
                  <a:pos x="354" y="867"/>
                </a:cxn>
                <a:cxn ang="0">
                  <a:pos x="380" y="946"/>
                </a:cxn>
                <a:cxn ang="0">
                  <a:pos x="173" y="938"/>
                </a:cxn>
                <a:cxn ang="0">
                  <a:pos x="0" y="946"/>
                </a:cxn>
                <a:cxn ang="0">
                  <a:pos x="43" y="876"/>
                </a:cxn>
                <a:cxn ang="0">
                  <a:pos x="190" y="814"/>
                </a:cxn>
                <a:cxn ang="0">
                  <a:pos x="466" y="487"/>
                </a:cxn>
                <a:cxn ang="0">
                  <a:pos x="207" y="142"/>
                </a:cxn>
                <a:cxn ang="0">
                  <a:pos x="129" y="80"/>
                </a:cxn>
                <a:cxn ang="0">
                  <a:pos x="9" y="71"/>
                </a:cxn>
              </a:cxnLst>
              <a:rect l="0" t="0" r="r" b="b"/>
              <a:pathLst>
                <a:path w="1070" h="946">
                  <a:moveTo>
                    <a:pt x="9" y="0"/>
                  </a:moveTo>
                  <a:lnTo>
                    <a:pt x="78" y="9"/>
                  </a:lnTo>
                  <a:lnTo>
                    <a:pt x="250" y="9"/>
                  </a:lnTo>
                  <a:lnTo>
                    <a:pt x="319" y="0"/>
                  </a:lnTo>
                  <a:lnTo>
                    <a:pt x="440" y="0"/>
                  </a:lnTo>
                  <a:lnTo>
                    <a:pt x="440" y="71"/>
                  </a:lnTo>
                  <a:lnTo>
                    <a:pt x="405" y="71"/>
                  </a:lnTo>
                  <a:lnTo>
                    <a:pt x="380" y="80"/>
                  </a:lnTo>
                  <a:lnTo>
                    <a:pt x="371" y="97"/>
                  </a:lnTo>
                  <a:lnTo>
                    <a:pt x="362" y="124"/>
                  </a:lnTo>
                  <a:lnTo>
                    <a:pt x="362" y="142"/>
                  </a:lnTo>
                  <a:lnTo>
                    <a:pt x="380" y="159"/>
                  </a:lnTo>
                  <a:lnTo>
                    <a:pt x="543" y="380"/>
                  </a:lnTo>
                  <a:lnTo>
                    <a:pt x="681" y="212"/>
                  </a:lnTo>
                  <a:lnTo>
                    <a:pt x="707" y="159"/>
                  </a:lnTo>
                  <a:lnTo>
                    <a:pt x="707" y="115"/>
                  </a:lnTo>
                  <a:lnTo>
                    <a:pt x="690" y="80"/>
                  </a:lnTo>
                  <a:lnTo>
                    <a:pt x="673" y="71"/>
                  </a:lnTo>
                  <a:lnTo>
                    <a:pt x="647" y="71"/>
                  </a:lnTo>
                  <a:lnTo>
                    <a:pt x="647" y="0"/>
                  </a:lnTo>
                  <a:lnTo>
                    <a:pt x="681" y="9"/>
                  </a:lnTo>
                  <a:lnTo>
                    <a:pt x="854" y="9"/>
                  </a:lnTo>
                  <a:lnTo>
                    <a:pt x="940" y="0"/>
                  </a:lnTo>
                  <a:lnTo>
                    <a:pt x="1027" y="0"/>
                  </a:lnTo>
                  <a:lnTo>
                    <a:pt x="1027" y="71"/>
                  </a:lnTo>
                  <a:lnTo>
                    <a:pt x="932" y="80"/>
                  </a:lnTo>
                  <a:lnTo>
                    <a:pt x="854" y="124"/>
                  </a:lnTo>
                  <a:lnTo>
                    <a:pt x="776" y="186"/>
                  </a:lnTo>
                  <a:lnTo>
                    <a:pt x="716" y="257"/>
                  </a:lnTo>
                  <a:lnTo>
                    <a:pt x="578" y="433"/>
                  </a:lnTo>
                  <a:lnTo>
                    <a:pt x="863" y="814"/>
                  </a:lnTo>
                  <a:lnTo>
                    <a:pt x="914" y="858"/>
                  </a:lnTo>
                  <a:lnTo>
                    <a:pt x="975" y="876"/>
                  </a:lnTo>
                  <a:lnTo>
                    <a:pt x="1070" y="876"/>
                  </a:lnTo>
                  <a:lnTo>
                    <a:pt x="1070" y="946"/>
                  </a:lnTo>
                  <a:lnTo>
                    <a:pt x="966" y="938"/>
                  </a:lnTo>
                  <a:lnTo>
                    <a:pt x="802" y="938"/>
                  </a:lnTo>
                  <a:lnTo>
                    <a:pt x="716" y="946"/>
                  </a:lnTo>
                  <a:lnTo>
                    <a:pt x="638" y="946"/>
                  </a:lnTo>
                  <a:lnTo>
                    <a:pt x="638" y="876"/>
                  </a:lnTo>
                  <a:lnTo>
                    <a:pt x="664" y="876"/>
                  </a:lnTo>
                  <a:lnTo>
                    <a:pt x="699" y="858"/>
                  </a:lnTo>
                  <a:lnTo>
                    <a:pt x="707" y="840"/>
                  </a:lnTo>
                  <a:lnTo>
                    <a:pt x="716" y="831"/>
                  </a:lnTo>
                  <a:lnTo>
                    <a:pt x="716" y="814"/>
                  </a:lnTo>
                  <a:lnTo>
                    <a:pt x="707" y="805"/>
                  </a:lnTo>
                  <a:lnTo>
                    <a:pt x="699" y="787"/>
                  </a:lnTo>
                  <a:lnTo>
                    <a:pt x="681" y="770"/>
                  </a:lnTo>
                  <a:lnTo>
                    <a:pt x="673" y="752"/>
                  </a:lnTo>
                  <a:lnTo>
                    <a:pt x="509" y="540"/>
                  </a:lnTo>
                  <a:lnTo>
                    <a:pt x="423" y="637"/>
                  </a:lnTo>
                  <a:lnTo>
                    <a:pt x="362" y="717"/>
                  </a:lnTo>
                  <a:lnTo>
                    <a:pt x="328" y="770"/>
                  </a:lnTo>
                  <a:lnTo>
                    <a:pt x="319" y="814"/>
                  </a:lnTo>
                  <a:lnTo>
                    <a:pt x="319" y="831"/>
                  </a:lnTo>
                  <a:lnTo>
                    <a:pt x="354" y="867"/>
                  </a:lnTo>
                  <a:lnTo>
                    <a:pt x="380" y="876"/>
                  </a:lnTo>
                  <a:lnTo>
                    <a:pt x="380" y="946"/>
                  </a:lnTo>
                  <a:lnTo>
                    <a:pt x="319" y="938"/>
                  </a:lnTo>
                  <a:lnTo>
                    <a:pt x="173" y="938"/>
                  </a:lnTo>
                  <a:lnTo>
                    <a:pt x="86" y="946"/>
                  </a:lnTo>
                  <a:lnTo>
                    <a:pt x="0" y="946"/>
                  </a:lnTo>
                  <a:lnTo>
                    <a:pt x="0" y="876"/>
                  </a:lnTo>
                  <a:lnTo>
                    <a:pt x="43" y="876"/>
                  </a:lnTo>
                  <a:lnTo>
                    <a:pt x="112" y="858"/>
                  </a:lnTo>
                  <a:lnTo>
                    <a:pt x="190" y="814"/>
                  </a:lnTo>
                  <a:lnTo>
                    <a:pt x="267" y="743"/>
                  </a:lnTo>
                  <a:lnTo>
                    <a:pt x="466" y="487"/>
                  </a:lnTo>
                  <a:lnTo>
                    <a:pt x="259" y="203"/>
                  </a:lnTo>
                  <a:lnTo>
                    <a:pt x="207" y="142"/>
                  </a:lnTo>
                  <a:lnTo>
                    <a:pt x="173" y="97"/>
                  </a:lnTo>
                  <a:lnTo>
                    <a:pt x="129" y="80"/>
                  </a:lnTo>
                  <a:lnTo>
                    <a:pt x="78" y="71"/>
                  </a:lnTo>
                  <a:lnTo>
                    <a:pt x="9" y="71"/>
                  </a:lnTo>
                  <a:lnTo>
                    <a:pt x="9"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2"/>
            <p:cNvSpPr>
              <a:spLocks noEditPoints="1"/>
            </p:cNvSpPr>
            <p:nvPr/>
          </p:nvSpPr>
          <p:spPr bwMode="auto">
            <a:xfrm>
              <a:off x="7934" y="4155"/>
              <a:ext cx="1061" cy="1389"/>
            </a:xfrm>
            <a:custGeom>
              <a:avLst/>
              <a:gdLst/>
              <a:ahLst/>
              <a:cxnLst>
                <a:cxn ang="0">
                  <a:pos x="474" y="71"/>
                </a:cxn>
                <a:cxn ang="0">
                  <a:pos x="310" y="230"/>
                </a:cxn>
                <a:cxn ang="0">
                  <a:pos x="336" y="805"/>
                </a:cxn>
                <a:cxn ang="0">
                  <a:pos x="474" y="920"/>
                </a:cxn>
                <a:cxn ang="0">
                  <a:pos x="655" y="920"/>
                </a:cxn>
                <a:cxn ang="0">
                  <a:pos x="811" y="770"/>
                </a:cxn>
                <a:cxn ang="0">
                  <a:pos x="871" y="496"/>
                </a:cxn>
                <a:cxn ang="0">
                  <a:pos x="819" y="230"/>
                </a:cxn>
                <a:cxn ang="0">
                  <a:pos x="673" y="80"/>
                </a:cxn>
                <a:cxn ang="0">
                  <a:pos x="310" y="0"/>
                </a:cxn>
                <a:cxn ang="0">
                  <a:pos x="354" y="98"/>
                </a:cxn>
                <a:cxn ang="0">
                  <a:pos x="500" y="18"/>
                </a:cxn>
                <a:cxn ang="0">
                  <a:pos x="750" y="27"/>
                </a:cxn>
                <a:cxn ang="0">
                  <a:pos x="975" y="204"/>
                </a:cxn>
                <a:cxn ang="0">
                  <a:pos x="1061" y="496"/>
                </a:cxn>
                <a:cxn ang="0">
                  <a:pos x="992" y="752"/>
                </a:cxn>
                <a:cxn ang="0">
                  <a:pos x="819" y="929"/>
                </a:cxn>
                <a:cxn ang="0">
                  <a:pos x="586" y="991"/>
                </a:cxn>
                <a:cxn ang="0">
                  <a:pos x="423" y="947"/>
                </a:cxn>
                <a:cxn ang="0">
                  <a:pos x="336" y="867"/>
                </a:cxn>
                <a:cxn ang="0">
                  <a:pos x="319" y="1230"/>
                </a:cxn>
                <a:cxn ang="0">
                  <a:pos x="345" y="1318"/>
                </a:cxn>
                <a:cxn ang="0">
                  <a:pos x="483" y="1327"/>
                </a:cxn>
                <a:cxn ang="0">
                  <a:pos x="397" y="1389"/>
                </a:cxn>
                <a:cxn ang="0">
                  <a:pos x="164" y="1380"/>
                </a:cxn>
                <a:cxn ang="0">
                  <a:pos x="0" y="1389"/>
                </a:cxn>
                <a:cxn ang="0">
                  <a:pos x="86" y="1327"/>
                </a:cxn>
                <a:cxn ang="0">
                  <a:pos x="155" y="1283"/>
                </a:cxn>
                <a:cxn ang="0">
                  <a:pos x="164" y="204"/>
                </a:cxn>
                <a:cxn ang="0">
                  <a:pos x="138" y="115"/>
                </a:cxn>
                <a:cxn ang="0">
                  <a:pos x="0" y="98"/>
                </a:cxn>
                <a:cxn ang="0">
                  <a:pos x="310" y="0"/>
                </a:cxn>
              </a:cxnLst>
              <a:rect l="0" t="0" r="r" b="b"/>
              <a:pathLst>
                <a:path w="1061" h="1389">
                  <a:moveTo>
                    <a:pt x="586" y="53"/>
                  </a:moveTo>
                  <a:lnTo>
                    <a:pt x="474" y="71"/>
                  </a:lnTo>
                  <a:lnTo>
                    <a:pt x="388" y="133"/>
                  </a:lnTo>
                  <a:lnTo>
                    <a:pt x="310" y="230"/>
                  </a:lnTo>
                  <a:lnTo>
                    <a:pt x="310" y="752"/>
                  </a:lnTo>
                  <a:lnTo>
                    <a:pt x="336" y="805"/>
                  </a:lnTo>
                  <a:lnTo>
                    <a:pt x="405" y="876"/>
                  </a:lnTo>
                  <a:lnTo>
                    <a:pt x="474" y="920"/>
                  </a:lnTo>
                  <a:lnTo>
                    <a:pt x="561" y="938"/>
                  </a:lnTo>
                  <a:lnTo>
                    <a:pt x="655" y="920"/>
                  </a:lnTo>
                  <a:lnTo>
                    <a:pt x="742" y="858"/>
                  </a:lnTo>
                  <a:lnTo>
                    <a:pt x="811" y="770"/>
                  </a:lnTo>
                  <a:lnTo>
                    <a:pt x="854" y="646"/>
                  </a:lnTo>
                  <a:lnTo>
                    <a:pt x="871" y="496"/>
                  </a:lnTo>
                  <a:lnTo>
                    <a:pt x="854" y="354"/>
                  </a:lnTo>
                  <a:lnTo>
                    <a:pt x="819" y="230"/>
                  </a:lnTo>
                  <a:lnTo>
                    <a:pt x="750" y="142"/>
                  </a:lnTo>
                  <a:lnTo>
                    <a:pt x="673" y="80"/>
                  </a:lnTo>
                  <a:lnTo>
                    <a:pt x="586" y="53"/>
                  </a:lnTo>
                  <a:close/>
                  <a:moveTo>
                    <a:pt x="310" y="0"/>
                  </a:moveTo>
                  <a:lnTo>
                    <a:pt x="310" y="142"/>
                  </a:lnTo>
                  <a:lnTo>
                    <a:pt x="354" y="98"/>
                  </a:lnTo>
                  <a:lnTo>
                    <a:pt x="414" y="53"/>
                  </a:lnTo>
                  <a:lnTo>
                    <a:pt x="500" y="18"/>
                  </a:lnTo>
                  <a:lnTo>
                    <a:pt x="612" y="0"/>
                  </a:lnTo>
                  <a:lnTo>
                    <a:pt x="750" y="27"/>
                  </a:lnTo>
                  <a:lnTo>
                    <a:pt x="871" y="98"/>
                  </a:lnTo>
                  <a:lnTo>
                    <a:pt x="975" y="204"/>
                  </a:lnTo>
                  <a:lnTo>
                    <a:pt x="1035" y="336"/>
                  </a:lnTo>
                  <a:lnTo>
                    <a:pt x="1061" y="496"/>
                  </a:lnTo>
                  <a:lnTo>
                    <a:pt x="1044" y="628"/>
                  </a:lnTo>
                  <a:lnTo>
                    <a:pt x="992" y="752"/>
                  </a:lnTo>
                  <a:lnTo>
                    <a:pt x="914" y="849"/>
                  </a:lnTo>
                  <a:lnTo>
                    <a:pt x="819" y="929"/>
                  </a:lnTo>
                  <a:lnTo>
                    <a:pt x="707" y="973"/>
                  </a:lnTo>
                  <a:lnTo>
                    <a:pt x="586" y="991"/>
                  </a:lnTo>
                  <a:lnTo>
                    <a:pt x="500" y="982"/>
                  </a:lnTo>
                  <a:lnTo>
                    <a:pt x="423" y="947"/>
                  </a:lnTo>
                  <a:lnTo>
                    <a:pt x="371" y="911"/>
                  </a:lnTo>
                  <a:lnTo>
                    <a:pt x="336" y="867"/>
                  </a:lnTo>
                  <a:lnTo>
                    <a:pt x="319" y="841"/>
                  </a:lnTo>
                  <a:lnTo>
                    <a:pt x="319" y="1230"/>
                  </a:lnTo>
                  <a:lnTo>
                    <a:pt x="328" y="1283"/>
                  </a:lnTo>
                  <a:lnTo>
                    <a:pt x="345" y="1318"/>
                  </a:lnTo>
                  <a:lnTo>
                    <a:pt x="397" y="1327"/>
                  </a:lnTo>
                  <a:lnTo>
                    <a:pt x="483" y="1327"/>
                  </a:lnTo>
                  <a:lnTo>
                    <a:pt x="483" y="1389"/>
                  </a:lnTo>
                  <a:lnTo>
                    <a:pt x="397" y="1389"/>
                  </a:lnTo>
                  <a:lnTo>
                    <a:pt x="310" y="1380"/>
                  </a:lnTo>
                  <a:lnTo>
                    <a:pt x="164" y="1380"/>
                  </a:lnTo>
                  <a:lnTo>
                    <a:pt x="78" y="1389"/>
                  </a:lnTo>
                  <a:lnTo>
                    <a:pt x="0" y="1389"/>
                  </a:lnTo>
                  <a:lnTo>
                    <a:pt x="0" y="1327"/>
                  </a:lnTo>
                  <a:lnTo>
                    <a:pt x="86" y="1327"/>
                  </a:lnTo>
                  <a:lnTo>
                    <a:pt x="129" y="1318"/>
                  </a:lnTo>
                  <a:lnTo>
                    <a:pt x="155" y="1283"/>
                  </a:lnTo>
                  <a:lnTo>
                    <a:pt x="164" y="1230"/>
                  </a:lnTo>
                  <a:lnTo>
                    <a:pt x="164" y="204"/>
                  </a:lnTo>
                  <a:lnTo>
                    <a:pt x="155" y="151"/>
                  </a:lnTo>
                  <a:lnTo>
                    <a:pt x="138" y="115"/>
                  </a:lnTo>
                  <a:lnTo>
                    <a:pt x="86" y="98"/>
                  </a:lnTo>
                  <a:lnTo>
                    <a:pt x="0" y="98"/>
                  </a:lnTo>
                  <a:lnTo>
                    <a:pt x="0" y="27"/>
                  </a:lnTo>
                  <a:lnTo>
                    <a:pt x="310"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3"/>
            <p:cNvSpPr>
              <a:spLocks/>
            </p:cNvSpPr>
            <p:nvPr/>
          </p:nvSpPr>
          <p:spPr bwMode="auto">
            <a:xfrm>
              <a:off x="9512" y="3386"/>
              <a:ext cx="1182" cy="2423"/>
            </a:xfrm>
            <a:custGeom>
              <a:avLst/>
              <a:gdLst/>
              <a:ahLst/>
              <a:cxnLst>
                <a:cxn ang="0">
                  <a:pos x="1044" y="17"/>
                </a:cxn>
                <a:cxn ang="0">
                  <a:pos x="1165" y="115"/>
                </a:cxn>
                <a:cxn ang="0">
                  <a:pos x="1182" y="212"/>
                </a:cxn>
                <a:cxn ang="0">
                  <a:pos x="1156" y="256"/>
                </a:cxn>
                <a:cxn ang="0">
                  <a:pos x="1113" y="274"/>
                </a:cxn>
                <a:cxn ang="0">
                  <a:pos x="1053" y="265"/>
                </a:cxn>
                <a:cxn ang="0">
                  <a:pos x="1018" y="239"/>
                </a:cxn>
                <a:cxn ang="0">
                  <a:pos x="1010" y="168"/>
                </a:cxn>
                <a:cxn ang="0">
                  <a:pos x="1044" y="115"/>
                </a:cxn>
                <a:cxn ang="0">
                  <a:pos x="1087" y="97"/>
                </a:cxn>
                <a:cxn ang="0">
                  <a:pos x="984" y="53"/>
                </a:cxn>
                <a:cxn ang="0">
                  <a:pos x="906" y="62"/>
                </a:cxn>
                <a:cxn ang="0">
                  <a:pos x="820" y="132"/>
                </a:cxn>
                <a:cxn ang="0">
                  <a:pos x="768" y="345"/>
                </a:cxn>
                <a:cxn ang="0">
                  <a:pos x="708" y="1052"/>
                </a:cxn>
                <a:cxn ang="0">
                  <a:pos x="682" y="1335"/>
                </a:cxn>
                <a:cxn ang="0">
                  <a:pos x="639" y="1680"/>
                </a:cxn>
                <a:cxn ang="0">
                  <a:pos x="604" y="1963"/>
                </a:cxn>
                <a:cxn ang="0">
                  <a:pos x="552" y="2158"/>
                </a:cxn>
                <a:cxn ang="0">
                  <a:pos x="432" y="2344"/>
                </a:cxn>
                <a:cxn ang="0">
                  <a:pos x="233" y="2423"/>
                </a:cxn>
                <a:cxn ang="0">
                  <a:pos x="69" y="2379"/>
                </a:cxn>
                <a:cxn ang="0">
                  <a:pos x="0" y="2247"/>
                </a:cxn>
                <a:cxn ang="0">
                  <a:pos x="9" y="2193"/>
                </a:cxn>
                <a:cxn ang="0">
                  <a:pos x="69" y="2149"/>
                </a:cxn>
                <a:cxn ang="0">
                  <a:pos x="138" y="2167"/>
                </a:cxn>
                <a:cxn ang="0">
                  <a:pos x="173" y="2211"/>
                </a:cxn>
                <a:cxn ang="0">
                  <a:pos x="156" y="2291"/>
                </a:cxn>
                <a:cxn ang="0">
                  <a:pos x="121" y="2317"/>
                </a:cxn>
                <a:cxn ang="0">
                  <a:pos x="147" y="2353"/>
                </a:cxn>
                <a:cxn ang="0">
                  <a:pos x="233" y="2370"/>
                </a:cxn>
                <a:cxn ang="0">
                  <a:pos x="337" y="2335"/>
                </a:cxn>
                <a:cxn ang="0">
                  <a:pos x="414" y="2193"/>
                </a:cxn>
                <a:cxn ang="0">
                  <a:pos x="458" y="1910"/>
                </a:cxn>
                <a:cxn ang="0">
                  <a:pos x="509" y="1380"/>
                </a:cxn>
                <a:cxn ang="0">
                  <a:pos x="535" y="1088"/>
                </a:cxn>
                <a:cxn ang="0">
                  <a:pos x="578" y="743"/>
                </a:cxn>
                <a:cxn ang="0">
                  <a:pos x="613" y="460"/>
                </a:cxn>
                <a:cxn ang="0">
                  <a:pos x="647" y="292"/>
                </a:cxn>
                <a:cxn ang="0">
                  <a:pos x="725" y="124"/>
                </a:cxn>
                <a:cxn ang="0">
                  <a:pos x="854" y="17"/>
                </a:cxn>
              </a:cxnLst>
              <a:rect l="0" t="0" r="r" b="b"/>
              <a:pathLst>
                <a:path w="1182" h="2423">
                  <a:moveTo>
                    <a:pt x="949" y="0"/>
                  </a:moveTo>
                  <a:lnTo>
                    <a:pt x="1044" y="17"/>
                  </a:lnTo>
                  <a:lnTo>
                    <a:pt x="1113" y="53"/>
                  </a:lnTo>
                  <a:lnTo>
                    <a:pt x="1165" y="115"/>
                  </a:lnTo>
                  <a:lnTo>
                    <a:pt x="1182" y="186"/>
                  </a:lnTo>
                  <a:lnTo>
                    <a:pt x="1182" y="212"/>
                  </a:lnTo>
                  <a:lnTo>
                    <a:pt x="1174" y="239"/>
                  </a:lnTo>
                  <a:lnTo>
                    <a:pt x="1156" y="256"/>
                  </a:lnTo>
                  <a:lnTo>
                    <a:pt x="1139" y="265"/>
                  </a:lnTo>
                  <a:lnTo>
                    <a:pt x="1113" y="274"/>
                  </a:lnTo>
                  <a:lnTo>
                    <a:pt x="1079" y="274"/>
                  </a:lnTo>
                  <a:lnTo>
                    <a:pt x="1053" y="265"/>
                  </a:lnTo>
                  <a:lnTo>
                    <a:pt x="1036" y="256"/>
                  </a:lnTo>
                  <a:lnTo>
                    <a:pt x="1018" y="239"/>
                  </a:lnTo>
                  <a:lnTo>
                    <a:pt x="1010" y="212"/>
                  </a:lnTo>
                  <a:lnTo>
                    <a:pt x="1010" y="168"/>
                  </a:lnTo>
                  <a:lnTo>
                    <a:pt x="1027" y="132"/>
                  </a:lnTo>
                  <a:lnTo>
                    <a:pt x="1044" y="115"/>
                  </a:lnTo>
                  <a:lnTo>
                    <a:pt x="1061" y="106"/>
                  </a:lnTo>
                  <a:lnTo>
                    <a:pt x="1087" y="97"/>
                  </a:lnTo>
                  <a:lnTo>
                    <a:pt x="1036" y="62"/>
                  </a:lnTo>
                  <a:lnTo>
                    <a:pt x="984" y="53"/>
                  </a:lnTo>
                  <a:lnTo>
                    <a:pt x="949" y="53"/>
                  </a:lnTo>
                  <a:lnTo>
                    <a:pt x="906" y="62"/>
                  </a:lnTo>
                  <a:lnTo>
                    <a:pt x="863" y="79"/>
                  </a:lnTo>
                  <a:lnTo>
                    <a:pt x="820" y="132"/>
                  </a:lnTo>
                  <a:lnTo>
                    <a:pt x="794" y="221"/>
                  </a:lnTo>
                  <a:lnTo>
                    <a:pt x="768" y="345"/>
                  </a:lnTo>
                  <a:lnTo>
                    <a:pt x="751" y="513"/>
                  </a:lnTo>
                  <a:lnTo>
                    <a:pt x="708" y="1052"/>
                  </a:lnTo>
                  <a:lnTo>
                    <a:pt x="699" y="1176"/>
                  </a:lnTo>
                  <a:lnTo>
                    <a:pt x="682" y="1335"/>
                  </a:lnTo>
                  <a:lnTo>
                    <a:pt x="665" y="1504"/>
                  </a:lnTo>
                  <a:lnTo>
                    <a:pt x="639" y="1680"/>
                  </a:lnTo>
                  <a:lnTo>
                    <a:pt x="621" y="1840"/>
                  </a:lnTo>
                  <a:lnTo>
                    <a:pt x="604" y="1963"/>
                  </a:lnTo>
                  <a:lnTo>
                    <a:pt x="587" y="2043"/>
                  </a:lnTo>
                  <a:lnTo>
                    <a:pt x="552" y="2158"/>
                  </a:lnTo>
                  <a:lnTo>
                    <a:pt x="501" y="2264"/>
                  </a:lnTo>
                  <a:lnTo>
                    <a:pt x="432" y="2344"/>
                  </a:lnTo>
                  <a:lnTo>
                    <a:pt x="345" y="2406"/>
                  </a:lnTo>
                  <a:lnTo>
                    <a:pt x="233" y="2423"/>
                  </a:lnTo>
                  <a:lnTo>
                    <a:pt x="138" y="2415"/>
                  </a:lnTo>
                  <a:lnTo>
                    <a:pt x="69" y="2379"/>
                  </a:lnTo>
                  <a:lnTo>
                    <a:pt x="18" y="2317"/>
                  </a:lnTo>
                  <a:lnTo>
                    <a:pt x="0" y="2247"/>
                  </a:lnTo>
                  <a:lnTo>
                    <a:pt x="0" y="2211"/>
                  </a:lnTo>
                  <a:lnTo>
                    <a:pt x="9" y="2193"/>
                  </a:lnTo>
                  <a:lnTo>
                    <a:pt x="44" y="2158"/>
                  </a:lnTo>
                  <a:lnTo>
                    <a:pt x="69" y="2149"/>
                  </a:lnTo>
                  <a:lnTo>
                    <a:pt x="104" y="2149"/>
                  </a:lnTo>
                  <a:lnTo>
                    <a:pt x="138" y="2167"/>
                  </a:lnTo>
                  <a:lnTo>
                    <a:pt x="156" y="2185"/>
                  </a:lnTo>
                  <a:lnTo>
                    <a:pt x="173" y="2211"/>
                  </a:lnTo>
                  <a:lnTo>
                    <a:pt x="173" y="2255"/>
                  </a:lnTo>
                  <a:lnTo>
                    <a:pt x="156" y="2291"/>
                  </a:lnTo>
                  <a:lnTo>
                    <a:pt x="138" y="2308"/>
                  </a:lnTo>
                  <a:lnTo>
                    <a:pt x="121" y="2317"/>
                  </a:lnTo>
                  <a:lnTo>
                    <a:pt x="95" y="2326"/>
                  </a:lnTo>
                  <a:lnTo>
                    <a:pt x="147" y="2353"/>
                  </a:lnTo>
                  <a:lnTo>
                    <a:pt x="199" y="2370"/>
                  </a:lnTo>
                  <a:lnTo>
                    <a:pt x="233" y="2370"/>
                  </a:lnTo>
                  <a:lnTo>
                    <a:pt x="294" y="2362"/>
                  </a:lnTo>
                  <a:lnTo>
                    <a:pt x="337" y="2335"/>
                  </a:lnTo>
                  <a:lnTo>
                    <a:pt x="380" y="2273"/>
                  </a:lnTo>
                  <a:lnTo>
                    <a:pt x="414" y="2193"/>
                  </a:lnTo>
                  <a:lnTo>
                    <a:pt x="440" y="2070"/>
                  </a:lnTo>
                  <a:lnTo>
                    <a:pt x="458" y="1910"/>
                  </a:lnTo>
                  <a:lnTo>
                    <a:pt x="466" y="1919"/>
                  </a:lnTo>
                  <a:lnTo>
                    <a:pt x="509" y="1380"/>
                  </a:lnTo>
                  <a:lnTo>
                    <a:pt x="518" y="1247"/>
                  </a:lnTo>
                  <a:lnTo>
                    <a:pt x="535" y="1088"/>
                  </a:lnTo>
                  <a:lnTo>
                    <a:pt x="552" y="911"/>
                  </a:lnTo>
                  <a:lnTo>
                    <a:pt x="578" y="743"/>
                  </a:lnTo>
                  <a:lnTo>
                    <a:pt x="596" y="584"/>
                  </a:lnTo>
                  <a:lnTo>
                    <a:pt x="613" y="460"/>
                  </a:lnTo>
                  <a:lnTo>
                    <a:pt x="630" y="380"/>
                  </a:lnTo>
                  <a:lnTo>
                    <a:pt x="647" y="292"/>
                  </a:lnTo>
                  <a:lnTo>
                    <a:pt x="682" y="203"/>
                  </a:lnTo>
                  <a:lnTo>
                    <a:pt x="725" y="124"/>
                  </a:lnTo>
                  <a:lnTo>
                    <a:pt x="785" y="62"/>
                  </a:lnTo>
                  <a:lnTo>
                    <a:pt x="854" y="17"/>
                  </a:lnTo>
                  <a:lnTo>
                    <a:pt x="949"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94"/>
            <p:cNvSpPr>
              <a:spLocks noEditPoints="1"/>
            </p:cNvSpPr>
            <p:nvPr/>
          </p:nvSpPr>
          <p:spPr bwMode="auto">
            <a:xfrm>
              <a:off x="10418" y="4854"/>
              <a:ext cx="1035" cy="1062"/>
            </a:xfrm>
            <a:custGeom>
              <a:avLst/>
              <a:gdLst/>
              <a:ahLst/>
              <a:cxnLst>
                <a:cxn ang="0">
                  <a:pos x="578" y="575"/>
                </a:cxn>
                <a:cxn ang="0">
                  <a:pos x="483" y="584"/>
                </a:cxn>
                <a:cxn ang="0">
                  <a:pos x="906" y="1009"/>
                </a:cxn>
                <a:cxn ang="0">
                  <a:pos x="776" y="840"/>
                </a:cxn>
                <a:cxn ang="0">
                  <a:pos x="664" y="664"/>
                </a:cxn>
                <a:cxn ang="0">
                  <a:pos x="595" y="566"/>
                </a:cxn>
                <a:cxn ang="0">
                  <a:pos x="690" y="142"/>
                </a:cxn>
                <a:cxn ang="0">
                  <a:pos x="716" y="354"/>
                </a:cxn>
                <a:cxn ang="0">
                  <a:pos x="673" y="495"/>
                </a:cxn>
                <a:cxn ang="0">
                  <a:pos x="673" y="495"/>
                </a:cxn>
                <a:cxn ang="0">
                  <a:pos x="820" y="416"/>
                </a:cxn>
                <a:cxn ang="0">
                  <a:pos x="863" y="283"/>
                </a:cxn>
                <a:cxn ang="0">
                  <a:pos x="811" y="150"/>
                </a:cxn>
                <a:cxn ang="0">
                  <a:pos x="699" y="89"/>
                </a:cxn>
                <a:cxn ang="0">
                  <a:pos x="173" y="62"/>
                </a:cxn>
                <a:cxn ang="0">
                  <a:pos x="190" y="106"/>
                </a:cxn>
                <a:cxn ang="0">
                  <a:pos x="181" y="973"/>
                </a:cxn>
                <a:cxn ang="0">
                  <a:pos x="181" y="1009"/>
                </a:cxn>
                <a:cxn ang="0">
                  <a:pos x="337" y="991"/>
                </a:cxn>
                <a:cxn ang="0">
                  <a:pos x="328" y="115"/>
                </a:cxn>
                <a:cxn ang="0">
                  <a:pos x="173" y="62"/>
                </a:cxn>
                <a:cxn ang="0">
                  <a:pos x="414" y="62"/>
                </a:cxn>
                <a:cxn ang="0">
                  <a:pos x="388" y="89"/>
                </a:cxn>
                <a:cxn ang="0">
                  <a:pos x="380" y="513"/>
                </a:cxn>
                <a:cxn ang="0">
                  <a:pos x="587" y="487"/>
                </a:cxn>
                <a:cxn ang="0">
                  <a:pos x="656" y="380"/>
                </a:cxn>
                <a:cxn ang="0">
                  <a:pos x="656" y="177"/>
                </a:cxn>
                <a:cxn ang="0">
                  <a:pos x="561" y="62"/>
                </a:cxn>
                <a:cxn ang="0">
                  <a:pos x="440" y="53"/>
                </a:cxn>
                <a:cxn ang="0">
                  <a:pos x="526" y="0"/>
                </a:cxn>
                <a:cxn ang="0">
                  <a:pos x="707" y="27"/>
                </a:cxn>
                <a:cxn ang="0">
                  <a:pos x="863" y="124"/>
                </a:cxn>
                <a:cxn ang="0">
                  <a:pos x="923" y="292"/>
                </a:cxn>
                <a:cxn ang="0">
                  <a:pos x="871" y="451"/>
                </a:cxn>
                <a:cxn ang="0">
                  <a:pos x="742" y="540"/>
                </a:cxn>
                <a:cxn ang="0">
                  <a:pos x="733" y="664"/>
                </a:cxn>
                <a:cxn ang="0">
                  <a:pos x="828" y="814"/>
                </a:cxn>
                <a:cxn ang="0">
                  <a:pos x="880" y="885"/>
                </a:cxn>
                <a:cxn ang="0">
                  <a:pos x="966" y="973"/>
                </a:cxn>
                <a:cxn ang="0">
                  <a:pos x="1027" y="1000"/>
                </a:cxn>
                <a:cxn ang="0">
                  <a:pos x="1035" y="1035"/>
                </a:cxn>
                <a:cxn ang="0">
                  <a:pos x="1009" y="1053"/>
                </a:cxn>
                <a:cxn ang="0">
                  <a:pos x="725" y="1035"/>
                </a:cxn>
                <a:cxn ang="0">
                  <a:pos x="699" y="1000"/>
                </a:cxn>
                <a:cxn ang="0">
                  <a:pos x="656" y="929"/>
                </a:cxn>
                <a:cxn ang="0">
                  <a:pos x="388" y="575"/>
                </a:cxn>
                <a:cxn ang="0">
                  <a:pos x="397" y="991"/>
                </a:cxn>
                <a:cxn ang="0">
                  <a:pos x="440" y="1009"/>
                </a:cxn>
                <a:cxn ang="0">
                  <a:pos x="518" y="1026"/>
                </a:cxn>
                <a:cxn ang="0">
                  <a:pos x="509" y="1053"/>
                </a:cxn>
                <a:cxn ang="0">
                  <a:pos x="26" y="1062"/>
                </a:cxn>
                <a:cxn ang="0">
                  <a:pos x="0" y="1044"/>
                </a:cxn>
                <a:cxn ang="0">
                  <a:pos x="9" y="1017"/>
                </a:cxn>
                <a:cxn ang="0">
                  <a:pos x="78" y="1009"/>
                </a:cxn>
                <a:cxn ang="0">
                  <a:pos x="121" y="991"/>
                </a:cxn>
                <a:cxn ang="0">
                  <a:pos x="138" y="955"/>
                </a:cxn>
                <a:cxn ang="0">
                  <a:pos x="130" y="80"/>
                </a:cxn>
                <a:cxn ang="0">
                  <a:pos x="104" y="62"/>
                </a:cxn>
                <a:cxn ang="0">
                  <a:pos x="17" y="53"/>
                </a:cxn>
                <a:cxn ang="0">
                  <a:pos x="0" y="18"/>
                </a:cxn>
                <a:cxn ang="0">
                  <a:pos x="26" y="0"/>
                </a:cxn>
              </a:cxnLst>
              <a:rect l="0" t="0" r="r" b="b"/>
              <a:pathLst>
                <a:path w="1035" h="1062">
                  <a:moveTo>
                    <a:pt x="595" y="566"/>
                  </a:moveTo>
                  <a:lnTo>
                    <a:pt x="578" y="575"/>
                  </a:lnTo>
                  <a:lnTo>
                    <a:pt x="492" y="575"/>
                  </a:lnTo>
                  <a:lnTo>
                    <a:pt x="483" y="584"/>
                  </a:lnTo>
                  <a:lnTo>
                    <a:pt x="759" y="1009"/>
                  </a:lnTo>
                  <a:lnTo>
                    <a:pt x="906" y="1009"/>
                  </a:lnTo>
                  <a:lnTo>
                    <a:pt x="845" y="929"/>
                  </a:lnTo>
                  <a:lnTo>
                    <a:pt x="776" y="840"/>
                  </a:lnTo>
                  <a:lnTo>
                    <a:pt x="716" y="752"/>
                  </a:lnTo>
                  <a:lnTo>
                    <a:pt x="664" y="664"/>
                  </a:lnTo>
                  <a:lnTo>
                    <a:pt x="621" y="602"/>
                  </a:lnTo>
                  <a:lnTo>
                    <a:pt x="595" y="566"/>
                  </a:lnTo>
                  <a:close/>
                  <a:moveTo>
                    <a:pt x="656" y="71"/>
                  </a:moveTo>
                  <a:lnTo>
                    <a:pt x="690" y="142"/>
                  </a:lnTo>
                  <a:lnTo>
                    <a:pt x="716" y="212"/>
                  </a:lnTo>
                  <a:lnTo>
                    <a:pt x="716" y="354"/>
                  </a:lnTo>
                  <a:lnTo>
                    <a:pt x="707" y="425"/>
                  </a:lnTo>
                  <a:lnTo>
                    <a:pt x="673" y="495"/>
                  </a:lnTo>
                  <a:lnTo>
                    <a:pt x="664" y="495"/>
                  </a:lnTo>
                  <a:lnTo>
                    <a:pt x="673" y="495"/>
                  </a:lnTo>
                  <a:lnTo>
                    <a:pt x="759" y="460"/>
                  </a:lnTo>
                  <a:lnTo>
                    <a:pt x="820" y="416"/>
                  </a:lnTo>
                  <a:lnTo>
                    <a:pt x="854" y="354"/>
                  </a:lnTo>
                  <a:lnTo>
                    <a:pt x="863" y="283"/>
                  </a:lnTo>
                  <a:lnTo>
                    <a:pt x="845" y="204"/>
                  </a:lnTo>
                  <a:lnTo>
                    <a:pt x="811" y="150"/>
                  </a:lnTo>
                  <a:lnTo>
                    <a:pt x="751" y="106"/>
                  </a:lnTo>
                  <a:lnTo>
                    <a:pt x="699" y="89"/>
                  </a:lnTo>
                  <a:lnTo>
                    <a:pt x="656" y="71"/>
                  </a:lnTo>
                  <a:close/>
                  <a:moveTo>
                    <a:pt x="173" y="62"/>
                  </a:moveTo>
                  <a:lnTo>
                    <a:pt x="181" y="80"/>
                  </a:lnTo>
                  <a:lnTo>
                    <a:pt x="190" y="106"/>
                  </a:lnTo>
                  <a:lnTo>
                    <a:pt x="190" y="955"/>
                  </a:lnTo>
                  <a:lnTo>
                    <a:pt x="181" y="973"/>
                  </a:lnTo>
                  <a:lnTo>
                    <a:pt x="173" y="1000"/>
                  </a:lnTo>
                  <a:lnTo>
                    <a:pt x="181" y="1009"/>
                  </a:lnTo>
                  <a:lnTo>
                    <a:pt x="345" y="1009"/>
                  </a:lnTo>
                  <a:lnTo>
                    <a:pt x="337" y="991"/>
                  </a:lnTo>
                  <a:lnTo>
                    <a:pt x="328" y="964"/>
                  </a:lnTo>
                  <a:lnTo>
                    <a:pt x="328" y="115"/>
                  </a:lnTo>
                  <a:lnTo>
                    <a:pt x="345" y="62"/>
                  </a:lnTo>
                  <a:lnTo>
                    <a:pt x="173" y="62"/>
                  </a:lnTo>
                  <a:close/>
                  <a:moveTo>
                    <a:pt x="440" y="53"/>
                  </a:moveTo>
                  <a:lnTo>
                    <a:pt x="414" y="62"/>
                  </a:lnTo>
                  <a:lnTo>
                    <a:pt x="397" y="71"/>
                  </a:lnTo>
                  <a:lnTo>
                    <a:pt x="388" y="89"/>
                  </a:lnTo>
                  <a:lnTo>
                    <a:pt x="380" y="97"/>
                  </a:lnTo>
                  <a:lnTo>
                    <a:pt x="380" y="513"/>
                  </a:lnTo>
                  <a:lnTo>
                    <a:pt x="500" y="504"/>
                  </a:lnTo>
                  <a:lnTo>
                    <a:pt x="587" y="487"/>
                  </a:lnTo>
                  <a:lnTo>
                    <a:pt x="630" y="451"/>
                  </a:lnTo>
                  <a:lnTo>
                    <a:pt x="656" y="380"/>
                  </a:lnTo>
                  <a:lnTo>
                    <a:pt x="664" y="283"/>
                  </a:lnTo>
                  <a:lnTo>
                    <a:pt x="656" y="177"/>
                  </a:lnTo>
                  <a:lnTo>
                    <a:pt x="621" y="106"/>
                  </a:lnTo>
                  <a:lnTo>
                    <a:pt x="561" y="62"/>
                  </a:lnTo>
                  <a:lnTo>
                    <a:pt x="475" y="53"/>
                  </a:lnTo>
                  <a:lnTo>
                    <a:pt x="440" y="53"/>
                  </a:lnTo>
                  <a:close/>
                  <a:moveTo>
                    <a:pt x="26" y="0"/>
                  </a:moveTo>
                  <a:lnTo>
                    <a:pt x="526" y="0"/>
                  </a:lnTo>
                  <a:lnTo>
                    <a:pt x="613" y="9"/>
                  </a:lnTo>
                  <a:lnTo>
                    <a:pt x="707" y="27"/>
                  </a:lnTo>
                  <a:lnTo>
                    <a:pt x="785" y="71"/>
                  </a:lnTo>
                  <a:lnTo>
                    <a:pt x="863" y="124"/>
                  </a:lnTo>
                  <a:lnTo>
                    <a:pt x="906" y="195"/>
                  </a:lnTo>
                  <a:lnTo>
                    <a:pt x="923" y="292"/>
                  </a:lnTo>
                  <a:lnTo>
                    <a:pt x="906" y="389"/>
                  </a:lnTo>
                  <a:lnTo>
                    <a:pt x="871" y="451"/>
                  </a:lnTo>
                  <a:lnTo>
                    <a:pt x="811" y="504"/>
                  </a:lnTo>
                  <a:lnTo>
                    <a:pt x="742" y="540"/>
                  </a:lnTo>
                  <a:lnTo>
                    <a:pt x="664" y="557"/>
                  </a:lnTo>
                  <a:lnTo>
                    <a:pt x="733" y="664"/>
                  </a:lnTo>
                  <a:lnTo>
                    <a:pt x="785" y="752"/>
                  </a:lnTo>
                  <a:lnTo>
                    <a:pt x="828" y="814"/>
                  </a:lnTo>
                  <a:lnTo>
                    <a:pt x="845" y="840"/>
                  </a:lnTo>
                  <a:lnTo>
                    <a:pt x="880" y="885"/>
                  </a:lnTo>
                  <a:lnTo>
                    <a:pt x="914" y="938"/>
                  </a:lnTo>
                  <a:lnTo>
                    <a:pt x="966" y="973"/>
                  </a:lnTo>
                  <a:lnTo>
                    <a:pt x="1009" y="1000"/>
                  </a:lnTo>
                  <a:lnTo>
                    <a:pt x="1027" y="1000"/>
                  </a:lnTo>
                  <a:lnTo>
                    <a:pt x="1035" y="1009"/>
                  </a:lnTo>
                  <a:lnTo>
                    <a:pt x="1035" y="1035"/>
                  </a:lnTo>
                  <a:lnTo>
                    <a:pt x="1027" y="1044"/>
                  </a:lnTo>
                  <a:lnTo>
                    <a:pt x="1009" y="1053"/>
                  </a:lnTo>
                  <a:lnTo>
                    <a:pt x="742" y="1053"/>
                  </a:lnTo>
                  <a:lnTo>
                    <a:pt x="725" y="1035"/>
                  </a:lnTo>
                  <a:lnTo>
                    <a:pt x="716" y="1017"/>
                  </a:lnTo>
                  <a:lnTo>
                    <a:pt x="699" y="1000"/>
                  </a:lnTo>
                  <a:lnTo>
                    <a:pt x="664" y="947"/>
                  </a:lnTo>
                  <a:lnTo>
                    <a:pt x="656" y="929"/>
                  </a:lnTo>
                  <a:lnTo>
                    <a:pt x="431" y="575"/>
                  </a:lnTo>
                  <a:lnTo>
                    <a:pt x="388" y="575"/>
                  </a:lnTo>
                  <a:lnTo>
                    <a:pt x="388" y="982"/>
                  </a:lnTo>
                  <a:lnTo>
                    <a:pt x="397" y="991"/>
                  </a:lnTo>
                  <a:lnTo>
                    <a:pt x="414" y="1000"/>
                  </a:lnTo>
                  <a:lnTo>
                    <a:pt x="440" y="1009"/>
                  </a:lnTo>
                  <a:lnTo>
                    <a:pt x="500" y="1009"/>
                  </a:lnTo>
                  <a:lnTo>
                    <a:pt x="518" y="1026"/>
                  </a:lnTo>
                  <a:lnTo>
                    <a:pt x="518" y="1044"/>
                  </a:lnTo>
                  <a:lnTo>
                    <a:pt x="509" y="1053"/>
                  </a:lnTo>
                  <a:lnTo>
                    <a:pt x="492" y="1062"/>
                  </a:lnTo>
                  <a:lnTo>
                    <a:pt x="26" y="1062"/>
                  </a:lnTo>
                  <a:lnTo>
                    <a:pt x="9" y="1053"/>
                  </a:lnTo>
                  <a:lnTo>
                    <a:pt x="0" y="1044"/>
                  </a:lnTo>
                  <a:lnTo>
                    <a:pt x="0" y="1026"/>
                  </a:lnTo>
                  <a:lnTo>
                    <a:pt x="9" y="1017"/>
                  </a:lnTo>
                  <a:lnTo>
                    <a:pt x="26" y="1009"/>
                  </a:lnTo>
                  <a:lnTo>
                    <a:pt x="78" y="1009"/>
                  </a:lnTo>
                  <a:lnTo>
                    <a:pt x="104" y="1000"/>
                  </a:lnTo>
                  <a:lnTo>
                    <a:pt x="121" y="991"/>
                  </a:lnTo>
                  <a:lnTo>
                    <a:pt x="130" y="982"/>
                  </a:lnTo>
                  <a:lnTo>
                    <a:pt x="138" y="955"/>
                  </a:lnTo>
                  <a:lnTo>
                    <a:pt x="138" y="106"/>
                  </a:lnTo>
                  <a:lnTo>
                    <a:pt x="130" y="80"/>
                  </a:lnTo>
                  <a:lnTo>
                    <a:pt x="121" y="71"/>
                  </a:lnTo>
                  <a:lnTo>
                    <a:pt x="104" y="62"/>
                  </a:lnTo>
                  <a:lnTo>
                    <a:pt x="78" y="53"/>
                  </a:lnTo>
                  <a:lnTo>
                    <a:pt x="17" y="53"/>
                  </a:lnTo>
                  <a:lnTo>
                    <a:pt x="0" y="36"/>
                  </a:lnTo>
                  <a:lnTo>
                    <a:pt x="0" y="18"/>
                  </a:lnTo>
                  <a:lnTo>
                    <a:pt x="9" y="9"/>
                  </a:lnTo>
                  <a:lnTo>
                    <a:pt x="26"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5"/>
            <p:cNvSpPr>
              <a:spLocks/>
            </p:cNvSpPr>
            <p:nvPr/>
          </p:nvSpPr>
          <p:spPr bwMode="auto">
            <a:xfrm>
              <a:off x="11548" y="5456"/>
              <a:ext cx="414" cy="690"/>
            </a:xfrm>
            <a:custGeom>
              <a:avLst/>
              <a:gdLst/>
              <a:ahLst/>
              <a:cxnLst>
                <a:cxn ang="0">
                  <a:pos x="242" y="0"/>
                </a:cxn>
                <a:cxn ang="0">
                  <a:pos x="259" y="0"/>
                </a:cxn>
                <a:cxn ang="0">
                  <a:pos x="276" y="8"/>
                </a:cxn>
                <a:cxn ang="0">
                  <a:pos x="285" y="17"/>
                </a:cxn>
                <a:cxn ang="0">
                  <a:pos x="293" y="35"/>
                </a:cxn>
                <a:cxn ang="0">
                  <a:pos x="293" y="53"/>
                </a:cxn>
                <a:cxn ang="0">
                  <a:pos x="285" y="79"/>
                </a:cxn>
                <a:cxn ang="0">
                  <a:pos x="285" y="97"/>
                </a:cxn>
                <a:cxn ang="0">
                  <a:pos x="276" y="115"/>
                </a:cxn>
                <a:cxn ang="0">
                  <a:pos x="259" y="203"/>
                </a:cxn>
                <a:cxn ang="0">
                  <a:pos x="397" y="203"/>
                </a:cxn>
                <a:cxn ang="0">
                  <a:pos x="406" y="212"/>
                </a:cxn>
                <a:cxn ang="0">
                  <a:pos x="406" y="221"/>
                </a:cxn>
                <a:cxn ang="0">
                  <a:pos x="397" y="238"/>
                </a:cxn>
                <a:cxn ang="0">
                  <a:pos x="397" y="247"/>
                </a:cxn>
                <a:cxn ang="0">
                  <a:pos x="250" y="247"/>
                </a:cxn>
                <a:cxn ang="0">
                  <a:pos x="250" y="256"/>
                </a:cxn>
                <a:cxn ang="0">
                  <a:pos x="173" y="557"/>
                </a:cxn>
                <a:cxn ang="0">
                  <a:pos x="173" y="601"/>
                </a:cxn>
                <a:cxn ang="0">
                  <a:pos x="190" y="637"/>
                </a:cxn>
                <a:cxn ang="0">
                  <a:pos x="199" y="645"/>
                </a:cxn>
                <a:cxn ang="0">
                  <a:pos x="216" y="645"/>
                </a:cxn>
                <a:cxn ang="0">
                  <a:pos x="276" y="628"/>
                </a:cxn>
                <a:cxn ang="0">
                  <a:pos x="328" y="592"/>
                </a:cxn>
                <a:cxn ang="0">
                  <a:pos x="371" y="522"/>
                </a:cxn>
                <a:cxn ang="0">
                  <a:pos x="380" y="513"/>
                </a:cxn>
                <a:cxn ang="0">
                  <a:pos x="380" y="504"/>
                </a:cxn>
                <a:cxn ang="0">
                  <a:pos x="406" y="504"/>
                </a:cxn>
                <a:cxn ang="0">
                  <a:pos x="414" y="513"/>
                </a:cxn>
                <a:cxn ang="0">
                  <a:pos x="414" y="522"/>
                </a:cxn>
                <a:cxn ang="0">
                  <a:pos x="406" y="548"/>
                </a:cxn>
                <a:cxn ang="0">
                  <a:pos x="380" y="592"/>
                </a:cxn>
                <a:cxn ang="0">
                  <a:pos x="337" y="637"/>
                </a:cxn>
                <a:cxn ang="0">
                  <a:pos x="276" y="672"/>
                </a:cxn>
                <a:cxn ang="0">
                  <a:pos x="207" y="690"/>
                </a:cxn>
                <a:cxn ang="0">
                  <a:pos x="164" y="681"/>
                </a:cxn>
                <a:cxn ang="0">
                  <a:pos x="130" y="672"/>
                </a:cxn>
                <a:cxn ang="0">
                  <a:pos x="104" y="645"/>
                </a:cxn>
                <a:cxn ang="0">
                  <a:pos x="86" y="619"/>
                </a:cxn>
                <a:cxn ang="0">
                  <a:pos x="78" y="583"/>
                </a:cxn>
                <a:cxn ang="0">
                  <a:pos x="78" y="566"/>
                </a:cxn>
                <a:cxn ang="0">
                  <a:pos x="95" y="513"/>
                </a:cxn>
                <a:cxn ang="0">
                  <a:pos x="155" y="256"/>
                </a:cxn>
                <a:cxn ang="0">
                  <a:pos x="9" y="256"/>
                </a:cxn>
                <a:cxn ang="0">
                  <a:pos x="0" y="247"/>
                </a:cxn>
                <a:cxn ang="0">
                  <a:pos x="0" y="221"/>
                </a:cxn>
                <a:cxn ang="0">
                  <a:pos x="9" y="212"/>
                </a:cxn>
                <a:cxn ang="0">
                  <a:pos x="164" y="212"/>
                </a:cxn>
                <a:cxn ang="0">
                  <a:pos x="181" y="132"/>
                </a:cxn>
                <a:cxn ang="0">
                  <a:pos x="199" y="88"/>
                </a:cxn>
                <a:cxn ang="0">
                  <a:pos x="207" y="62"/>
                </a:cxn>
                <a:cxn ang="0">
                  <a:pos x="207" y="44"/>
                </a:cxn>
                <a:cxn ang="0">
                  <a:pos x="216" y="26"/>
                </a:cxn>
                <a:cxn ang="0">
                  <a:pos x="242" y="0"/>
                </a:cxn>
              </a:cxnLst>
              <a:rect l="0" t="0" r="r" b="b"/>
              <a:pathLst>
                <a:path w="414" h="690">
                  <a:moveTo>
                    <a:pt x="242" y="0"/>
                  </a:moveTo>
                  <a:lnTo>
                    <a:pt x="259" y="0"/>
                  </a:lnTo>
                  <a:lnTo>
                    <a:pt x="276" y="8"/>
                  </a:lnTo>
                  <a:lnTo>
                    <a:pt x="285" y="17"/>
                  </a:lnTo>
                  <a:lnTo>
                    <a:pt x="293" y="35"/>
                  </a:lnTo>
                  <a:lnTo>
                    <a:pt x="293" y="53"/>
                  </a:lnTo>
                  <a:lnTo>
                    <a:pt x="285" y="79"/>
                  </a:lnTo>
                  <a:lnTo>
                    <a:pt x="285" y="97"/>
                  </a:lnTo>
                  <a:lnTo>
                    <a:pt x="276" y="115"/>
                  </a:lnTo>
                  <a:lnTo>
                    <a:pt x="259" y="203"/>
                  </a:lnTo>
                  <a:lnTo>
                    <a:pt x="397" y="203"/>
                  </a:lnTo>
                  <a:lnTo>
                    <a:pt x="406" y="212"/>
                  </a:lnTo>
                  <a:lnTo>
                    <a:pt x="406" y="221"/>
                  </a:lnTo>
                  <a:lnTo>
                    <a:pt x="397" y="238"/>
                  </a:lnTo>
                  <a:lnTo>
                    <a:pt x="397" y="247"/>
                  </a:lnTo>
                  <a:lnTo>
                    <a:pt x="250" y="247"/>
                  </a:lnTo>
                  <a:lnTo>
                    <a:pt x="250" y="256"/>
                  </a:lnTo>
                  <a:lnTo>
                    <a:pt x="173" y="557"/>
                  </a:lnTo>
                  <a:lnTo>
                    <a:pt x="173" y="601"/>
                  </a:lnTo>
                  <a:lnTo>
                    <a:pt x="190" y="637"/>
                  </a:lnTo>
                  <a:lnTo>
                    <a:pt x="199" y="645"/>
                  </a:lnTo>
                  <a:lnTo>
                    <a:pt x="216" y="645"/>
                  </a:lnTo>
                  <a:lnTo>
                    <a:pt x="276" y="628"/>
                  </a:lnTo>
                  <a:lnTo>
                    <a:pt x="328" y="592"/>
                  </a:lnTo>
                  <a:lnTo>
                    <a:pt x="371" y="522"/>
                  </a:lnTo>
                  <a:lnTo>
                    <a:pt x="380" y="513"/>
                  </a:lnTo>
                  <a:lnTo>
                    <a:pt x="380" y="504"/>
                  </a:lnTo>
                  <a:lnTo>
                    <a:pt x="406" y="504"/>
                  </a:lnTo>
                  <a:lnTo>
                    <a:pt x="414" y="513"/>
                  </a:lnTo>
                  <a:lnTo>
                    <a:pt x="414" y="522"/>
                  </a:lnTo>
                  <a:lnTo>
                    <a:pt x="406" y="548"/>
                  </a:lnTo>
                  <a:lnTo>
                    <a:pt x="380" y="592"/>
                  </a:lnTo>
                  <a:lnTo>
                    <a:pt x="337" y="637"/>
                  </a:lnTo>
                  <a:lnTo>
                    <a:pt x="276" y="672"/>
                  </a:lnTo>
                  <a:lnTo>
                    <a:pt x="207" y="690"/>
                  </a:lnTo>
                  <a:lnTo>
                    <a:pt x="164" y="681"/>
                  </a:lnTo>
                  <a:lnTo>
                    <a:pt x="130" y="672"/>
                  </a:lnTo>
                  <a:lnTo>
                    <a:pt x="104" y="645"/>
                  </a:lnTo>
                  <a:lnTo>
                    <a:pt x="86" y="619"/>
                  </a:lnTo>
                  <a:lnTo>
                    <a:pt x="78" y="583"/>
                  </a:lnTo>
                  <a:lnTo>
                    <a:pt x="78" y="566"/>
                  </a:lnTo>
                  <a:lnTo>
                    <a:pt x="95" y="513"/>
                  </a:lnTo>
                  <a:lnTo>
                    <a:pt x="155" y="256"/>
                  </a:lnTo>
                  <a:lnTo>
                    <a:pt x="9" y="256"/>
                  </a:lnTo>
                  <a:lnTo>
                    <a:pt x="0" y="247"/>
                  </a:lnTo>
                  <a:lnTo>
                    <a:pt x="0" y="221"/>
                  </a:lnTo>
                  <a:lnTo>
                    <a:pt x="9" y="212"/>
                  </a:lnTo>
                  <a:lnTo>
                    <a:pt x="164" y="212"/>
                  </a:lnTo>
                  <a:lnTo>
                    <a:pt x="181" y="132"/>
                  </a:lnTo>
                  <a:lnTo>
                    <a:pt x="199" y="88"/>
                  </a:lnTo>
                  <a:lnTo>
                    <a:pt x="207" y="62"/>
                  </a:lnTo>
                  <a:lnTo>
                    <a:pt x="207" y="44"/>
                  </a:lnTo>
                  <a:lnTo>
                    <a:pt x="216" y="26"/>
                  </a:lnTo>
                  <a:lnTo>
                    <a:pt x="242"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6"/>
            <p:cNvSpPr>
              <a:spLocks/>
            </p:cNvSpPr>
            <p:nvPr/>
          </p:nvSpPr>
          <p:spPr bwMode="auto">
            <a:xfrm>
              <a:off x="12480" y="5119"/>
              <a:ext cx="802" cy="832"/>
            </a:xfrm>
            <a:custGeom>
              <a:avLst/>
              <a:gdLst/>
              <a:ahLst/>
              <a:cxnLst>
                <a:cxn ang="0">
                  <a:pos x="742" y="0"/>
                </a:cxn>
                <a:cxn ang="0">
                  <a:pos x="767" y="0"/>
                </a:cxn>
                <a:cxn ang="0">
                  <a:pos x="785" y="9"/>
                </a:cxn>
                <a:cxn ang="0">
                  <a:pos x="793" y="18"/>
                </a:cxn>
                <a:cxn ang="0">
                  <a:pos x="793" y="45"/>
                </a:cxn>
                <a:cxn ang="0">
                  <a:pos x="767" y="71"/>
                </a:cxn>
                <a:cxn ang="0">
                  <a:pos x="776" y="80"/>
                </a:cxn>
                <a:cxn ang="0">
                  <a:pos x="448" y="416"/>
                </a:cxn>
                <a:cxn ang="0">
                  <a:pos x="474" y="443"/>
                </a:cxn>
                <a:cxn ang="0">
                  <a:pos x="526" y="487"/>
                </a:cxn>
                <a:cxn ang="0">
                  <a:pos x="578" y="549"/>
                </a:cxn>
                <a:cxn ang="0">
                  <a:pos x="638" y="611"/>
                </a:cxn>
                <a:cxn ang="0">
                  <a:pos x="698" y="664"/>
                </a:cxn>
                <a:cxn ang="0">
                  <a:pos x="785" y="752"/>
                </a:cxn>
                <a:cxn ang="0">
                  <a:pos x="793" y="770"/>
                </a:cxn>
                <a:cxn ang="0">
                  <a:pos x="802" y="770"/>
                </a:cxn>
                <a:cxn ang="0">
                  <a:pos x="802" y="805"/>
                </a:cxn>
                <a:cxn ang="0">
                  <a:pos x="793" y="823"/>
                </a:cxn>
                <a:cxn ang="0">
                  <a:pos x="776" y="832"/>
                </a:cxn>
                <a:cxn ang="0">
                  <a:pos x="750" y="832"/>
                </a:cxn>
                <a:cxn ang="0">
                  <a:pos x="396" y="469"/>
                </a:cxn>
                <a:cxn ang="0">
                  <a:pos x="43" y="832"/>
                </a:cxn>
                <a:cxn ang="0">
                  <a:pos x="26" y="832"/>
                </a:cxn>
                <a:cxn ang="0">
                  <a:pos x="8" y="823"/>
                </a:cxn>
                <a:cxn ang="0">
                  <a:pos x="0" y="805"/>
                </a:cxn>
                <a:cxn ang="0">
                  <a:pos x="0" y="779"/>
                </a:cxn>
                <a:cxn ang="0">
                  <a:pos x="353" y="416"/>
                </a:cxn>
                <a:cxn ang="0">
                  <a:pos x="0" y="54"/>
                </a:cxn>
                <a:cxn ang="0">
                  <a:pos x="0" y="45"/>
                </a:cxn>
                <a:cxn ang="0">
                  <a:pos x="8" y="27"/>
                </a:cxn>
                <a:cxn ang="0">
                  <a:pos x="17" y="18"/>
                </a:cxn>
                <a:cxn ang="0">
                  <a:pos x="34" y="9"/>
                </a:cxn>
                <a:cxn ang="0">
                  <a:pos x="51" y="9"/>
                </a:cxn>
                <a:cxn ang="0">
                  <a:pos x="396" y="363"/>
                </a:cxn>
                <a:cxn ang="0">
                  <a:pos x="724" y="27"/>
                </a:cxn>
                <a:cxn ang="0">
                  <a:pos x="733" y="9"/>
                </a:cxn>
                <a:cxn ang="0">
                  <a:pos x="742" y="0"/>
                </a:cxn>
              </a:cxnLst>
              <a:rect l="0" t="0" r="r" b="b"/>
              <a:pathLst>
                <a:path w="802" h="832">
                  <a:moveTo>
                    <a:pt x="742" y="0"/>
                  </a:moveTo>
                  <a:lnTo>
                    <a:pt x="767" y="0"/>
                  </a:lnTo>
                  <a:lnTo>
                    <a:pt x="785" y="9"/>
                  </a:lnTo>
                  <a:lnTo>
                    <a:pt x="793" y="18"/>
                  </a:lnTo>
                  <a:lnTo>
                    <a:pt x="793" y="45"/>
                  </a:lnTo>
                  <a:lnTo>
                    <a:pt x="767" y="71"/>
                  </a:lnTo>
                  <a:lnTo>
                    <a:pt x="776" y="80"/>
                  </a:lnTo>
                  <a:lnTo>
                    <a:pt x="448" y="416"/>
                  </a:lnTo>
                  <a:lnTo>
                    <a:pt x="474" y="443"/>
                  </a:lnTo>
                  <a:lnTo>
                    <a:pt x="526" y="487"/>
                  </a:lnTo>
                  <a:lnTo>
                    <a:pt x="578" y="549"/>
                  </a:lnTo>
                  <a:lnTo>
                    <a:pt x="638" y="611"/>
                  </a:lnTo>
                  <a:lnTo>
                    <a:pt x="698" y="664"/>
                  </a:lnTo>
                  <a:lnTo>
                    <a:pt x="785" y="752"/>
                  </a:lnTo>
                  <a:lnTo>
                    <a:pt x="793" y="770"/>
                  </a:lnTo>
                  <a:lnTo>
                    <a:pt x="802" y="770"/>
                  </a:lnTo>
                  <a:lnTo>
                    <a:pt x="802" y="805"/>
                  </a:lnTo>
                  <a:lnTo>
                    <a:pt x="793" y="823"/>
                  </a:lnTo>
                  <a:lnTo>
                    <a:pt x="776" y="832"/>
                  </a:lnTo>
                  <a:lnTo>
                    <a:pt x="750" y="832"/>
                  </a:lnTo>
                  <a:lnTo>
                    <a:pt x="396" y="469"/>
                  </a:lnTo>
                  <a:lnTo>
                    <a:pt x="43" y="832"/>
                  </a:lnTo>
                  <a:lnTo>
                    <a:pt x="26" y="832"/>
                  </a:lnTo>
                  <a:lnTo>
                    <a:pt x="8" y="823"/>
                  </a:lnTo>
                  <a:lnTo>
                    <a:pt x="0" y="805"/>
                  </a:lnTo>
                  <a:lnTo>
                    <a:pt x="0" y="779"/>
                  </a:lnTo>
                  <a:lnTo>
                    <a:pt x="353" y="416"/>
                  </a:lnTo>
                  <a:lnTo>
                    <a:pt x="0" y="54"/>
                  </a:lnTo>
                  <a:lnTo>
                    <a:pt x="0" y="45"/>
                  </a:lnTo>
                  <a:lnTo>
                    <a:pt x="8" y="27"/>
                  </a:lnTo>
                  <a:lnTo>
                    <a:pt x="17" y="18"/>
                  </a:lnTo>
                  <a:lnTo>
                    <a:pt x="34" y="9"/>
                  </a:lnTo>
                  <a:lnTo>
                    <a:pt x="51" y="9"/>
                  </a:lnTo>
                  <a:lnTo>
                    <a:pt x="396" y="363"/>
                  </a:lnTo>
                  <a:lnTo>
                    <a:pt x="724" y="27"/>
                  </a:lnTo>
                  <a:lnTo>
                    <a:pt x="733" y="9"/>
                  </a:lnTo>
                  <a:lnTo>
                    <a:pt x="742"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7"/>
            <p:cNvSpPr>
              <a:spLocks/>
            </p:cNvSpPr>
            <p:nvPr/>
          </p:nvSpPr>
          <p:spPr bwMode="auto">
            <a:xfrm>
              <a:off x="13705" y="4483"/>
              <a:ext cx="733" cy="318"/>
            </a:xfrm>
            <a:custGeom>
              <a:avLst/>
              <a:gdLst/>
              <a:ahLst/>
              <a:cxnLst>
                <a:cxn ang="0">
                  <a:pos x="586" y="0"/>
                </a:cxn>
                <a:cxn ang="0">
                  <a:pos x="612" y="0"/>
                </a:cxn>
                <a:cxn ang="0">
                  <a:pos x="629" y="8"/>
                </a:cxn>
                <a:cxn ang="0">
                  <a:pos x="638" y="17"/>
                </a:cxn>
                <a:cxn ang="0">
                  <a:pos x="638" y="26"/>
                </a:cxn>
                <a:cxn ang="0">
                  <a:pos x="647" y="35"/>
                </a:cxn>
                <a:cxn ang="0">
                  <a:pos x="655" y="62"/>
                </a:cxn>
                <a:cxn ang="0">
                  <a:pos x="664" y="79"/>
                </a:cxn>
                <a:cxn ang="0">
                  <a:pos x="681" y="97"/>
                </a:cxn>
                <a:cxn ang="0">
                  <a:pos x="707" y="115"/>
                </a:cxn>
                <a:cxn ang="0">
                  <a:pos x="733" y="141"/>
                </a:cxn>
                <a:cxn ang="0">
                  <a:pos x="733" y="168"/>
                </a:cxn>
                <a:cxn ang="0">
                  <a:pos x="724" y="177"/>
                </a:cxn>
                <a:cxn ang="0">
                  <a:pos x="707" y="185"/>
                </a:cxn>
                <a:cxn ang="0">
                  <a:pos x="698" y="194"/>
                </a:cxn>
                <a:cxn ang="0">
                  <a:pos x="672" y="212"/>
                </a:cxn>
                <a:cxn ang="0">
                  <a:pos x="638" y="230"/>
                </a:cxn>
                <a:cxn ang="0">
                  <a:pos x="603" y="256"/>
                </a:cxn>
                <a:cxn ang="0">
                  <a:pos x="578" y="292"/>
                </a:cxn>
                <a:cxn ang="0">
                  <a:pos x="552" y="318"/>
                </a:cxn>
                <a:cxn ang="0">
                  <a:pos x="534" y="318"/>
                </a:cxn>
                <a:cxn ang="0">
                  <a:pos x="517" y="309"/>
                </a:cxn>
                <a:cxn ang="0">
                  <a:pos x="509" y="292"/>
                </a:cxn>
                <a:cxn ang="0">
                  <a:pos x="509" y="265"/>
                </a:cxn>
                <a:cxn ang="0">
                  <a:pos x="517" y="247"/>
                </a:cxn>
                <a:cxn ang="0">
                  <a:pos x="534" y="230"/>
                </a:cxn>
                <a:cxn ang="0">
                  <a:pos x="543" y="212"/>
                </a:cxn>
                <a:cxn ang="0">
                  <a:pos x="560" y="203"/>
                </a:cxn>
                <a:cxn ang="0">
                  <a:pos x="569" y="194"/>
                </a:cxn>
                <a:cxn ang="0">
                  <a:pos x="569" y="185"/>
                </a:cxn>
                <a:cxn ang="0">
                  <a:pos x="25" y="185"/>
                </a:cxn>
                <a:cxn ang="0">
                  <a:pos x="17" y="177"/>
                </a:cxn>
                <a:cxn ang="0">
                  <a:pos x="0" y="168"/>
                </a:cxn>
                <a:cxn ang="0">
                  <a:pos x="0" y="132"/>
                </a:cxn>
                <a:cxn ang="0">
                  <a:pos x="17" y="123"/>
                </a:cxn>
                <a:cxn ang="0">
                  <a:pos x="25" y="115"/>
                </a:cxn>
                <a:cxn ang="0">
                  <a:pos x="595" y="115"/>
                </a:cxn>
                <a:cxn ang="0">
                  <a:pos x="586" y="97"/>
                </a:cxn>
                <a:cxn ang="0">
                  <a:pos x="569" y="79"/>
                </a:cxn>
                <a:cxn ang="0">
                  <a:pos x="560" y="53"/>
                </a:cxn>
                <a:cxn ang="0">
                  <a:pos x="560" y="17"/>
                </a:cxn>
                <a:cxn ang="0">
                  <a:pos x="578" y="8"/>
                </a:cxn>
                <a:cxn ang="0">
                  <a:pos x="586" y="0"/>
                </a:cxn>
              </a:cxnLst>
              <a:rect l="0" t="0" r="r" b="b"/>
              <a:pathLst>
                <a:path w="733" h="318">
                  <a:moveTo>
                    <a:pt x="586" y="0"/>
                  </a:moveTo>
                  <a:lnTo>
                    <a:pt x="612" y="0"/>
                  </a:lnTo>
                  <a:lnTo>
                    <a:pt x="629" y="8"/>
                  </a:lnTo>
                  <a:lnTo>
                    <a:pt x="638" y="17"/>
                  </a:lnTo>
                  <a:lnTo>
                    <a:pt x="638" y="26"/>
                  </a:lnTo>
                  <a:lnTo>
                    <a:pt x="647" y="35"/>
                  </a:lnTo>
                  <a:lnTo>
                    <a:pt x="655" y="62"/>
                  </a:lnTo>
                  <a:lnTo>
                    <a:pt x="664" y="79"/>
                  </a:lnTo>
                  <a:lnTo>
                    <a:pt x="681" y="97"/>
                  </a:lnTo>
                  <a:lnTo>
                    <a:pt x="707" y="115"/>
                  </a:lnTo>
                  <a:lnTo>
                    <a:pt x="733" y="141"/>
                  </a:lnTo>
                  <a:lnTo>
                    <a:pt x="733" y="168"/>
                  </a:lnTo>
                  <a:lnTo>
                    <a:pt x="724" y="177"/>
                  </a:lnTo>
                  <a:lnTo>
                    <a:pt x="707" y="185"/>
                  </a:lnTo>
                  <a:lnTo>
                    <a:pt x="698" y="194"/>
                  </a:lnTo>
                  <a:lnTo>
                    <a:pt x="672" y="212"/>
                  </a:lnTo>
                  <a:lnTo>
                    <a:pt x="638" y="230"/>
                  </a:lnTo>
                  <a:lnTo>
                    <a:pt x="603" y="256"/>
                  </a:lnTo>
                  <a:lnTo>
                    <a:pt x="578" y="292"/>
                  </a:lnTo>
                  <a:lnTo>
                    <a:pt x="552" y="318"/>
                  </a:lnTo>
                  <a:lnTo>
                    <a:pt x="534" y="318"/>
                  </a:lnTo>
                  <a:lnTo>
                    <a:pt x="517" y="309"/>
                  </a:lnTo>
                  <a:lnTo>
                    <a:pt x="509" y="292"/>
                  </a:lnTo>
                  <a:lnTo>
                    <a:pt x="509" y="265"/>
                  </a:lnTo>
                  <a:lnTo>
                    <a:pt x="517" y="247"/>
                  </a:lnTo>
                  <a:lnTo>
                    <a:pt x="534" y="230"/>
                  </a:lnTo>
                  <a:lnTo>
                    <a:pt x="543" y="212"/>
                  </a:lnTo>
                  <a:lnTo>
                    <a:pt x="560" y="203"/>
                  </a:lnTo>
                  <a:lnTo>
                    <a:pt x="569" y="194"/>
                  </a:lnTo>
                  <a:lnTo>
                    <a:pt x="569" y="185"/>
                  </a:lnTo>
                  <a:lnTo>
                    <a:pt x="25" y="185"/>
                  </a:lnTo>
                  <a:lnTo>
                    <a:pt x="17" y="177"/>
                  </a:lnTo>
                  <a:lnTo>
                    <a:pt x="0" y="168"/>
                  </a:lnTo>
                  <a:lnTo>
                    <a:pt x="0" y="132"/>
                  </a:lnTo>
                  <a:lnTo>
                    <a:pt x="17" y="123"/>
                  </a:lnTo>
                  <a:lnTo>
                    <a:pt x="25" y="115"/>
                  </a:lnTo>
                  <a:lnTo>
                    <a:pt x="595" y="115"/>
                  </a:lnTo>
                  <a:lnTo>
                    <a:pt x="586" y="97"/>
                  </a:lnTo>
                  <a:lnTo>
                    <a:pt x="569" y="79"/>
                  </a:lnTo>
                  <a:lnTo>
                    <a:pt x="560" y="53"/>
                  </a:lnTo>
                  <a:lnTo>
                    <a:pt x="560" y="17"/>
                  </a:lnTo>
                  <a:lnTo>
                    <a:pt x="578" y="8"/>
                  </a:lnTo>
                  <a:lnTo>
                    <a:pt x="586"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8"/>
            <p:cNvSpPr>
              <a:spLocks noEditPoints="1"/>
            </p:cNvSpPr>
            <p:nvPr/>
          </p:nvSpPr>
          <p:spPr bwMode="auto">
            <a:xfrm>
              <a:off x="13610" y="4890"/>
              <a:ext cx="707" cy="1052"/>
            </a:xfrm>
            <a:custGeom>
              <a:avLst/>
              <a:gdLst/>
              <a:ahLst/>
              <a:cxnLst>
                <a:cxn ang="0">
                  <a:pos x="345" y="44"/>
                </a:cxn>
                <a:cxn ang="0">
                  <a:pos x="293" y="53"/>
                </a:cxn>
                <a:cxn ang="0">
                  <a:pos x="241" y="70"/>
                </a:cxn>
                <a:cxn ang="0">
                  <a:pos x="189" y="114"/>
                </a:cxn>
                <a:cxn ang="0">
                  <a:pos x="155" y="194"/>
                </a:cxn>
                <a:cxn ang="0">
                  <a:pos x="138" y="291"/>
                </a:cxn>
                <a:cxn ang="0">
                  <a:pos x="129" y="398"/>
                </a:cxn>
                <a:cxn ang="0">
                  <a:pos x="129" y="628"/>
                </a:cxn>
                <a:cxn ang="0">
                  <a:pos x="138" y="743"/>
                </a:cxn>
                <a:cxn ang="0">
                  <a:pos x="155" y="840"/>
                </a:cxn>
                <a:cxn ang="0">
                  <a:pos x="189" y="919"/>
                </a:cxn>
                <a:cxn ang="0">
                  <a:pos x="233" y="973"/>
                </a:cxn>
                <a:cxn ang="0">
                  <a:pos x="293" y="999"/>
                </a:cxn>
                <a:cxn ang="0">
                  <a:pos x="345" y="1008"/>
                </a:cxn>
                <a:cxn ang="0">
                  <a:pos x="388" y="1008"/>
                </a:cxn>
                <a:cxn ang="0">
                  <a:pos x="431" y="990"/>
                </a:cxn>
                <a:cxn ang="0">
                  <a:pos x="483" y="964"/>
                </a:cxn>
                <a:cxn ang="0">
                  <a:pos x="517" y="911"/>
                </a:cxn>
                <a:cxn ang="0">
                  <a:pos x="543" y="840"/>
                </a:cxn>
                <a:cxn ang="0">
                  <a:pos x="560" y="681"/>
                </a:cxn>
                <a:cxn ang="0">
                  <a:pos x="560" y="389"/>
                </a:cxn>
                <a:cxn ang="0">
                  <a:pos x="552" y="274"/>
                </a:cxn>
                <a:cxn ang="0">
                  <a:pos x="534" y="185"/>
                </a:cxn>
                <a:cxn ang="0">
                  <a:pos x="491" y="106"/>
                </a:cxn>
                <a:cxn ang="0">
                  <a:pos x="422" y="61"/>
                </a:cxn>
                <a:cxn ang="0">
                  <a:pos x="345" y="44"/>
                </a:cxn>
                <a:cxn ang="0">
                  <a:pos x="353" y="0"/>
                </a:cxn>
                <a:cxn ang="0">
                  <a:pos x="465" y="17"/>
                </a:cxn>
                <a:cxn ang="0">
                  <a:pos x="552" y="70"/>
                </a:cxn>
                <a:cxn ang="0">
                  <a:pos x="612" y="132"/>
                </a:cxn>
                <a:cxn ang="0">
                  <a:pos x="664" y="247"/>
                </a:cxn>
                <a:cxn ang="0">
                  <a:pos x="690" y="380"/>
                </a:cxn>
                <a:cxn ang="0">
                  <a:pos x="698" y="530"/>
                </a:cxn>
                <a:cxn ang="0">
                  <a:pos x="707" y="530"/>
                </a:cxn>
                <a:cxn ang="0">
                  <a:pos x="707" y="636"/>
                </a:cxn>
                <a:cxn ang="0">
                  <a:pos x="673" y="796"/>
                </a:cxn>
                <a:cxn ang="0">
                  <a:pos x="647" y="866"/>
                </a:cxn>
                <a:cxn ang="0">
                  <a:pos x="604" y="937"/>
                </a:cxn>
                <a:cxn ang="0">
                  <a:pos x="543" y="999"/>
                </a:cxn>
                <a:cxn ang="0">
                  <a:pos x="457" y="1034"/>
                </a:cxn>
                <a:cxn ang="0">
                  <a:pos x="353" y="1052"/>
                </a:cxn>
                <a:cxn ang="0">
                  <a:pos x="250" y="1034"/>
                </a:cxn>
                <a:cxn ang="0">
                  <a:pos x="164" y="999"/>
                </a:cxn>
                <a:cxn ang="0">
                  <a:pos x="103" y="946"/>
                </a:cxn>
                <a:cxn ang="0">
                  <a:pos x="60" y="875"/>
                </a:cxn>
                <a:cxn ang="0">
                  <a:pos x="34" y="796"/>
                </a:cxn>
                <a:cxn ang="0">
                  <a:pos x="17" y="716"/>
                </a:cxn>
                <a:cxn ang="0">
                  <a:pos x="0" y="645"/>
                </a:cxn>
                <a:cxn ang="0">
                  <a:pos x="0" y="424"/>
                </a:cxn>
                <a:cxn ang="0">
                  <a:pos x="34" y="265"/>
                </a:cxn>
                <a:cxn ang="0">
                  <a:pos x="60" y="185"/>
                </a:cxn>
                <a:cxn ang="0">
                  <a:pos x="103" y="114"/>
                </a:cxn>
                <a:cxn ang="0">
                  <a:pos x="164" y="53"/>
                </a:cxn>
                <a:cxn ang="0">
                  <a:pos x="250" y="17"/>
                </a:cxn>
                <a:cxn ang="0">
                  <a:pos x="353" y="0"/>
                </a:cxn>
              </a:cxnLst>
              <a:rect l="0" t="0" r="r" b="b"/>
              <a:pathLst>
                <a:path w="707" h="1052">
                  <a:moveTo>
                    <a:pt x="345" y="44"/>
                  </a:moveTo>
                  <a:lnTo>
                    <a:pt x="293" y="53"/>
                  </a:lnTo>
                  <a:lnTo>
                    <a:pt x="241" y="70"/>
                  </a:lnTo>
                  <a:lnTo>
                    <a:pt x="189" y="114"/>
                  </a:lnTo>
                  <a:lnTo>
                    <a:pt x="155" y="194"/>
                  </a:lnTo>
                  <a:lnTo>
                    <a:pt x="138" y="291"/>
                  </a:lnTo>
                  <a:lnTo>
                    <a:pt x="129" y="398"/>
                  </a:lnTo>
                  <a:lnTo>
                    <a:pt x="129" y="628"/>
                  </a:lnTo>
                  <a:lnTo>
                    <a:pt x="138" y="743"/>
                  </a:lnTo>
                  <a:lnTo>
                    <a:pt x="155" y="840"/>
                  </a:lnTo>
                  <a:lnTo>
                    <a:pt x="189" y="919"/>
                  </a:lnTo>
                  <a:lnTo>
                    <a:pt x="233" y="973"/>
                  </a:lnTo>
                  <a:lnTo>
                    <a:pt x="293" y="999"/>
                  </a:lnTo>
                  <a:lnTo>
                    <a:pt x="345" y="1008"/>
                  </a:lnTo>
                  <a:lnTo>
                    <a:pt x="388" y="1008"/>
                  </a:lnTo>
                  <a:lnTo>
                    <a:pt x="431" y="990"/>
                  </a:lnTo>
                  <a:lnTo>
                    <a:pt x="483" y="964"/>
                  </a:lnTo>
                  <a:lnTo>
                    <a:pt x="517" y="911"/>
                  </a:lnTo>
                  <a:lnTo>
                    <a:pt x="543" y="840"/>
                  </a:lnTo>
                  <a:lnTo>
                    <a:pt x="560" y="681"/>
                  </a:lnTo>
                  <a:lnTo>
                    <a:pt x="560" y="389"/>
                  </a:lnTo>
                  <a:lnTo>
                    <a:pt x="552" y="274"/>
                  </a:lnTo>
                  <a:lnTo>
                    <a:pt x="534" y="185"/>
                  </a:lnTo>
                  <a:lnTo>
                    <a:pt x="491" y="106"/>
                  </a:lnTo>
                  <a:lnTo>
                    <a:pt x="422" y="61"/>
                  </a:lnTo>
                  <a:lnTo>
                    <a:pt x="345" y="44"/>
                  </a:lnTo>
                  <a:close/>
                  <a:moveTo>
                    <a:pt x="353" y="0"/>
                  </a:moveTo>
                  <a:lnTo>
                    <a:pt x="465" y="17"/>
                  </a:lnTo>
                  <a:lnTo>
                    <a:pt x="552" y="70"/>
                  </a:lnTo>
                  <a:lnTo>
                    <a:pt x="612" y="132"/>
                  </a:lnTo>
                  <a:lnTo>
                    <a:pt x="664" y="247"/>
                  </a:lnTo>
                  <a:lnTo>
                    <a:pt x="690" y="380"/>
                  </a:lnTo>
                  <a:lnTo>
                    <a:pt x="698" y="530"/>
                  </a:lnTo>
                  <a:lnTo>
                    <a:pt x="707" y="530"/>
                  </a:lnTo>
                  <a:lnTo>
                    <a:pt x="707" y="636"/>
                  </a:lnTo>
                  <a:lnTo>
                    <a:pt x="673" y="796"/>
                  </a:lnTo>
                  <a:lnTo>
                    <a:pt x="647" y="866"/>
                  </a:lnTo>
                  <a:lnTo>
                    <a:pt x="604" y="937"/>
                  </a:lnTo>
                  <a:lnTo>
                    <a:pt x="543" y="999"/>
                  </a:lnTo>
                  <a:lnTo>
                    <a:pt x="457" y="1034"/>
                  </a:lnTo>
                  <a:lnTo>
                    <a:pt x="353" y="1052"/>
                  </a:lnTo>
                  <a:lnTo>
                    <a:pt x="250" y="1034"/>
                  </a:lnTo>
                  <a:lnTo>
                    <a:pt x="164" y="999"/>
                  </a:lnTo>
                  <a:lnTo>
                    <a:pt x="103" y="946"/>
                  </a:lnTo>
                  <a:lnTo>
                    <a:pt x="60" y="875"/>
                  </a:lnTo>
                  <a:lnTo>
                    <a:pt x="34" y="796"/>
                  </a:lnTo>
                  <a:lnTo>
                    <a:pt x="17" y="716"/>
                  </a:lnTo>
                  <a:lnTo>
                    <a:pt x="0" y="645"/>
                  </a:lnTo>
                  <a:lnTo>
                    <a:pt x="0" y="424"/>
                  </a:lnTo>
                  <a:lnTo>
                    <a:pt x="34" y="265"/>
                  </a:lnTo>
                  <a:lnTo>
                    <a:pt x="60" y="185"/>
                  </a:lnTo>
                  <a:lnTo>
                    <a:pt x="103" y="114"/>
                  </a:lnTo>
                  <a:lnTo>
                    <a:pt x="164" y="53"/>
                  </a:lnTo>
                  <a:lnTo>
                    <a:pt x="250" y="17"/>
                  </a:lnTo>
                  <a:lnTo>
                    <a:pt x="353"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9"/>
            <p:cNvSpPr>
              <a:spLocks/>
            </p:cNvSpPr>
            <p:nvPr/>
          </p:nvSpPr>
          <p:spPr bwMode="auto">
            <a:xfrm>
              <a:off x="15223" y="2616"/>
              <a:ext cx="810" cy="3919"/>
            </a:xfrm>
            <a:custGeom>
              <a:avLst/>
              <a:gdLst/>
              <a:ahLst/>
              <a:cxnLst>
                <a:cxn ang="0">
                  <a:pos x="741" y="0"/>
                </a:cxn>
                <a:cxn ang="0">
                  <a:pos x="802" y="0"/>
                </a:cxn>
                <a:cxn ang="0">
                  <a:pos x="810" y="9"/>
                </a:cxn>
                <a:cxn ang="0">
                  <a:pos x="810" y="27"/>
                </a:cxn>
                <a:cxn ang="0">
                  <a:pos x="802" y="36"/>
                </a:cxn>
                <a:cxn ang="0">
                  <a:pos x="664" y="186"/>
                </a:cxn>
                <a:cxn ang="0">
                  <a:pos x="543" y="363"/>
                </a:cxn>
                <a:cxn ang="0">
                  <a:pos x="440" y="557"/>
                </a:cxn>
                <a:cxn ang="0">
                  <a:pos x="345" y="779"/>
                </a:cxn>
                <a:cxn ang="0">
                  <a:pos x="267" y="1026"/>
                </a:cxn>
                <a:cxn ang="0">
                  <a:pos x="215" y="1309"/>
                </a:cxn>
                <a:cxn ang="0">
                  <a:pos x="172" y="1619"/>
                </a:cxn>
                <a:cxn ang="0">
                  <a:pos x="164" y="1964"/>
                </a:cxn>
                <a:cxn ang="0">
                  <a:pos x="172" y="2282"/>
                </a:cxn>
                <a:cxn ang="0">
                  <a:pos x="207" y="2592"/>
                </a:cxn>
                <a:cxn ang="0">
                  <a:pos x="267" y="2893"/>
                </a:cxn>
                <a:cxn ang="0">
                  <a:pos x="353" y="3176"/>
                </a:cxn>
                <a:cxn ang="0">
                  <a:pos x="474" y="3441"/>
                </a:cxn>
                <a:cxn ang="0">
                  <a:pos x="569" y="3600"/>
                </a:cxn>
                <a:cxn ang="0">
                  <a:pos x="664" y="3724"/>
                </a:cxn>
                <a:cxn ang="0">
                  <a:pos x="741" y="3813"/>
                </a:cxn>
                <a:cxn ang="0">
                  <a:pos x="802" y="3883"/>
                </a:cxn>
                <a:cxn ang="0">
                  <a:pos x="810" y="3892"/>
                </a:cxn>
                <a:cxn ang="0">
                  <a:pos x="810" y="3910"/>
                </a:cxn>
                <a:cxn ang="0">
                  <a:pos x="802" y="3919"/>
                </a:cxn>
                <a:cxn ang="0">
                  <a:pos x="741" y="3919"/>
                </a:cxn>
                <a:cxn ang="0">
                  <a:pos x="716" y="3892"/>
                </a:cxn>
                <a:cxn ang="0">
                  <a:pos x="716" y="3901"/>
                </a:cxn>
                <a:cxn ang="0">
                  <a:pos x="629" y="3822"/>
                </a:cxn>
                <a:cxn ang="0">
                  <a:pos x="595" y="3786"/>
                </a:cxn>
                <a:cxn ang="0">
                  <a:pos x="578" y="3760"/>
                </a:cxn>
                <a:cxn ang="0">
                  <a:pos x="543" y="3724"/>
                </a:cxn>
                <a:cxn ang="0">
                  <a:pos x="517" y="3680"/>
                </a:cxn>
                <a:cxn ang="0">
                  <a:pos x="465" y="3627"/>
                </a:cxn>
                <a:cxn ang="0">
                  <a:pos x="422" y="3565"/>
                </a:cxn>
                <a:cxn ang="0">
                  <a:pos x="276" y="3300"/>
                </a:cxn>
                <a:cxn ang="0">
                  <a:pos x="164" y="3034"/>
                </a:cxn>
                <a:cxn ang="0">
                  <a:pos x="86" y="2760"/>
                </a:cxn>
                <a:cxn ang="0">
                  <a:pos x="34" y="2495"/>
                </a:cxn>
                <a:cxn ang="0">
                  <a:pos x="8" y="2220"/>
                </a:cxn>
                <a:cxn ang="0">
                  <a:pos x="0" y="1955"/>
                </a:cxn>
                <a:cxn ang="0">
                  <a:pos x="8" y="1690"/>
                </a:cxn>
                <a:cxn ang="0">
                  <a:pos x="34" y="1433"/>
                </a:cxn>
                <a:cxn ang="0">
                  <a:pos x="77" y="1185"/>
                </a:cxn>
                <a:cxn ang="0">
                  <a:pos x="138" y="956"/>
                </a:cxn>
                <a:cxn ang="0">
                  <a:pos x="233" y="699"/>
                </a:cxn>
                <a:cxn ang="0">
                  <a:pos x="345" y="478"/>
                </a:cxn>
                <a:cxn ang="0">
                  <a:pos x="465" y="292"/>
                </a:cxn>
                <a:cxn ang="0">
                  <a:pos x="595" y="142"/>
                </a:cxn>
                <a:cxn ang="0">
                  <a:pos x="716" y="18"/>
                </a:cxn>
                <a:cxn ang="0">
                  <a:pos x="733" y="9"/>
                </a:cxn>
                <a:cxn ang="0">
                  <a:pos x="741" y="0"/>
                </a:cxn>
              </a:cxnLst>
              <a:rect l="0" t="0" r="r" b="b"/>
              <a:pathLst>
                <a:path w="810" h="3919">
                  <a:moveTo>
                    <a:pt x="741" y="0"/>
                  </a:moveTo>
                  <a:lnTo>
                    <a:pt x="802" y="0"/>
                  </a:lnTo>
                  <a:lnTo>
                    <a:pt x="810" y="9"/>
                  </a:lnTo>
                  <a:lnTo>
                    <a:pt x="810" y="27"/>
                  </a:lnTo>
                  <a:lnTo>
                    <a:pt x="802" y="36"/>
                  </a:lnTo>
                  <a:lnTo>
                    <a:pt x="664" y="186"/>
                  </a:lnTo>
                  <a:lnTo>
                    <a:pt x="543" y="363"/>
                  </a:lnTo>
                  <a:lnTo>
                    <a:pt x="440" y="557"/>
                  </a:lnTo>
                  <a:lnTo>
                    <a:pt x="345" y="779"/>
                  </a:lnTo>
                  <a:lnTo>
                    <a:pt x="267" y="1026"/>
                  </a:lnTo>
                  <a:lnTo>
                    <a:pt x="215" y="1309"/>
                  </a:lnTo>
                  <a:lnTo>
                    <a:pt x="172" y="1619"/>
                  </a:lnTo>
                  <a:lnTo>
                    <a:pt x="164" y="1964"/>
                  </a:lnTo>
                  <a:lnTo>
                    <a:pt x="172" y="2282"/>
                  </a:lnTo>
                  <a:lnTo>
                    <a:pt x="207" y="2592"/>
                  </a:lnTo>
                  <a:lnTo>
                    <a:pt x="267" y="2893"/>
                  </a:lnTo>
                  <a:lnTo>
                    <a:pt x="353" y="3176"/>
                  </a:lnTo>
                  <a:lnTo>
                    <a:pt x="474" y="3441"/>
                  </a:lnTo>
                  <a:lnTo>
                    <a:pt x="569" y="3600"/>
                  </a:lnTo>
                  <a:lnTo>
                    <a:pt x="664" y="3724"/>
                  </a:lnTo>
                  <a:lnTo>
                    <a:pt x="741" y="3813"/>
                  </a:lnTo>
                  <a:lnTo>
                    <a:pt x="802" y="3883"/>
                  </a:lnTo>
                  <a:lnTo>
                    <a:pt x="810" y="3892"/>
                  </a:lnTo>
                  <a:lnTo>
                    <a:pt x="810" y="3910"/>
                  </a:lnTo>
                  <a:lnTo>
                    <a:pt x="802" y="3919"/>
                  </a:lnTo>
                  <a:lnTo>
                    <a:pt x="741" y="3919"/>
                  </a:lnTo>
                  <a:lnTo>
                    <a:pt x="716" y="3892"/>
                  </a:lnTo>
                  <a:lnTo>
                    <a:pt x="716" y="3901"/>
                  </a:lnTo>
                  <a:lnTo>
                    <a:pt x="629" y="3822"/>
                  </a:lnTo>
                  <a:lnTo>
                    <a:pt x="595" y="3786"/>
                  </a:lnTo>
                  <a:lnTo>
                    <a:pt x="578" y="3760"/>
                  </a:lnTo>
                  <a:lnTo>
                    <a:pt x="543" y="3724"/>
                  </a:lnTo>
                  <a:lnTo>
                    <a:pt x="517" y="3680"/>
                  </a:lnTo>
                  <a:lnTo>
                    <a:pt x="465" y="3627"/>
                  </a:lnTo>
                  <a:lnTo>
                    <a:pt x="422" y="3565"/>
                  </a:lnTo>
                  <a:lnTo>
                    <a:pt x="276" y="3300"/>
                  </a:lnTo>
                  <a:lnTo>
                    <a:pt x="164" y="3034"/>
                  </a:lnTo>
                  <a:lnTo>
                    <a:pt x="86" y="2760"/>
                  </a:lnTo>
                  <a:lnTo>
                    <a:pt x="34" y="2495"/>
                  </a:lnTo>
                  <a:lnTo>
                    <a:pt x="8" y="2220"/>
                  </a:lnTo>
                  <a:lnTo>
                    <a:pt x="0" y="1955"/>
                  </a:lnTo>
                  <a:lnTo>
                    <a:pt x="8" y="1690"/>
                  </a:lnTo>
                  <a:lnTo>
                    <a:pt x="34" y="1433"/>
                  </a:lnTo>
                  <a:lnTo>
                    <a:pt x="77" y="1185"/>
                  </a:lnTo>
                  <a:lnTo>
                    <a:pt x="138" y="956"/>
                  </a:lnTo>
                  <a:lnTo>
                    <a:pt x="233" y="699"/>
                  </a:lnTo>
                  <a:lnTo>
                    <a:pt x="345" y="478"/>
                  </a:lnTo>
                  <a:lnTo>
                    <a:pt x="465" y="292"/>
                  </a:lnTo>
                  <a:lnTo>
                    <a:pt x="595" y="142"/>
                  </a:lnTo>
                  <a:lnTo>
                    <a:pt x="716" y="18"/>
                  </a:lnTo>
                  <a:lnTo>
                    <a:pt x="733" y="9"/>
                  </a:lnTo>
                  <a:lnTo>
                    <a:pt x="741"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0"/>
            <p:cNvSpPr>
              <a:spLocks noEditPoints="1"/>
            </p:cNvSpPr>
            <p:nvPr/>
          </p:nvSpPr>
          <p:spPr bwMode="auto">
            <a:xfrm>
              <a:off x="16775" y="3465"/>
              <a:ext cx="932" cy="1018"/>
            </a:xfrm>
            <a:custGeom>
              <a:avLst/>
              <a:gdLst/>
              <a:ahLst/>
              <a:cxnLst>
                <a:cxn ang="0">
                  <a:pos x="647" y="115"/>
                </a:cxn>
                <a:cxn ang="0">
                  <a:pos x="501" y="239"/>
                </a:cxn>
                <a:cxn ang="0">
                  <a:pos x="423" y="381"/>
                </a:cxn>
                <a:cxn ang="0">
                  <a:pos x="380" y="584"/>
                </a:cxn>
                <a:cxn ang="0">
                  <a:pos x="587" y="566"/>
                </a:cxn>
                <a:cxn ang="0">
                  <a:pos x="803" y="434"/>
                </a:cxn>
                <a:cxn ang="0">
                  <a:pos x="889" y="248"/>
                </a:cxn>
                <a:cxn ang="0">
                  <a:pos x="846" y="142"/>
                </a:cxn>
                <a:cxn ang="0">
                  <a:pos x="725" y="98"/>
                </a:cxn>
                <a:cxn ang="0">
                  <a:pos x="820" y="18"/>
                </a:cxn>
                <a:cxn ang="0">
                  <a:pos x="915" y="124"/>
                </a:cxn>
                <a:cxn ang="0">
                  <a:pos x="906" y="363"/>
                </a:cxn>
                <a:cxn ang="0">
                  <a:pos x="716" y="593"/>
                </a:cxn>
                <a:cxn ang="0">
                  <a:pos x="414" y="690"/>
                </a:cxn>
                <a:cxn ang="0">
                  <a:pos x="371" y="699"/>
                </a:cxn>
                <a:cxn ang="0">
                  <a:pos x="337" y="903"/>
                </a:cxn>
                <a:cxn ang="0">
                  <a:pos x="319" y="982"/>
                </a:cxn>
                <a:cxn ang="0">
                  <a:pos x="276" y="1018"/>
                </a:cxn>
                <a:cxn ang="0">
                  <a:pos x="225" y="1009"/>
                </a:cxn>
                <a:cxn ang="0">
                  <a:pos x="207" y="991"/>
                </a:cxn>
                <a:cxn ang="0">
                  <a:pos x="216" y="938"/>
                </a:cxn>
                <a:cxn ang="0">
                  <a:pos x="259" y="814"/>
                </a:cxn>
                <a:cxn ang="0">
                  <a:pos x="164" y="646"/>
                </a:cxn>
                <a:cxn ang="0">
                  <a:pos x="18" y="487"/>
                </a:cxn>
                <a:cxn ang="0">
                  <a:pos x="9" y="319"/>
                </a:cxn>
                <a:cxn ang="0">
                  <a:pos x="69" y="142"/>
                </a:cxn>
                <a:cxn ang="0">
                  <a:pos x="130" y="36"/>
                </a:cxn>
                <a:cxn ang="0">
                  <a:pos x="181" y="18"/>
                </a:cxn>
                <a:cxn ang="0">
                  <a:pos x="190" y="36"/>
                </a:cxn>
                <a:cxn ang="0">
                  <a:pos x="104" y="160"/>
                </a:cxn>
                <a:cxn ang="0">
                  <a:pos x="43" y="345"/>
                </a:cxn>
                <a:cxn ang="0">
                  <a:pos x="61" y="451"/>
                </a:cxn>
                <a:cxn ang="0">
                  <a:pos x="199" y="558"/>
                </a:cxn>
                <a:cxn ang="0">
                  <a:pos x="319" y="549"/>
                </a:cxn>
                <a:cxn ang="0">
                  <a:pos x="397" y="319"/>
                </a:cxn>
                <a:cxn ang="0">
                  <a:pos x="492" y="151"/>
                </a:cxn>
                <a:cxn ang="0">
                  <a:pos x="639" y="18"/>
                </a:cxn>
              </a:cxnLst>
              <a:rect l="0" t="0" r="r" b="b"/>
              <a:pathLst>
                <a:path w="932" h="1018">
                  <a:moveTo>
                    <a:pt x="725" y="98"/>
                  </a:moveTo>
                  <a:lnTo>
                    <a:pt x="647" y="115"/>
                  </a:lnTo>
                  <a:lnTo>
                    <a:pt x="570" y="160"/>
                  </a:lnTo>
                  <a:lnTo>
                    <a:pt x="501" y="239"/>
                  </a:lnTo>
                  <a:lnTo>
                    <a:pt x="449" y="310"/>
                  </a:lnTo>
                  <a:lnTo>
                    <a:pt x="423" y="381"/>
                  </a:lnTo>
                  <a:lnTo>
                    <a:pt x="397" y="469"/>
                  </a:lnTo>
                  <a:lnTo>
                    <a:pt x="380" y="584"/>
                  </a:lnTo>
                  <a:lnTo>
                    <a:pt x="440" y="584"/>
                  </a:lnTo>
                  <a:lnTo>
                    <a:pt x="587" y="566"/>
                  </a:lnTo>
                  <a:lnTo>
                    <a:pt x="708" y="513"/>
                  </a:lnTo>
                  <a:lnTo>
                    <a:pt x="803" y="434"/>
                  </a:lnTo>
                  <a:lnTo>
                    <a:pt x="863" y="345"/>
                  </a:lnTo>
                  <a:lnTo>
                    <a:pt x="889" y="248"/>
                  </a:lnTo>
                  <a:lnTo>
                    <a:pt x="880" y="195"/>
                  </a:lnTo>
                  <a:lnTo>
                    <a:pt x="846" y="142"/>
                  </a:lnTo>
                  <a:lnTo>
                    <a:pt x="794" y="107"/>
                  </a:lnTo>
                  <a:lnTo>
                    <a:pt x="725" y="98"/>
                  </a:lnTo>
                  <a:close/>
                  <a:moveTo>
                    <a:pt x="734" y="0"/>
                  </a:moveTo>
                  <a:lnTo>
                    <a:pt x="820" y="18"/>
                  </a:lnTo>
                  <a:lnTo>
                    <a:pt x="880" y="53"/>
                  </a:lnTo>
                  <a:lnTo>
                    <a:pt x="915" y="124"/>
                  </a:lnTo>
                  <a:lnTo>
                    <a:pt x="932" y="222"/>
                  </a:lnTo>
                  <a:lnTo>
                    <a:pt x="906" y="363"/>
                  </a:lnTo>
                  <a:lnTo>
                    <a:pt x="828" y="487"/>
                  </a:lnTo>
                  <a:lnTo>
                    <a:pt x="716" y="593"/>
                  </a:lnTo>
                  <a:lnTo>
                    <a:pt x="570" y="664"/>
                  </a:lnTo>
                  <a:lnTo>
                    <a:pt x="414" y="690"/>
                  </a:lnTo>
                  <a:lnTo>
                    <a:pt x="363" y="690"/>
                  </a:lnTo>
                  <a:lnTo>
                    <a:pt x="371" y="699"/>
                  </a:lnTo>
                  <a:lnTo>
                    <a:pt x="354" y="823"/>
                  </a:lnTo>
                  <a:lnTo>
                    <a:pt x="337" y="903"/>
                  </a:lnTo>
                  <a:lnTo>
                    <a:pt x="328" y="956"/>
                  </a:lnTo>
                  <a:lnTo>
                    <a:pt x="319" y="982"/>
                  </a:lnTo>
                  <a:lnTo>
                    <a:pt x="294" y="1009"/>
                  </a:lnTo>
                  <a:lnTo>
                    <a:pt x="276" y="1018"/>
                  </a:lnTo>
                  <a:lnTo>
                    <a:pt x="242" y="1018"/>
                  </a:lnTo>
                  <a:lnTo>
                    <a:pt x="225" y="1009"/>
                  </a:lnTo>
                  <a:lnTo>
                    <a:pt x="216" y="1009"/>
                  </a:lnTo>
                  <a:lnTo>
                    <a:pt x="207" y="991"/>
                  </a:lnTo>
                  <a:lnTo>
                    <a:pt x="207" y="965"/>
                  </a:lnTo>
                  <a:lnTo>
                    <a:pt x="216" y="938"/>
                  </a:lnTo>
                  <a:lnTo>
                    <a:pt x="233" y="894"/>
                  </a:lnTo>
                  <a:lnTo>
                    <a:pt x="259" y="814"/>
                  </a:lnTo>
                  <a:lnTo>
                    <a:pt x="294" y="690"/>
                  </a:lnTo>
                  <a:lnTo>
                    <a:pt x="164" y="646"/>
                  </a:lnTo>
                  <a:lnTo>
                    <a:pt x="69" y="575"/>
                  </a:lnTo>
                  <a:lnTo>
                    <a:pt x="18" y="487"/>
                  </a:lnTo>
                  <a:lnTo>
                    <a:pt x="0" y="390"/>
                  </a:lnTo>
                  <a:lnTo>
                    <a:pt x="9" y="319"/>
                  </a:lnTo>
                  <a:lnTo>
                    <a:pt x="26" y="230"/>
                  </a:lnTo>
                  <a:lnTo>
                    <a:pt x="69" y="142"/>
                  </a:lnTo>
                  <a:lnTo>
                    <a:pt x="121" y="53"/>
                  </a:lnTo>
                  <a:lnTo>
                    <a:pt x="130" y="36"/>
                  </a:lnTo>
                  <a:lnTo>
                    <a:pt x="147" y="18"/>
                  </a:lnTo>
                  <a:lnTo>
                    <a:pt x="181" y="18"/>
                  </a:lnTo>
                  <a:lnTo>
                    <a:pt x="190" y="27"/>
                  </a:lnTo>
                  <a:lnTo>
                    <a:pt x="190" y="36"/>
                  </a:lnTo>
                  <a:lnTo>
                    <a:pt x="173" y="53"/>
                  </a:lnTo>
                  <a:lnTo>
                    <a:pt x="104" y="160"/>
                  </a:lnTo>
                  <a:lnTo>
                    <a:pt x="61" y="266"/>
                  </a:lnTo>
                  <a:lnTo>
                    <a:pt x="43" y="345"/>
                  </a:lnTo>
                  <a:lnTo>
                    <a:pt x="43" y="372"/>
                  </a:lnTo>
                  <a:lnTo>
                    <a:pt x="61" y="451"/>
                  </a:lnTo>
                  <a:lnTo>
                    <a:pt x="112" y="513"/>
                  </a:lnTo>
                  <a:lnTo>
                    <a:pt x="199" y="558"/>
                  </a:lnTo>
                  <a:lnTo>
                    <a:pt x="311" y="584"/>
                  </a:lnTo>
                  <a:lnTo>
                    <a:pt x="319" y="549"/>
                  </a:lnTo>
                  <a:lnTo>
                    <a:pt x="371" y="390"/>
                  </a:lnTo>
                  <a:lnTo>
                    <a:pt x="397" y="319"/>
                  </a:lnTo>
                  <a:lnTo>
                    <a:pt x="440" y="239"/>
                  </a:lnTo>
                  <a:lnTo>
                    <a:pt x="492" y="151"/>
                  </a:lnTo>
                  <a:lnTo>
                    <a:pt x="561" y="80"/>
                  </a:lnTo>
                  <a:lnTo>
                    <a:pt x="639" y="18"/>
                  </a:lnTo>
                  <a:lnTo>
                    <a:pt x="734"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01"/>
            <p:cNvSpPr>
              <a:spLocks noChangeArrowheads="1"/>
            </p:cNvSpPr>
            <p:nvPr/>
          </p:nvSpPr>
          <p:spPr bwMode="auto">
            <a:xfrm>
              <a:off x="16413" y="4527"/>
              <a:ext cx="1742" cy="106"/>
            </a:xfrm>
            <a:prstGeom prst="rect">
              <a:avLst/>
            </a:prstGeom>
            <a:grp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2"/>
            <p:cNvSpPr>
              <a:spLocks/>
            </p:cNvSpPr>
            <p:nvPr/>
          </p:nvSpPr>
          <p:spPr bwMode="auto">
            <a:xfrm>
              <a:off x="16482" y="4863"/>
              <a:ext cx="673" cy="1026"/>
            </a:xfrm>
            <a:custGeom>
              <a:avLst/>
              <a:gdLst/>
              <a:ahLst/>
              <a:cxnLst>
                <a:cxn ang="0">
                  <a:pos x="319" y="0"/>
                </a:cxn>
                <a:cxn ang="0">
                  <a:pos x="431" y="18"/>
                </a:cxn>
                <a:cxn ang="0">
                  <a:pos x="526" y="53"/>
                </a:cxn>
                <a:cxn ang="0">
                  <a:pos x="604" y="115"/>
                </a:cxn>
                <a:cxn ang="0">
                  <a:pos x="656" y="195"/>
                </a:cxn>
                <a:cxn ang="0">
                  <a:pos x="673" y="301"/>
                </a:cxn>
                <a:cxn ang="0">
                  <a:pos x="656" y="407"/>
                </a:cxn>
                <a:cxn ang="0">
                  <a:pos x="604" y="495"/>
                </a:cxn>
                <a:cxn ang="0">
                  <a:pos x="535" y="566"/>
                </a:cxn>
                <a:cxn ang="0">
                  <a:pos x="457" y="637"/>
                </a:cxn>
                <a:cxn ang="0">
                  <a:pos x="405" y="681"/>
                </a:cxn>
                <a:cxn ang="0">
                  <a:pos x="354" y="716"/>
                </a:cxn>
                <a:cxn ang="0">
                  <a:pos x="302" y="761"/>
                </a:cxn>
                <a:cxn ang="0">
                  <a:pos x="233" y="823"/>
                </a:cxn>
                <a:cxn ang="0">
                  <a:pos x="155" y="893"/>
                </a:cxn>
                <a:cxn ang="0">
                  <a:pos x="552" y="893"/>
                </a:cxn>
                <a:cxn ang="0">
                  <a:pos x="578" y="885"/>
                </a:cxn>
                <a:cxn ang="0">
                  <a:pos x="595" y="849"/>
                </a:cxn>
                <a:cxn ang="0">
                  <a:pos x="604" y="787"/>
                </a:cxn>
                <a:cxn ang="0">
                  <a:pos x="612" y="743"/>
                </a:cxn>
                <a:cxn ang="0">
                  <a:pos x="664" y="743"/>
                </a:cxn>
                <a:cxn ang="0">
                  <a:pos x="621" y="1026"/>
                </a:cxn>
                <a:cxn ang="0">
                  <a:pos x="0" y="1026"/>
                </a:cxn>
                <a:cxn ang="0">
                  <a:pos x="0" y="982"/>
                </a:cxn>
                <a:cxn ang="0">
                  <a:pos x="17" y="964"/>
                </a:cxn>
                <a:cxn ang="0">
                  <a:pos x="380" y="601"/>
                </a:cxn>
                <a:cxn ang="0">
                  <a:pos x="423" y="548"/>
                </a:cxn>
                <a:cxn ang="0">
                  <a:pos x="474" y="486"/>
                </a:cxn>
                <a:cxn ang="0">
                  <a:pos x="509" y="407"/>
                </a:cxn>
                <a:cxn ang="0">
                  <a:pos x="526" y="310"/>
                </a:cxn>
                <a:cxn ang="0">
                  <a:pos x="509" y="221"/>
                </a:cxn>
                <a:cxn ang="0">
                  <a:pos x="466" y="141"/>
                </a:cxn>
                <a:cxn ang="0">
                  <a:pos x="388" y="80"/>
                </a:cxn>
                <a:cxn ang="0">
                  <a:pos x="293" y="62"/>
                </a:cxn>
                <a:cxn ang="0">
                  <a:pos x="233" y="71"/>
                </a:cxn>
                <a:cxn ang="0">
                  <a:pos x="173" y="97"/>
                </a:cxn>
                <a:cxn ang="0">
                  <a:pos x="121" y="133"/>
                </a:cxn>
                <a:cxn ang="0">
                  <a:pos x="78" y="203"/>
                </a:cxn>
                <a:cxn ang="0">
                  <a:pos x="104" y="203"/>
                </a:cxn>
                <a:cxn ang="0">
                  <a:pos x="129" y="212"/>
                </a:cxn>
                <a:cxn ang="0">
                  <a:pos x="155" y="239"/>
                </a:cxn>
                <a:cxn ang="0">
                  <a:pos x="164" y="256"/>
                </a:cxn>
                <a:cxn ang="0">
                  <a:pos x="164" y="283"/>
                </a:cxn>
                <a:cxn ang="0">
                  <a:pos x="147" y="336"/>
                </a:cxn>
                <a:cxn ang="0">
                  <a:pos x="129" y="354"/>
                </a:cxn>
                <a:cxn ang="0">
                  <a:pos x="104" y="363"/>
                </a:cxn>
                <a:cxn ang="0">
                  <a:pos x="69" y="363"/>
                </a:cxn>
                <a:cxn ang="0">
                  <a:pos x="35" y="345"/>
                </a:cxn>
                <a:cxn ang="0">
                  <a:pos x="26" y="327"/>
                </a:cxn>
                <a:cxn ang="0">
                  <a:pos x="9" y="301"/>
                </a:cxn>
                <a:cxn ang="0">
                  <a:pos x="9" y="274"/>
                </a:cxn>
                <a:cxn ang="0">
                  <a:pos x="26" y="195"/>
                </a:cxn>
                <a:cxn ang="0">
                  <a:pos x="60" y="115"/>
                </a:cxn>
                <a:cxn ang="0">
                  <a:pos x="129" y="53"/>
                </a:cxn>
                <a:cxn ang="0">
                  <a:pos x="216" y="18"/>
                </a:cxn>
                <a:cxn ang="0">
                  <a:pos x="319" y="0"/>
                </a:cxn>
              </a:cxnLst>
              <a:rect l="0" t="0" r="r" b="b"/>
              <a:pathLst>
                <a:path w="673" h="1026">
                  <a:moveTo>
                    <a:pt x="319" y="0"/>
                  </a:moveTo>
                  <a:lnTo>
                    <a:pt x="431" y="18"/>
                  </a:lnTo>
                  <a:lnTo>
                    <a:pt x="526" y="53"/>
                  </a:lnTo>
                  <a:lnTo>
                    <a:pt x="604" y="115"/>
                  </a:lnTo>
                  <a:lnTo>
                    <a:pt x="656" y="195"/>
                  </a:lnTo>
                  <a:lnTo>
                    <a:pt x="673" y="301"/>
                  </a:lnTo>
                  <a:lnTo>
                    <a:pt x="656" y="407"/>
                  </a:lnTo>
                  <a:lnTo>
                    <a:pt x="604" y="495"/>
                  </a:lnTo>
                  <a:lnTo>
                    <a:pt x="535" y="566"/>
                  </a:lnTo>
                  <a:lnTo>
                    <a:pt x="457" y="637"/>
                  </a:lnTo>
                  <a:lnTo>
                    <a:pt x="405" y="681"/>
                  </a:lnTo>
                  <a:lnTo>
                    <a:pt x="354" y="716"/>
                  </a:lnTo>
                  <a:lnTo>
                    <a:pt x="302" y="761"/>
                  </a:lnTo>
                  <a:lnTo>
                    <a:pt x="233" y="823"/>
                  </a:lnTo>
                  <a:lnTo>
                    <a:pt x="155" y="893"/>
                  </a:lnTo>
                  <a:lnTo>
                    <a:pt x="552" y="893"/>
                  </a:lnTo>
                  <a:lnTo>
                    <a:pt x="578" y="885"/>
                  </a:lnTo>
                  <a:lnTo>
                    <a:pt x="595" y="849"/>
                  </a:lnTo>
                  <a:lnTo>
                    <a:pt x="604" y="787"/>
                  </a:lnTo>
                  <a:lnTo>
                    <a:pt x="612" y="743"/>
                  </a:lnTo>
                  <a:lnTo>
                    <a:pt x="664" y="743"/>
                  </a:lnTo>
                  <a:lnTo>
                    <a:pt x="621" y="1026"/>
                  </a:lnTo>
                  <a:lnTo>
                    <a:pt x="0" y="1026"/>
                  </a:lnTo>
                  <a:lnTo>
                    <a:pt x="0" y="982"/>
                  </a:lnTo>
                  <a:lnTo>
                    <a:pt x="17" y="964"/>
                  </a:lnTo>
                  <a:lnTo>
                    <a:pt x="380" y="601"/>
                  </a:lnTo>
                  <a:lnTo>
                    <a:pt x="423" y="548"/>
                  </a:lnTo>
                  <a:lnTo>
                    <a:pt x="474" y="486"/>
                  </a:lnTo>
                  <a:lnTo>
                    <a:pt x="509" y="407"/>
                  </a:lnTo>
                  <a:lnTo>
                    <a:pt x="526" y="310"/>
                  </a:lnTo>
                  <a:lnTo>
                    <a:pt x="509" y="221"/>
                  </a:lnTo>
                  <a:lnTo>
                    <a:pt x="466" y="141"/>
                  </a:lnTo>
                  <a:lnTo>
                    <a:pt x="388" y="80"/>
                  </a:lnTo>
                  <a:lnTo>
                    <a:pt x="293" y="62"/>
                  </a:lnTo>
                  <a:lnTo>
                    <a:pt x="233" y="71"/>
                  </a:lnTo>
                  <a:lnTo>
                    <a:pt x="173" y="97"/>
                  </a:lnTo>
                  <a:lnTo>
                    <a:pt x="121" y="133"/>
                  </a:lnTo>
                  <a:lnTo>
                    <a:pt x="78" y="203"/>
                  </a:lnTo>
                  <a:lnTo>
                    <a:pt x="104" y="203"/>
                  </a:lnTo>
                  <a:lnTo>
                    <a:pt x="129" y="212"/>
                  </a:lnTo>
                  <a:lnTo>
                    <a:pt x="155" y="239"/>
                  </a:lnTo>
                  <a:lnTo>
                    <a:pt x="164" y="256"/>
                  </a:lnTo>
                  <a:lnTo>
                    <a:pt x="164" y="283"/>
                  </a:lnTo>
                  <a:lnTo>
                    <a:pt x="147" y="336"/>
                  </a:lnTo>
                  <a:lnTo>
                    <a:pt x="129" y="354"/>
                  </a:lnTo>
                  <a:lnTo>
                    <a:pt x="104" y="363"/>
                  </a:lnTo>
                  <a:lnTo>
                    <a:pt x="69" y="363"/>
                  </a:lnTo>
                  <a:lnTo>
                    <a:pt x="35" y="345"/>
                  </a:lnTo>
                  <a:lnTo>
                    <a:pt x="26" y="327"/>
                  </a:lnTo>
                  <a:lnTo>
                    <a:pt x="9" y="301"/>
                  </a:lnTo>
                  <a:lnTo>
                    <a:pt x="9" y="274"/>
                  </a:lnTo>
                  <a:lnTo>
                    <a:pt x="26" y="195"/>
                  </a:lnTo>
                  <a:lnTo>
                    <a:pt x="60" y="115"/>
                  </a:lnTo>
                  <a:lnTo>
                    <a:pt x="129" y="53"/>
                  </a:lnTo>
                  <a:lnTo>
                    <a:pt x="216" y="18"/>
                  </a:lnTo>
                  <a:lnTo>
                    <a:pt x="319"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3"/>
            <p:cNvSpPr>
              <a:spLocks noEditPoints="1"/>
            </p:cNvSpPr>
            <p:nvPr/>
          </p:nvSpPr>
          <p:spPr bwMode="auto">
            <a:xfrm>
              <a:off x="17319" y="4810"/>
              <a:ext cx="698" cy="1398"/>
            </a:xfrm>
            <a:custGeom>
              <a:avLst/>
              <a:gdLst/>
              <a:ahLst/>
              <a:cxnLst>
                <a:cxn ang="0">
                  <a:pos x="491" y="177"/>
                </a:cxn>
                <a:cxn ang="0">
                  <a:pos x="621" y="186"/>
                </a:cxn>
                <a:cxn ang="0">
                  <a:pos x="621" y="168"/>
                </a:cxn>
                <a:cxn ang="0">
                  <a:pos x="431" y="0"/>
                </a:cxn>
                <a:cxn ang="0">
                  <a:pos x="457" y="9"/>
                </a:cxn>
                <a:cxn ang="0">
                  <a:pos x="448" y="53"/>
                </a:cxn>
                <a:cxn ang="0">
                  <a:pos x="457" y="124"/>
                </a:cxn>
                <a:cxn ang="0">
                  <a:pos x="491" y="133"/>
                </a:cxn>
                <a:cxn ang="0">
                  <a:pos x="604" y="124"/>
                </a:cxn>
                <a:cxn ang="0">
                  <a:pos x="681" y="141"/>
                </a:cxn>
                <a:cxn ang="0">
                  <a:pos x="681" y="194"/>
                </a:cxn>
                <a:cxn ang="0">
                  <a:pos x="595" y="221"/>
                </a:cxn>
                <a:cxn ang="0">
                  <a:pos x="491" y="212"/>
                </a:cxn>
                <a:cxn ang="0">
                  <a:pos x="457" y="194"/>
                </a:cxn>
                <a:cxn ang="0">
                  <a:pos x="457" y="194"/>
                </a:cxn>
                <a:cxn ang="0">
                  <a:pos x="267" y="371"/>
                </a:cxn>
                <a:cxn ang="0">
                  <a:pos x="129" y="619"/>
                </a:cxn>
                <a:cxn ang="0">
                  <a:pos x="121" y="858"/>
                </a:cxn>
                <a:cxn ang="0">
                  <a:pos x="207" y="964"/>
                </a:cxn>
                <a:cxn ang="0">
                  <a:pos x="353" y="1017"/>
                </a:cxn>
                <a:cxn ang="0">
                  <a:pos x="414" y="1035"/>
                </a:cxn>
                <a:cxn ang="0">
                  <a:pos x="483" y="1061"/>
                </a:cxn>
                <a:cxn ang="0">
                  <a:pos x="560" y="1141"/>
                </a:cxn>
                <a:cxn ang="0">
                  <a:pos x="569" y="1274"/>
                </a:cxn>
                <a:cxn ang="0">
                  <a:pos x="474" y="1380"/>
                </a:cxn>
                <a:cxn ang="0">
                  <a:pos x="345" y="1389"/>
                </a:cxn>
                <a:cxn ang="0">
                  <a:pos x="259" y="1344"/>
                </a:cxn>
                <a:cxn ang="0">
                  <a:pos x="241" y="1309"/>
                </a:cxn>
                <a:cxn ang="0">
                  <a:pos x="267" y="1300"/>
                </a:cxn>
                <a:cxn ang="0">
                  <a:pos x="345" y="1344"/>
                </a:cxn>
                <a:cxn ang="0">
                  <a:pos x="397" y="1353"/>
                </a:cxn>
                <a:cxn ang="0">
                  <a:pos x="466" y="1318"/>
                </a:cxn>
                <a:cxn ang="0">
                  <a:pos x="474" y="1238"/>
                </a:cxn>
                <a:cxn ang="0">
                  <a:pos x="448" y="1203"/>
                </a:cxn>
                <a:cxn ang="0">
                  <a:pos x="414" y="1176"/>
                </a:cxn>
                <a:cxn ang="0">
                  <a:pos x="267" y="1123"/>
                </a:cxn>
                <a:cxn ang="0">
                  <a:pos x="146" y="1088"/>
                </a:cxn>
                <a:cxn ang="0">
                  <a:pos x="86" y="1035"/>
                </a:cxn>
                <a:cxn ang="0">
                  <a:pos x="8" y="893"/>
                </a:cxn>
                <a:cxn ang="0">
                  <a:pos x="26" y="646"/>
                </a:cxn>
                <a:cxn ang="0">
                  <a:pos x="190" y="354"/>
                </a:cxn>
                <a:cxn ang="0">
                  <a:pos x="414" y="159"/>
                </a:cxn>
                <a:cxn ang="0">
                  <a:pos x="397" y="115"/>
                </a:cxn>
                <a:cxn ang="0">
                  <a:pos x="405" y="35"/>
                </a:cxn>
                <a:cxn ang="0">
                  <a:pos x="414" y="9"/>
                </a:cxn>
              </a:cxnLst>
              <a:rect l="0" t="0" r="r" b="b"/>
              <a:pathLst>
                <a:path w="698" h="1398">
                  <a:moveTo>
                    <a:pt x="517" y="168"/>
                  </a:moveTo>
                  <a:lnTo>
                    <a:pt x="491" y="177"/>
                  </a:lnTo>
                  <a:lnTo>
                    <a:pt x="500" y="186"/>
                  </a:lnTo>
                  <a:lnTo>
                    <a:pt x="621" y="186"/>
                  </a:lnTo>
                  <a:lnTo>
                    <a:pt x="638" y="177"/>
                  </a:lnTo>
                  <a:lnTo>
                    <a:pt x="621" y="168"/>
                  </a:lnTo>
                  <a:lnTo>
                    <a:pt x="517" y="168"/>
                  </a:lnTo>
                  <a:close/>
                  <a:moveTo>
                    <a:pt x="431" y="0"/>
                  </a:moveTo>
                  <a:lnTo>
                    <a:pt x="448" y="0"/>
                  </a:lnTo>
                  <a:lnTo>
                    <a:pt x="457" y="9"/>
                  </a:lnTo>
                  <a:lnTo>
                    <a:pt x="457" y="35"/>
                  </a:lnTo>
                  <a:lnTo>
                    <a:pt x="448" y="53"/>
                  </a:lnTo>
                  <a:lnTo>
                    <a:pt x="448" y="106"/>
                  </a:lnTo>
                  <a:lnTo>
                    <a:pt x="457" y="124"/>
                  </a:lnTo>
                  <a:lnTo>
                    <a:pt x="457" y="141"/>
                  </a:lnTo>
                  <a:lnTo>
                    <a:pt x="491" y="133"/>
                  </a:lnTo>
                  <a:lnTo>
                    <a:pt x="517" y="124"/>
                  </a:lnTo>
                  <a:lnTo>
                    <a:pt x="604" y="124"/>
                  </a:lnTo>
                  <a:lnTo>
                    <a:pt x="655" y="133"/>
                  </a:lnTo>
                  <a:lnTo>
                    <a:pt x="681" y="141"/>
                  </a:lnTo>
                  <a:lnTo>
                    <a:pt x="698" y="168"/>
                  </a:lnTo>
                  <a:lnTo>
                    <a:pt x="681" y="194"/>
                  </a:lnTo>
                  <a:lnTo>
                    <a:pt x="638" y="212"/>
                  </a:lnTo>
                  <a:lnTo>
                    <a:pt x="595" y="221"/>
                  </a:lnTo>
                  <a:lnTo>
                    <a:pt x="509" y="221"/>
                  </a:lnTo>
                  <a:lnTo>
                    <a:pt x="491" y="212"/>
                  </a:lnTo>
                  <a:lnTo>
                    <a:pt x="466" y="203"/>
                  </a:lnTo>
                  <a:lnTo>
                    <a:pt x="457" y="194"/>
                  </a:lnTo>
                  <a:lnTo>
                    <a:pt x="448" y="194"/>
                  </a:lnTo>
                  <a:lnTo>
                    <a:pt x="457" y="194"/>
                  </a:lnTo>
                  <a:lnTo>
                    <a:pt x="362" y="265"/>
                  </a:lnTo>
                  <a:lnTo>
                    <a:pt x="267" y="371"/>
                  </a:lnTo>
                  <a:lnTo>
                    <a:pt x="190" y="486"/>
                  </a:lnTo>
                  <a:lnTo>
                    <a:pt x="129" y="619"/>
                  </a:lnTo>
                  <a:lnTo>
                    <a:pt x="112" y="761"/>
                  </a:lnTo>
                  <a:lnTo>
                    <a:pt x="121" y="858"/>
                  </a:lnTo>
                  <a:lnTo>
                    <a:pt x="164" y="929"/>
                  </a:lnTo>
                  <a:lnTo>
                    <a:pt x="207" y="964"/>
                  </a:lnTo>
                  <a:lnTo>
                    <a:pt x="259" y="991"/>
                  </a:lnTo>
                  <a:lnTo>
                    <a:pt x="353" y="1017"/>
                  </a:lnTo>
                  <a:lnTo>
                    <a:pt x="379" y="1026"/>
                  </a:lnTo>
                  <a:lnTo>
                    <a:pt x="414" y="1035"/>
                  </a:lnTo>
                  <a:lnTo>
                    <a:pt x="466" y="1053"/>
                  </a:lnTo>
                  <a:lnTo>
                    <a:pt x="483" y="1061"/>
                  </a:lnTo>
                  <a:lnTo>
                    <a:pt x="535" y="1097"/>
                  </a:lnTo>
                  <a:lnTo>
                    <a:pt x="560" y="1141"/>
                  </a:lnTo>
                  <a:lnTo>
                    <a:pt x="578" y="1203"/>
                  </a:lnTo>
                  <a:lnTo>
                    <a:pt x="569" y="1274"/>
                  </a:lnTo>
                  <a:lnTo>
                    <a:pt x="535" y="1336"/>
                  </a:lnTo>
                  <a:lnTo>
                    <a:pt x="474" y="1380"/>
                  </a:lnTo>
                  <a:lnTo>
                    <a:pt x="405" y="1398"/>
                  </a:lnTo>
                  <a:lnTo>
                    <a:pt x="345" y="1389"/>
                  </a:lnTo>
                  <a:lnTo>
                    <a:pt x="293" y="1371"/>
                  </a:lnTo>
                  <a:lnTo>
                    <a:pt x="259" y="1344"/>
                  </a:lnTo>
                  <a:lnTo>
                    <a:pt x="241" y="1318"/>
                  </a:lnTo>
                  <a:lnTo>
                    <a:pt x="241" y="1309"/>
                  </a:lnTo>
                  <a:lnTo>
                    <a:pt x="250" y="1300"/>
                  </a:lnTo>
                  <a:lnTo>
                    <a:pt x="267" y="1300"/>
                  </a:lnTo>
                  <a:lnTo>
                    <a:pt x="276" y="1309"/>
                  </a:lnTo>
                  <a:lnTo>
                    <a:pt x="345" y="1344"/>
                  </a:lnTo>
                  <a:lnTo>
                    <a:pt x="371" y="1353"/>
                  </a:lnTo>
                  <a:lnTo>
                    <a:pt x="397" y="1353"/>
                  </a:lnTo>
                  <a:lnTo>
                    <a:pt x="448" y="1336"/>
                  </a:lnTo>
                  <a:lnTo>
                    <a:pt x="466" y="1318"/>
                  </a:lnTo>
                  <a:lnTo>
                    <a:pt x="474" y="1291"/>
                  </a:lnTo>
                  <a:lnTo>
                    <a:pt x="474" y="1238"/>
                  </a:lnTo>
                  <a:lnTo>
                    <a:pt x="466" y="1212"/>
                  </a:lnTo>
                  <a:lnTo>
                    <a:pt x="448" y="1203"/>
                  </a:lnTo>
                  <a:lnTo>
                    <a:pt x="431" y="1185"/>
                  </a:lnTo>
                  <a:lnTo>
                    <a:pt x="414" y="1176"/>
                  </a:lnTo>
                  <a:lnTo>
                    <a:pt x="362" y="1159"/>
                  </a:lnTo>
                  <a:lnTo>
                    <a:pt x="267" y="1123"/>
                  </a:lnTo>
                  <a:lnTo>
                    <a:pt x="198" y="1106"/>
                  </a:lnTo>
                  <a:lnTo>
                    <a:pt x="146" y="1088"/>
                  </a:lnTo>
                  <a:lnTo>
                    <a:pt x="112" y="1061"/>
                  </a:lnTo>
                  <a:lnTo>
                    <a:pt x="86" y="1035"/>
                  </a:lnTo>
                  <a:lnTo>
                    <a:pt x="34" y="964"/>
                  </a:lnTo>
                  <a:lnTo>
                    <a:pt x="8" y="893"/>
                  </a:lnTo>
                  <a:lnTo>
                    <a:pt x="0" y="814"/>
                  </a:lnTo>
                  <a:lnTo>
                    <a:pt x="26" y="646"/>
                  </a:lnTo>
                  <a:lnTo>
                    <a:pt x="95" y="495"/>
                  </a:lnTo>
                  <a:lnTo>
                    <a:pt x="190" y="354"/>
                  </a:lnTo>
                  <a:lnTo>
                    <a:pt x="302" y="239"/>
                  </a:lnTo>
                  <a:lnTo>
                    <a:pt x="414" y="159"/>
                  </a:lnTo>
                  <a:lnTo>
                    <a:pt x="405" y="133"/>
                  </a:lnTo>
                  <a:lnTo>
                    <a:pt x="397" y="115"/>
                  </a:lnTo>
                  <a:lnTo>
                    <a:pt x="397" y="53"/>
                  </a:lnTo>
                  <a:lnTo>
                    <a:pt x="405" y="35"/>
                  </a:lnTo>
                  <a:lnTo>
                    <a:pt x="405" y="18"/>
                  </a:lnTo>
                  <a:lnTo>
                    <a:pt x="414" y="9"/>
                  </a:lnTo>
                  <a:lnTo>
                    <a:pt x="431"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4"/>
            <p:cNvSpPr>
              <a:spLocks/>
            </p:cNvSpPr>
            <p:nvPr/>
          </p:nvSpPr>
          <p:spPr bwMode="auto">
            <a:xfrm>
              <a:off x="18940" y="3837"/>
              <a:ext cx="1415" cy="1451"/>
            </a:xfrm>
            <a:custGeom>
              <a:avLst/>
              <a:gdLst/>
              <a:ahLst/>
              <a:cxnLst>
                <a:cxn ang="0">
                  <a:pos x="690" y="0"/>
                </a:cxn>
                <a:cxn ang="0">
                  <a:pos x="725" y="0"/>
                </a:cxn>
                <a:cxn ang="0">
                  <a:pos x="742" y="9"/>
                </a:cxn>
                <a:cxn ang="0">
                  <a:pos x="742" y="26"/>
                </a:cxn>
                <a:cxn ang="0">
                  <a:pos x="751" y="44"/>
                </a:cxn>
                <a:cxn ang="0">
                  <a:pos x="751" y="681"/>
                </a:cxn>
                <a:cxn ang="0">
                  <a:pos x="1389" y="681"/>
                </a:cxn>
                <a:cxn ang="0">
                  <a:pos x="1415" y="708"/>
                </a:cxn>
                <a:cxn ang="0">
                  <a:pos x="1415" y="752"/>
                </a:cxn>
                <a:cxn ang="0">
                  <a:pos x="1406" y="769"/>
                </a:cxn>
                <a:cxn ang="0">
                  <a:pos x="1389" y="769"/>
                </a:cxn>
                <a:cxn ang="0">
                  <a:pos x="1372" y="778"/>
                </a:cxn>
                <a:cxn ang="0">
                  <a:pos x="751" y="778"/>
                </a:cxn>
                <a:cxn ang="0">
                  <a:pos x="751" y="1406"/>
                </a:cxn>
                <a:cxn ang="0">
                  <a:pos x="742" y="1424"/>
                </a:cxn>
                <a:cxn ang="0">
                  <a:pos x="742" y="1442"/>
                </a:cxn>
                <a:cxn ang="0">
                  <a:pos x="725" y="1451"/>
                </a:cxn>
                <a:cxn ang="0">
                  <a:pos x="690" y="1451"/>
                </a:cxn>
                <a:cxn ang="0">
                  <a:pos x="673" y="1442"/>
                </a:cxn>
                <a:cxn ang="0">
                  <a:pos x="673" y="1424"/>
                </a:cxn>
                <a:cxn ang="0">
                  <a:pos x="665" y="1406"/>
                </a:cxn>
                <a:cxn ang="0">
                  <a:pos x="665" y="769"/>
                </a:cxn>
                <a:cxn ang="0">
                  <a:pos x="44" y="769"/>
                </a:cxn>
                <a:cxn ang="0">
                  <a:pos x="26" y="761"/>
                </a:cxn>
                <a:cxn ang="0">
                  <a:pos x="9" y="761"/>
                </a:cxn>
                <a:cxn ang="0">
                  <a:pos x="0" y="743"/>
                </a:cxn>
                <a:cxn ang="0">
                  <a:pos x="0" y="708"/>
                </a:cxn>
                <a:cxn ang="0">
                  <a:pos x="9" y="681"/>
                </a:cxn>
                <a:cxn ang="0">
                  <a:pos x="665" y="681"/>
                </a:cxn>
                <a:cxn ang="0">
                  <a:pos x="665" y="44"/>
                </a:cxn>
                <a:cxn ang="0">
                  <a:pos x="673" y="26"/>
                </a:cxn>
                <a:cxn ang="0">
                  <a:pos x="673" y="9"/>
                </a:cxn>
                <a:cxn ang="0">
                  <a:pos x="690" y="0"/>
                </a:cxn>
              </a:cxnLst>
              <a:rect l="0" t="0" r="r" b="b"/>
              <a:pathLst>
                <a:path w="1415" h="1451">
                  <a:moveTo>
                    <a:pt x="690" y="0"/>
                  </a:moveTo>
                  <a:lnTo>
                    <a:pt x="725" y="0"/>
                  </a:lnTo>
                  <a:lnTo>
                    <a:pt x="742" y="9"/>
                  </a:lnTo>
                  <a:lnTo>
                    <a:pt x="742" y="26"/>
                  </a:lnTo>
                  <a:lnTo>
                    <a:pt x="751" y="44"/>
                  </a:lnTo>
                  <a:lnTo>
                    <a:pt x="751" y="681"/>
                  </a:lnTo>
                  <a:lnTo>
                    <a:pt x="1389" y="681"/>
                  </a:lnTo>
                  <a:lnTo>
                    <a:pt x="1415" y="708"/>
                  </a:lnTo>
                  <a:lnTo>
                    <a:pt x="1415" y="752"/>
                  </a:lnTo>
                  <a:lnTo>
                    <a:pt x="1406" y="769"/>
                  </a:lnTo>
                  <a:lnTo>
                    <a:pt x="1389" y="769"/>
                  </a:lnTo>
                  <a:lnTo>
                    <a:pt x="1372" y="778"/>
                  </a:lnTo>
                  <a:lnTo>
                    <a:pt x="751" y="778"/>
                  </a:lnTo>
                  <a:lnTo>
                    <a:pt x="751" y="1406"/>
                  </a:lnTo>
                  <a:lnTo>
                    <a:pt x="742" y="1424"/>
                  </a:lnTo>
                  <a:lnTo>
                    <a:pt x="742" y="1442"/>
                  </a:lnTo>
                  <a:lnTo>
                    <a:pt x="725" y="1451"/>
                  </a:lnTo>
                  <a:lnTo>
                    <a:pt x="690" y="1451"/>
                  </a:lnTo>
                  <a:lnTo>
                    <a:pt x="673" y="1442"/>
                  </a:lnTo>
                  <a:lnTo>
                    <a:pt x="673" y="1424"/>
                  </a:lnTo>
                  <a:lnTo>
                    <a:pt x="665" y="1406"/>
                  </a:lnTo>
                  <a:lnTo>
                    <a:pt x="665" y="769"/>
                  </a:lnTo>
                  <a:lnTo>
                    <a:pt x="44" y="769"/>
                  </a:lnTo>
                  <a:lnTo>
                    <a:pt x="26" y="761"/>
                  </a:lnTo>
                  <a:lnTo>
                    <a:pt x="9" y="761"/>
                  </a:lnTo>
                  <a:lnTo>
                    <a:pt x="0" y="743"/>
                  </a:lnTo>
                  <a:lnTo>
                    <a:pt x="0" y="708"/>
                  </a:lnTo>
                  <a:lnTo>
                    <a:pt x="9" y="681"/>
                  </a:lnTo>
                  <a:lnTo>
                    <a:pt x="665" y="681"/>
                  </a:lnTo>
                  <a:lnTo>
                    <a:pt x="665" y="44"/>
                  </a:lnTo>
                  <a:lnTo>
                    <a:pt x="673" y="26"/>
                  </a:lnTo>
                  <a:lnTo>
                    <a:pt x="673" y="9"/>
                  </a:lnTo>
                  <a:lnTo>
                    <a:pt x="690"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5"/>
            <p:cNvSpPr>
              <a:spLocks noEditPoints="1"/>
            </p:cNvSpPr>
            <p:nvPr/>
          </p:nvSpPr>
          <p:spPr bwMode="auto">
            <a:xfrm>
              <a:off x="21028" y="3554"/>
              <a:ext cx="1449" cy="1574"/>
            </a:xfrm>
            <a:custGeom>
              <a:avLst/>
              <a:gdLst/>
              <a:ahLst/>
              <a:cxnLst>
                <a:cxn ang="0">
                  <a:pos x="561" y="991"/>
                </a:cxn>
                <a:cxn ang="0">
                  <a:pos x="983" y="274"/>
                </a:cxn>
                <a:cxn ang="0">
                  <a:pos x="1104" y="0"/>
                </a:cxn>
                <a:cxn ang="0">
                  <a:pos x="1130" y="18"/>
                </a:cxn>
                <a:cxn ang="0">
                  <a:pos x="1259" y="1415"/>
                </a:cxn>
                <a:cxn ang="0">
                  <a:pos x="1285" y="1477"/>
                </a:cxn>
                <a:cxn ang="0">
                  <a:pos x="1440" y="1495"/>
                </a:cxn>
                <a:cxn ang="0">
                  <a:pos x="1449" y="1539"/>
                </a:cxn>
                <a:cxn ang="0">
                  <a:pos x="1432" y="1565"/>
                </a:cxn>
                <a:cxn ang="0">
                  <a:pos x="1251" y="1557"/>
                </a:cxn>
                <a:cxn ang="0">
                  <a:pos x="1044" y="1565"/>
                </a:cxn>
                <a:cxn ang="0">
                  <a:pos x="880" y="1548"/>
                </a:cxn>
                <a:cxn ang="0">
                  <a:pos x="888" y="1504"/>
                </a:cxn>
                <a:cxn ang="0">
                  <a:pos x="975" y="1495"/>
                </a:cxn>
                <a:cxn ang="0">
                  <a:pos x="1069" y="1459"/>
                </a:cxn>
                <a:cxn ang="0">
                  <a:pos x="1087" y="1397"/>
                </a:cxn>
                <a:cxn ang="0">
                  <a:pos x="1069" y="1256"/>
                </a:cxn>
                <a:cxn ang="0">
                  <a:pos x="1052" y="1106"/>
                </a:cxn>
                <a:cxn ang="0">
                  <a:pos x="517" y="1061"/>
                </a:cxn>
                <a:cxn ang="0">
                  <a:pos x="328" y="1424"/>
                </a:cxn>
                <a:cxn ang="0">
                  <a:pos x="362" y="1486"/>
                </a:cxn>
                <a:cxn ang="0">
                  <a:pos x="405" y="1504"/>
                </a:cxn>
                <a:cxn ang="0">
                  <a:pos x="466" y="1512"/>
                </a:cxn>
                <a:cxn ang="0">
                  <a:pos x="457" y="1565"/>
                </a:cxn>
                <a:cxn ang="0">
                  <a:pos x="319" y="1574"/>
                </a:cxn>
                <a:cxn ang="0">
                  <a:pos x="26" y="1574"/>
                </a:cxn>
                <a:cxn ang="0">
                  <a:pos x="0" y="1565"/>
                </a:cxn>
                <a:cxn ang="0">
                  <a:pos x="8" y="1512"/>
                </a:cxn>
                <a:cxn ang="0">
                  <a:pos x="43" y="1504"/>
                </a:cxn>
                <a:cxn ang="0">
                  <a:pos x="172" y="1459"/>
                </a:cxn>
                <a:cxn ang="0">
                  <a:pos x="302" y="1318"/>
                </a:cxn>
                <a:cxn ang="0">
                  <a:pos x="1035" y="35"/>
                </a:cxn>
                <a:cxn ang="0">
                  <a:pos x="1052" y="9"/>
                </a:cxn>
              </a:cxnLst>
              <a:rect l="0" t="0" r="r" b="b"/>
              <a:pathLst>
                <a:path w="1449" h="1574">
                  <a:moveTo>
                    <a:pt x="983" y="274"/>
                  </a:moveTo>
                  <a:lnTo>
                    <a:pt x="561" y="991"/>
                  </a:lnTo>
                  <a:lnTo>
                    <a:pt x="1052" y="991"/>
                  </a:lnTo>
                  <a:lnTo>
                    <a:pt x="983" y="274"/>
                  </a:lnTo>
                  <a:close/>
                  <a:moveTo>
                    <a:pt x="1069" y="0"/>
                  </a:moveTo>
                  <a:lnTo>
                    <a:pt x="1104" y="0"/>
                  </a:lnTo>
                  <a:lnTo>
                    <a:pt x="1121" y="9"/>
                  </a:lnTo>
                  <a:lnTo>
                    <a:pt x="1130" y="18"/>
                  </a:lnTo>
                  <a:lnTo>
                    <a:pt x="1130" y="53"/>
                  </a:lnTo>
                  <a:lnTo>
                    <a:pt x="1259" y="1415"/>
                  </a:lnTo>
                  <a:lnTo>
                    <a:pt x="1268" y="1450"/>
                  </a:lnTo>
                  <a:lnTo>
                    <a:pt x="1285" y="1477"/>
                  </a:lnTo>
                  <a:lnTo>
                    <a:pt x="1320" y="1495"/>
                  </a:lnTo>
                  <a:lnTo>
                    <a:pt x="1440" y="1495"/>
                  </a:lnTo>
                  <a:lnTo>
                    <a:pt x="1449" y="1504"/>
                  </a:lnTo>
                  <a:lnTo>
                    <a:pt x="1449" y="1539"/>
                  </a:lnTo>
                  <a:lnTo>
                    <a:pt x="1440" y="1557"/>
                  </a:lnTo>
                  <a:lnTo>
                    <a:pt x="1432" y="1565"/>
                  </a:lnTo>
                  <a:lnTo>
                    <a:pt x="1337" y="1565"/>
                  </a:lnTo>
                  <a:lnTo>
                    <a:pt x="1251" y="1557"/>
                  </a:lnTo>
                  <a:lnTo>
                    <a:pt x="1173" y="1557"/>
                  </a:lnTo>
                  <a:lnTo>
                    <a:pt x="1044" y="1565"/>
                  </a:lnTo>
                  <a:lnTo>
                    <a:pt x="897" y="1565"/>
                  </a:lnTo>
                  <a:lnTo>
                    <a:pt x="880" y="1548"/>
                  </a:lnTo>
                  <a:lnTo>
                    <a:pt x="880" y="1521"/>
                  </a:lnTo>
                  <a:lnTo>
                    <a:pt x="888" y="1504"/>
                  </a:lnTo>
                  <a:lnTo>
                    <a:pt x="906" y="1495"/>
                  </a:lnTo>
                  <a:lnTo>
                    <a:pt x="975" y="1495"/>
                  </a:lnTo>
                  <a:lnTo>
                    <a:pt x="1026" y="1486"/>
                  </a:lnTo>
                  <a:lnTo>
                    <a:pt x="1069" y="1459"/>
                  </a:lnTo>
                  <a:lnTo>
                    <a:pt x="1087" y="1424"/>
                  </a:lnTo>
                  <a:lnTo>
                    <a:pt x="1087" y="1397"/>
                  </a:lnTo>
                  <a:lnTo>
                    <a:pt x="1078" y="1336"/>
                  </a:lnTo>
                  <a:lnTo>
                    <a:pt x="1069" y="1256"/>
                  </a:lnTo>
                  <a:lnTo>
                    <a:pt x="1061" y="1167"/>
                  </a:lnTo>
                  <a:lnTo>
                    <a:pt x="1052" y="1106"/>
                  </a:lnTo>
                  <a:lnTo>
                    <a:pt x="1052" y="1061"/>
                  </a:lnTo>
                  <a:lnTo>
                    <a:pt x="517" y="1061"/>
                  </a:lnTo>
                  <a:lnTo>
                    <a:pt x="354" y="1344"/>
                  </a:lnTo>
                  <a:lnTo>
                    <a:pt x="328" y="1424"/>
                  </a:lnTo>
                  <a:lnTo>
                    <a:pt x="328" y="1450"/>
                  </a:lnTo>
                  <a:lnTo>
                    <a:pt x="362" y="1486"/>
                  </a:lnTo>
                  <a:lnTo>
                    <a:pt x="379" y="1495"/>
                  </a:lnTo>
                  <a:lnTo>
                    <a:pt x="405" y="1504"/>
                  </a:lnTo>
                  <a:lnTo>
                    <a:pt x="457" y="1504"/>
                  </a:lnTo>
                  <a:lnTo>
                    <a:pt x="466" y="1512"/>
                  </a:lnTo>
                  <a:lnTo>
                    <a:pt x="466" y="1548"/>
                  </a:lnTo>
                  <a:lnTo>
                    <a:pt x="457" y="1565"/>
                  </a:lnTo>
                  <a:lnTo>
                    <a:pt x="448" y="1574"/>
                  </a:lnTo>
                  <a:lnTo>
                    <a:pt x="319" y="1574"/>
                  </a:lnTo>
                  <a:lnTo>
                    <a:pt x="207" y="1565"/>
                  </a:lnTo>
                  <a:lnTo>
                    <a:pt x="26" y="1574"/>
                  </a:lnTo>
                  <a:lnTo>
                    <a:pt x="8" y="1574"/>
                  </a:lnTo>
                  <a:lnTo>
                    <a:pt x="0" y="1565"/>
                  </a:lnTo>
                  <a:lnTo>
                    <a:pt x="0" y="1530"/>
                  </a:lnTo>
                  <a:lnTo>
                    <a:pt x="8" y="1512"/>
                  </a:lnTo>
                  <a:lnTo>
                    <a:pt x="17" y="1504"/>
                  </a:lnTo>
                  <a:lnTo>
                    <a:pt x="43" y="1504"/>
                  </a:lnTo>
                  <a:lnTo>
                    <a:pt x="112" y="1495"/>
                  </a:lnTo>
                  <a:lnTo>
                    <a:pt x="172" y="1459"/>
                  </a:lnTo>
                  <a:lnTo>
                    <a:pt x="241" y="1406"/>
                  </a:lnTo>
                  <a:lnTo>
                    <a:pt x="302" y="1318"/>
                  </a:lnTo>
                  <a:lnTo>
                    <a:pt x="293" y="1309"/>
                  </a:lnTo>
                  <a:lnTo>
                    <a:pt x="1035" y="35"/>
                  </a:lnTo>
                  <a:lnTo>
                    <a:pt x="1044" y="26"/>
                  </a:lnTo>
                  <a:lnTo>
                    <a:pt x="1052" y="9"/>
                  </a:lnTo>
                  <a:lnTo>
                    <a:pt x="1069"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6"/>
            <p:cNvSpPr>
              <a:spLocks/>
            </p:cNvSpPr>
            <p:nvPr/>
          </p:nvSpPr>
          <p:spPr bwMode="auto">
            <a:xfrm>
              <a:off x="23150" y="3837"/>
              <a:ext cx="1414" cy="1451"/>
            </a:xfrm>
            <a:custGeom>
              <a:avLst/>
              <a:gdLst/>
              <a:ahLst/>
              <a:cxnLst>
                <a:cxn ang="0">
                  <a:pos x="690" y="0"/>
                </a:cxn>
                <a:cxn ang="0">
                  <a:pos x="724" y="0"/>
                </a:cxn>
                <a:cxn ang="0">
                  <a:pos x="742" y="9"/>
                </a:cxn>
                <a:cxn ang="0">
                  <a:pos x="742" y="26"/>
                </a:cxn>
                <a:cxn ang="0">
                  <a:pos x="750" y="44"/>
                </a:cxn>
                <a:cxn ang="0">
                  <a:pos x="750" y="681"/>
                </a:cxn>
                <a:cxn ang="0">
                  <a:pos x="1389" y="681"/>
                </a:cxn>
                <a:cxn ang="0">
                  <a:pos x="1414" y="708"/>
                </a:cxn>
                <a:cxn ang="0">
                  <a:pos x="1414" y="752"/>
                </a:cxn>
                <a:cxn ang="0">
                  <a:pos x="1406" y="769"/>
                </a:cxn>
                <a:cxn ang="0">
                  <a:pos x="1389" y="769"/>
                </a:cxn>
                <a:cxn ang="0">
                  <a:pos x="1371" y="778"/>
                </a:cxn>
                <a:cxn ang="0">
                  <a:pos x="750" y="778"/>
                </a:cxn>
                <a:cxn ang="0">
                  <a:pos x="750" y="1406"/>
                </a:cxn>
                <a:cxn ang="0">
                  <a:pos x="742" y="1424"/>
                </a:cxn>
                <a:cxn ang="0">
                  <a:pos x="742" y="1442"/>
                </a:cxn>
                <a:cxn ang="0">
                  <a:pos x="724" y="1451"/>
                </a:cxn>
                <a:cxn ang="0">
                  <a:pos x="690" y="1451"/>
                </a:cxn>
                <a:cxn ang="0">
                  <a:pos x="673" y="1442"/>
                </a:cxn>
                <a:cxn ang="0">
                  <a:pos x="673" y="1424"/>
                </a:cxn>
                <a:cxn ang="0">
                  <a:pos x="664" y="1406"/>
                </a:cxn>
                <a:cxn ang="0">
                  <a:pos x="664" y="769"/>
                </a:cxn>
                <a:cxn ang="0">
                  <a:pos x="43" y="769"/>
                </a:cxn>
                <a:cxn ang="0">
                  <a:pos x="26" y="761"/>
                </a:cxn>
                <a:cxn ang="0">
                  <a:pos x="8" y="761"/>
                </a:cxn>
                <a:cxn ang="0">
                  <a:pos x="0" y="743"/>
                </a:cxn>
                <a:cxn ang="0">
                  <a:pos x="0" y="708"/>
                </a:cxn>
                <a:cxn ang="0">
                  <a:pos x="8" y="681"/>
                </a:cxn>
                <a:cxn ang="0">
                  <a:pos x="664" y="681"/>
                </a:cxn>
                <a:cxn ang="0">
                  <a:pos x="664" y="44"/>
                </a:cxn>
                <a:cxn ang="0">
                  <a:pos x="673" y="26"/>
                </a:cxn>
                <a:cxn ang="0">
                  <a:pos x="673" y="9"/>
                </a:cxn>
                <a:cxn ang="0">
                  <a:pos x="690" y="0"/>
                </a:cxn>
              </a:cxnLst>
              <a:rect l="0" t="0" r="r" b="b"/>
              <a:pathLst>
                <a:path w="1414" h="1451">
                  <a:moveTo>
                    <a:pt x="690" y="0"/>
                  </a:moveTo>
                  <a:lnTo>
                    <a:pt x="724" y="0"/>
                  </a:lnTo>
                  <a:lnTo>
                    <a:pt x="742" y="9"/>
                  </a:lnTo>
                  <a:lnTo>
                    <a:pt x="742" y="26"/>
                  </a:lnTo>
                  <a:lnTo>
                    <a:pt x="750" y="44"/>
                  </a:lnTo>
                  <a:lnTo>
                    <a:pt x="750" y="681"/>
                  </a:lnTo>
                  <a:lnTo>
                    <a:pt x="1389" y="681"/>
                  </a:lnTo>
                  <a:lnTo>
                    <a:pt x="1414" y="708"/>
                  </a:lnTo>
                  <a:lnTo>
                    <a:pt x="1414" y="752"/>
                  </a:lnTo>
                  <a:lnTo>
                    <a:pt x="1406" y="769"/>
                  </a:lnTo>
                  <a:lnTo>
                    <a:pt x="1389" y="769"/>
                  </a:lnTo>
                  <a:lnTo>
                    <a:pt x="1371" y="778"/>
                  </a:lnTo>
                  <a:lnTo>
                    <a:pt x="750" y="778"/>
                  </a:lnTo>
                  <a:lnTo>
                    <a:pt x="750" y="1406"/>
                  </a:lnTo>
                  <a:lnTo>
                    <a:pt x="742" y="1424"/>
                  </a:lnTo>
                  <a:lnTo>
                    <a:pt x="742" y="1442"/>
                  </a:lnTo>
                  <a:lnTo>
                    <a:pt x="724" y="1451"/>
                  </a:lnTo>
                  <a:lnTo>
                    <a:pt x="690" y="1451"/>
                  </a:lnTo>
                  <a:lnTo>
                    <a:pt x="673" y="1442"/>
                  </a:lnTo>
                  <a:lnTo>
                    <a:pt x="673" y="1424"/>
                  </a:lnTo>
                  <a:lnTo>
                    <a:pt x="664" y="1406"/>
                  </a:lnTo>
                  <a:lnTo>
                    <a:pt x="664" y="769"/>
                  </a:lnTo>
                  <a:lnTo>
                    <a:pt x="43" y="769"/>
                  </a:lnTo>
                  <a:lnTo>
                    <a:pt x="26" y="761"/>
                  </a:lnTo>
                  <a:lnTo>
                    <a:pt x="8" y="761"/>
                  </a:lnTo>
                  <a:lnTo>
                    <a:pt x="0" y="743"/>
                  </a:lnTo>
                  <a:lnTo>
                    <a:pt x="0" y="708"/>
                  </a:lnTo>
                  <a:lnTo>
                    <a:pt x="8" y="681"/>
                  </a:lnTo>
                  <a:lnTo>
                    <a:pt x="664" y="681"/>
                  </a:lnTo>
                  <a:lnTo>
                    <a:pt x="664" y="44"/>
                  </a:lnTo>
                  <a:lnTo>
                    <a:pt x="673" y="26"/>
                  </a:lnTo>
                  <a:lnTo>
                    <a:pt x="673" y="9"/>
                  </a:lnTo>
                  <a:lnTo>
                    <a:pt x="690"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7"/>
            <p:cNvSpPr>
              <a:spLocks noEditPoints="1"/>
            </p:cNvSpPr>
            <p:nvPr/>
          </p:nvSpPr>
          <p:spPr bwMode="auto">
            <a:xfrm>
              <a:off x="25513" y="3076"/>
              <a:ext cx="699" cy="1398"/>
            </a:xfrm>
            <a:custGeom>
              <a:avLst/>
              <a:gdLst/>
              <a:ahLst/>
              <a:cxnLst>
                <a:cxn ang="0">
                  <a:pos x="492" y="168"/>
                </a:cxn>
                <a:cxn ang="0">
                  <a:pos x="621" y="177"/>
                </a:cxn>
                <a:cxn ang="0">
                  <a:pos x="621" y="159"/>
                </a:cxn>
                <a:cxn ang="0">
                  <a:pos x="432" y="0"/>
                </a:cxn>
                <a:cxn ang="0">
                  <a:pos x="457" y="9"/>
                </a:cxn>
                <a:cxn ang="0">
                  <a:pos x="449" y="53"/>
                </a:cxn>
                <a:cxn ang="0">
                  <a:pos x="457" y="124"/>
                </a:cxn>
                <a:cxn ang="0">
                  <a:pos x="492" y="133"/>
                </a:cxn>
                <a:cxn ang="0">
                  <a:pos x="604" y="124"/>
                </a:cxn>
                <a:cxn ang="0">
                  <a:pos x="682" y="142"/>
                </a:cxn>
                <a:cxn ang="0">
                  <a:pos x="682" y="195"/>
                </a:cxn>
                <a:cxn ang="0">
                  <a:pos x="595" y="221"/>
                </a:cxn>
                <a:cxn ang="0">
                  <a:pos x="492" y="212"/>
                </a:cxn>
                <a:cxn ang="0">
                  <a:pos x="457" y="195"/>
                </a:cxn>
                <a:cxn ang="0">
                  <a:pos x="457" y="195"/>
                </a:cxn>
                <a:cxn ang="0">
                  <a:pos x="268" y="372"/>
                </a:cxn>
                <a:cxn ang="0">
                  <a:pos x="130" y="619"/>
                </a:cxn>
                <a:cxn ang="0">
                  <a:pos x="121" y="858"/>
                </a:cxn>
                <a:cxn ang="0">
                  <a:pos x="207" y="964"/>
                </a:cxn>
                <a:cxn ang="0">
                  <a:pos x="354" y="1017"/>
                </a:cxn>
                <a:cxn ang="0">
                  <a:pos x="414" y="1035"/>
                </a:cxn>
                <a:cxn ang="0">
                  <a:pos x="483" y="1062"/>
                </a:cxn>
                <a:cxn ang="0">
                  <a:pos x="561" y="1141"/>
                </a:cxn>
                <a:cxn ang="0">
                  <a:pos x="570" y="1274"/>
                </a:cxn>
                <a:cxn ang="0">
                  <a:pos x="475" y="1380"/>
                </a:cxn>
                <a:cxn ang="0">
                  <a:pos x="345" y="1389"/>
                </a:cxn>
                <a:cxn ang="0">
                  <a:pos x="259" y="1345"/>
                </a:cxn>
                <a:cxn ang="0">
                  <a:pos x="242" y="1309"/>
                </a:cxn>
                <a:cxn ang="0">
                  <a:pos x="268" y="1300"/>
                </a:cxn>
                <a:cxn ang="0">
                  <a:pos x="345" y="1345"/>
                </a:cxn>
                <a:cxn ang="0">
                  <a:pos x="397" y="1354"/>
                </a:cxn>
                <a:cxn ang="0">
                  <a:pos x="466" y="1318"/>
                </a:cxn>
                <a:cxn ang="0">
                  <a:pos x="475" y="1239"/>
                </a:cxn>
                <a:cxn ang="0">
                  <a:pos x="449" y="1203"/>
                </a:cxn>
                <a:cxn ang="0">
                  <a:pos x="414" y="1177"/>
                </a:cxn>
                <a:cxn ang="0">
                  <a:pos x="268" y="1124"/>
                </a:cxn>
                <a:cxn ang="0">
                  <a:pos x="147" y="1088"/>
                </a:cxn>
                <a:cxn ang="0">
                  <a:pos x="87" y="1035"/>
                </a:cxn>
                <a:cxn ang="0">
                  <a:pos x="9" y="894"/>
                </a:cxn>
                <a:cxn ang="0">
                  <a:pos x="26" y="646"/>
                </a:cxn>
                <a:cxn ang="0">
                  <a:pos x="190" y="354"/>
                </a:cxn>
                <a:cxn ang="0">
                  <a:pos x="414" y="159"/>
                </a:cxn>
                <a:cxn ang="0">
                  <a:pos x="397" y="115"/>
                </a:cxn>
                <a:cxn ang="0">
                  <a:pos x="406" y="36"/>
                </a:cxn>
                <a:cxn ang="0">
                  <a:pos x="414" y="9"/>
                </a:cxn>
              </a:cxnLst>
              <a:rect l="0" t="0" r="r" b="b"/>
              <a:pathLst>
                <a:path w="699" h="1398">
                  <a:moveTo>
                    <a:pt x="518" y="159"/>
                  </a:moveTo>
                  <a:lnTo>
                    <a:pt x="492" y="168"/>
                  </a:lnTo>
                  <a:lnTo>
                    <a:pt x="501" y="177"/>
                  </a:lnTo>
                  <a:lnTo>
                    <a:pt x="621" y="177"/>
                  </a:lnTo>
                  <a:lnTo>
                    <a:pt x="639" y="168"/>
                  </a:lnTo>
                  <a:lnTo>
                    <a:pt x="621" y="159"/>
                  </a:lnTo>
                  <a:lnTo>
                    <a:pt x="518" y="159"/>
                  </a:lnTo>
                  <a:close/>
                  <a:moveTo>
                    <a:pt x="432" y="0"/>
                  </a:moveTo>
                  <a:lnTo>
                    <a:pt x="449" y="0"/>
                  </a:lnTo>
                  <a:lnTo>
                    <a:pt x="457" y="9"/>
                  </a:lnTo>
                  <a:lnTo>
                    <a:pt x="457" y="36"/>
                  </a:lnTo>
                  <a:lnTo>
                    <a:pt x="449" y="53"/>
                  </a:lnTo>
                  <a:lnTo>
                    <a:pt x="449" y="106"/>
                  </a:lnTo>
                  <a:lnTo>
                    <a:pt x="457" y="124"/>
                  </a:lnTo>
                  <a:lnTo>
                    <a:pt x="457" y="142"/>
                  </a:lnTo>
                  <a:lnTo>
                    <a:pt x="492" y="133"/>
                  </a:lnTo>
                  <a:lnTo>
                    <a:pt x="518" y="124"/>
                  </a:lnTo>
                  <a:lnTo>
                    <a:pt x="604" y="124"/>
                  </a:lnTo>
                  <a:lnTo>
                    <a:pt x="656" y="133"/>
                  </a:lnTo>
                  <a:lnTo>
                    <a:pt x="682" y="142"/>
                  </a:lnTo>
                  <a:lnTo>
                    <a:pt x="699" y="168"/>
                  </a:lnTo>
                  <a:lnTo>
                    <a:pt x="682" y="195"/>
                  </a:lnTo>
                  <a:lnTo>
                    <a:pt x="639" y="212"/>
                  </a:lnTo>
                  <a:lnTo>
                    <a:pt x="595" y="221"/>
                  </a:lnTo>
                  <a:lnTo>
                    <a:pt x="509" y="221"/>
                  </a:lnTo>
                  <a:lnTo>
                    <a:pt x="492" y="212"/>
                  </a:lnTo>
                  <a:lnTo>
                    <a:pt x="466" y="204"/>
                  </a:lnTo>
                  <a:lnTo>
                    <a:pt x="457" y="195"/>
                  </a:lnTo>
                  <a:lnTo>
                    <a:pt x="449" y="195"/>
                  </a:lnTo>
                  <a:lnTo>
                    <a:pt x="457" y="195"/>
                  </a:lnTo>
                  <a:lnTo>
                    <a:pt x="363" y="266"/>
                  </a:lnTo>
                  <a:lnTo>
                    <a:pt x="268" y="372"/>
                  </a:lnTo>
                  <a:lnTo>
                    <a:pt x="190" y="487"/>
                  </a:lnTo>
                  <a:lnTo>
                    <a:pt x="130" y="619"/>
                  </a:lnTo>
                  <a:lnTo>
                    <a:pt x="112" y="761"/>
                  </a:lnTo>
                  <a:lnTo>
                    <a:pt x="121" y="858"/>
                  </a:lnTo>
                  <a:lnTo>
                    <a:pt x="164" y="929"/>
                  </a:lnTo>
                  <a:lnTo>
                    <a:pt x="207" y="964"/>
                  </a:lnTo>
                  <a:lnTo>
                    <a:pt x="259" y="991"/>
                  </a:lnTo>
                  <a:lnTo>
                    <a:pt x="354" y="1017"/>
                  </a:lnTo>
                  <a:lnTo>
                    <a:pt x="380" y="1026"/>
                  </a:lnTo>
                  <a:lnTo>
                    <a:pt x="414" y="1035"/>
                  </a:lnTo>
                  <a:lnTo>
                    <a:pt x="466" y="1053"/>
                  </a:lnTo>
                  <a:lnTo>
                    <a:pt x="483" y="1062"/>
                  </a:lnTo>
                  <a:lnTo>
                    <a:pt x="535" y="1097"/>
                  </a:lnTo>
                  <a:lnTo>
                    <a:pt x="561" y="1141"/>
                  </a:lnTo>
                  <a:lnTo>
                    <a:pt x="578" y="1203"/>
                  </a:lnTo>
                  <a:lnTo>
                    <a:pt x="570" y="1274"/>
                  </a:lnTo>
                  <a:lnTo>
                    <a:pt x="535" y="1336"/>
                  </a:lnTo>
                  <a:lnTo>
                    <a:pt x="475" y="1380"/>
                  </a:lnTo>
                  <a:lnTo>
                    <a:pt x="406" y="1398"/>
                  </a:lnTo>
                  <a:lnTo>
                    <a:pt x="345" y="1389"/>
                  </a:lnTo>
                  <a:lnTo>
                    <a:pt x="294" y="1371"/>
                  </a:lnTo>
                  <a:lnTo>
                    <a:pt x="259" y="1345"/>
                  </a:lnTo>
                  <a:lnTo>
                    <a:pt x="242" y="1318"/>
                  </a:lnTo>
                  <a:lnTo>
                    <a:pt x="242" y="1309"/>
                  </a:lnTo>
                  <a:lnTo>
                    <a:pt x="250" y="1300"/>
                  </a:lnTo>
                  <a:lnTo>
                    <a:pt x="268" y="1300"/>
                  </a:lnTo>
                  <a:lnTo>
                    <a:pt x="276" y="1309"/>
                  </a:lnTo>
                  <a:lnTo>
                    <a:pt x="345" y="1345"/>
                  </a:lnTo>
                  <a:lnTo>
                    <a:pt x="371" y="1354"/>
                  </a:lnTo>
                  <a:lnTo>
                    <a:pt x="397" y="1354"/>
                  </a:lnTo>
                  <a:lnTo>
                    <a:pt x="449" y="1336"/>
                  </a:lnTo>
                  <a:lnTo>
                    <a:pt x="466" y="1318"/>
                  </a:lnTo>
                  <a:lnTo>
                    <a:pt x="475" y="1292"/>
                  </a:lnTo>
                  <a:lnTo>
                    <a:pt x="475" y="1239"/>
                  </a:lnTo>
                  <a:lnTo>
                    <a:pt x="466" y="1212"/>
                  </a:lnTo>
                  <a:lnTo>
                    <a:pt x="449" y="1203"/>
                  </a:lnTo>
                  <a:lnTo>
                    <a:pt x="432" y="1185"/>
                  </a:lnTo>
                  <a:lnTo>
                    <a:pt x="414" y="1177"/>
                  </a:lnTo>
                  <a:lnTo>
                    <a:pt x="363" y="1159"/>
                  </a:lnTo>
                  <a:lnTo>
                    <a:pt x="268" y="1124"/>
                  </a:lnTo>
                  <a:lnTo>
                    <a:pt x="199" y="1106"/>
                  </a:lnTo>
                  <a:lnTo>
                    <a:pt x="147" y="1088"/>
                  </a:lnTo>
                  <a:lnTo>
                    <a:pt x="112" y="1062"/>
                  </a:lnTo>
                  <a:lnTo>
                    <a:pt x="87" y="1035"/>
                  </a:lnTo>
                  <a:lnTo>
                    <a:pt x="35" y="964"/>
                  </a:lnTo>
                  <a:lnTo>
                    <a:pt x="9" y="894"/>
                  </a:lnTo>
                  <a:lnTo>
                    <a:pt x="0" y="814"/>
                  </a:lnTo>
                  <a:lnTo>
                    <a:pt x="26" y="646"/>
                  </a:lnTo>
                  <a:lnTo>
                    <a:pt x="95" y="496"/>
                  </a:lnTo>
                  <a:lnTo>
                    <a:pt x="190" y="354"/>
                  </a:lnTo>
                  <a:lnTo>
                    <a:pt x="302" y="239"/>
                  </a:lnTo>
                  <a:lnTo>
                    <a:pt x="414" y="159"/>
                  </a:lnTo>
                  <a:lnTo>
                    <a:pt x="406" y="133"/>
                  </a:lnTo>
                  <a:lnTo>
                    <a:pt x="397" y="115"/>
                  </a:lnTo>
                  <a:lnTo>
                    <a:pt x="397" y="53"/>
                  </a:lnTo>
                  <a:lnTo>
                    <a:pt x="406" y="36"/>
                  </a:lnTo>
                  <a:lnTo>
                    <a:pt x="406" y="18"/>
                  </a:lnTo>
                  <a:lnTo>
                    <a:pt x="414" y="9"/>
                  </a:lnTo>
                  <a:lnTo>
                    <a:pt x="432"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108"/>
            <p:cNvSpPr>
              <a:spLocks noChangeArrowheads="1"/>
            </p:cNvSpPr>
            <p:nvPr/>
          </p:nvSpPr>
          <p:spPr bwMode="auto">
            <a:xfrm>
              <a:off x="25401" y="4527"/>
              <a:ext cx="871" cy="106"/>
            </a:xfrm>
            <a:prstGeom prst="rect">
              <a:avLst/>
            </a:prstGeom>
            <a:grp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09"/>
            <p:cNvSpPr>
              <a:spLocks/>
            </p:cNvSpPr>
            <p:nvPr/>
          </p:nvSpPr>
          <p:spPr bwMode="auto">
            <a:xfrm>
              <a:off x="25522" y="4863"/>
              <a:ext cx="673" cy="1026"/>
            </a:xfrm>
            <a:custGeom>
              <a:avLst/>
              <a:gdLst/>
              <a:ahLst/>
              <a:cxnLst>
                <a:cxn ang="0">
                  <a:pos x="319" y="0"/>
                </a:cxn>
                <a:cxn ang="0">
                  <a:pos x="431" y="18"/>
                </a:cxn>
                <a:cxn ang="0">
                  <a:pos x="526" y="53"/>
                </a:cxn>
                <a:cxn ang="0">
                  <a:pos x="604" y="115"/>
                </a:cxn>
                <a:cxn ang="0">
                  <a:pos x="655" y="195"/>
                </a:cxn>
                <a:cxn ang="0">
                  <a:pos x="673" y="301"/>
                </a:cxn>
                <a:cxn ang="0">
                  <a:pos x="655" y="407"/>
                </a:cxn>
                <a:cxn ang="0">
                  <a:pos x="604" y="495"/>
                </a:cxn>
                <a:cxn ang="0">
                  <a:pos x="535" y="566"/>
                </a:cxn>
                <a:cxn ang="0">
                  <a:pos x="457" y="637"/>
                </a:cxn>
                <a:cxn ang="0">
                  <a:pos x="405" y="681"/>
                </a:cxn>
                <a:cxn ang="0">
                  <a:pos x="354" y="716"/>
                </a:cxn>
                <a:cxn ang="0">
                  <a:pos x="302" y="761"/>
                </a:cxn>
                <a:cxn ang="0">
                  <a:pos x="233" y="823"/>
                </a:cxn>
                <a:cxn ang="0">
                  <a:pos x="155" y="893"/>
                </a:cxn>
                <a:cxn ang="0">
                  <a:pos x="552" y="893"/>
                </a:cxn>
                <a:cxn ang="0">
                  <a:pos x="578" y="885"/>
                </a:cxn>
                <a:cxn ang="0">
                  <a:pos x="595" y="849"/>
                </a:cxn>
                <a:cxn ang="0">
                  <a:pos x="604" y="787"/>
                </a:cxn>
                <a:cxn ang="0">
                  <a:pos x="612" y="743"/>
                </a:cxn>
                <a:cxn ang="0">
                  <a:pos x="664" y="743"/>
                </a:cxn>
                <a:cxn ang="0">
                  <a:pos x="621" y="1026"/>
                </a:cxn>
                <a:cxn ang="0">
                  <a:pos x="0" y="1026"/>
                </a:cxn>
                <a:cxn ang="0">
                  <a:pos x="0" y="982"/>
                </a:cxn>
                <a:cxn ang="0">
                  <a:pos x="17" y="964"/>
                </a:cxn>
                <a:cxn ang="0">
                  <a:pos x="379" y="601"/>
                </a:cxn>
                <a:cxn ang="0">
                  <a:pos x="423" y="548"/>
                </a:cxn>
                <a:cxn ang="0">
                  <a:pos x="474" y="486"/>
                </a:cxn>
                <a:cxn ang="0">
                  <a:pos x="509" y="407"/>
                </a:cxn>
                <a:cxn ang="0">
                  <a:pos x="526" y="310"/>
                </a:cxn>
                <a:cxn ang="0">
                  <a:pos x="509" y="221"/>
                </a:cxn>
                <a:cxn ang="0">
                  <a:pos x="466" y="141"/>
                </a:cxn>
                <a:cxn ang="0">
                  <a:pos x="388" y="80"/>
                </a:cxn>
                <a:cxn ang="0">
                  <a:pos x="293" y="62"/>
                </a:cxn>
                <a:cxn ang="0">
                  <a:pos x="233" y="71"/>
                </a:cxn>
                <a:cxn ang="0">
                  <a:pos x="172" y="97"/>
                </a:cxn>
                <a:cxn ang="0">
                  <a:pos x="121" y="133"/>
                </a:cxn>
                <a:cxn ang="0">
                  <a:pos x="78" y="203"/>
                </a:cxn>
                <a:cxn ang="0">
                  <a:pos x="103" y="203"/>
                </a:cxn>
                <a:cxn ang="0">
                  <a:pos x="129" y="212"/>
                </a:cxn>
                <a:cxn ang="0">
                  <a:pos x="155" y="239"/>
                </a:cxn>
                <a:cxn ang="0">
                  <a:pos x="164" y="256"/>
                </a:cxn>
                <a:cxn ang="0">
                  <a:pos x="164" y="283"/>
                </a:cxn>
                <a:cxn ang="0">
                  <a:pos x="147" y="336"/>
                </a:cxn>
                <a:cxn ang="0">
                  <a:pos x="129" y="354"/>
                </a:cxn>
                <a:cxn ang="0">
                  <a:pos x="103" y="363"/>
                </a:cxn>
                <a:cxn ang="0">
                  <a:pos x="69" y="363"/>
                </a:cxn>
                <a:cxn ang="0">
                  <a:pos x="34" y="345"/>
                </a:cxn>
                <a:cxn ang="0">
                  <a:pos x="26" y="327"/>
                </a:cxn>
                <a:cxn ang="0">
                  <a:pos x="9" y="301"/>
                </a:cxn>
                <a:cxn ang="0">
                  <a:pos x="9" y="274"/>
                </a:cxn>
                <a:cxn ang="0">
                  <a:pos x="26" y="195"/>
                </a:cxn>
                <a:cxn ang="0">
                  <a:pos x="60" y="115"/>
                </a:cxn>
                <a:cxn ang="0">
                  <a:pos x="129" y="53"/>
                </a:cxn>
                <a:cxn ang="0">
                  <a:pos x="216" y="18"/>
                </a:cxn>
                <a:cxn ang="0">
                  <a:pos x="319" y="0"/>
                </a:cxn>
              </a:cxnLst>
              <a:rect l="0" t="0" r="r" b="b"/>
              <a:pathLst>
                <a:path w="673" h="1026">
                  <a:moveTo>
                    <a:pt x="319" y="0"/>
                  </a:moveTo>
                  <a:lnTo>
                    <a:pt x="431" y="18"/>
                  </a:lnTo>
                  <a:lnTo>
                    <a:pt x="526" y="53"/>
                  </a:lnTo>
                  <a:lnTo>
                    <a:pt x="604" y="115"/>
                  </a:lnTo>
                  <a:lnTo>
                    <a:pt x="655" y="195"/>
                  </a:lnTo>
                  <a:lnTo>
                    <a:pt x="673" y="301"/>
                  </a:lnTo>
                  <a:lnTo>
                    <a:pt x="655" y="407"/>
                  </a:lnTo>
                  <a:lnTo>
                    <a:pt x="604" y="495"/>
                  </a:lnTo>
                  <a:lnTo>
                    <a:pt x="535" y="566"/>
                  </a:lnTo>
                  <a:lnTo>
                    <a:pt x="457" y="637"/>
                  </a:lnTo>
                  <a:lnTo>
                    <a:pt x="405" y="681"/>
                  </a:lnTo>
                  <a:lnTo>
                    <a:pt x="354" y="716"/>
                  </a:lnTo>
                  <a:lnTo>
                    <a:pt x="302" y="761"/>
                  </a:lnTo>
                  <a:lnTo>
                    <a:pt x="233" y="823"/>
                  </a:lnTo>
                  <a:lnTo>
                    <a:pt x="155" y="893"/>
                  </a:lnTo>
                  <a:lnTo>
                    <a:pt x="552" y="893"/>
                  </a:lnTo>
                  <a:lnTo>
                    <a:pt x="578" y="885"/>
                  </a:lnTo>
                  <a:lnTo>
                    <a:pt x="595" y="849"/>
                  </a:lnTo>
                  <a:lnTo>
                    <a:pt x="604" y="787"/>
                  </a:lnTo>
                  <a:lnTo>
                    <a:pt x="612" y="743"/>
                  </a:lnTo>
                  <a:lnTo>
                    <a:pt x="664" y="743"/>
                  </a:lnTo>
                  <a:lnTo>
                    <a:pt x="621" y="1026"/>
                  </a:lnTo>
                  <a:lnTo>
                    <a:pt x="0" y="1026"/>
                  </a:lnTo>
                  <a:lnTo>
                    <a:pt x="0" y="982"/>
                  </a:lnTo>
                  <a:lnTo>
                    <a:pt x="17" y="964"/>
                  </a:lnTo>
                  <a:lnTo>
                    <a:pt x="379" y="601"/>
                  </a:lnTo>
                  <a:lnTo>
                    <a:pt x="423" y="548"/>
                  </a:lnTo>
                  <a:lnTo>
                    <a:pt x="474" y="486"/>
                  </a:lnTo>
                  <a:lnTo>
                    <a:pt x="509" y="407"/>
                  </a:lnTo>
                  <a:lnTo>
                    <a:pt x="526" y="310"/>
                  </a:lnTo>
                  <a:lnTo>
                    <a:pt x="509" y="221"/>
                  </a:lnTo>
                  <a:lnTo>
                    <a:pt x="466" y="141"/>
                  </a:lnTo>
                  <a:lnTo>
                    <a:pt x="388" y="80"/>
                  </a:lnTo>
                  <a:lnTo>
                    <a:pt x="293" y="62"/>
                  </a:lnTo>
                  <a:lnTo>
                    <a:pt x="233" y="71"/>
                  </a:lnTo>
                  <a:lnTo>
                    <a:pt x="172" y="97"/>
                  </a:lnTo>
                  <a:lnTo>
                    <a:pt x="121" y="133"/>
                  </a:lnTo>
                  <a:lnTo>
                    <a:pt x="78" y="203"/>
                  </a:lnTo>
                  <a:lnTo>
                    <a:pt x="103" y="203"/>
                  </a:lnTo>
                  <a:lnTo>
                    <a:pt x="129" y="212"/>
                  </a:lnTo>
                  <a:lnTo>
                    <a:pt x="155" y="239"/>
                  </a:lnTo>
                  <a:lnTo>
                    <a:pt x="164" y="256"/>
                  </a:lnTo>
                  <a:lnTo>
                    <a:pt x="164" y="283"/>
                  </a:lnTo>
                  <a:lnTo>
                    <a:pt x="147" y="336"/>
                  </a:lnTo>
                  <a:lnTo>
                    <a:pt x="129" y="354"/>
                  </a:lnTo>
                  <a:lnTo>
                    <a:pt x="103" y="363"/>
                  </a:lnTo>
                  <a:lnTo>
                    <a:pt x="69" y="363"/>
                  </a:lnTo>
                  <a:lnTo>
                    <a:pt x="34" y="345"/>
                  </a:lnTo>
                  <a:lnTo>
                    <a:pt x="26" y="327"/>
                  </a:lnTo>
                  <a:lnTo>
                    <a:pt x="9" y="301"/>
                  </a:lnTo>
                  <a:lnTo>
                    <a:pt x="9" y="274"/>
                  </a:lnTo>
                  <a:lnTo>
                    <a:pt x="26" y="195"/>
                  </a:lnTo>
                  <a:lnTo>
                    <a:pt x="60" y="115"/>
                  </a:lnTo>
                  <a:lnTo>
                    <a:pt x="129" y="53"/>
                  </a:lnTo>
                  <a:lnTo>
                    <a:pt x="216" y="18"/>
                  </a:lnTo>
                  <a:lnTo>
                    <a:pt x="319"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110"/>
            <p:cNvSpPr>
              <a:spLocks noChangeArrowheads="1"/>
            </p:cNvSpPr>
            <p:nvPr/>
          </p:nvSpPr>
          <p:spPr bwMode="auto">
            <a:xfrm>
              <a:off x="26471" y="3872"/>
              <a:ext cx="1414" cy="106"/>
            </a:xfrm>
            <a:prstGeom prst="rect">
              <a:avLst/>
            </a:prstGeom>
            <a:grp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11"/>
            <p:cNvSpPr>
              <a:spLocks noEditPoints="1"/>
            </p:cNvSpPr>
            <p:nvPr/>
          </p:nvSpPr>
          <p:spPr bwMode="auto">
            <a:xfrm>
              <a:off x="26652" y="4146"/>
              <a:ext cx="1216" cy="1451"/>
            </a:xfrm>
            <a:custGeom>
              <a:avLst/>
              <a:gdLst/>
              <a:ahLst/>
              <a:cxnLst>
                <a:cxn ang="0">
                  <a:pos x="845" y="160"/>
                </a:cxn>
                <a:cxn ang="0">
                  <a:pos x="655" y="328"/>
                </a:cxn>
                <a:cxn ang="0">
                  <a:pos x="535" y="620"/>
                </a:cxn>
                <a:cxn ang="0">
                  <a:pos x="517" y="717"/>
                </a:cxn>
                <a:cxn ang="0">
                  <a:pos x="492" y="841"/>
                </a:cxn>
                <a:cxn ang="0">
                  <a:pos x="561" y="867"/>
                </a:cxn>
                <a:cxn ang="0">
                  <a:pos x="862" y="788"/>
                </a:cxn>
                <a:cxn ang="0">
                  <a:pos x="1078" y="593"/>
                </a:cxn>
                <a:cxn ang="0">
                  <a:pos x="1164" y="354"/>
                </a:cxn>
                <a:cxn ang="0">
                  <a:pos x="1130" y="230"/>
                </a:cxn>
                <a:cxn ang="0">
                  <a:pos x="1035" y="142"/>
                </a:cxn>
                <a:cxn ang="0">
                  <a:pos x="975" y="0"/>
                </a:cxn>
                <a:cxn ang="0">
                  <a:pos x="1130" y="54"/>
                </a:cxn>
                <a:cxn ang="0">
                  <a:pos x="1208" y="204"/>
                </a:cxn>
                <a:cxn ang="0">
                  <a:pos x="1190" y="469"/>
                </a:cxn>
                <a:cxn ang="0">
                  <a:pos x="1009" y="779"/>
                </a:cxn>
                <a:cxn ang="0">
                  <a:pos x="707" y="965"/>
                </a:cxn>
                <a:cxn ang="0">
                  <a:pos x="466" y="991"/>
                </a:cxn>
                <a:cxn ang="0">
                  <a:pos x="414" y="1257"/>
                </a:cxn>
                <a:cxn ang="0">
                  <a:pos x="397" y="1372"/>
                </a:cxn>
                <a:cxn ang="0">
                  <a:pos x="379" y="1416"/>
                </a:cxn>
                <a:cxn ang="0">
                  <a:pos x="345" y="1442"/>
                </a:cxn>
                <a:cxn ang="0">
                  <a:pos x="302" y="1451"/>
                </a:cxn>
                <a:cxn ang="0">
                  <a:pos x="259" y="1416"/>
                </a:cxn>
                <a:cxn ang="0">
                  <a:pos x="250" y="1363"/>
                </a:cxn>
                <a:cxn ang="0">
                  <a:pos x="259" y="1336"/>
                </a:cxn>
                <a:cxn ang="0">
                  <a:pos x="241" y="929"/>
                </a:cxn>
                <a:cxn ang="0">
                  <a:pos x="60" y="779"/>
                </a:cxn>
                <a:cxn ang="0">
                  <a:pos x="0" y="558"/>
                </a:cxn>
                <a:cxn ang="0">
                  <a:pos x="34" y="363"/>
                </a:cxn>
                <a:cxn ang="0">
                  <a:pos x="112" y="177"/>
                </a:cxn>
                <a:cxn ang="0">
                  <a:pos x="190" y="54"/>
                </a:cxn>
                <a:cxn ang="0">
                  <a:pos x="241" y="36"/>
                </a:cxn>
                <a:cxn ang="0">
                  <a:pos x="250" y="62"/>
                </a:cxn>
                <a:cxn ang="0">
                  <a:pos x="164" y="177"/>
                </a:cxn>
                <a:cxn ang="0">
                  <a:pos x="78" y="390"/>
                </a:cxn>
                <a:cxn ang="0">
                  <a:pos x="52" y="531"/>
                </a:cxn>
                <a:cxn ang="0">
                  <a:pos x="112" y="699"/>
                </a:cxn>
                <a:cxn ang="0">
                  <a:pos x="276" y="814"/>
                </a:cxn>
                <a:cxn ang="0">
                  <a:pos x="457" y="690"/>
                </a:cxn>
                <a:cxn ang="0">
                  <a:pos x="561" y="399"/>
                </a:cxn>
                <a:cxn ang="0">
                  <a:pos x="690" y="160"/>
                </a:cxn>
                <a:cxn ang="0">
                  <a:pos x="862" y="18"/>
                </a:cxn>
              </a:cxnLst>
              <a:rect l="0" t="0" r="r" b="b"/>
              <a:pathLst>
                <a:path w="1216" h="1451">
                  <a:moveTo>
                    <a:pt x="957" y="133"/>
                  </a:moveTo>
                  <a:lnTo>
                    <a:pt x="845" y="160"/>
                  </a:lnTo>
                  <a:lnTo>
                    <a:pt x="750" y="222"/>
                  </a:lnTo>
                  <a:lnTo>
                    <a:pt x="655" y="328"/>
                  </a:lnTo>
                  <a:lnTo>
                    <a:pt x="586" y="460"/>
                  </a:lnTo>
                  <a:lnTo>
                    <a:pt x="535" y="620"/>
                  </a:lnTo>
                  <a:lnTo>
                    <a:pt x="526" y="655"/>
                  </a:lnTo>
                  <a:lnTo>
                    <a:pt x="517" y="717"/>
                  </a:lnTo>
                  <a:lnTo>
                    <a:pt x="500" y="788"/>
                  </a:lnTo>
                  <a:lnTo>
                    <a:pt x="492" y="841"/>
                  </a:lnTo>
                  <a:lnTo>
                    <a:pt x="492" y="867"/>
                  </a:lnTo>
                  <a:lnTo>
                    <a:pt x="561" y="867"/>
                  </a:lnTo>
                  <a:lnTo>
                    <a:pt x="716" y="850"/>
                  </a:lnTo>
                  <a:lnTo>
                    <a:pt x="862" y="788"/>
                  </a:lnTo>
                  <a:lnTo>
                    <a:pt x="983" y="708"/>
                  </a:lnTo>
                  <a:lnTo>
                    <a:pt x="1078" y="593"/>
                  </a:lnTo>
                  <a:lnTo>
                    <a:pt x="1139" y="478"/>
                  </a:lnTo>
                  <a:lnTo>
                    <a:pt x="1164" y="354"/>
                  </a:lnTo>
                  <a:lnTo>
                    <a:pt x="1156" y="292"/>
                  </a:lnTo>
                  <a:lnTo>
                    <a:pt x="1130" y="230"/>
                  </a:lnTo>
                  <a:lnTo>
                    <a:pt x="1095" y="177"/>
                  </a:lnTo>
                  <a:lnTo>
                    <a:pt x="1035" y="142"/>
                  </a:lnTo>
                  <a:lnTo>
                    <a:pt x="957" y="133"/>
                  </a:lnTo>
                  <a:close/>
                  <a:moveTo>
                    <a:pt x="975" y="0"/>
                  </a:moveTo>
                  <a:lnTo>
                    <a:pt x="1061" y="18"/>
                  </a:lnTo>
                  <a:lnTo>
                    <a:pt x="1130" y="54"/>
                  </a:lnTo>
                  <a:lnTo>
                    <a:pt x="1173" y="124"/>
                  </a:lnTo>
                  <a:lnTo>
                    <a:pt x="1208" y="204"/>
                  </a:lnTo>
                  <a:lnTo>
                    <a:pt x="1216" y="301"/>
                  </a:lnTo>
                  <a:lnTo>
                    <a:pt x="1190" y="469"/>
                  </a:lnTo>
                  <a:lnTo>
                    <a:pt x="1121" y="637"/>
                  </a:lnTo>
                  <a:lnTo>
                    <a:pt x="1009" y="779"/>
                  </a:lnTo>
                  <a:lnTo>
                    <a:pt x="871" y="885"/>
                  </a:lnTo>
                  <a:lnTo>
                    <a:pt x="707" y="965"/>
                  </a:lnTo>
                  <a:lnTo>
                    <a:pt x="535" y="991"/>
                  </a:lnTo>
                  <a:lnTo>
                    <a:pt x="466" y="991"/>
                  </a:lnTo>
                  <a:lnTo>
                    <a:pt x="431" y="1150"/>
                  </a:lnTo>
                  <a:lnTo>
                    <a:pt x="414" y="1257"/>
                  </a:lnTo>
                  <a:lnTo>
                    <a:pt x="405" y="1327"/>
                  </a:lnTo>
                  <a:lnTo>
                    <a:pt x="397" y="1372"/>
                  </a:lnTo>
                  <a:lnTo>
                    <a:pt x="388" y="1389"/>
                  </a:lnTo>
                  <a:lnTo>
                    <a:pt x="379" y="1416"/>
                  </a:lnTo>
                  <a:lnTo>
                    <a:pt x="362" y="1425"/>
                  </a:lnTo>
                  <a:lnTo>
                    <a:pt x="345" y="1442"/>
                  </a:lnTo>
                  <a:lnTo>
                    <a:pt x="328" y="1451"/>
                  </a:lnTo>
                  <a:lnTo>
                    <a:pt x="302" y="1451"/>
                  </a:lnTo>
                  <a:lnTo>
                    <a:pt x="267" y="1433"/>
                  </a:lnTo>
                  <a:lnTo>
                    <a:pt x="259" y="1416"/>
                  </a:lnTo>
                  <a:lnTo>
                    <a:pt x="250" y="1389"/>
                  </a:lnTo>
                  <a:lnTo>
                    <a:pt x="250" y="1363"/>
                  </a:lnTo>
                  <a:lnTo>
                    <a:pt x="259" y="1345"/>
                  </a:lnTo>
                  <a:lnTo>
                    <a:pt x="259" y="1336"/>
                  </a:lnTo>
                  <a:lnTo>
                    <a:pt x="371" y="973"/>
                  </a:lnTo>
                  <a:lnTo>
                    <a:pt x="241" y="929"/>
                  </a:lnTo>
                  <a:lnTo>
                    <a:pt x="138" y="858"/>
                  </a:lnTo>
                  <a:lnTo>
                    <a:pt x="60" y="779"/>
                  </a:lnTo>
                  <a:lnTo>
                    <a:pt x="17" y="673"/>
                  </a:lnTo>
                  <a:lnTo>
                    <a:pt x="0" y="558"/>
                  </a:lnTo>
                  <a:lnTo>
                    <a:pt x="9" y="460"/>
                  </a:lnTo>
                  <a:lnTo>
                    <a:pt x="34" y="363"/>
                  </a:lnTo>
                  <a:lnTo>
                    <a:pt x="69" y="266"/>
                  </a:lnTo>
                  <a:lnTo>
                    <a:pt x="112" y="177"/>
                  </a:lnTo>
                  <a:lnTo>
                    <a:pt x="155" y="107"/>
                  </a:lnTo>
                  <a:lnTo>
                    <a:pt x="190" y="54"/>
                  </a:lnTo>
                  <a:lnTo>
                    <a:pt x="224" y="36"/>
                  </a:lnTo>
                  <a:lnTo>
                    <a:pt x="241" y="36"/>
                  </a:lnTo>
                  <a:lnTo>
                    <a:pt x="250" y="45"/>
                  </a:lnTo>
                  <a:lnTo>
                    <a:pt x="250" y="62"/>
                  </a:lnTo>
                  <a:lnTo>
                    <a:pt x="233" y="80"/>
                  </a:lnTo>
                  <a:lnTo>
                    <a:pt x="164" y="177"/>
                  </a:lnTo>
                  <a:lnTo>
                    <a:pt x="112" y="284"/>
                  </a:lnTo>
                  <a:lnTo>
                    <a:pt x="78" y="390"/>
                  </a:lnTo>
                  <a:lnTo>
                    <a:pt x="60" y="478"/>
                  </a:lnTo>
                  <a:lnTo>
                    <a:pt x="52" y="531"/>
                  </a:lnTo>
                  <a:lnTo>
                    <a:pt x="69" y="620"/>
                  </a:lnTo>
                  <a:lnTo>
                    <a:pt x="112" y="699"/>
                  </a:lnTo>
                  <a:lnTo>
                    <a:pt x="181" y="761"/>
                  </a:lnTo>
                  <a:lnTo>
                    <a:pt x="276" y="814"/>
                  </a:lnTo>
                  <a:lnTo>
                    <a:pt x="405" y="850"/>
                  </a:lnTo>
                  <a:lnTo>
                    <a:pt x="457" y="690"/>
                  </a:lnTo>
                  <a:lnTo>
                    <a:pt x="509" y="540"/>
                  </a:lnTo>
                  <a:lnTo>
                    <a:pt x="561" y="399"/>
                  </a:lnTo>
                  <a:lnTo>
                    <a:pt x="621" y="266"/>
                  </a:lnTo>
                  <a:lnTo>
                    <a:pt x="690" y="160"/>
                  </a:lnTo>
                  <a:lnTo>
                    <a:pt x="776" y="71"/>
                  </a:lnTo>
                  <a:lnTo>
                    <a:pt x="862" y="18"/>
                  </a:lnTo>
                  <a:lnTo>
                    <a:pt x="975"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12"/>
            <p:cNvSpPr>
              <a:spLocks noEditPoints="1"/>
            </p:cNvSpPr>
            <p:nvPr/>
          </p:nvSpPr>
          <p:spPr bwMode="auto">
            <a:xfrm>
              <a:off x="28015" y="2616"/>
              <a:ext cx="811" cy="3910"/>
            </a:xfrm>
            <a:custGeom>
              <a:avLst/>
              <a:gdLst/>
              <a:ahLst/>
              <a:cxnLst>
                <a:cxn ang="0">
                  <a:pos x="811" y="1946"/>
                </a:cxn>
                <a:cxn ang="0">
                  <a:pos x="811" y="1955"/>
                </a:cxn>
                <a:cxn ang="0">
                  <a:pos x="811" y="1946"/>
                </a:cxn>
                <a:cxn ang="0">
                  <a:pos x="17" y="0"/>
                </a:cxn>
                <a:cxn ang="0">
                  <a:pos x="77" y="0"/>
                </a:cxn>
                <a:cxn ang="0">
                  <a:pos x="129" y="53"/>
                </a:cxn>
                <a:cxn ang="0">
                  <a:pos x="181" y="97"/>
                </a:cxn>
                <a:cxn ang="0">
                  <a:pos x="224" y="142"/>
                </a:cxn>
                <a:cxn ang="0">
                  <a:pos x="250" y="177"/>
                </a:cxn>
                <a:cxn ang="0">
                  <a:pos x="414" y="398"/>
                </a:cxn>
                <a:cxn ang="0">
                  <a:pos x="543" y="628"/>
                </a:cxn>
                <a:cxn ang="0">
                  <a:pos x="647" y="885"/>
                </a:cxn>
                <a:cxn ang="0">
                  <a:pos x="724" y="1141"/>
                </a:cxn>
                <a:cxn ang="0">
                  <a:pos x="776" y="1415"/>
                </a:cxn>
                <a:cxn ang="0">
                  <a:pos x="802" y="1681"/>
                </a:cxn>
                <a:cxn ang="0">
                  <a:pos x="811" y="1946"/>
                </a:cxn>
                <a:cxn ang="0">
                  <a:pos x="802" y="2212"/>
                </a:cxn>
                <a:cxn ang="0">
                  <a:pos x="776" y="2468"/>
                </a:cxn>
                <a:cxn ang="0">
                  <a:pos x="733" y="2716"/>
                </a:cxn>
                <a:cxn ang="0">
                  <a:pos x="673" y="2955"/>
                </a:cxn>
                <a:cxn ang="0">
                  <a:pos x="578" y="3211"/>
                </a:cxn>
                <a:cxn ang="0">
                  <a:pos x="466" y="3432"/>
                </a:cxn>
                <a:cxn ang="0">
                  <a:pos x="345" y="3618"/>
                </a:cxn>
                <a:cxn ang="0">
                  <a:pos x="224" y="3768"/>
                </a:cxn>
                <a:cxn ang="0">
                  <a:pos x="95" y="3892"/>
                </a:cxn>
                <a:cxn ang="0">
                  <a:pos x="86" y="3901"/>
                </a:cxn>
                <a:cxn ang="0">
                  <a:pos x="69" y="3910"/>
                </a:cxn>
                <a:cxn ang="0">
                  <a:pos x="8" y="3910"/>
                </a:cxn>
                <a:cxn ang="0">
                  <a:pos x="0" y="3901"/>
                </a:cxn>
                <a:cxn ang="0">
                  <a:pos x="0" y="3883"/>
                </a:cxn>
                <a:cxn ang="0">
                  <a:pos x="8" y="3875"/>
                </a:cxn>
                <a:cxn ang="0">
                  <a:pos x="146" y="3715"/>
                </a:cxn>
                <a:cxn ang="0">
                  <a:pos x="276" y="3538"/>
                </a:cxn>
                <a:cxn ang="0">
                  <a:pos x="379" y="3335"/>
                </a:cxn>
                <a:cxn ang="0">
                  <a:pos x="474" y="3114"/>
                </a:cxn>
                <a:cxn ang="0">
                  <a:pos x="543" y="2866"/>
                </a:cxn>
                <a:cxn ang="0">
                  <a:pos x="604" y="2592"/>
                </a:cxn>
                <a:cxn ang="0">
                  <a:pos x="638" y="2282"/>
                </a:cxn>
                <a:cxn ang="0">
                  <a:pos x="647" y="1946"/>
                </a:cxn>
                <a:cxn ang="0">
                  <a:pos x="638" y="1637"/>
                </a:cxn>
                <a:cxn ang="0">
                  <a:pos x="604" y="1327"/>
                </a:cxn>
                <a:cxn ang="0">
                  <a:pos x="543" y="1026"/>
                </a:cxn>
                <a:cxn ang="0">
                  <a:pos x="457" y="734"/>
                </a:cxn>
                <a:cxn ang="0">
                  <a:pos x="336" y="469"/>
                </a:cxn>
                <a:cxn ang="0">
                  <a:pos x="241" y="310"/>
                </a:cxn>
                <a:cxn ang="0">
                  <a:pos x="155" y="195"/>
                </a:cxn>
                <a:cxn ang="0">
                  <a:pos x="77" y="106"/>
                </a:cxn>
                <a:cxn ang="0">
                  <a:pos x="17" y="36"/>
                </a:cxn>
                <a:cxn ang="0">
                  <a:pos x="0" y="18"/>
                </a:cxn>
                <a:cxn ang="0">
                  <a:pos x="17" y="0"/>
                </a:cxn>
              </a:cxnLst>
              <a:rect l="0" t="0" r="r" b="b"/>
              <a:pathLst>
                <a:path w="811" h="3910">
                  <a:moveTo>
                    <a:pt x="811" y="1946"/>
                  </a:moveTo>
                  <a:lnTo>
                    <a:pt x="811" y="1955"/>
                  </a:lnTo>
                  <a:lnTo>
                    <a:pt x="811" y="1946"/>
                  </a:lnTo>
                  <a:close/>
                  <a:moveTo>
                    <a:pt x="17" y="0"/>
                  </a:moveTo>
                  <a:lnTo>
                    <a:pt x="77" y="0"/>
                  </a:lnTo>
                  <a:lnTo>
                    <a:pt x="129" y="53"/>
                  </a:lnTo>
                  <a:lnTo>
                    <a:pt x="181" y="97"/>
                  </a:lnTo>
                  <a:lnTo>
                    <a:pt x="224" y="142"/>
                  </a:lnTo>
                  <a:lnTo>
                    <a:pt x="250" y="177"/>
                  </a:lnTo>
                  <a:lnTo>
                    <a:pt x="414" y="398"/>
                  </a:lnTo>
                  <a:lnTo>
                    <a:pt x="543" y="628"/>
                  </a:lnTo>
                  <a:lnTo>
                    <a:pt x="647" y="885"/>
                  </a:lnTo>
                  <a:lnTo>
                    <a:pt x="724" y="1141"/>
                  </a:lnTo>
                  <a:lnTo>
                    <a:pt x="776" y="1415"/>
                  </a:lnTo>
                  <a:lnTo>
                    <a:pt x="802" y="1681"/>
                  </a:lnTo>
                  <a:lnTo>
                    <a:pt x="811" y="1946"/>
                  </a:lnTo>
                  <a:lnTo>
                    <a:pt x="802" y="2212"/>
                  </a:lnTo>
                  <a:lnTo>
                    <a:pt x="776" y="2468"/>
                  </a:lnTo>
                  <a:lnTo>
                    <a:pt x="733" y="2716"/>
                  </a:lnTo>
                  <a:lnTo>
                    <a:pt x="673" y="2955"/>
                  </a:lnTo>
                  <a:lnTo>
                    <a:pt x="578" y="3211"/>
                  </a:lnTo>
                  <a:lnTo>
                    <a:pt x="466" y="3432"/>
                  </a:lnTo>
                  <a:lnTo>
                    <a:pt x="345" y="3618"/>
                  </a:lnTo>
                  <a:lnTo>
                    <a:pt x="224" y="3768"/>
                  </a:lnTo>
                  <a:lnTo>
                    <a:pt x="95" y="3892"/>
                  </a:lnTo>
                  <a:lnTo>
                    <a:pt x="86" y="3901"/>
                  </a:lnTo>
                  <a:lnTo>
                    <a:pt x="69" y="3910"/>
                  </a:lnTo>
                  <a:lnTo>
                    <a:pt x="8" y="3910"/>
                  </a:lnTo>
                  <a:lnTo>
                    <a:pt x="0" y="3901"/>
                  </a:lnTo>
                  <a:lnTo>
                    <a:pt x="0" y="3883"/>
                  </a:lnTo>
                  <a:lnTo>
                    <a:pt x="8" y="3875"/>
                  </a:lnTo>
                  <a:lnTo>
                    <a:pt x="146" y="3715"/>
                  </a:lnTo>
                  <a:lnTo>
                    <a:pt x="276" y="3538"/>
                  </a:lnTo>
                  <a:lnTo>
                    <a:pt x="379" y="3335"/>
                  </a:lnTo>
                  <a:lnTo>
                    <a:pt x="474" y="3114"/>
                  </a:lnTo>
                  <a:lnTo>
                    <a:pt x="543" y="2866"/>
                  </a:lnTo>
                  <a:lnTo>
                    <a:pt x="604" y="2592"/>
                  </a:lnTo>
                  <a:lnTo>
                    <a:pt x="638" y="2282"/>
                  </a:lnTo>
                  <a:lnTo>
                    <a:pt x="647" y="1946"/>
                  </a:lnTo>
                  <a:lnTo>
                    <a:pt x="638" y="1637"/>
                  </a:lnTo>
                  <a:lnTo>
                    <a:pt x="604" y="1327"/>
                  </a:lnTo>
                  <a:lnTo>
                    <a:pt x="543" y="1026"/>
                  </a:lnTo>
                  <a:lnTo>
                    <a:pt x="457" y="734"/>
                  </a:lnTo>
                  <a:lnTo>
                    <a:pt x="336" y="469"/>
                  </a:lnTo>
                  <a:lnTo>
                    <a:pt x="241" y="310"/>
                  </a:lnTo>
                  <a:lnTo>
                    <a:pt x="155" y="195"/>
                  </a:lnTo>
                  <a:lnTo>
                    <a:pt x="77" y="106"/>
                  </a:lnTo>
                  <a:lnTo>
                    <a:pt x="17" y="36"/>
                  </a:lnTo>
                  <a:lnTo>
                    <a:pt x="0" y="18"/>
                  </a:lnTo>
                  <a:lnTo>
                    <a:pt x="17" y="0"/>
                  </a:lnTo>
                  <a:close/>
                </a:path>
              </a:pathLst>
            </a:custGeom>
            <a:grp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24" name="Group 4"/>
          <p:cNvGrpSpPr>
            <a:grpSpLocks noChangeAspect="1"/>
          </p:cNvGrpSpPr>
          <p:nvPr>
            <p:custDataLst>
              <p:tags r:id="rId2"/>
            </p:custDataLst>
          </p:nvPr>
        </p:nvGrpSpPr>
        <p:grpSpPr bwMode="auto">
          <a:xfrm>
            <a:off x="184750" y="5824168"/>
            <a:ext cx="8612799" cy="914400"/>
            <a:chOff x="406" y="3472"/>
            <a:chExt cx="25780" cy="2737"/>
          </a:xfrm>
          <a:solidFill>
            <a:srgbClr val="0000FF"/>
          </a:solidFill>
        </p:grpSpPr>
        <p:sp>
          <p:nvSpPr>
            <p:cNvPr id="5126" name="Freeform 6"/>
            <p:cNvSpPr>
              <a:spLocks/>
            </p:cNvSpPr>
            <p:nvPr/>
          </p:nvSpPr>
          <p:spPr bwMode="auto">
            <a:xfrm>
              <a:off x="406" y="3662"/>
              <a:ext cx="355" cy="1590"/>
            </a:xfrm>
            <a:custGeom>
              <a:avLst/>
              <a:gdLst/>
              <a:ahLst/>
              <a:cxnLst>
                <a:cxn ang="0">
                  <a:pos x="316" y="0"/>
                </a:cxn>
                <a:cxn ang="0">
                  <a:pos x="340" y="8"/>
                </a:cxn>
                <a:cxn ang="0">
                  <a:pos x="348" y="16"/>
                </a:cxn>
                <a:cxn ang="0">
                  <a:pos x="355" y="31"/>
                </a:cxn>
                <a:cxn ang="0">
                  <a:pos x="355" y="39"/>
                </a:cxn>
                <a:cxn ang="0">
                  <a:pos x="348" y="47"/>
                </a:cxn>
                <a:cxn ang="0">
                  <a:pos x="348" y="63"/>
                </a:cxn>
                <a:cxn ang="0">
                  <a:pos x="348" y="63"/>
                </a:cxn>
                <a:cxn ang="0">
                  <a:pos x="63" y="799"/>
                </a:cxn>
                <a:cxn ang="0">
                  <a:pos x="348" y="1535"/>
                </a:cxn>
                <a:cxn ang="0">
                  <a:pos x="348" y="1550"/>
                </a:cxn>
                <a:cxn ang="0">
                  <a:pos x="355" y="1558"/>
                </a:cxn>
                <a:cxn ang="0">
                  <a:pos x="355" y="1558"/>
                </a:cxn>
                <a:cxn ang="0">
                  <a:pos x="348" y="1574"/>
                </a:cxn>
                <a:cxn ang="0">
                  <a:pos x="340" y="1590"/>
                </a:cxn>
                <a:cxn ang="0">
                  <a:pos x="316" y="1590"/>
                </a:cxn>
                <a:cxn ang="0">
                  <a:pos x="308" y="1590"/>
                </a:cxn>
                <a:cxn ang="0">
                  <a:pos x="292" y="1582"/>
                </a:cxn>
                <a:cxn ang="0">
                  <a:pos x="292" y="1566"/>
                </a:cxn>
                <a:cxn ang="0">
                  <a:pos x="284" y="1558"/>
                </a:cxn>
                <a:cxn ang="0">
                  <a:pos x="8" y="823"/>
                </a:cxn>
                <a:cxn ang="0">
                  <a:pos x="0" y="815"/>
                </a:cxn>
                <a:cxn ang="0">
                  <a:pos x="0" y="807"/>
                </a:cxn>
                <a:cxn ang="0">
                  <a:pos x="0" y="799"/>
                </a:cxn>
                <a:cxn ang="0">
                  <a:pos x="0" y="799"/>
                </a:cxn>
                <a:cxn ang="0">
                  <a:pos x="0" y="783"/>
                </a:cxn>
                <a:cxn ang="0">
                  <a:pos x="8" y="767"/>
                </a:cxn>
                <a:cxn ang="0">
                  <a:pos x="284" y="39"/>
                </a:cxn>
                <a:cxn ang="0">
                  <a:pos x="292" y="23"/>
                </a:cxn>
                <a:cxn ang="0">
                  <a:pos x="300" y="8"/>
                </a:cxn>
                <a:cxn ang="0">
                  <a:pos x="308" y="0"/>
                </a:cxn>
                <a:cxn ang="0">
                  <a:pos x="316" y="0"/>
                </a:cxn>
              </a:cxnLst>
              <a:rect l="0" t="0" r="r" b="b"/>
              <a:pathLst>
                <a:path w="355" h="1590">
                  <a:moveTo>
                    <a:pt x="316" y="0"/>
                  </a:moveTo>
                  <a:lnTo>
                    <a:pt x="340" y="8"/>
                  </a:lnTo>
                  <a:lnTo>
                    <a:pt x="348" y="16"/>
                  </a:lnTo>
                  <a:lnTo>
                    <a:pt x="355" y="31"/>
                  </a:lnTo>
                  <a:lnTo>
                    <a:pt x="355" y="39"/>
                  </a:lnTo>
                  <a:lnTo>
                    <a:pt x="348" y="47"/>
                  </a:lnTo>
                  <a:lnTo>
                    <a:pt x="348" y="63"/>
                  </a:lnTo>
                  <a:lnTo>
                    <a:pt x="348" y="63"/>
                  </a:lnTo>
                  <a:lnTo>
                    <a:pt x="63" y="799"/>
                  </a:lnTo>
                  <a:lnTo>
                    <a:pt x="348" y="1535"/>
                  </a:lnTo>
                  <a:lnTo>
                    <a:pt x="348" y="1550"/>
                  </a:lnTo>
                  <a:lnTo>
                    <a:pt x="355" y="1558"/>
                  </a:lnTo>
                  <a:lnTo>
                    <a:pt x="355" y="1558"/>
                  </a:lnTo>
                  <a:lnTo>
                    <a:pt x="348" y="1574"/>
                  </a:lnTo>
                  <a:lnTo>
                    <a:pt x="340" y="1590"/>
                  </a:lnTo>
                  <a:lnTo>
                    <a:pt x="316" y="1590"/>
                  </a:lnTo>
                  <a:lnTo>
                    <a:pt x="308" y="1590"/>
                  </a:lnTo>
                  <a:lnTo>
                    <a:pt x="292" y="1582"/>
                  </a:lnTo>
                  <a:lnTo>
                    <a:pt x="292" y="1566"/>
                  </a:lnTo>
                  <a:lnTo>
                    <a:pt x="284" y="1558"/>
                  </a:lnTo>
                  <a:lnTo>
                    <a:pt x="8" y="823"/>
                  </a:lnTo>
                  <a:lnTo>
                    <a:pt x="0" y="815"/>
                  </a:lnTo>
                  <a:lnTo>
                    <a:pt x="0" y="807"/>
                  </a:lnTo>
                  <a:lnTo>
                    <a:pt x="0" y="799"/>
                  </a:lnTo>
                  <a:lnTo>
                    <a:pt x="0" y="799"/>
                  </a:lnTo>
                  <a:lnTo>
                    <a:pt x="0" y="783"/>
                  </a:lnTo>
                  <a:lnTo>
                    <a:pt x="8" y="767"/>
                  </a:lnTo>
                  <a:lnTo>
                    <a:pt x="284" y="39"/>
                  </a:lnTo>
                  <a:lnTo>
                    <a:pt x="292" y="23"/>
                  </a:lnTo>
                  <a:lnTo>
                    <a:pt x="300" y="8"/>
                  </a:lnTo>
                  <a:lnTo>
                    <a:pt x="308" y="0"/>
                  </a:lnTo>
                  <a:lnTo>
                    <a:pt x="3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p:cNvSpPr>
            <p:nvPr/>
          </p:nvSpPr>
          <p:spPr bwMode="auto">
            <a:xfrm>
              <a:off x="903" y="3780"/>
              <a:ext cx="1026" cy="1076"/>
            </a:xfrm>
            <a:custGeom>
              <a:avLst/>
              <a:gdLst/>
              <a:ahLst/>
              <a:cxnLst>
                <a:cxn ang="0">
                  <a:pos x="24" y="0"/>
                </a:cxn>
                <a:cxn ang="0">
                  <a:pos x="995" y="0"/>
                </a:cxn>
                <a:cxn ang="0">
                  <a:pos x="1026" y="356"/>
                </a:cxn>
                <a:cxn ang="0">
                  <a:pos x="987" y="356"/>
                </a:cxn>
                <a:cxn ang="0">
                  <a:pos x="979" y="246"/>
                </a:cxn>
                <a:cxn ang="0">
                  <a:pos x="955" y="167"/>
                </a:cxn>
                <a:cxn ang="0">
                  <a:pos x="924" y="111"/>
                </a:cxn>
                <a:cxn ang="0">
                  <a:pos x="876" y="72"/>
                </a:cxn>
                <a:cxn ang="0">
                  <a:pos x="805" y="56"/>
                </a:cxn>
                <a:cxn ang="0">
                  <a:pos x="703" y="48"/>
                </a:cxn>
                <a:cxn ang="0">
                  <a:pos x="679" y="48"/>
                </a:cxn>
                <a:cxn ang="0">
                  <a:pos x="655" y="48"/>
                </a:cxn>
                <a:cxn ang="0">
                  <a:pos x="632" y="48"/>
                </a:cxn>
                <a:cxn ang="0">
                  <a:pos x="608" y="56"/>
                </a:cxn>
                <a:cxn ang="0">
                  <a:pos x="600" y="56"/>
                </a:cxn>
                <a:cxn ang="0">
                  <a:pos x="592" y="72"/>
                </a:cxn>
                <a:cxn ang="0">
                  <a:pos x="584" y="80"/>
                </a:cxn>
                <a:cxn ang="0">
                  <a:pos x="584" y="95"/>
                </a:cxn>
                <a:cxn ang="0">
                  <a:pos x="584" y="111"/>
                </a:cxn>
                <a:cxn ang="0">
                  <a:pos x="584" y="950"/>
                </a:cxn>
                <a:cxn ang="0">
                  <a:pos x="584" y="981"/>
                </a:cxn>
                <a:cxn ang="0">
                  <a:pos x="592" y="1005"/>
                </a:cxn>
                <a:cxn ang="0">
                  <a:pos x="616" y="1013"/>
                </a:cxn>
                <a:cxn ang="0">
                  <a:pos x="671" y="1021"/>
                </a:cxn>
                <a:cxn ang="0">
                  <a:pos x="750" y="1029"/>
                </a:cxn>
                <a:cxn ang="0">
                  <a:pos x="813" y="1029"/>
                </a:cxn>
                <a:cxn ang="0">
                  <a:pos x="813" y="1076"/>
                </a:cxn>
                <a:cxn ang="0">
                  <a:pos x="750" y="1076"/>
                </a:cxn>
                <a:cxn ang="0">
                  <a:pos x="663" y="1076"/>
                </a:cxn>
                <a:cxn ang="0">
                  <a:pos x="584" y="1076"/>
                </a:cxn>
                <a:cxn ang="0">
                  <a:pos x="513" y="1076"/>
                </a:cxn>
                <a:cxn ang="0">
                  <a:pos x="442" y="1076"/>
                </a:cxn>
                <a:cxn ang="0">
                  <a:pos x="356" y="1076"/>
                </a:cxn>
                <a:cxn ang="0">
                  <a:pos x="277" y="1076"/>
                </a:cxn>
                <a:cxn ang="0">
                  <a:pos x="214" y="1076"/>
                </a:cxn>
                <a:cxn ang="0">
                  <a:pos x="214" y="1029"/>
                </a:cxn>
                <a:cxn ang="0">
                  <a:pos x="277" y="1029"/>
                </a:cxn>
                <a:cxn ang="0">
                  <a:pos x="356" y="1021"/>
                </a:cxn>
                <a:cxn ang="0">
                  <a:pos x="403" y="1013"/>
                </a:cxn>
                <a:cxn ang="0">
                  <a:pos x="427" y="1005"/>
                </a:cxn>
                <a:cxn ang="0">
                  <a:pos x="442" y="981"/>
                </a:cxn>
                <a:cxn ang="0">
                  <a:pos x="442" y="950"/>
                </a:cxn>
                <a:cxn ang="0">
                  <a:pos x="442" y="111"/>
                </a:cxn>
                <a:cxn ang="0">
                  <a:pos x="442" y="95"/>
                </a:cxn>
                <a:cxn ang="0">
                  <a:pos x="442" y="80"/>
                </a:cxn>
                <a:cxn ang="0">
                  <a:pos x="434" y="64"/>
                </a:cxn>
                <a:cxn ang="0">
                  <a:pos x="427" y="56"/>
                </a:cxn>
                <a:cxn ang="0">
                  <a:pos x="411" y="56"/>
                </a:cxn>
                <a:cxn ang="0">
                  <a:pos x="395" y="48"/>
                </a:cxn>
                <a:cxn ang="0">
                  <a:pos x="371" y="48"/>
                </a:cxn>
                <a:cxn ang="0">
                  <a:pos x="348" y="48"/>
                </a:cxn>
                <a:cxn ang="0">
                  <a:pos x="324" y="48"/>
                </a:cxn>
                <a:cxn ang="0">
                  <a:pos x="221" y="56"/>
                </a:cxn>
                <a:cxn ang="0">
                  <a:pos x="143" y="72"/>
                </a:cxn>
                <a:cxn ang="0">
                  <a:pos x="95" y="111"/>
                </a:cxn>
                <a:cxn ang="0">
                  <a:pos x="64" y="167"/>
                </a:cxn>
                <a:cxn ang="0">
                  <a:pos x="48" y="246"/>
                </a:cxn>
                <a:cxn ang="0">
                  <a:pos x="40" y="356"/>
                </a:cxn>
                <a:cxn ang="0">
                  <a:pos x="0" y="356"/>
                </a:cxn>
                <a:cxn ang="0">
                  <a:pos x="24" y="0"/>
                </a:cxn>
              </a:cxnLst>
              <a:rect l="0" t="0" r="r" b="b"/>
              <a:pathLst>
                <a:path w="1026" h="1076">
                  <a:moveTo>
                    <a:pt x="24" y="0"/>
                  </a:moveTo>
                  <a:lnTo>
                    <a:pt x="995" y="0"/>
                  </a:lnTo>
                  <a:lnTo>
                    <a:pt x="1026" y="356"/>
                  </a:lnTo>
                  <a:lnTo>
                    <a:pt x="987" y="356"/>
                  </a:lnTo>
                  <a:lnTo>
                    <a:pt x="979" y="246"/>
                  </a:lnTo>
                  <a:lnTo>
                    <a:pt x="955" y="167"/>
                  </a:lnTo>
                  <a:lnTo>
                    <a:pt x="924" y="111"/>
                  </a:lnTo>
                  <a:lnTo>
                    <a:pt x="876" y="72"/>
                  </a:lnTo>
                  <a:lnTo>
                    <a:pt x="805" y="56"/>
                  </a:lnTo>
                  <a:lnTo>
                    <a:pt x="703" y="48"/>
                  </a:lnTo>
                  <a:lnTo>
                    <a:pt x="679" y="48"/>
                  </a:lnTo>
                  <a:lnTo>
                    <a:pt x="655" y="48"/>
                  </a:lnTo>
                  <a:lnTo>
                    <a:pt x="632" y="48"/>
                  </a:lnTo>
                  <a:lnTo>
                    <a:pt x="608" y="56"/>
                  </a:lnTo>
                  <a:lnTo>
                    <a:pt x="600" y="56"/>
                  </a:lnTo>
                  <a:lnTo>
                    <a:pt x="592" y="72"/>
                  </a:lnTo>
                  <a:lnTo>
                    <a:pt x="584" y="80"/>
                  </a:lnTo>
                  <a:lnTo>
                    <a:pt x="584" y="95"/>
                  </a:lnTo>
                  <a:lnTo>
                    <a:pt x="584" y="111"/>
                  </a:lnTo>
                  <a:lnTo>
                    <a:pt x="584" y="950"/>
                  </a:lnTo>
                  <a:lnTo>
                    <a:pt x="584" y="981"/>
                  </a:lnTo>
                  <a:lnTo>
                    <a:pt x="592" y="1005"/>
                  </a:lnTo>
                  <a:lnTo>
                    <a:pt x="616" y="1013"/>
                  </a:lnTo>
                  <a:lnTo>
                    <a:pt x="671" y="1021"/>
                  </a:lnTo>
                  <a:lnTo>
                    <a:pt x="750" y="1029"/>
                  </a:lnTo>
                  <a:lnTo>
                    <a:pt x="813" y="1029"/>
                  </a:lnTo>
                  <a:lnTo>
                    <a:pt x="813" y="1076"/>
                  </a:lnTo>
                  <a:lnTo>
                    <a:pt x="750" y="1076"/>
                  </a:lnTo>
                  <a:lnTo>
                    <a:pt x="663" y="1076"/>
                  </a:lnTo>
                  <a:lnTo>
                    <a:pt x="584" y="1076"/>
                  </a:lnTo>
                  <a:lnTo>
                    <a:pt x="513" y="1076"/>
                  </a:lnTo>
                  <a:lnTo>
                    <a:pt x="442" y="1076"/>
                  </a:lnTo>
                  <a:lnTo>
                    <a:pt x="356" y="1076"/>
                  </a:lnTo>
                  <a:lnTo>
                    <a:pt x="277" y="1076"/>
                  </a:lnTo>
                  <a:lnTo>
                    <a:pt x="214" y="1076"/>
                  </a:lnTo>
                  <a:lnTo>
                    <a:pt x="214" y="1029"/>
                  </a:lnTo>
                  <a:lnTo>
                    <a:pt x="277" y="1029"/>
                  </a:lnTo>
                  <a:lnTo>
                    <a:pt x="356" y="1021"/>
                  </a:lnTo>
                  <a:lnTo>
                    <a:pt x="403" y="1013"/>
                  </a:lnTo>
                  <a:lnTo>
                    <a:pt x="427" y="1005"/>
                  </a:lnTo>
                  <a:lnTo>
                    <a:pt x="442" y="981"/>
                  </a:lnTo>
                  <a:lnTo>
                    <a:pt x="442" y="950"/>
                  </a:lnTo>
                  <a:lnTo>
                    <a:pt x="442" y="111"/>
                  </a:lnTo>
                  <a:lnTo>
                    <a:pt x="442" y="95"/>
                  </a:lnTo>
                  <a:lnTo>
                    <a:pt x="442" y="80"/>
                  </a:lnTo>
                  <a:lnTo>
                    <a:pt x="434" y="64"/>
                  </a:lnTo>
                  <a:lnTo>
                    <a:pt x="427" y="56"/>
                  </a:lnTo>
                  <a:lnTo>
                    <a:pt x="411" y="56"/>
                  </a:lnTo>
                  <a:lnTo>
                    <a:pt x="395" y="48"/>
                  </a:lnTo>
                  <a:lnTo>
                    <a:pt x="371" y="48"/>
                  </a:lnTo>
                  <a:lnTo>
                    <a:pt x="348" y="48"/>
                  </a:lnTo>
                  <a:lnTo>
                    <a:pt x="324" y="48"/>
                  </a:lnTo>
                  <a:lnTo>
                    <a:pt x="221" y="56"/>
                  </a:lnTo>
                  <a:lnTo>
                    <a:pt x="143" y="72"/>
                  </a:lnTo>
                  <a:lnTo>
                    <a:pt x="95" y="111"/>
                  </a:lnTo>
                  <a:lnTo>
                    <a:pt x="64" y="167"/>
                  </a:lnTo>
                  <a:lnTo>
                    <a:pt x="48" y="246"/>
                  </a:lnTo>
                  <a:lnTo>
                    <a:pt x="40" y="356"/>
                  </a:lnTo>
                  <a:lnTo>
                    <a:pt x="0" y="356"/>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p:cNvSpPr>
            <p:nvPr/>
          </p:nvSpPr>
          <p:spPr bwMode="auto">
            <a:xfrm>
              <a:off x="1906" y="4152"/>
              <a:ext cx="528" cy="704"/>
            </a:xfrm>
            <a:custGeom>
              <a:avLst/>
              <a:gdLst/>
              <a:ahLst/>
              <a:cxnLst>
                <a:cxn ang="0">
                  <a:pos x="221" y="174"/>
                </a:cxn>
                <a:cxn ang="0">
                  <a:pos x="244" y="119"/>
                </a:cxn>
                <a:cxn ang="0">
                  <a:pos x="339" y="24"/>
                </a:cxn>
                <a:cxn ang="0">
                  <a:pos x="449" y="8"/>
                </a:cxn>
                <a:cxn ang="0">
                  <a:pos x="513" y="40"/>
                </a:cxn>
                <a:cxn ang="0">
                  <a:pos x="528" y="103"/>
                </a:cxn>
                <a:cxn ang="0">
                  <a:pos x="520" y="143"/>
                </a:cxn>
                <a:cxn ang="0">
                  <a:pos x="497" y="166"/>
                </a:cxn>
                <a:cxn ang="0">
                  <a:pos x="465" y="166"/>
                </a:cxn>
                <a:cxn ang="0">
                  <a:pos x="426" y="159"/>
                </a:cxn>
                <a:cxn ang="0">
                  <a:pos x="394" y="127"/>
                </a:cxn>
                <a:cxn ang="0">
                  <a:pos x="394" y="79"/>
                </a:cxn>
                <a:cxn ang="0">
                  <a:pos x="418" y="48"/>
                </a:cxn>
                <a:cxn ang="0">
                  <a:pos x="434" y="40"/>
                </a:cxn>
                <a:cxn ang="0">
                  <a:pos x="418" y="40"/>
                </a:cxn>
                <a:cxn ang="0">
                  <a:pos x="292" y="95"/>
                </a:cxn>
                <a:cxn ang="0">
                  <a:pos x="236" y="246"/>
                </a:cxn>
                <a:cxn ang="0">
                  <a:pos x="228" y="578"/>
                </a:cxn>
                <a:cxn ang="0">
                  <a:pos x="228" y="617"/>
                </a:cxn>
                <a:cxn ang="0">
                  <a:pos x="244" y="641"/>
                </a:cxn>
                <a:cxn ang="0">
                  <a:pos x="276" y="649"/>
                </a:cxn>
                <a:cxn ang="0">
                  <a:pos x="347" y="657"/>
                </a:cxn>
                <a:cxn ang="0">
                  <a:pos x="378" y="704"/>
                </a:cxn>
                <a:cxn ang="0">
                  <a:pos x="173" y="704"/>
                </a:cxn>
                <a:cxn ang="0">
                  <a:pos x="0" y="704"/>
                </a:cxn>
                <a:cxn ang="0">
                  <a:pos x="39" y="657"/>
                </a:cxn>
                <a:cxn ang="0">
                  <a:pos x="94" y="649"/>
                </a:cxn>
                <a:cxn ang="0">
                  <a:pos x="118" y="617"/>
                </a:cxn>
                <a:cxn ang="0">
                  <a:pos x="118" y="159"/>
                </a:cxn>
                <a:cxn ang="0">
                  <a:pos x="118" y="103"/>
                </a:cxn>
                <a:cxn ang="0">
                  <a:pos x="94" y="79"/>
                </a:cxn>
                <a:cxn ang="0">
                  <a:pos x="39" y="71"/>
                </a:cxn>
                <a:cxn ang="0">
                  <a:pos x="0" y="16"/>
                </a:cxn>
              </a:cxnLst>
              <a:rect l="0" t="0" r="r" b="b"/>
              <a:pathLst>
                <a:path w="528" h="704">
                  <a:moveTo>
                    <a:pt x="221" y="0"/>
                  </a:moveTo>
                  <a:lnTo>
                    <a:pt x="221" y="174"/>
                  </a:lnTo>
                  <a:lnTo>
                    <a:pt x="221" y="174"/>
                  </a:lnTo>
                  <a:lnTo>
                    <a:pt x="244" y="119"/>
                  </a:lnTo>
                  <a:lnTo>
                    <a:pt x="284" y="64"/>
                  </a:lnTo>
                  <a:lnTo>
                    <a:pt x="339" y="24"/>
                  </a:lnTo>
                  <a:lnTo>
                    <a:pt x="418" y="0"/>
                  </a:lnTo>
                  <a:lnTo>
                    <a:pt x="449" y="8"/>
                  </a:lnTo>
                  <a:lnTo>
                    <a:pt x="481" y="24"/>
                  </a:lnTo>
                  <a:lnTo>
                    <a:pt x="513" y="40"/>
                  </a:lnTo>
                  <a:lnTo>
                    <a:pt x="528" y="71"/>
                  </a:lnTo>
                  <a:lnTo>
                    <a:pt x="528" y="103"/>
                  </a:lnTo>
                  <a:lnTo>
                    <a:pt x="528" y="119"/>
                  </a:lnTo>
                  <a:lnTo>
                    <a:pt x="520" y="143"/>
                  </a:lnTo>
                  <a:lnTo>
                    <a:pt x="505" y="151"/>
                  </a:lnTo>
                  <a:lnTo>
                    <a:pt x="497" y="166"/>
                  </a:lnTo>
                  <a:lnTo>
                    <a:pt x="481" y="166"/>
                  </a:lnTo>
                  <a:lnTo>
                    <a:pt x="465" y="166"/>
                  </a:lnTo>
                  <a:lnTo>
                    <a:pt x="442" y="166"/>
                  </a:lnTo>
                  <a:lnTo>
                    <a:pt x="426" y="159"/>
                  </a:lnTo>
                  <a:lnTo>
                    <a:pt x="410" y="143"/>
                  </a:lnTo>
                  <a:lnTo>
                    <a:pt x="394" y="127"/>
                  </a:lnTo>
                  <a:lnTo>
                    <a:pt x="394" y="103"/>
                  </a:lnTo>
                  <a:lnTo>
                    <a:pt x="394" y="79"/>
                  </a:lnTo>
                  <a:lnTo>
                    <a:pt x="402" y="64"/>
                  </a:lnTo>
                  <a:lnTo>
                    <a:pt x="418" y="48"/>
                  </a:lnTo>
                  <a:lnTo>
                    <a:pt x="426" y="40"/>
                  </a:lnTo>
                  <a:lnTo>
                    <a:pt x="434" y="40"/>
                  </a:lnTo>
                  <a:lnTo>
                    <a:pt x="426" y="40"/>
                  </a:lnTo>
                  <a:lnTo>
                    <a:pt x="418" y="40"/>
                  </a:lnTo>
                  <a:lnTo>
                    <a:pt x="347" y="56"/>
                  </a:lnTo>
                  <a:lnTo>
                    <a:pt x="292" y="95"/>
                  </a:lnTo>
                  <a:lnTo>
                    <a:pt x="260" y="166"/>
                  </a:lnTo>
                  <a:lnTo>
                    <a:pt x="236" y="246"/>
                  </a:lnTo>
                  <a:lnTo>
                    <a:pt x="228" y="340"/>
                  </a:lnTo>
                  <a:lnTo>
                    <a:pt x="228" y="578"/>
                  </a:lnTo>
                  <a:lnTo>
                    <a:pt x="228" y="602"/>
                  </a:lnTo>
                  <a:lnTo>
                    <a:pt x="228" y="617"/>
                  </a:lnTo>
                  <a:lnTo>
                    <a:pt x="236" y="633"/>
                  </a:lnTo>
                  <a:lnTo>
                    <a:pt x="244" y="641"/>
                  </a:lnTo>
                  <a:lnTo>
                    <a:pt x="260" y="649"/>
                  </a:lnTo>
                  <a:lnTo>
                    <a:pt x="276" y="649"/>
                  </a:lnTo>
                  <a:lnTo>
                    <a:pt x="307" y="657"/>
                  </a:lnTo>
                  <a:lnTo>
                    <a:pt x="347" y="657"/>
                  </a:lnTo>
                  <a:lnTo>
                    <a:pt x="378" y="657"/>
                  </a:lnTo>
                  <a:lnTo>
                    <a:pt x="378" y="704"/>
                  </a:lnTo>
                  <a:lnTo>
                    <a:pt x="276" y="704"/>
                  </a:lnTo>
                  <a:lnTo>
                    <a:pt x="173" y="704"/>
                  </a:lnTo>
                  <a:lnTo>
                    <a:pt x="94" y="704"/>
                  </a:lnTo>
                  <a:lnTo>
                    <a:pt x="0" y="704"/>
                  </a:lnTo>
                  <a:lnTo>
                    <a:pt x="0" y="657"/>
                  </a:lnTo>
                  <a:lnTo>
                    <a:pt x="39" y="657"/>
                  </a:lnTo>
                  <a:lnTo>
                    <a:pt x="79" y="657"/>
                  </a:lnTo>
                  <a:lnTo>
                    <a:pt x="94" y="649"/>
                  </a:lnTo>
                  <a:lnTo>
                    <a:pt x="110" y="633"/>
                  </a:lnTo>
                  <a:lnTo>
                    <a:pt x="118" y="617"/>
                  </a:lnTo>
                  <a:lnTo>
                    <a:pt x="118" y="586"/>
                  </a:lnTo>
                  <a:lnTo>
                    <a:pt x="118" y="159"/>
                  </a:lnTo>
                  <a:lnTo>
                    <a:pt x="118" y="127"/>
                  </a:lnTo>
                  <a:lnTo>
                    <a:pt x="118" y="103"/>
                  </a:lnTo>
                  <a:lnTo>
                    <a:pt x="102" y="87"/>
                  </a:lnTo>
                  <a:lnTo>
                    <a:pt x="94" y="79"/>
                  </a:lnTo>
                  <a:lnTo>
                    <a:pt x="71" y="71"/>
                  </a:lnTo>
                  <a:lnTo>
                    <a:pt x="39" y="71"/>
                  </a:lnTo>
                  <a:lnTo>
                    <a:pt x="0" y="71"/>
                  </a:lnTo>
                  <a:lnTo>
                    <a:pt x="0" y="16"/>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Freeform 9"/>
            <p:cNvSpPr>
              <a:spLocks/>
            </p:cNvSpPr>
            <p:nvPr/>
          </p:nvSpPr>
          <p:spPr bwMode="auto">
            <a:xfrm>
              <a:off x="2561" y="4342"/>
              <a:ext cx="497" cy="744"/>
            </a:xfrm>
            <a:custGeom>
              <a:avLst/>
              <a:gdLst/>
              <a:ahLst/>
              <a:cxnLst>
                <a:cxn ang="0">
                  <a:pos x="315" y="8"/>
                </a:cxn>
                <a:cxn ang="0">
                  <a:pos x="449" y="79"/>
                </a:cxn>
                <a:cxn ang="0">
                  <a:pos x="497" y="222"/>
                </a:cxn>
                <a:cxn ang="0">
                  <a:pos x="449" y="356"/>
                </a:cxn>
                <a:cxn ang="0">
                  <a:pos x="339" y="459"/>
                </a:cxn>
                <a:cxn ang="0">
                  <a:pos x="244" y="538"/>
                </a:cxn>
                <a:cxn ang="0">
                  <a:pos x="110" y="649"/>
                </a:cxn>
                <a:cxn ang="0">
                  <a:pos x="331" y="649"/>
                </a:cxn>
                <a:cxn ang="0">
                  <a:pos x="378" y="649"/>
                </a:cxn>
                <a:cxn ang="0">
                  <a:pos x="418" y="649"/>
                </a:cxn>
                <a:cxn ang="0">
                  <a:pos x="441" y="633"/>
                </a:cxn>
                <a:cxn ang="0">
                  <a:pos x="449" y="586"/>
                </a:cxn>
                <a:cxn ang="0">
                  <a:pos x="457" y="538"/>
                </a:cxn>
                <a:cxn ang="0">
                  <a:pos x="497" y="538"/>
                </a:cxn>
                <a:cxn ang="0">
                  <a:pos x="0" y="744"/>
                </a:cxn>
                <a:cxn ang="0">
                  <a:pos x="0" y="712"/>
                </a:cxn>
                <a:cxn ang="0">
                  <a:pos x="15" y="704"/>
                </a:cxn>
                <a:cxn ang="0">
                  <a:pos x="323" y="380"/>
                </a:cxn>
                <a:cxn ang="0">
                  <a:pos x="386" y="222"/>
                </a:cxn>
                <a:cxn ang="0">
                  <a:pos x="347" y="95"/>
                </a:cxn>
                <a:cxn ang="0">
                  <a:pos x="221" y="40"/>
                </a:cxn>
                <a:cxn ang="0">
                  <a:pos x="126" y="63"/>
                </a:cxn>
                <a:cxn ang="0">
                  <a:pos x="55" y="143"/>
                </a:cxn>
                <a:cxn ang="0">
                  <a:pos x="94" y="150"/>
                </a:cxn>
                <a:cxn ang="0">
                  <a:pos x="118" y="182"/>
                </a:cxn>
                <a:cxn ang="0">
                  <a:pos x="118" y="206"/>
                </a:cxn>
                <a:cxn ang="0">
                  <a:pos x="110" y="245"/>
                </a:cxn>
                <a:cxn ang="0">
                  <a:pos x="78" y="261"/>
                </a:cxn>
                <a:cxn ang="0">
                  <a:pos x="55" y="261"/>
                </a:cxn>
                <a:cxn ang="0">
                  <a:pos x="31" y="253"/>
                </a:cxn>
                <a:cxn ang="0">
                  <a:pos x="7" y="238"/>
                </a:cxn>
                <a:cxn ang="0">
                  <a:pos x="0" y="198"/>
                </a:cxn>
                <a:cxn ang="0">
                  <a:pos x="63" y="63"/>
                </a:cxn>
                <a:cxn ang="0">
                  <a:pos x="236" y="0"/>
                </a:cxn>
              </a:cxnLst>
              <a:rect l="0" t="0" r="r" b="b"/>
              <a:pathLst>
                <a:path w="497" h="744">
                  <a:moveTo>
                    <a:pt x="236" y="0"/>
                  </a:moveTo>
                  <a:lnTo>
                    <a:pt x="315" y="8"/>
                  </a:lnTo>
                  <a:lnTo>
                    <a:pt x="394" y="40"/>
                  </a:lnTo>
                  <a:lnTo>
                    <a:pt x="449" y="79"/>
                  </a:lnTo>
                  <a:lnTo>
                    <a:pt x="489" y="143"/>
                  </a:lnTo>
                  <a:lnTo>
                    <a:pt x="497" y="222"/>
                  </a:lnTo>
                  <a:lnTo>
                    <a:pt x="489" y="293"/>
                  </a:lnTo>
                  <a:lnTo>
                    <a:pt x="449" y="356"/>
                  </a:lnTo>
                  <a:lnTo>
                    <a:pt x="394" y="412"/>
                  </a:lnTo>
                  <a:lnTo>
                    <a:pt x="339" y="459"/>
                  </a:lnTo>
                  <a:lnTo>
                    <a:pt x="292" y="499"/>
                  </a:lnTo>
                  <a:lnTo>
                    <a:pt x="244" y="538"/>
                  </a:lnTo>
                  <a:lnTo>
                    <a:pt x="189" y="586"/>
                  </a:lnTo>
                  <a:lnTo>
                    <a:pt x="110" y="649"/>
                  </a:lnTo>
                  <a:lnTo>
                    <a:pt x="323" y="649"/>
                  </a:lnTo>
                  <a:lnTo>
                    <a:pt x="331" y="649"/>
                  </a:lnTo>
                  <a:lnTo>
                    <a:pt x="355" y="649"/>
                  </a:lnTo>
                  <a:lnTo>
                    <a:pt x="378" y="649"/>
                  </a:lnTo>
                  <a:lnTo>
                    <a:pt x="402" y="649"/>
                  </a:lnTo>
                  <a:lnTo>
                    <a:pt x="418" y="649"/>
                  </a:lnTo>
                  <a:lnTo>
                    <a:pt x="434" y="641"/>
                  </a:lnTo>
                  <a:lnTo>
                    <a:pt x="441" y="633"/>
                  </a:lnTo>
                  <a:lnTo>
                    <a:pt x="449" y="609"/>
                  </a:lnTo>
                  <a:lnTo>
                    <a:pt x="449" y="586"/>
                  </a:lnTo>
                  <a:lnTo>
                    <a:pt x="457" y="562"/>
                  </a:lnTo>
                  <a:lnTo>
                    <a:pt x="457" y="538"/>
                  </a:lnTo>
                  <a:lnTo>
                    <a:pt x="497" y="538"/>
                  </a:lnTo>
                  <a:lnTo>
                    <a:pt x="497" y="538"/>
                  </a:lnTo>
                  <a:lnTo>
                    <a:pt x="465" y="744"/>
                  </a:lnTo>
                  <a:lnTo>
                    <a:pt x="0" y="744"/>
                  </a:lnTo>
                  <a:lnTo>
                    <a:pt x="0" y="728"/>
                  </a:lnTo>
                  <a:lnTo>
                    <a:pt x="0" y="712"/>
                  </a:lnTo>
                  <a:lnTo>
                    <a:pt x="7" y="712"/>
                  </a:lnTo>
                  <a:lnTo>
                    <a:pt x="15" y="704"/>
                  </a:lnTo>
                  <a:lnTo>
                    <a:pt x="284" y="435"/>
                  </a:lnTo>
                  <a:lnTo>
                    <a:pt x="323" y="380"/>
                  </a:lnTo>
                  <a:lnTo>
                    <a:pt x="370" y="309"/>
                  </a:lnTo>
                  <a:lnTo>
                    <a:pt x="386" y="222"/>
                  </a:lnTo>
                  <a:lnTo>
                    <a:pt x="378" y="150"/>
                  </a:lnTo>
                  <a:lnTo>
                    <a:pt x="347" y="95"/>
                  </a:lnTo>
                  <a:lnTo>
                    <a:pt x="292" y="56"/>
                  </a:lnTo>
                  <a:lnTo>
                    <a:pt x="221" y="40"/>
                  </a:lnTo>
                  <a:lnTo>
                    <a:pt x="173" y="40"/>
                  </a:lnTo>
                  <a:lnTo>
                    <a:pt x="126" y="63"/>
                  </a:lnTo>
                  <a:lnTo>
                    <a:pt x="86" y="95"/>
                  </a:lnTo>
                  <a:lnTo>
                    <a:pt x="55" y="143"/>
                  </a:lnTo>
                  <a:lnTo>
                    <a:pt x="78" y="143"/>
                  </a:lnTo>
                  <a:lnTo>
                    <a:pt x="94" y="150"/>
                  </a:lnTo>
                  <a:lnTo>
                    <a:pt x="110" y="166"/>
                  </a:lnTo>
                  <a:lnTo>
                    <a:pt x="118" y="182"/>
                  </a:lnTo>
                  <a:lnTo>
                    <a:pt x="118" y="190"/>
                  </a:lnTo>
                  <a:lnTo>
                    <a:pt x="118" y="206"/>
                  </a:lnTo>
                  <a:lnTo>
                    <a:pt x="118" y="222"/>
                  </a:lnTo>
                  <a:lnTo>
                    <a:pt x="110" y="245"/>
                  </a:lnTo>
                  <a:lnTo>
                    <a:pt x="94" y="253"/>
                  </a:lnTo>
                  <a:lnTo>
                    <a:pt x="78" y="261"/>
                  </a:lnTo>
                  <a:lnTo>
                    <a:pt x="63" y="261"/>
                  </a:lnTo>
                  <a:lnTo>
                    <a:pt x="55" y="261"/>
                  </a:lnTo>
                  <a:lnTo>
                    <a:pt x="47" y="261"/>
                  </a:lnTo>
                  <a:lnTo>
                    <a:pt x="31" y="253"/>
                  </a:lnTo>
                  <a:lnTo>
                    <a:pt x="23" y="245"/>
                  </a:lnTo>
                  <a:lnTo>
                    <a:pt x="7" y="238"/>
                  </a:lnTo>
                  <a:lnTo>
                    <a:pt x="0" y="222"/>
                  </a:lnTo>
                  <a:lnTo>
                    <a:pt x="0" y="198"/>
                  </a:lnTo>
                  <a:lnTo>
                    <a:pt x="15" y="127"/>
                  </a:lnTo>
                  <a:lnTo>
                    <a:pt x="63" y="63"/>
                  </a:lnTo>
                  <a:lnTo>
                    <a:pt x="142" y="16"/>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p:cNvSpPr>
            <p:nvPr/>
          </p:nvSpPr>
          <p:spPr bwMode="auto">
            <a:xfrm>
              <a:off x="3263" y="3772"/>
              <a:ext cx="955" cy="1084"/>
            </a:xfrm>
            <a:custGeom>
              <a:avLst/>
              <a:gdLst/>
              <a:ahLst/>
              <a:cxnLst>
                <a:cxn ang="0">
                  <a:pos x="355" y="0"/>
                </a:cxn>
                <a:cxn ang="0">
                  <a:pos x="497" y="8"/>
                </a:cxn>
                <a:cxn ang="0">
                  <a:pos x="663" y="0"/>
                </a:cxn>
                <a:cxn ang="0">
                  <a:pos x="742" y="0"/>
                </a:cxn>
                <a:cxn ang="0">
                  <a:pos x="757" y="8"/>
                </a:cxn>
                <a:cxn ang="0">
                  <a:pos x="757" y="32"/>
                </a:cxn>
                <a:cxn ang="0">
                  <a:pos x="742" y="48"/>
                </a:cxn>
                <a:cxn ang="0">
                  <a:pos x="702" y="48"/>
                </a:cxn>
                <a:cxn ang="0">
                  <a:pos x="568" y="64"/>
                </a:cxn>
                <a:cxn ang="0">
                  <a:pos x="529" y="119"/>
                </a:cxn>
                <a:cxn ang="0">
                  <a:pos x="316" y="982"/>
                </a:cxn>
                <a:cxn ang="0">
                  <a:pos x="308" y="1005"/>
                </a:cxn>
                <a:cxn ang="0">
                  <a:pos x="308" y="1021"/>
                </a:cxn>
                <a:cxn ang="0">
                  <a:pos x="316" y="1029"/>
                </a:cxn>
                <a:cxn ang="0">
                  <a:pos x="513" y="1037"/>
                </a:cxn>
                <a:cxn ang="0">
                  <a:pos x="702" y="997"/>
                </a:cxn>
                <a:cxn ang="0">
                  <a:pos x="821" y="902"/>
                </a:cxn>
                <a:cxn ang="0">
                  <a:pos x="892" y="776"/>
                </a:cxn>
                <a:cxn ang="0">
                  <a:pos x="923" y="689"/>
                </a:cxn>
                <a:cxn ang="0">
                  <a:pos x="931" y="673"/>
                </a:cxn>
                <a:cxn ang="0">
                  <a:pos x="955" y="681"/>
                </a:cxn>
                <a:cxn ang="0">
                  <a:pos x="955" y="697"/>
                </a:cxn>
                <a:cxn ang="0">
                  <a:pos x="955" y="705"/>
                </a:cxn>
                <a:cxn ang="0">
                  <a:pos x="828" y="1061"/>
                </a:cxn>
                <a:cxn ang="0">
                  <a:pos x="813" y="1084"/>
                </a:cxn>
                <a:cxn ang="0">
                  <a:pos x="781" y="1084"/>
                </a:cxn>
                <a:cxn ang="0">
                  <a:pos x="24" y="1084"/>
                </a:cxn>
                <a:cxn ang="0">
                  <a:pos x="0" y="1077"/>
                </a:cxn>
                <a:cxn ang="0">
                  <a:pos x="0" y="1053"/>
                </a:cxn>
                <a:cxn ang="0">
                  <a:pos x="16" y="1037"/>
                </a:cxn>
                <a:cxn ang="0">
                  <a:pos x="39" y="1037"/>
                </a:cxn>
                <a:cxn ang="0">
                  <a:pos x="158" y="1021"/>
                </a:cxn>
                <a:cxn ang="0">
                  <a:pos x="189" y="958"/>
                </a:cxn>
                <a:cxn ang="0">
                  <a:pos x="402" y="95"/>
                </a:cxn>
                <a:cxn ang="0">
                  <a:pos x="410" y="80"/>
                </a:cxn>
                <a:cxn ang="0">
                  <a:pos x="394" y="56"/>
                </a:cxn>
                <a:cxn ang="0">
                  <a:pos x="363" y="56"/>
                </a:cxn>
                <a:cxn ang="0">
                  <a:pos x="323" y="48"/>
                </a:cxn>
                <a:cxn ang="0">
                  <a:pos x="300" y="48"/>
                </a:cxn>
                <a:cxn ang="0">
                  <a:pos x="268" y="48"/>
                </a:cxn>
                <a:cxn ang="0">
                  <a:pos x="260" y="32"/>
                </a:cxn>
                <a:cxn ang="0">
                  <a:pos x="268" y="8"/>
                </a:cxn>
                <a:cxn ang="0">
                  <a:pos x="284" y="0"/>
                </a:cxn>
              </a:cxnLst>
              <a:rect l="0" t="0" r="r" b="b"/>
              <a:pathLst>
                <a:path w="955" h="1084">
                  <a:moveTo>
                    <a:pt x="292" y="0"/>
                  </a:moveTo>
                  <a:lnTo>
                    <a:pt x="355" y="0"/>
                  </a:lnTo>
                  <a:lnTo>
                    <a:pt x="434" y="0"/>
                  </a:lnTo>
                  <a:lnTo>
                    <a:pt x="497" y="8"/>
                  </a:lnTo>
                  <a:lnTo>
                    <a:pt x="576" y="0"/>
                  </a:lnTo>
                  <a:lnTo>
                    <a:pt x="663" y="0"/>
                  </a:lnTo>
                  <a:lnTo>
                    <a:pt x="734" y="0"/>
                  </a:lnTo>
                  <a:lnTo>
                    <a:pt x="742" y="0"/>
                  </a:lnTo>
                  <a:lnTo>
                    <a:pt x="750" y="0"/>
                  </a:lnTo>
                  <a:lnTo>
                    <a:pt x="757" y="8"/>
                  </a:lnTo>
                  <a:lnTo>
                    <a:pt x="765" y="16"/>
                  </a:lnTo>
                  <a:lnTo>
                    <a:pt x="757" y="32"/>
                  </a:lnTo>
                  <a:lnTo>
                    <a:pt x="757" y="40"/>
                  </a:lnTo>
                  <a:lnTo>
                    <a:pt x="742" y="48"/>
                  </a:lnTo>
                  <a:lnTo>
                    <a:pt x="726" y="48"/>
                  </a:lnTo>
                  <a:lnTo>
                    <a:pt x="702" y="48"/>
                  </a:lnTo>
                  <a:lnTo>
                    <a:pt x="615" y="48"/>
                  </a:lnTo>
                  <a:lnTo>
                    <a:pt x="568" y="64"/>
                  </a:lnTo>
                  <a:lnTo>
                    <a:pt x="544" y="88"/>
                  </a:lnTo>
                  <a:lnTo>
                    <a:pt x="529" y="119"/>
                  </a:lnTo>
                  <a:lnTo>
                    <a:pt x="529" y="119"/>
                  </a:lnTo>
                  <a:lnTo>
                    <a:pt x="316" y="982"/>
                  </a:lnTo>
                  <a:lnTo>
                    <a:pt x="316" y="997"/>
                  </a:lnTo>
                  <a:lnTo>
                    <a:pt x="308" y="1005"/>
                  </a:lnTo>
                  <a:lnTo>
                    <a:pt x="308" y="1013"/>
                  </a:lnTo>
                  <a:lnTo>
                    <a:pt x="308" y="1021"/>
                  </a:lnTo>
                  <a:lnTo>
                    <a:pt x="308" y="1029"/>
                  </a:lnTo>
                  <a:lnTo>
                    <a:pt x="316" y="1029"/>
                  </a:lnTo>
                  <a:lnTo>
                    <a:pt x="331" y="1037"/>
                  </a:lnTo>
                  <a:lnTo>
                    <a:pt x="513" y="1037"/>
                  </a:lnTo>
                  <a:lnTo>
                    <a:pt x="623" y="1029"/>
                  </a:lnTo>
                  <a:lnTo>
                    <a:pt x="702" y="997"/>
                  </a:lnTo>
                  <a:lnTo>
                    <a:pt x="773" y="950"/>
                  </a:lnTo>
                  <a:lnTo>
                    <a:pt x="821" y="902"/>
                  </a:lnTo>
                  <a:lnTo>
                    <a:pt x="860" y="839"/>
                  </a:lnTo>
                  <a:lnTo>
                    <a:pt x="892" y="776"/>
                  </a:lnTo>
                  <a:lnTo>
                    <a:pt x="915" y="705"/>
                  </a:lnTo>
                  <a:lnTo>
                    <a:pt x="923" y="689"/>
                  </a:lnTo>
                  <a:lnTo>
                    <a:pt x="923" y="681"/>
                  </a:lnTo>
                  <a:lnTo>
                    <a:pt x="931" y="673"/>
                  </a:lnTo>
                  <a:lnTo>
                    <a:pt x="939" y="673"/>
                  </a:lnTo>
                  <a:lnTo>
                    <a:pt x="955" y="681"/>
                  </a:lnTo>
                  <a:lnTo>
                    <a:pt x="955" y="689"/>
                  </a:lnTo>
                  <a:lnTo>
                    <a:pt x="955" y="697"/>
                  </a:lnTo>
                  <a:lnTo>
                    <a:pt x="955" y="697"/>
                  </a:lnTo>
                  <a:lnTo>
                    <a:pt x="955" y="705"/>
                  </a:lnTo>
                  <a:lnTo>
                    <a:pt x="955" y="713"/>
                  </a:lnTo>
                  <a:lnTo>
                    <a:pt x="828" y="1061"/>
                  </a:lnTo>
                  <a:lnTo>
                    <a:pt x="821" y="1077"/>
                  </a:lnTo>
                  <a:lnTo>
                    <a:pt x="813" y="1084"/>
                  </a:lnTo>
                  <a:lnTo>
                    <a:pt x="805" y="1084"/>
                  </a:lnTo>
                  <a:lnTo>
                    <a:pt x="781" y="1084"/>
                  </a:lnTo>
                  <a:lnTo>
                    <a:pt x="39" y="1084"/>
                  </a:lnTo>
                  <a:lnTo>
                    <a:pt x="24" y="1084"/>
                  </a:lnTo>
                  <a:lnTo>
                    <a:pt x="8" y="1084"/>
                  </a:lnTo>
                  <a:lnTo>
                    <a:pt x="0" y="1077"/>
                  </a:lnTo>
                  <a:lnTo>
                    <a:pt x="0" y="1069"/>
                  </a:lnTo>
                  <a:lnTo>
                    <a:pt x="0" y="1053"/>
                  </a:lnTo>
                  <a:lnTo>
                    <a:pt x="8" y="1045"/>
                  </a:lnTo>
                  <a:lnTo>
                    <a:pt x="16" y="1037"/>
                  </a:lnTo>
                  <a:lnTo>
                    <a:pt x="31" y="1037"/>
                  </a:lnTo>
                  <a:lnTo>
                    <a:pt x="39" y="1037"/>
                  </a:lnTo>
                  <a:lnTo>
                    <a:pt x="118" y="1029"/>
                  </a:lnTo>
                  <a:lnTo>
                    <a:pt x="158" y="1021"/>
                  </a:lnTo>
                  <a:lnTo>
                    <a:pt x="173" y="997"/>
                  </a:lnTo>
                  <a:lnTo>
                    <a:pt x="189" y="958"/>
                  </a:lnTo>
                  <a:lnTo>
                    <a:pt x="402" y="103"/>
                  </a:lnTo>
                  <a:lnTo>
                    <a:pt x="402" y="95"/>
                  </a:lnTo>
                  <a:lnTo>
                    <a:pt x="402" y="80"/>
                  </a:lnTo>
                  <a:lnTo>
                    <a:pt x="410" y="80"/>
                  </a:lnTo>
                  <a:lnTo>
                    <a:pt x="402" y="64"/>
                  </a:lnTo>
                  <a:lnTo>
                    <a:pt x="394" y="56"/>
                  </a:lnTo>
                  <a:lnTo>
                    <a:pt x="387" y="56"/>
                  </a:lnTo>
                  <a:lnTo>
                    <a:pt x="363" y="56"/>
                  </a:lnTo>
                  <a:lnTo>
                    <a:pt x="347" y="48"/>
                  </a:lnTo>
                  <a:lnTo>
                    <a:pt x="323" y="48"/>
                  </a:lnTo>
                  <a:lnTo>
                    <a:pt x="308" y="48"/>
                  </a:lnTo>
                  <a:lnTo>
                    <a:pt x="300" y="48"/>
                  </a:lnTo>
                  <a:lnTo>
                    <a:pt x="284" y="48"/>
                  </a:lnTo>
                  <a:lnTo>
                    <a:pt x="268" y="48"/>
                  </a:lnTo>
                  <a:lnTo>
                    <a:pt x="260" y="40"/>
                  </a:lnTo>
                  <a:lnTo>
                    <a:pt x="260" y="32"/>
                  </a:lnTo>
                  <a:lnTo>
                    <a:pt x="260" y="16"/>
                  </a:lnTo>
                  <a:lnTo>
                    <a:pt x="268" y="8"/>
                  </a:lnTo>
                  <a:lnTo>
                    <a:pt x="276" y="0"/>
                  </a:lnTo>
                  <a:lnTo>
                    <a:pt x="284" y="0"/>
                  </a:lnTo>
                  <a:lnTo>
                    <a:pt x="2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noEditPoints="1"/>
            </p:cNvSpPr>
            <p:nvPr/>
          </p:nvSpPr>
          <p:spPr bwMode="auto">
            <a:xfrm>
              <a:off x="4368" y="4303"/>
              <a:ext cx="520" cy="1012"/>
            </a:xfrm>
            <a:custGeom>
              <a:avLst/>
              <a:gdLst/>
              <a:ahLst/>
              <a:cxnLst>
                <a:cxn ang="0">
                  <a:pos x="394" y="126"/>
                </a:cxn>
                <a:cxn ang="0">
                  <a:pos x="370" y="134"/>
                </a:cxn>
                <a:cxn ang="0">
                  <a:pos x="394" y="134"/>
                </a:cxn>
                <a:cxn ang="0">
                  <a:pos x="434" y="134"/>
                </a:cxn>
                <a:cxn ang="0">
                  <a:pos x="473" y="126"/>
                </a:cxn>
                <a:cxn ang="0">
                  <a:pos x="457" y="126"/>
                </a:cxn>
                <a:cxn ang="0">
                  <a:pos x="434" y="126"/>
                </a:cxn>
                <a:cxn ang="0">
                  <a:pos x="323" y="0"/>
                </a:cxn>
                <a:cxn ang="0">
                  <a:pos x="339" y="15"/>
                </a:cxn>
                <a:cxn ang="0">
                  <a:pos x="339" y="39"/>
                </a:cxn>
                <a:cxn ang="0">
                  <a:pos x="331" y="63"/>
                </a:cxn>
                <a:cxn ang="0">
                  <a:pos x="339" y="95"/>
                </a:cxn>
                <a:cxn ang="0">
                  <a:pos x="370" y="95"/>
                </a:cxn>
                <a:cxn ang="0">
                  <a:pos x="418" y="95"/>
                </a:cxn>
                <a:cxn ang="0">
                  <a:pos x="465" y="95"/>
                </a:cxn>
                <a:cxn ang="0">
                  <a:pos x="497" y="102"/>
                </a:cxn>
                <a:cxn ang="0">
                  <a:pos x="520" y="126"/>
                </a:cxn>
                <a:cxn ang="0">
                  <a:pos x="505" y="150"/>
                </a:cxn>
                <a:cxn ang="0">
                  <a:pos x="465" y="166"/>
                </a:cxn>
                <a:cxn ang="0">
                  <a:pos x="426" y="166"/>
                </a:cxn>
                <a:cxn ang="0">
                  <a:pos x="386" y="166"/>
                </a:cxn>
                <a:cxn ang="0">
                  <a:pos x="347" y="158"/>
                </a:cxn>
                <a:cxn ang="0">
                  <a:pos x="331" y="142"/>
                </a:cxn>
                <a:cxn ang="0">
                  <a:pos x="331" y="142"/>
                </a:cxn>
                <a:cxn ang="0">
                  <a:pos x="157" y="308"/>
                </a:cxn>
                <a:cxn ang="0">
                  <a:pos x="71" y="553"/>
                </a:cxn>
                <a:cxn ang="0">
                  <a:pos x="86" y="640"/>
                </a:cxn>
                <a:cxn ang="0">
                  <a:pos x="142" y="704"/>
                </a:cxn>
                <a:cxn ang="0">
                  <a:pos x="260" y="743"/>
                </a:cxn>
                <a:cxn ang="0">
                  <a:pos x="299" y="759"/>
                </a:cxn>
                <a:cxn ang="0">
                  <a:pos x="339" y="767"/>
                </a:cxn>
                <a:cxn ang="0">
                  <a:pos x="378" y="783"/>
                </a:cxn>
                <a:cxn ang="0">
                  <a:pos x="410" y="822"/>
                </a:cxn>
                <a:cxn ang="0">
                  <a:pos x="426" y="878"/>
                </a:cxn>
                <a:cxn ang="0">
                  <a:pos x="386" y="965"/>
                </a:cxn>
                <a:cxn ang="0">
                  <a:pos x="299" y="1012"/>
                </a:cxn>
                <a:cxn ang="0">
                  <a:pos x="236" y="1004"/>
                </a:cxn>
                <a:cxn ang="0">
                  <a:pos x="197" y="981"/>
                </a:cxn>
                <a:cxn ang="0">
                  <a:pos x="173" y="957"/>
                </a:cxn>
                <a:cxn ang="0">
                  <a:pos x="181" y="949"/>
                </a:cxn>
                <a:cxn ang="0">
                  <a:pos x="197" y="949"/>
                </a:cxn>
                <a:cxn ang="0">
                  <a:pos x="244" y="973"/>
                </a:cxn>
                <a:cxn ang="0">
                  <a:pos x="299" y="981"/>
                </a:cxn>
                <a:cxn ang="0">
                  <a:pos x="331" y="965"/>
                </a:cxn>
                <a:cxn ang="0">
                  <a:pos x="347" y="933"/>
                </a:cxn>
                <a:cxn ang="0">
                  <a:pos x="347" y="894"/>
                </a:cxn>
                <a:cxn ang="0">
                  <a:pos x="323" y="862"/>
                </a:cxn>
                <a:cxn ang="0">
                  <a:pos x="292" y="846"/>
                </a:cxn>
                <a:cxn ang="0">
                  <a:pos x="181" y="815"/>
                </a:cxn>
                <a:cxn ang="0">
                  <a:pos x="86" y="775"/>
                </a:cxn>
                <a:cxn ang="0">
                  <a:pos x="15" y="680"/>
                </a:cxn>
                <a:cxn ang="0">
                  <a:pos x="15" y="474"/>
                </a:cxn>
                <a:cxn ang="0">
                  <a:pos x="134" y="261"/>
                </a:cxn>
                <a:cxn ang="0">
                  <a:pos x="307" y="118"/>
                </a:cxn>
                <a:cxn ang="0">
                  <a:pos x="299" y="79"/>
                </a:cxn>
                <a:cxn ang="0">
                  <a:pos x="299" y="47"/>
                </a:cxn>
                <a:cxn ang="0">
                  <a:pos x="299" y="23"/>
                </a:cxn>
                <a:cxn ang="0">
                  <a:pos x="315" y="0"/>
                </a:cxn>
              </a:cxnLst>
              <a:rect l="0" t="0" r="r" b="b"/>
              <a:pathLst>
                <a:path w="520" h="1012">
                  <a:moveTo>
                    <a:pt x="418" y="118"/>
                  </a:moveTo>
                  <a:lnTo>
                    <a:pt x="394" y="126"/>
                  </a:lnTo>
                  <a:lnTo>
                    <a:pt x="363" y="126"/>
                  </a:lnTo>
                  <a:lnTo>
                    <a:pt x="370" y="134"/>
                  </a:lnTo>
                  <a:lnTo>
                    <a:pt x="378" y="134"/>
                  </a:lnTo>
                  <a:lnTo>
                    <a:pt x="394" y="134"/>
                  </a:lnTo>
                  <a:lnTo>
                    <a:pt x="410" y="134"/>
                  </a:lnTo>
                  <a:lnTo>
                    <a:pt x="434" y="134"/>
                  </a:lnTo>
                  <a:lnTo>
                    <a:pt x="457" y="134"/>
                  </a:lnTo>
                  <a:lnTo>
                    <a:pt x="473" y="126"/>
                  </a:lnTo>
                  <a:lnTo>
                    <a:pt x="473" y="126"/>
                  </a:lnTo>
                  <a:lnTo>
                    <a:pt x="457" y="126"/>
                  </a:lnTo>
                  <a:lnTo>
                    <a:pt x="449" y="126"/>
                  </a:lnTo>
                  <a:lnTo>
                    <a:pt x="434" y="126"/>
                  </a:lnTo>
                  <a:lnTo>
                    <a:pt x="418" y="118"/>
                  </a:lnTo>
                  <a:close/>
                  <a:moveTo>
                    <a:pt x="323" y="0"/>
                  </a:moveTo>
                  <a:lnTo>
                    <a:pt x="339" y="8"/>
                  </a:lnTo>
                  <a:lnTo>
                    <a:pt x="339" y="15"/>
                  </a:lnTo>
                  <a:lnTo>
                    <a:pt x="339" y="23"/>
                  </a:lnTo>
                  <a:lnTo>
                    <a:pt x="339" y="39"/>
                  </a:lnTo>
                  <a:lnTo>
                    <a:pt x="339" y="55"/>
                  </a:lnTo>
                  <a:lnTo>
                    <a:pt x="331" y="63"/>
                  </a:lnTo>
                  <a:lnTo>
                    <a:pt x="339" y="79"/>
                  </a:lnTo>
                  <a:lnTo>
                    <a:pt x="339" y="95"/>
                  </a:lnTo>
                  <a:lnTo>
                    <a:pt x="339" y="102"/>
                  </a:lnTo>
                  <a:lnTo>
                    <a:pt x="370" y="95"/>
                  </a:lnTo>
                  <a:lnTo>
                    <a:pt x="394" y="95"/>
                  </a:lnTo>
                  <a:lnTo>
                    <a:pt x="418" y="95"/>
                  </a:lnTo>
                  <a:lnTo>
                    <a:pt x="441" y="95"/>
                  </a:lnTo>
                  <a:lnTo>
                    <a:pt x="465" y="95"/>
                  </a:lnTo>
                  <a:lnTo>
                    <a:pt x="481" y="95"/>
                  </a:lnTo>
                  <a:lnTo>
                    <a:pt x="497" y="102"/>
                  </a:lnTo>
                  <a:lnTo>
                    <a:pt x="513" y="110"/>
                  </a:lnTo>
                  <a:lnTo>
                    <a:pt x="520" y="126"/>
                  </a:lnTo>
                  <a:lnTo>
                    <a:pt x="513" y="142"/>
                  </a:lnTo>
                  <a:lnTo>
                    <a:pt x="505" y="150"/>
                  </a:lnTo>
                  <a:lnTo>
                    <a:pt x="481" y="158"/>
                  </a:lnTo>
                  <a:lnTo>
                    <a:pt x="465" y="166"/>
                  </a:lnTo>
                  <a:lnTo>
                    <a:pt x="441" y="166"/>
                  </a:lnTo>
                  <a:lnTo>
                    <a:pt x="426" y="166"/>
                  </a:lnTo>
                  <a:lnTo>
                    <a:pt x="402" y="166"/>
                  </a:lnTo>
                  <a:lnTo>
                    <a:pt x="386" y="166"/>
                  </a:lnTo>
                  <a:lnTo>
                    <a:pt x="370" y="166"/>
                  </a:lnTo>
                  <a:lnTo>
                    <a:pt x="347" y="158"/>
                  </a:lnTo>
                  <a:lnTo>
                    <a:pt x="331" y="142"/>
                  </a:lnTo>
                  <a:lnTo>
                    <a:pt x="331" y="142"/>
                  </a:lnTo>
                  <a:lnTo>
                    <a:pt x="331" y="142"/>
                  </a:lnTo>
                  <a:lnTo>
                    <a:pt x="331" y="142"/>
                  </a:lnTo>
                  <a:lnTo>
                    <a:pt x="236" y="213"/>
                  </a:lnTo>
                  <a:lnTo>
                    <a:pt x="157" y="308"/>
                  </a:lnTo>
                  <a:lnTo>
                    <a:pt x="94" y="427"/>
                  </a:lnTo>
                  <a:lnTo>
                    <a:pt x="71" y="553"/>
                  </a:lnTo>
                  <a:lnTo>
                    <a:pt x="79" y="601"/>
                  </a:lnTo>
                  <a:lnTo>
                    <a:pt x="86" y="640"/>
                  </a:lnTo>
                  <a:lnTo>
                    <a:pt x="110" y="672"/>
                  </a:lnTo>
                  <a:lnTo>
                    <a:pt x="142" y="704"/>
                  </a:lnTo>
                  <a:lnTo>
                    <a:pt x="189" y="720"/>
                  </a:lnTo>
                  <a:lnTo>
                    <a:pt x="260" y="743"/>
                  </a:lnTo>
                  <a:lnTo>
                    <a:pt x="276" y="751"/>
                  </a:lnTo>
                  <a:lnTo>
                    <a:pt x="299" y="759"/>
                  </a:lnTo>
                  <a:lnTo>
                    <a:pt x="323" y="759"/>
                  </a:lnTo>
                  <a:lnTo>
                    <a:pt x="339" y="767"/>
                  </a:lnTo>
                  <a:lnTo>
                    <a:pt x="355" y="775"/>
                  </a:lnTo>
                  <a:lnTo>
                    <a:pt x="378" y="783"/>
                  </a:lnTo>
                  <a:lnTo>
                    <a:pt x="394" y="799"/>
                  </a:lnTo>
                  <a:lnTo>
                    <a:pt x="410" y="822"/>
                  </a:lnTo>
                  <a:lnTo>
                    <a:pt x="418" y="846"/>
                  </a:lnTo>
                  <a:lnTo>
                    <a:pt x="426" y="878"/>
                  </a:lnTo>
                  <a:lnTo>
                    <a:pt x="418" y="925"/>
                  </a:lnTo>
                  <a:lnTo>
                    <a:pt x="386" y="965"/>
                  </a:lnTo>
                  <a:lnTo>
                    <a:pt x="347" y="1004"/>
                  </a:lnTo>
                  <a:lnTo>
                    <a:pt x="299" y="1012"/>
                  </a:lnTo>
                  <a:lnTo>
                    <a:pt x="268" y="1012"/>
                  </a:lnTo>
                  <a:lnTo>
                    <a:pt x="236" y="1004"/>
                  </a:lnTo>
                  <a:lnTo>
                    <a:pt x="213" y="997"/>
                  </a:lnTo>
                  <a:lnTo>
                    <a:pt x="197" y="981"/>
                  </a:lnTo>
                  <a:lnTo>
                    <a:pt x="181" y="973"/>
                  </a:lnTo>
                  <a:lnTo>
                    <a:pt x="173" y="957"/>
                  </a:lnTo>
                  <a:lnTo>
                    <a:pt x="173" y="957"/>
                  </a:lnTo>
                  <a:lnTo>
                    <a:pt x="181" y="949"/>
                  </a:lnTo>
                  <a:lnTo>
                    <a:pt x="189" y="949"/>
                  </a:lnTo>
                  <a:lnTo>
                    <a:pt x="197" y="949"/>
                  </a:lnTo>
                  <a:lnTo>
                    <a:pt x="205" y="949"/>
                  </a:lnTo>
                  <a:lnTo>
                    <a:pt x="244" y="973"/>
                  </a:lnTo>
                  <a:lnTo>
                    <a:pt x="276" y="981"/>
                  </a:lnTo>
                  <a:lnTo>
                    <a:pt x="299" y="981"/>
                  </a:lnTo>
                  <a:lnTo>
                    <a:pt x="315" y="981"/>
                  </a:lnTo>
                  <a:lnTo>
                    <a:pt x="331" y="965"/>
                  </a:lnTo>
                  <a:lnTo>
                    <a:pt x="347" y="957"/>
                  </a:lnTo>
                  <a:lnTo>
                    <a:pt x="347" y="933"/>
                  </a:lnTo>
                  <a:lnTo>
                    <a:pt x="355" y="917"/>
                  </a:lnTo>
                  <a:lnTo>
                    <a:pt x="347" y="894"/>
                  </a:lnTo>
                  <a:lnTo>
                    <a:pt x="339" y="878"/>
                  </a:lnTo>
                  <a:lnTo>
                    <a:pt x="323" y="862"/>
                  </a:lnTo>
                  <a:lnTo>
                    <a:pt x="307" y="854"/>
                  </a:lnTo>
                  <a:lnTo>
                    <a:pt x="292" y="846"/>
                  </a:lnTo>
                  <a:lnTo>
                    <a:pt x="268" y="846"/>
                  </a:lnTo>
                  <a:lnTo>
                    <a:pt x="181" y="815"/>
                  </a:lnTo>
                  <a:lnTo>
                    <a:pt x="126" y="791"/>
                  </a:lnTo>
                  <a:lnTo>
                    <a:pt x="86" y="775"/>
                  </a:lnTo>
                  <a:lnTo>
                    <a:pt x="63" y="751"/>
                  </a:lnTo>
                  <a:lnTo>
                    <a:pt x="15" y="680"/>
                  </a:lnTo>
                  <a:lnTo>
                    <a:pt x="0" y="585"/>
                  </a:lnTo>
                  <a:lnTo>
                    <a:pt x="15" y="474"/>
                  </a:lnTo>
                  <a:lnTo>
                    <a:pt x="63" y="356"/>
                  </a:lnTo>
                  <a:lnTo>
                    <a:pt x="134" y="261"/>
                  </a:lnTo>
                  <a:lnTo>
                    <a:pt x="221" y="174"/>
                  </a:lnTo>
                  <a:lnTo>
                    <a:pt x="307" y="118"/>
                  </a:lnTo>
                  <a:lnTo>
                    <a:pt x="299" y="95"/>
                  </a:lnTo>
                  <a:lnTo>
                    <a:pt x="299" y="79"/>
                  </a:lnTo>
                  <a:lnTo>
                    <a:pt x="299" y="63"/>
                  </a:lnTo>
                  <a:lnTo>
                    <a:pt x="299" y="47"/>
                  </a:lnTo>
                  <a:lnTo>
                    <a:pt x="299" y="39"/>
                  </a:lnTo>
                  <a:lnTo>
                    <a:pt x="299" y="23"/>
                  </a:lnTo>
                  <a:lnTo>
                    <a:pt x="307" y="8"/>
                  </a:lnTo>
                  <a:lnTo>
                    <a:pt x="315" y="0"/>
                  </a:lnTo>
                  <a:lnTo>
                    <a:pt x="3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 name="Freeform 12"/>
            <p:cNvSpPr>
              <a:spLocks/>
            </p:cNvSpPr>
            <p:nvPr/>
          </p:nvSpPr>
          <p:spPr bwMode="auto">
            <a:xfrm>
              <a:off x="5109" y="3662"/>
              <a:ext cx="355" cy="1590"/>
            </a:xfrm>
            <a:custGeom>
              <a:avLst/>
              <a:gdLst/>
              <a:ahLst/>
              <a:cxnLst>
                <a:cxn ang="0">
                  <a:pos x="32" y="0"/>
                </a:cxn>
                <a:cxn ang="0">
                  <a:pos x="48" y="8"/>
                </a:cxn>
                <a:cxn ang="0">
                  <a:pos x="56" y="16"/>
                </a:cxn>
                <a:cxn ang="0">
                  <a:pos x="63" y="39"/>
                </a:cxn>
                <a:cxn ang="0">
                  <a:pos x="348" y="767"/>
                </a:cxn>
                <a:cxn ang="0">
                  <a:pos x="348" y="783"/>
                </a:cxn>
                <a:cxn ang="0">
                  <a:pos x="355" y="791"/>
                </a:cxn>
                <a:cxn ang="0">
                  <a:pos x="355" y="791"/>
                </a:cxn>
                <a:cxn ang="0">
                  <a:pos x="355" y="799"/>
                </a:cxn>
                <a:cxn ang="0">
                  <a:pos x="355" y="799"/>
                </a:cxn>
                <a:cxn ang="0">
                  <a:pos x="355" y="807"/>
                </a:cxn>
                <a:cxn ang="0">
                  <a:pos x="348" y="815"/>
                </a:cxn>
                <a:cxn ang="0">
                  <a:pos x="348" y="823"/>
                </a:cxn>
                <a:cxn ang="0">
                  <a:pos x="348" y="823"/>
                </a:cxn>
                <a:cxn ang="0">
                  <a:pos x="63" y="1558"/>
                </a:cxn>
                <a:cxn ang="0">
                  <a:pos x="63" y="1574"/>
                </a:cxn>
                <a:cxn ang="0">
                  <a:pos x="56" y="1582"/>
                </a:cxn>
                <a:cxn ang="0">
                  <a:pos x="48" y="1590"/>
                </a:cxn>
                <a:cxn ang="0">
                  <a:pos x="32" y="1590"/>
                </a:cxn>
                <a:cxn ang="0">
                  <a:pos x="16" y="1590"/>
                </a:cxn>
                <a:cxn ang="0">
                  <a:pos x="8" y="1574"/>
                </a:cxn>
                <a:cxn ang="0">
                  <a:pos x="0" y="1558"/>
                </a:cxn>
                <a:cxn ang="0">
                  <a:pos x="0" y="1558"/>
                </a:cxn>
                <a:cxn ang="0">
                  <a:pos x="0" y="1550"/>
                </a:cxn>
                <a:cxn ang="0">
                  <a:pos x="8" y="1535"/>
                </a:cxn>
                <a:cxn ang="0">
                  <a:pos x="292" y="799"/>
                </a:cxn>
                <a:cxn ang="0">
                  <a:pos x="8" y="63"/>
                </a:cxn>
                <a:cxn ang="0">
                  <a:pos x="0" y="47"/>
                </a:cxn>
                <a:cxn ang="0">
                  <a:pos x="0" y="39"/>
                </a:cxn>
                <a:cxn ang="0">
                  <a:pos x="0" y="31"/>
                </a:cxn>
                <a:cxn ang="0">
                  <a:pos x="8" y="16"/>
                </a:cxn>
                <a:cxn ang="0">
                  <a:pos x="16" y="8"/>
                </a:cxn>
                <a:cxn ang="0">
                  <a:pos x="32" y="0"/>
                </a:cxn>
              </a:cxnLst>
              <a:rect l="0" t="0" r="r" b="b"/>
              <a:pathLst>
                <a:path w="355" h="1590">
                  <a:moveTo>
                    <a:pt x="32" y="0"/>
                  </a:moveTo>
                  <a:lnTo>
                    <a:pt x="48" y="8"/>
                  </a:lnTo>
                  <a:lnTo>
                    <a:pt x="56" y="16"/>
                  </a:lnTo>
                  <a:lnTo>
                    <a:pt x="63" y="39"/>
                  </a:lnTo>
                  <a:lnTo>
                    <a:pt x="348" y="767"/>
                  </a:lnTo>
                  <a:lnTo>
                    <a:pt x="348" y="783"/>
                  </a:lnTo>
                  <a:lnTo>
                    <a:pt x="355" y="791"/>
                  </a:lnTo>
                  <a:lnTo>
                    <a:pt x="355" y="791"/>
                  </a:lnTo>
                  <a:lnTo>
                    <a:pt x="355" y="799"/>
                  </a:lnTo>
                  <a:lnTo>
                    <a:pt x="355" y="799"/>
                  </a:lnTo>
                  <a:lnTo>
                    <a:pt x="355" y="807"/>
                  </a:lnTo>
                  <a:lnTo>
                    <a:pt x="348" y="815"/>
                  </a:lnTo>
                  <a:lnTo>
                    <a:pt x="348" y="823"/>
                  </a:lnTo>
                  <a:lnTo>
                    <a:pt x="348" y="823"/>
                  </a:lnTo>
                  <a:lnTo>
                    <a:pt x="63" y="1558"/>
                  </a:lnTo>
                  <a:lnTo>
                    <a:pt x="63" y="1574"/>
                  </a:lnTo>
                  <a:lnTo>
                    <a:pt x="56" y="1582"/>
                  </a:lnTo>
                  <a:lnTo>
                    <a:pt x="48" y="1590"/>
                  </a:lnTo>
                  <a:lnTo>
                    <a:pt x="32" y="1590"/>
                  </a:lnTo>
                  <a:lnTo>
                    <a:pt x="16" y="1590"/>
                  </a:lnTo>
                  <a:lnTo>
                    <a:pt x="8" y="1574"/>
                  </a:lnTo>
                  <a:lnTo>
                    <a:pt x="0" y="1558"/>
                  </a:lnTo>
                  <a:lnTo>
                    <a:pt x="0" y="1558"/>
                  </a:lnTo>
                  <a:lnTo>
                    <a:pt x="0" y="1550"/>
                  </a:lnTo>
                  <a:lnTo>
                    <a:pt x="8" y="1535"/>
                  </a:lnTo>
                  <a:lnTo>
                    <a:pt x="292" y="799"/>
                  </a:lnTo>
                  <a:lnTo>
                    <a:pt x="8" y="63"/>
                  </a:lnTo>
                  <a:lnTo>
                    <a:pt x="0" y="47"/>
                  </a:lnTo>
                  <a:lnTo>
                    <a:pt x="0" y="39"/>
                  </a:lnTo>
                  <a:lnTo>
                    <a:pt x="0" y="31"/>
                  </a:lnTo>
                  <a:lnTo>
                    <a:pt x="8" y="16"/>
                  </a:lnTo>
                  <a:lnTo>
                    <a:pt x="16" y="8"/>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 name="Freeform 13"/>
            <p:cNvSpPr>
              <a:spLocks noEditPoints="1"/>
            </p:cNvSpPr>
            <p:nvPr/>
          </p:nvSpPr>
          <p:spPr bwMode="auto">
            <a:xfrm>
              <a:off x="6167" y="4271"/>
              <a:ext cx="1057" cy="372"/>
            </a:xfrm>
            <a:custGeom>
              <a:avLst/>
              <a:gdLst/>
              <a:ahLst/>
              <a:cxnLst>
                <a:cxn ang="0">
                  <a:pos x="55" y="309"/>
                </a:cxn>
                <a:cxn ang="0">
                  <a:pos x="1002" y="309"/>
                </a:cxn>
                <a:cxn ang="0">
                  <a:pos x="1018" y="309"/>
                </a:cxn>
                <a:cxn ang="0">
                  <a:pos x="1033" y="316"/>
                </a:cxn>
                <a:cxn ang="0">
                  <a:pos x="1041" y="316"/>
                </a:cxn>
                <a:cxn ang="0">
                  <a:pos x="1049" y="324"/>
                </a:cxn>
                <a:cxn ang="0">
                  <a:pos x="1057" y="340"/>
                </a:cxn>
                <a:cxn ang="0">
                  <a:pos x="1049" y="356"/>
                </a:cxn>
                <a:cxn ang="0">
                  <a:pos x="1041" y="364"/>
                </a:cxn>
                <a:cxn ang="0">
                  <a:pos x="1033" y="372"/>
                </a:cxn>
                <a:cxn ang="0">
                  <a:pos x="1018" y="372"/>
                </a:cxn>
                <a:cxn ang="0">
                  <a:pos x="1002" y="372"/>
                </a:cxn>
                <a:cxn ang="0">
                  <a:pos x="55" y="372"/>
                </a:cxn>
                <a:cxn ang="0">
                  <a:pos x="39" y="372"/>
                </a:cxn>
                <a:cxn ang="0">
                  <a:pos x="23" y="372"/>
                </a:cxn>
                <a:cxn ang="0">
                  <a:pos x="8" y="364"/>
                </a:cxn>
                <a:cxn ang="0">
                  <a:pos x="0" y="356"/>
                </a:cxn>
                <a:cxn ang="0">
                  <a:pos x="0" y="340"/>
                </a:cxn>
                <a:cxn ang="0">
                  <a:pos x="0" y="324"/>
                </a:cxn>
                <a:cxn ang="0">
                  <a:pos x="8" y="316"/>
                </a:cxn>
                <a:cxn ang="0">
                  <a:pos x="23" y="316"/>
                </a:cxn>
                <a:cxn ang="0">
                  <a:pos x="39" y="309"/>
                </a:cxn>
                <a:cxn ang="0">
                  <a:pos x="55" y="309"/>
                </a:cxn>
                <a:cxn ang="0">
                  <a:pos x="55" y="0"/>
                </a:cxn>
                <a:cxn ang="0">
                  <a:pos x="1002" y="0"/>
                </a:cxn>
                <a:cxn ang="0">
                  <a:pos x="1018" y="0"/>
                </a:cxn>
                <a:cxn ang="0">
                  <a:pos x="1033" y="8"/>
                </a:cxn>
                <a:cxn ang="0">
                  <a:pos x="1041" y="8"/>
                </a:cxn>
                <a:cxn ang="0">
                  <a:pos x="1049" y="16"/>
                </a:cxn>
                <a:cxn ang="0">
                  <a:pos x="1057" y="32"/>
                </a:cxn>
                <a:cxn ang="0">
                  <a:pos x="1049" y="47"/>
                </a:cxn>
                <a:cxn ang="0">
                  <a:pos x="1041" y="55"/>
                </a:cxn>
                <a:cxn ang="0">
                  <a:pos x="1033" y="63"/>
                </a:cxn>
                <a:cxn ang="0">
                  <a:pos x="1018" y="63"/>
                </a:cxn>
                <a:cxn ang="0">
                  <a:pos x="1002" y="63"/>
                </a:cxn>
                <a:cxn ang="0">
                  <a:pos x="55" y="63"/>
                </a:cxn>
                <a:cxn ang="0">
                  <a:pos x="39" y="63"/>
                </a:cxn>
                <a:cxn ang="0">
                  <a:pos x="23" y="63"/>
                </a:cxn>
                <a:cxn ang="0">
                  <a:pos x="8" y="55"/>
                </a:cxn>
                <a:cxn ang="0">
                  <a:pos x="0" y="47"/>
                </a:cxn>
                <a:cxn ang="0">
                  <a:pos x="0" y="32"/>
                </a:cxn>
                <a:cxn ang="0">
                  <a:pos x="0" y="16"/>
                </a:cxn>
                <a:cxn ang="0">
                  <a:pos x="8" y="8"/>
                </a:cxn>
                <a:cxn ang="0">
                  <a:pos x="23" y="8"/>
                </a:cxn>
                <a:cxn ang="0">
                  <a:pos x="39" y="0"/>
                </a:cxn>
                <a:cxn ang="0">
                  <a:pos x="55" y="0"/>
                </a:cxn>
              </a:cxnLst>
              <a:rect l="0" t="0" r="r" b="b"/>
              <a:pathLst>
                <a:path w="1057" h="372">
                  <a:moveTo>
                    <a:pt x="55" y="309"/>
                  </a:moveTo>
                  <a:lnTo>
                    <a:pt x="1002" y="309"/>
                  </a:lnTo>
                  <a:lnTo>
                    <a:pt x="1018" y="309"/>
                  </a:lnTo>
                  <a:lnTo>
                    <a:pt x="1033" y="316"/>
                  </a:lnTo>
                  <a:lnTo>
                    <a:pt x="1041" y="316"/>
                  </a:lnTo>
                  <a:lnTo>
                    <a:pt x="1049" y="324"/>
                  </a:lnTo>
                  <a:lnTo>
                    <a:pt x="1057" y="340"/>
                  </a:lnTo>
                  <a:lnTo>
                    <a:pt x="1049" y="356"/>
                  </a:lnTo>
                  <a:lnTo>
                    <a:pt x="1041" y="364"/>
                  </a:lnTo>
                  <a:lnTo>
                    <a:pt x="1033" y="372"/>
                  </a:lnTo>
                  <a:lnTo>
                    <a:pt x="1018" y="372"/>
                  </a:lnTo>
                  <a:lnTo>
                    <a:pt x="1002" y="372"/>
                  </a:lnTo>
                  <a:lnTo>
                    <a:pt x="55" y="372"/>
                  </a:lnTo>
                  <a:lnTo>
                    <a:pt x="39" y="372"/>
                  </a:lnTo>
                  <a:lnTo>
                    <a:pt x="23" y="372"/>
                  </a:lnTo>
                  <a:lnTo>
                    <a:pt x="8" y="364"/>
                  </a:lnTo>
                  <a:lnTo>
                    <a:pt x="0" y="356"/>
                  </a:lnTo>
                  <a:lnTo>
                    <a:pt x="0" y="340"/>
                  </a:lnTo>
                  <a:lnTo>
                    <a:pt x="0" y="324"/>
                  </a:lnTo>
                  <a:lnTo>
                    <a:pt x="8" y="316"/>
                  </a:lnTo>
                  <a:lnTo>
                    <a:pt x="23" y="316"/>
                  </a:lnTo>
                  <a:lnTo>
                    <a:pt x="39" y="309"/>
                  </a:lnTo>
                  <a:lnTo>
                    <a:pt x="55" y="309"/>
                  </a:lnTo>
                  <a:close/>
                  <a:moveTo>
                    <a:pt x="55" y="0"/>
                  </a:moveTo>
                  <a:lnTo>
                    <a:pt x="1002" y="0"/>
                  </a:lnTo>
                  <a:lnTo>
                    <a:pt x="1018" y="0"/>
                  </a:lnTo>
                  <a:lnTo>
                    <a:pt x="1033" y="8"/>
                  </a:lnTo>
                  <a:lnTo>
                    <a:pt x="1041" y="8"/>
                  </a:lnTo>
                  <a:lnTo>
                    <a:pt x="1049" y="16"/>
                  </a:lnTo>
                  <a:lnTo>
                    <a:pt x="1057" y="32"/>
                  </a:lnTo>
                  <a:lnTo>
                    <a:pt x="1049" y="47"/>
                  </a:lnTo>
                  <a:lnTo>
                    <a:pt x="1041" y="55"/>
                  </a:lnTo>
                  <a:lnTo>
                    <a:pt x="1033" y="63"/>
                  </a:lnTo>
                  <a:lnTo>
                    <a:pt x="1018" y="63"/>
                  </a:lnTo>
                  <a:lnTo>
                    <a:pt x="1002" y="63"/>
                  </a:lnTo>
                  <a:lnTo>
                    <a:pt x="55" y="63"/>
                  </a:lnTo>
                  <a:lnTo>
                    <a:pt x="39" y="63"/>
                  </a:lnTo>
                  <a:lnTo>
                    <a:pt x="23" y="63"/>
                  </a:lnTo>
                  <a:lnTo>
                    <a:pt x="8" y="55"/>
                  </a:lnTo>
                  <a:lnTo>
                    <a:pt x="0" y="47"/>
                  </a:lnTo>
                  <a:lnTo>
                    <a:pt x="0" y="32"/>
                  </a:lnTo>
                  <a:lnTo>
                    <a:pt x="0" y="16"/>
                  </a:lnTo>
                  <a:lnTo>
                    <a:pt x="8" y="8"/>
                  </a:lnTo>
                  <a:lnTo>
                    <a:pt x="23" y="8"/>
                  </a:lnTo>
                  <a:lnTo>
                    <a:pt x="39"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Freeform 14"/>
            <p:cNvSpPr>
              <a:spLocks/>
            </p:cNvSpPr>
            <p:nvPr/>
          </p:nvSpPr>
          <p:spPr bwMode="auto">
            <a:xfrm>
              <a:off x="7934" y="3503"/>
              <a:ext cx="1452" cy="1907"/>
            </a:xfrm>
            <a:custGeom>
              <a:avLst/>
              <a:gdLst/>
              <a:ahLst/>
              <a:cxnLst>
                <a:cxn ang="0">
                  <a:pos x="1421" y="0"/>
                </a:cxn>
                <a:cxn ang="0">
                  <a:pos x="1436" y="8"/>
                </a:cxn>
                <a:cxn ang="0">
                  <a:pos x="1444" y="16"/>
                </a:cxn>
                <a:cxn ang="0">
                  <a:pos x="1452" y="32"/>
                </a:cxn>
                <a:cxn ang="0">
                  <a:pos x="1452" y="40"/>
                </a:cxn>
                <a:cxn ang="0">
                  <a:pos x="1444" y="40"/>
                </a:cxn>
                <a:cxn ang="0">
                  <a:pos x="1444" y="48"/>
                </a:cxn>
                <a:cxn ang="0">
                  <a:pos x="1436" y="64"/>
                </a:cxn>
                <a:cxn ang="0">
                  <a:pos x="568" y="1884"/>
                </a:cxn>
                <a:cxn ang="0">
                  <a:pos x="561" y="1899"/>
                </a:cxn>
                <a:cxn ang="0">
                  <a:pos x="553" y="1907"/>
                </a:cxn>
                <a:cxn ang="0">
                  <a:pos x="545" y="1907"/>
                </a:cxn>
                <a:cxn ang="0">
                  <a:pos x="529" y="1907"/>
                </a:cxn>
                <a:cxn ang="0">
                  <a:pos x="505" y="1907"/>
                </a:cxn>
                <a:cxn ang="0">
                  <a:pos x="505" y="1907"/>
                </a:cxn>
                <a:cxn ang="0">
                  <a:pos x="142" y="1069"/>
                </a:cxn>
                <a:cxn ang="0">
                  <a:pos x="32" y="1156"/>
                </a:cxn>
                <a:cxn ang="0">
                  <a:pos x="0" y="1124"/>
                </a:cxn>
                <a:cxn ang="0">
                  <a:pos x="229" y="958"/>
                </a:cxn>
                <a:cxn ang="0">
                  <a:pos x="561" y="1749"/>
                </a:cxn>
                <a:cxn ang="0">
                  <a:pos x="1381" y="32"/>
                </a:cxn>
                <a:cxn ang="0">
                  <a:pos x="1389" y="24"/>
                </a:cxn>
                <a:cxn ang="0">
                  <a:pos x="1397" y="8"/>
                </a:cxn>
                <a:cxn ang="0">
                  <a:pos x="1405" y="8"/>
                </a:cxn>
                <a:cxn ang="0">
                  <a:pos x="1421" y="0"/>
                </a:cxn>
              </a:cxnLst>
              <a:rect l="0" t="0" r="r" b="b"/>
              <a:pathLst>
                <a:path w="1452" h="1907">
                  <a:moveTo>
                    <a:pt x="1421" y="0"/>
                  </a:moveTo>
                  <a:lnTo>
                    <a:pt x="1436" y="8"/>
                  </a:lnTo>
                  <a:lnTo>
                    <a:pt x="1444" y="16"/>
                  </a:lnTo>
                  <a:lnTo>
                    <a:pt x="1452" y="32"/>
                  </a:lnTo>
                  <a:lnTo>
                    <a:pt x="1452" y="40"/>
                  </a:lnTo>
                  <a:lnTo>
                    <a:pt x="1444" y="40"/>
                  </a:lnTo>
                  <a:lnTo>
                    <a:pt x="1444" y="48"/>
                  </a:lnTo>
                  <a:lnTo>
                    <a:pt x="1436" y="64"/>
                  </a:lnTo>
                  <a:lnTo>
                    <a:pt x="568" y="1884"/>
                  </a:lnTo>
                  <a:lnTo>
                    <a:pt x="561" y="1899"/>
                  </a:lnTo>
                  <a:lnTo>
                    <a:pt x="553" y="1907"/>
                  </a:lnTo>
                  <a:lnTo>
                    <a:pt x="545" y="1907"/>
                  </a:lnTo>
                  <a:lnTo>
                    <a:pt x="529" y="1907"/>
                  </a:lnTo>
                  <a:lnTo>
                    <a:pt x="505" y="1907"/>
                  </a:lnTo>
                  <a:lnTo>
                    <a:pt x="505" y="1907"/>
                  </a:lnTo>
                  <a:lnTo>
                    <a:pt x="142" y="1069"/>
                  </a:lnTo>
                  <a:lnTo>
                    <a:pt x="32" y="1156"/>
                  </a:lnTo>
                  <a:lnTo>
                    <a:pt x="0" y="1124"/>
                  </a:lnTo>
                  <a:lnTo>
                    <a:pt x="229" y="958"/>
                  </a:lnTo>
                  <a:lnTo>
                    <a:pt x="561" y="1749"/>
                  </a:lnTo>
                  <a:lnTo>
                    <a:pt x="1381" y="32"/>
                  </a:lnTo>
                  <a:lnTo>
                    <a:pt x="1389" y="24"/>
                  </a:lnTo>
                  <a:lnTo>
                    <a:pt x="1397" y="8"/>
                  </a:lnTo>
                  <a:lnTo>
                    <a:pt x="1405" y="8"/>
                  </a:lnTo>
                  <a:lnTo>
                    <a:pt x="14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 name="Rectangle 15"/>
            <p:cNvSpPr>
              <a:spLocks noChangeArrowheads="1"/>
            </p:cNvSpPr>
            <p:nvPr/>
          </p:nvSpPr>
          <p:spPr bwMode="auto">
            <a:xfrm>
              <a:off x="9386" y="3535"/>
              <a:ext cx="2431" cy="7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p:cNvSpPr>
            <p:nvPr/>
          </p:nvSpPr>
          <p:spPr bwMode="auto">
            <a:xfrm>
              <a:off x="9402" y="3772"/>
              <a:ext cx="1089" cy="1298"/>
            </a:xfrm>
            <a:custGeom>
              <a:avLst/>
              <a:gdLst/>
              <a:ahLst/>
              <a:cxnLst>
                <a:cxn ang="0">
                  <a:pos x="978" y="8"/>
                </a:cxn>
                <a:cxn ang="0">
                  <a:pos x="1057" y="64"/>
                </a:cxn>
                <a:cxn ang="0">
                  <a:pos x="1089" y="182"/>
                </a:cxn>
                <a:cxn ang="0">
                  <a:pos x="1065" y="325"/>
                </a:cxn>
                <a:cxn ang="0">
                  <a:pos x="955" y="578"/>
                </a:cxn>
                <a:cxn ang="0">
                  <a:pos x="718" y="902"/>
                </a:cxn>
                <a:cxn ang="0">
                  <a:pos x="576" y="1053"/>
                </a:cxn>
                <a:cxn ang="0">
                  <a:pos x="410" y="1195"/>
                </a:cxn>
                <a:cxn ang="0">
                  <a:pos x="253" y="1290"/>
                </a:cxn>
                <a:cxn ang="0">
                  <a:pos x="126" y="1290"/>
                </a:cxn>
                <a:cxn ang="0">
                  <a:pos x="32" y="1211"/>
                </a:cxn>
                <a:cxn ang="0">
                  <a:pos x="0" y="1116"/>
                </a:cxn>
                <a:cxn ang="0">
                  <a:pos x="16" y="1069"/>
                </a:cxn>
                <a:cxn ang="0">
                  <a:pos x="39" y="1029"/>
                </a:cxn>
                <a:cxn ang="0">
                  <a:pos x="55" y="1029"/>
                </a:cxn>
                <a:cxn ang="0">
                  <a:pos x="63" y="1045"/>
                </a:cxn>
                <a:cxn ang="0">
                  <a:pos x="134" y="1148"/>
                </a:cxn>
                <a:cxn ang="0">
                  <a:pos x="213" y="1179"/>
                </a:cxn>
                <a:cxn ang="0">
                  <a:pos x="284" y="1171"/>
                </a:cxn>
                <a:cxn ang="0">
                  <a:pos x="387" y="1108"/>
                </a:cxn>
                <a:cxn ang="0">
                  <a:pos x="466" y="1053"/>
                </a:cxn>
                <a:cxn ang="0">
                  <a:pos x="481" y="1037"/>
                </a:cxn>
                <a:cxn ang="0">
                  <a:pos x="481" y="974"/>
                </a:cxn>
                <a:cxn ang="0">
                  <a:pos x="489" y="800"/>
                </a:cxn>
                <a:cxn ang="0">
                  <a:pos x="450" y="388"/>
                </a:cxn>
                <a:cxn ang="0">
                  <a:pos x="339" y="159"/>
                </a:cxn>
                <a:cxn ang="0">
                  <a:pos x="166" y="80"/>
                </a:cxn>
                <a:cxn ang="0">
                  <a:pos x="126" y="119"/>
                </a:cxn>
                <a:cxn ang="0">
                  <a:pos x="87" y="135"/>
                </a:cxn>
                <a:cxn ang="0">
                  <a:pos x="71" y="135"/>
                </a:cxn>
                <a:cxn ang="0">
                  <a:pos x="63" y="127"/>
                </a:cxn>
                <a:cxn ang="0">
                  <a:pos x="71" y="95"/>
                </a:cxn>
                <a:cxn ang="0">
                  <a:pos x="142" y="32"/>
                </a:cxn>
                <a:cxn ang="0">
                  <a:pos x="268" y="0"/>
                </a:cxn>
                <a:cxn ang="0">
                  <a:pos x="426" y="64"/>
                </a:cxn>
                <a:cxn ang="0">
                  <a:pos x="529" y="214"/>
                </a:cxn>
                <a:cxn ang="0">
                  <a:pos x="584" y="404"/>
                </a:cxn>
                <a:cxn ang="0">
                  <a:pos x="600" y="602"/>
                </a:cxn>
                <a:cxn ang="0">
                  <a:pos x="608" y="744"/>
                </a:cxn>
                <a:cxn ang="0">
                  <a:pos x="600" y="934"/>
                </a:cxn>
                <a:cxn ang="0">
                  <a:pos x="600" y="934"/>
                </a:cxn>
                <a:cxn ang="0">
                  <a:pos x="758" y="768"/>
                </a:cxn>
                <a:cxn ang="0">
                  <a:pos x="947" y="483"/>
                </a:cxn>
                <a:cxn ang="0">
                  <a:pos x="1018" y="301"/>
                </a:cxn>
                <a:cxn ang="0">
                  <a:pos x="1026" y="214"/>
                </a:cxn>
                <a:cxn ang="0">
                  <a:pos x="971" y="143"/>
                </a:cxn>
                <a:cxn ang="0">
                  <a:pos x="892" y="119"/>
                </a:cxn>
                <a:cxn ang="0">
                  <a:pos x="884" y="111"/>
                </a:cxn>
                <a:cxn ang="0">
                  <a:pos x="884" y="88"/>
                </a:cxn>
                <a:cxn ang="0">
                  <a:pos x="892" y="48"/>
                </a:cxn>
                <a:cxn ang="0">
                  <a:pos x="907" y="16"/>
                </a:cxn>
                <a:cxn ang="0">
                  <a:pos x="939" y="0"/>
                </a:cxn>
              </a:cxnLst>
              <a:rect l="0" t="0" r="r" b="b"/>
              <a:pathLst>
                <a:path w="1089" h="1298">
                  <a:moveTo>
                    <a:pt x="939" y="0"/>
                  </a:moveTo>
                  <a:lnTo>
                    <a:pt x="978" y="8"/>
                  </a:lnTo>
                  <a:lnTo>
                    <a:pt x="1018" y="24"/>
                  </a:lnTo>
                  <a:lnTo>
                    <a:pt x="1057" y="64"/>
                  </a:lnTo>
                  <a:lnTo>
                    <a:pt x="1081" y="111"/>
                  </a:lnTo>
                  <a:lnTo>
                    <a:pt x="1089" y="182"/>
                  </a:lnTo>
                  <a:lnTo>
                    <a:pt x="1089" y="238"/>
                  </a:lnTo>
                  <a:lnTo>
                    <a:pt x="1065" y="325"/>
                  </a:lnTo>
                  <a:lnTo>
                    <a:pt x="1026" y="436"/>
                  </a:lnTo>
                  <a:lnTo>
                    <a:pt x="955" y="578"/>
                  </a:lnTo>
                  <a:lnTo>
                    <a:pt x="852" y="728"/>
                  </a:lnTo>
                  <a:lnTo>
                    <a:pt x="718" y="902"/>
                  </a:lnTo>
                  <a:lnTo>
                    <a:pt x="655" y="982"/>
                  </a:lnTo>
                  <a:lnTo>
                    <a:pt x="576" y="1053"/>
                  </a:lnTo>
                  <a:lnTo>
                    <a:pt x="489" y="1132"/>
                  </a:lnTo>
                  <a:lnTo>
                    <a:pt x="410" y="1195"/>
                  </a:lnTo>
                  <a:lnTo>
                    <a:pt x="331" y="1251"/>
                  </a:lnTo>
                  <a:lnTo>
                    <a:pt x="253" y="1290"/>
                  </a:lnTo>
                  <a:lnTo>
                    <a:pt x="197" y="1298"/>
                  </a:lnTo>
                  <a:lnTo>
                    <a:pt x="126" y="1290"/>
                  </a:lnTo>
                  <a:lnTo>
                    <a:pt x="71" y="1259"/>
                  </a:lnTo>
                  <a:lnTo>
                    <a:pt x="32" y="1211"/>
                  </a:lnTo>
                  <a:lnTo>
                    <a:pt x="8" y="1164"/>
                  </a:lnTo>
                  <a:lnTo>
                    <a:pt x="0" y="1116"/>
                  </a:lnTo>
                  <a:lnTo>
                    <a:pt x="8" y="1092"/>
                  </a:lnTo>
                  <a:lnTo>
                    <a:pt x="16" y="1069"/>
                  </a:lnTo>
                  <a:lnTo>
                    <a:pt x="24" y="1045"/>
                  </a:lnTo>
                  <a:lnTo>
                    <a:pt x="39" y="1029"/>
                  </a:lnTo>
                  <a:lnTo>
                    <a:pt x="47" y="1029"/>
                  </a:lnTo>
                  <a:lnTo>
                    <a:pt x="55" y="1029"/>
                  </a:lnTo>
                  <a:lnTo>
                    <a:pt x="63" y="1037"/>
                  </a:lnTo>
                  <a:lnTo>
                    <a:pt x="63" y="1045"/>
                  </a:lnTo>
                  <a:lnTo>
                    <a:pt x="95" y="1108"/>
                  </a:lnTo>
                  <a:lnTo>
                    <a:pt x="134" y="1148"/>
                  </a:lnTo>
                  <a:lnTo>
                    <a:pt x="181" y="1171"/>
                  </a:lnTo>
                  <a:lnTo>
                    <a:pt x="213" y="1179"/>
                  </a:lnTo>
                  <a:lnTo>
                    <a:pt x="237" y="1179"/>
                  </a:lnTo>
                  <a:lnTo>
                    <a:pt x="284" y="1171"/>
                  </a:lnTo>
                  <a:lnTo>
                    <a:pt x="331" y="1140"/>
                  </a:lnTo>
                  <a:lnTo>
                    <a:pt x="387" y="1108"/>
                  </a:lnTo>
                  <a:lnTo>
                    <a:pt x="426" y="1077"/>
                  </a:lnTo>
                  <a:lnTo>
                    <a:pt x="466" y="1053"/>
                  </a:lnTo>
                  <a:lnTo>
                    <a:pt x="473" y="1037"/>
                  </a:lnTo>
                  <a:lnTo>
                    <a:pt x="481" y="1037"/>
                  </a:lnTo>
                  <a:lnTo>
                    <a:pt x="481" y="1021"/>
                  </a:lnTo>
                  <a:lnTo>
                    <a:pt x="481" y="974"/>
                  </a:lnTo>
                  <a:lnTo>
                    <a:pt x="489" y="895"/>
                  </a:lnTo>
                  <a:lnTo>
                    <a:pt x="489" y="800"/>
                  </a:lnTo>
                  <a:lnTo>
                    <a:pt x="481" y="586"/>
                  </a:lnTo>
                  <a:lnTo>
                    <a:pt x="450" y="388"/>
                  </a:lnTo>
                  <a:lnTo>
                    <a:pt x="402" y="254"/>
                  </a:lnTo>
                  <a:lnTo>
                    <a:pt x="339" y="159"/>
                  </a:lnTo>
                  <a:lnTo>
                    <a:pt x="268" y="95"/>
                  </a:lnTo>
                  <a:lnTo>
                    <a:pt x="166" y="80"/>
                  </a:lnTo>
                  <a:lnTo>
                    <a:pt x="150" y="103"/>
                  </a:lnTo>
                  <a:lnTo>
                    <a:pt x="126" y="119"/>
                  </a:lnTo>
                  <a:lnTo>
                    <a:pt x="103" y="127"/>
                  </a:lnTo>
                  <a:lnTo>
                    <a:pt x="87" y="135"/>
                  </a:lnTo>
                  <a:lnTo>
                    <a:pt x="79" y="135"/>
                  </a:lnTo>
                  <a:lnTo>
                    <a:pt x="71" y="135"/>
                  </a:lnTo>
                  <a:lnTo>
                    <a:pt x="63" y="127"/>
                  </a:lnTo>
                  <a:lnTo>
                    <a:pt x="63" y="127"/>
                  </a:lnTo>
                  <a:lnTo>
                    <a:pt x="55" y="119"/>
                  </a:lnTo>
                  <a:lnTo>
                    <a:pt x="71" y="95"/>
                  </a:lnTo>
                  <a:lnTo>
                    <a:pt x="103" y="64"/>
                  </a:lnTo>
                  <a:lnTo>
                    <a:pt x="142" y="32"/>
                  </a:lnTo>
                  <a:lnTo>
                    <a:pt x="205" y="8"/>
                  </a:lnTo>
                  <a:lnTo>
                    <a:pt x="268" y="0"/>
                  </a:lnTo>
                  <a:lnTo>
                    <a:pt x="355" y="16"/>
                  </a:lnTo>
                  <a:lnTo>
                    <a:pt x="426" y="64"/>
                  </a:lnTo>
                  <a:lnTo>
                    <a:pt x="489" y="127"/>
                  </a:lnTo>
                  <a:lnTo>
                    <a:pt x="529" y="214"/>
                  </a:lnTo>
                  <a:lnTo>
                    <a:pt x="560" y="309"/>
                  </a:lnTo>
                  <a:lnTo>
                    <a:pt x="584" y="404"/>
                  </a:lnTo>
                  <a:lnTo>
                    <a:pt x="592" y="507"/>
                  </a:lnTo>
                  <a:lnTo>
                    <a:pt x="600" y="602"/>
                  </a:lnTo>
                  <a:lnTo>
                    <a:pt x="608" y="681"/>
                  </a:lnTo>
                  <a:lnTo>
                    <a:pt x="608" y="744"/>
                  </a:lnTo>
                  <a:lnTo>
                    <a:pt x="608" y="831"/>
                  </a:lnTo>
                  <a:lnTo>
                    <a:pt x="600" y="934"/>
                  </a:lnTo>
                  <a:lnTo>
                    <a:pt x="600" y="934"/>
                  </a:lnTo>
                  <a:lnTo>
                    <a:pt x="600" y="934"/>
                  </a:lnTo>
                  <a:lnTo>
                    <a:pt x="600" y="934"/>
                  </a:lnTo>
                  <a:lnTo>
                    <a:pt x="758" y="768"/>
                  </a:lnTo>
                  <a:lnTo>
                    <a:pt x="868" y="618"/>
                  </a:lnTo>
                  <a:lnTo>
                    <a:pt x="947" y="483"/>
                  </a:lnTo>
                  <a:lnTo>
                    <a:pt x="994" y="372"/>
                  </a:lnTo>
                  <a:lnTo>
                    <a:pt x="1018" y="301"/>
                  </a:lnTo>
                  <a:lnTo>
                    <a:pt x="1026" y="254"/>
                  </a:lnTo>
                  <a:lnTo>
                    <a:pt x="1026" y="214"/>
                  </a:lnTo>
                  <a:lnTo>
                    <a:pt x="1002" y="175"/>
                  </a:lnTo>
                  <a:lnTo>
                    <a:pt x="971" y="143"/>
                  </a:lnTo>
                  <a:lnTo>
                    <a:pt x="907" y="119"/>
                  </a:lnTo>
                  <a:lnTo>
                    <a:pt x="892" y="119"/>
                  </a:lnTo>
                  <a:lnTo>
                    <a:pt x="884" y="119"/>
                  </a:lnTo>
                  <a:lnTo>
                    <a:pt x="884" y="111"/>
                  </a:lnTo>
                  <a:lnTo>
                    <a:pt x="884" y="95"/>
                  </a:lnTo>
                  <a:lnTo>
                    <a:pt x="884" y="88"/>
                  </a:lnTo>
                  <a:lnTo>
                    <a:pt x="884" y="72"/>
                  </a:lnTo>
                  <a:lnTo>
                    <a:pt x="892" y="48"/>
                  </a:lnTo>
                  <a:lnTo>
                    <a:pt x="900" y="32"/>
                  </a:lnTo>
                  <a:lnTo>
                    <a:pt x="907" y="16"/>
                  </a:lnTo>
                  <a:lnTo>
                    <a:pt x="923" y="0"/>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p:cNvSpPr>
            <p:nvPr/>
          </p:nvSpPr>
          <p:spPr bwMode="auto">
            <a:xfrm>
              <a:off x="10444" y="4595"/>
              <a:ext cx="655" cy="736"/>
            </a:xfrm>
            <a:custGeom>
              <a:avLst/>
              <a:gdLst/>
              <a:ahLst/>
              <a:cxnLst>
                <a:cxn ang="0">
                  <a:pos x="307" y="16"/>
                </a:cxn>
                <a:cxn ang="0">
                  <a:pos x="402" y="111"/>
                </a:cxn>
                <a:cxn ang="0">
                  <a:pos x="449" y="238"/>
                </a:cxn>
                <a:cxn ang="0">
                  <a:pos x="465" y="333"/>
                </a:cxn>
                <a:cxn ang="0">
                  <a:pos x="497" y="254"/>
                </a:cxn>
                <a:cxn ang="0">
                  <a:pos x="576" y="95"/>
                </a:cxn>
                <a:cxn ang="0">
                  <a:pos x="615" y="16"/>
                </a:cxn>
                <a:cxn ang="0">
                  <a:pos x="631" y="8"/>
                </a:cxn>
                <a:cxn ang="0">
                  <a:pos x="647" y="8"/>
                </a:cxn>
                <a:cxn ang="0">
                  <a:pos x="655" y="16"/>
                </a:cxn>
                <a:cxn ang="0">
                  <a:pos x="599" y="119"/>
                </a:cxn>
                <a:cxn ang="0">
                  <a:pos x="552" y="222"/>
                </a:cxn>
                <a:cxn ang="0">
                  <a:pos x="513" y="317"/>
                </a:cxn>
                <a:cxn ang="0">
                  <a:pos x="473" y="436"/>
                </a:cxn>
                <a:cxn ang="0">
                  <a:pos x="449" y="546"/>
                </a:cxn>
                <a:cxn ang="0">
                  <a:pos x="418" y="673"/>
                </a:cxn>
                <a:cxn ang="0">
                  <a:pos x="402" y="720"/>
                </a:cxn>
                <a:cxn ang="0">
                  <a:pos x="386" y="736"/>
                </a:cxn>
                <a:cxn ang="0">
                  <a:pos x="370" y="728"/>
                </a:cxn>
                <a:cxn ang="0">
                  <a:pos x="363" y="712"/>
                </a:cxn>
                <a:cxn ang="0">
                  <a:pos x="370" y="665"/>
                </a:cxn>
                <a:cxn ang="0">
                  <a:pos x="402" y="530"/>
                </a:cxn>
                <a:cxn ang="0">
                  <a:pos x="426" y="451"/>
                </a:cxn>
                <a:cxn ang="0">
                  <a:pos x="426" y="428"/>
                </a:cxn>
                <a:cxn ang="0">
                  <a:pos x="426" y="380"/>
                </a:cxn>
                <a:cxn ang="0">
                  <a:pos x="418" y="254"/>
                </a:cxn>
                <a:cxn ang="0">
                  <a:pos x="355" y="135"/>
                </a:cxn>
                <a:cxn ang="0">
                  <a:pos x="221" y="87"/>
                </a:cxn>
                <a:cxn ang="0">
                  <a:pos x="86" y="135"/>
                </a:cxn>
                <a:cxn ang="0">
                  <a:pos x="39" y="206"/>
                </a:cxn>
                <a:cxn ang="0">
                  <a:pos x="23" y="214"/>
                </a:cxn>
                <a:cxn ang="0">
                  <a:pos x="7" y="214"/>
                </a:cxn>
                <a:cxn ang="0">
                  <a:pos x="0" y="198"/>
                </a:cxn>
                <a:cxn ang="0">
                  <a:pos x="31" y="127"/>
                </a:cxn>
                <a:cxn ang="0">
                  <a:pos x="126" y="32"/>
                </a:cxn>
                <a:cxn ang="0">
                  <a:pos x="236" y="0"/>
                </a:cxn>
              </a:cxnLst>
              <a:rect l="0" t="0" r="r" b="b"/>
              <a:pathLst>
                <a:path w="655" h="736">
                  <a:moveTo>
                    <a:pt x="236" y="0"/>
                  </a:moveTo>
                  <a:lnTo>
                    <a:pt x="307" y="16"/>
                  </a:lnTo>
                  <a:lnTo>
                    <a:pt x="363" y="56"/>
                  </a:lnTo>
                  <a:lnTo>
                    <a:pt x="402" y="111"/>
                  </a:lnTo>
                  <a:lnTo>
                    <a:pt x="434" y="174"/>
                  </a:lnTo>
                  <a:lnTo>
                    <a:pt x="449" y="238"/>
                  </a:lnTo>
                  <a:lnTo>
                    <a:pt x="465" y="293"/>
                  </a:lnTo>
                  <a:lnTo>
                    <a:pt x="465" y="333"/>
                  </a:lnTo>
                  <a:lnTo>
                    <a:pt x="465" y="333"/>
                  </a:lnTo>
                  <a:lnTo>
                    <a:pt x="497" y="254"/>
                  </a:lnTo>
                  <a:lnTo>
                    <a:pt x="536" y="166"/>
                  </a:lnTo>
                  <a:lnTo>
                    <a:pt x="576" y="95"/>
                  </a:lnTo>
                  <a:lnTo>
                    <a:pt x="599" y="40"/>
                  </a:lnTo>
                  <a:lnTo>
                    <a:pt x="615" y="16"/>
                  </a:lnTo>
                  <a:lnTo>
                    <a:pt x="623" y="8"/>
                  </a:lnTo>
                  <a:lnTo>
                    <a:pt x="631" y="8"/>
                  </a:lnTo>
                  <a:lnTo>
                    <a:pt x="639" y="8"/>
                  </a:lnTo>
                  <a:lnTo>
                    <a:pt x="647" y="8"/>
                  </a:lnTo>
                  <a:lnTo>
                    <a:pt x="647" y="16"/>
                  </a:lnTo>
                  <a:lnTo>
                    <a:pt x="655" y="16"/>
                  </a:lnTo>
                  <a:lnTo>
                    <a:pt x="647" y="32"/>
                  </a:lnTo>
                  <a:lnTo>
                    <a:pt x="599" y="119"/>
                  </a:lnTo>
                  <a:lnTo>
                    <a:pt x="576" y="182"/>
                  </a:lnTo>
                  <a:lnTo>
                    <a:pt x="552" y="222"/>
                  </a:lnTo>
                  <a:lnTo>
                    <a:pt x="536" y="261"/>
                  </a:lnTo>
                  <a:lnTo>
                    <a:pt x="513" y="317"/>
                  </a:lnTo>
                  <a:lnTo>
                    <a:pt x="489" y="380"/>
                  </a:lnTo>
                  <a:lnTo>
                    <a:pt x="473" y="436"/>
                  </a:lnTo>
                  <a:lnTo>
                    <a:pt x="465" y="467"/>
                  </a:lnTo>
                  <a:lnTo>
                    <a:pt x="449" y="546"/>
                  </a:lnTo>
                  <a:lnTo>
                    <a:pt x="434" y="617"/>
                  </a:lnTo>
                  <a:lnTo>
                    <a:pt x="418" y="673"/>
                  </a:lnTo>
                  <a:lnTo>
                    <a:pt x="410" y="705"/>
                  </a:lnTo>
                  <a:lnTo>
                    <a:pt x="402" y="720"/>
                  </a:lnTo>
                  <a:lnTo>
                    <a:pt x="394" y="728"/>
                  </a:lnTo>
                  <a:lnTo>
                    <a:pt x="386" y="736"/>
                  </a:lnTo>
                  <a:lnTo>
                    <a:pt x="378" y="736"/>
                  </a:lnTo>
                  <a:lnTo>
                    <a:pt x="370" y="728"/>
                  </a:lnTo>
                  <a:lnTo>
                    <a:pt x="363" y="720"/>
                  </a:lnTo>
                  <a:lnTo>
                    <a:pt x="363" y="712"/>
                  </a:lnTo>
                  <a:lnTo>
                    <a:pt x="363" y="705"/>
                  </a:lnTo>
                  <a:lnTo>
                    <a:pt x="370" y="665"/>
                  </a:lnTo>
                  <a:lnTo>
                    <a:pt x="378" y="602"/>
                  </a:lnTo>
                  <a:lnTo>
                    <a:pt x="402" y="530"/>
                  </a:lnTo>
                  <a:lnTo>
                    <a:pt x="418" y="459"/>
                  </a:lnTo>
                  <a:lnTo>
                    <a:pt x="426" y="451"/>
                  </a:lnTo>
                  <a:lnTo>
                    <a:pt x="426" y="443"/>
                  </a:lnTo>
                  <a:lnTo>
                    <a:pt x="426" y="428"/>
                  </a:lnTo>
                  <a:lnTo>
                    <a:pt x="426" y="412"/>
                  </a:lnTo>
                  <a:lnTo>
                    <a:pt x="426" y="380"/>
                  </a:lnTo>
                  <a:lnTo>
                    <a:pt x="426" y="325"/>
                  </a:lnTo>
                  <a:lnTo>
                    <a:pt x="418" y="254"/>
                  </a:lnTo>
                  <a:lnTo>
                    <a:pt x="394" y="190"/>
                  </a:lnTo>
                  <a:lnTo>
                    <a:pt x="355" y="135"/>
                  </a:lnTo>
                  <a:lnTo>
                    <a:pt x="299" y="103"/>
                  </a:lnTo>
                  <a:lnTo>
                    <a:pt x="221" y="87"/>
                  </a:lnTo>
                  <a:lnTo>
                    <a:pt x="150" y="103"/>
                  </a:lnTo>
                  <a:lnTo>
                    <a:pt x="86" y="135"/>
                  </a:lnTo>
                  <a:lnTo>
                    <a:pt x="39" y="190"/>
                  </a:lnTo>
                  <a:lnTo>
                    <a:pt x="39" y="206"/>
                  </a:lnTo>
                  <a:lnTo>
                    <a:pt x="31" y="214"/>
                  </a:lnTo>
                  <a:lnTo>
                    <a:pt x="23" y="214"/>
                  </a:lnTo>
                  <a:lnTo>
                    <a:pt x="15" y="214"/>
                  </a:lnTo>
                  <a:lnTo>
                    <a:pt x="7" y="214"/>
                  </a:lnTo>
                  <a:lnTo>
                    <a:pt x="7" y="206"/>
                  </a:lnTo>
                  <a:lnTo>
                    <a:pt x="0" y="198"/>
                  </a:lnTo>
                  <a:lnTo>
                    <a:pt x="7" y="174"/>
                  </a:lnTo>
                  <a:lnTo>
                    <a:pt x="31" y="127"/>
                  </a:lnTo>
                  <a:lnTo>
                    <a:pt x="86" y="64"/>
                  </a:lnTo>
                  <a:lnTo>
                    <a:pt x="126" y="32"/>
                  </a:lnTo>
                  <a:lnTo>
                    <a:pt x="173" y="8"/>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noEditPoints="1"/>
            </p:cNvSpPr>
            <p:nvPr/>
          </p:nvSpPr>
          <p:spPr bwMode="auto">
            <a:xfrm>
              <a:off x="11170" y="4896"/>
              <a:ext cx="378" cy="356"/>
            </a:xfrm>
            <a:custGeom>
              <a:avLst/>
              <a:gdLst/>
              <a:ahLst/>
              <a:cxnLst>
                <a:cxn ang="0">
                  <a:pos x="213" y="32"/>
                </a:cxn>
                <a:cxn ang="0">
                  <a:pos x="118" y="79"/>
                </a:cxn>
                <a:cxn ang="0">
                  <a:pos x="126" y="142"/>
                </a:cxn>
                <a:cxn ang="0">
                  <a:pos x="213" y="142"/>
                </a:cxn>
                <a:cxn ang="0">
                  <a:pos x="299" y="103"/>
                </a:cxn>
                <a:cxn ang="0">
                  <a:pos x="307" y="55"/>
                </a:cxn>
                <a:cxn ang="0">
                  <a:pos x="284" y="32"/>
                </a:cxn>
                <a:cxn ang="0">
                  <a:pos x="236" y="24"/>
                </a:cxn>
                <a:cxn ang="0">
                  <a:pos x="276" y="8"/>
                </a:cxn>
                <a:cxn ang="0">
                  <a:pos x="331" y="32"/>
                </a:cxn>
                <a:cxn ang="0">
                  <a:pos x="355" y="71"/>
                </a:cxn>
                <a:cxn ang="0">
                  <a:pos x="299" y="142"/>
                </a:cxn>
                <a:cxn ang="0">
                  <a:pos x="189" y="166"/>
                </a:cxn>
                <a:cxn ang="0">
                  <a:pos x="134" y="174"/>
                </a:cxn>
                <a:cxn ang="0">
                  <a:pos x="71" y="198"/>
                </a:cxn>
                <a:cxn ang="0">
                  <a:pos x="71" y="229"/>
                </a:cxn>
                <a:cxn ang="0">
                  <a:pos x="78" y="285"/>
                </a:cxn>
                <a:cxn ang="0">
                  <a:pos x="110" y="316"/>
                </a:cxn>
                <a:cxn ang="0">
                  <a:pos x="165" y="332"/>
                </a:cxn>
                <a:cxn ang="0">
                  <a:pos x="292" y="301"/>
                </a:cxn>
                <a:cxn ang="0">
                  <a:pos x="347" y="253"/>
                </a:cxn>
                <a:cxn ang="0">
                  <a:pos x="355" y="253"/>
                </a:cxn>
                <a:cxn ang="0">
                  <a:pos x="370" y="253"/>
                </a:cxn>
                <a:cxn ang="0">
                  <a:pos x="378" y="269"/>
                </a:cxn>
                <a:cxn ang="0">
                  <a:pos x="363" y="293"/>
                </a:cxn>
                <a:cxn ang="0">
                  <a:pos x="323" y="316"/>
                </a:cxn>
                <a:cxn ang="0">
                  <a:pos x="236" y="348"/>
                </a:cxn>
                <a:cxn ang="0">
                  <a:pos x="165" y="356"/>
                </a:cxn>
                <a:cxn ang="0">
                  <a:pos x="39" y="301"/>
                </a:cxn>
                <a:cxn ang="0">
                  <a:pos x="0" y="198"/>
                </a:cxn>
                <a:cxn ang="0">
                  <a:pos x="55" y="71"/>
                </a:cxn>
                <a:cxn ang="0">
                  <a:pos x="173" y="8"/>
                </a:cxn>
              </a:cxnLst>
              <a:rect l="0" t="0" r="r" b="b"/>
              <a:pathLst>
                <a:path w="378" h="356">
                  <a:moveTo>
                    <a:pt x="236" y="24"/>
                  </a:moveTo>
                  <a:lnTo>
                    <a:pt x="213" y="32"/>
                  </a:lnTo>
                  <a:lnTo>
                    <a:pt x="165" y="40"/>
                  </a:lnTo>
                  <a:lnTo>
                    <a:pt x="118" y="79"/>
                  </a:lnTo>
                  <a:lnTo>
                    <a:pt x="86" y="142"/>
                  </a:lnTo>
                  <a:lnTo>
                    <a:pt x="126" y="142"/>
                  </a:lnTo>
                  <a:lnTo>
                    <a:pt x="165" y="142"/>
                  </a:lnTo>
                  <a:lnTo>
                    <a:pt x="213" y="142"/>
                  </a:lnTo>
                  <a:lnTo>
                    <a:pt x="260" y="127"/>
                  </a:lnTo>
                  <a:lnTo>
                    <a:pt x="299" y="103"/>
                  </a:lnTo>
                  <a:lnTo>
                    <a:pt x="315" y="71"/>
                  </a:lnTo>
                  <a:lnTo>
                    <a:pt x="307" y="55"/>
                  </a:lnTo>
                  <a:lnTo>
                    <a:pt x="299" y="40"/>
                  </a:lnTo>
                  <a:lnTo>
                    <a:pt x="284" y="32"/>
                  </a:lnTo>
                  <a:lnTo>
                    <a:pt x="260" y="24"/>
                  </a:lnTo>
                  <a:lnTo>
                    <a:pt x="236" y="24"/>
                  </a:lnTo>
                  <a:close/>
                  <a:moveTo>
                    <a:pt x="236" y="0"/>
                  </a:moveTo>
                  <a:lnTo>
                    <a:pt x="276" y="8"/>
                  </a:lnTo>
                  <a:lnTo>
                    <a:pt x="307" y="16"/>
                  </a:lnTo>
                  <a:lnTo>
                    <a:pt x="331" y="32"/>
                  </a:lnTo>
                  <a:lnTo>
                    <a:pt x="347" y="47"/>
                  </a:lnTo>
                  <a:lnTo>
                    <a:pt x="355" y="71"/>
                  </a:lnTo>
                  <a:lnTo>
                    <a:pt x="339" y="119"/>
                  </a:lnTo>
                  <a:lnTo>
                    <a:pt x="299" y="142"/>
                  </a:lnTo>
                  <a:lnTo>
                    <a:pt x="244" y="158"/>
                  </a:lnTo>
                  <a:lnTo>
                    <a:pt x="189" y="166"/>
                  </a:lnTo>
                  <a:lnTo>
                    <a:pt x="134" y="174"/>
                  </a:lnTo>
                  <a:lnTo>
                    <a:pt x="134" y="174"/>
                  </a:lnTo>
                  <a:lnTo>
                    <a:pt x="78" y="174"/>
                  </a:lnTo>
                  <a:lnTo>
                    <a:pt x="71" y="198"/>
                  </a:lnTo>
                  <a:lnTo>
                    <a:pt x="71" y="214"/>
                  </a:lnTo>
                  <a:lnTo>
                    <a:pt x="71" y="229"/>
                  </a:lnTo>
                  <a:lnTo>
                    <a:pt x="71" y="253"/>
                  </a:lnTo>
                  <a:lnTo>
                    <a:pt x="78" y="285"/>
                  </a:lnTo>
                  <a:lnTo>
                    <a:pt x="94" y="301"/>
                  </a:lnTo>
                  <a:lnTo>
                    <a:pt x="110" y="316"/>
                  </a:lnTo>
                  <a:lnTo>
                    <a:pt x="134" y="324"/>
                  </a:lnTo>
                  <a:lnTo>
                    <a:pt x="165" y="332"/>
                  </a:lnTo>
                  <a:lnTo>
                    <a:pt x="236" y="324"/>
                  </a:lnTo>
                  <a:lnTo>
                    <a:pt x="292" y="301"/>
                  </a:lnTo>
                  <a:lnTo>
                    <a:pt x="339" y="261"/>
                  </a:lnTo>
                  <a:lnTo>
                    <a:pt x="347" y="253"/>
                  </a:lnTo>
                  <a:lnTo>
                    <a:pt x="355" y="253"/>
                  </a:lnTo>
                  <a:lnTo>
                    <a:pt x="355" y="253"/>
                  </a:lnTo>
                  <a:lnTo>
                    <a:pt x="363" y="253"/>
                  </a:lnTo>
                  <a:lnTo>
                    <a:pt x="370" y="253"/>
                  </a:lnTo>
                  <a:lnTo>
                    <a:pt x="370" y="261"/>
                  </a:lnTo>
                  <a:lnTo>
                    <a:pt x="378" y="269"/>
                  </a:lnTo>
                  <a:lnTo>
                    <a:pt x="370" y="277"/>
                  </a:lnTo>
                  <a:lnTo>
                    <a:pt x="363" y="293"/>
                  </a:lnTo>
                  <a:lnTo>
                    <a:pt x="347" y="309"/>
                  </a:lnTo>
                  <a:lnTo>
                    <a:pt x="323" y="316"/>
                  </a:lnTo>
                  <a:lnTo>
                    <a:pt x="292" y="332"/>
                  </a:lnTo>
                  <a:lnTo>
                    <a:pt x="236" y="348"/>
                  </a:lnTo>
                  <a:lnTo>
                    <a:pt x="189" y="356"/>
                  </a:lnTo>
                  <a:lnTo>
                    <a:pt x="165" y="356"/>
                  </a:lnTo>
                  <a:lnTo>
                    <a:pt x="86" y="340"/>
                  </a:lnTo>
                  <a:lnTo>
                    <a:pt x="39" y="301"/>
                  </a:lnTo>
                  <a:lnTo>
                    <a:pt x="7" y="253"/>
                  </a:lnTo>
                  <a:lnTo>
                    <a:pt x="0" y="198"/>
                  </a:lnTo>
                  <a:lnTo>
                    <a:pt x="15" y="127"/>
                  </a:lnTo>
                  <a:lnTo>
                    <a:pt x="55" y="71"/>
                  </a:lnTo>
                  <a:lnTo>
                    <a:pt x="110" y="32"/>
                  </a:lnTo>
                  <a:lnTo>
                    <a:pt x="173" y="8"/>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12227" y="3931"/>
              <a:ext cx="1049" cy="1060"/>
            </a:xfrm>
            <a:custGeom>
              <a:avLst/>
              <a:gdLst/>
              <a:ahLst/>
              <a:cxnLst>
                <a:cxn ang="0">
                  <a:pos x="529" y="0"/>
                </a:cxn>
                <a:cxn ang="0">
                  <a:pos x="537" y="0"/>
                </a:cxn>
                <a:cxn ang="0">
                  <a:pos x="552" y="8"/>
                </a:cxn>
                <a:cxn ang="0">
                  <a:pos x="552" y="23"/>
                </a:cxn>
                <a:cxn ang="0">
                  <a:pos x="552" y="39"/>
                </a:cxn>
                <a:cxn ang="0">
                  <a:pos x="552" y="47"/>
                </a:cxn>
                <a:cxn ang="0">
                  <a:pos x="552" y="498"/>
                </a:cxn>
                <a:cxn ang="0">
                  <a:pos x="1002" y="498"/>
                </a:cxn>
                <a:cxn ang="0">
                  <a:pos x="1018" y="498"/>
                </a:cxn>
                <a:cxn ang="0">
                  <a:pos x="1026" y="498"/>
                </a:cxn>
                <a:cxn ang="0">
                  <a:pos x="1042" y="506"/>
                </a:cxn>
                <a:cxn ang="0">
                  <a:pos x="1049" y="514"/>
                </a:cxn>
                <a:cxn ang="0">
                  <a:pos x="1049" y="530"/>
                </a:cxn>
                <a:cxn ang="0">
                  <a:pos x="1049" y="546"/>
                </a:cxn>
                <a:cxn ang="0">
                  <a:pos x="1042" y="554"/>
                </a:cxn>
                <a:cxn ang="0">
                  <a:pos x="1026" y="561"/>
                </a:cxn>
                <a:cxn ang="0">
                  <a:pos x="1018" y="561"/>
                </a:cxn>
                <a:cxn ang="0">
                  <a:pos x="1002" y="561"/>
                </a:cxn>
                <a:cxn ang="0">
                  <a:pos x="552" y="561"/>
                </a:cxn>
                <a:cxn ang="0">
                  <a:pos x="552" y="1005"/>
                </a:cxn>
                <a:cxn ang="0">
                  <a:pos x="552" y="1020"/>
                </a:cxn>
                <a:cxn ang="0">
                  <a:pos x="552" y="1036"/>
                </a:cxn>
                <a:cxn ang="0">
                  <a:pos x="552" y="1044"/>
                </a:cxn>
                <a:cxn ang="0">
                  <a:pos x="537" y="1060"/>
                </a:cxn>
                <a:cxn ang="0">
                  <a:pos x="529" y="1060"/>
                </a:cxn>
                <a:cxn ang="0">
                  <a:pos x="513" y="1060"/>
                </a:cxn>
                <a:cxn ang="0">
                  <a:pos x="497" y="1044"/>
                </a:cxn>
                <a:cxn ang="0">
                  <a:pos x="497" y="1036"/>
                </a:cxn>
                <a:cxn ang="0">
                  <a:pos x="497" y="1020"/>
                </a:cxn>
                <a:cxn ang="0">
                  <a:pos x="497" y="1005"/>
                </a:cxn>
                <a:cxn ang="0">
                  <a:pos x="497" y="561"/>
                </a:cxn>
                <a:cxn ang="0">
                  <a:pos x="47" y="561"/>
                </a:cxn>
                <a:cxn ang="0">
                  <a:pos x="32" y="561"/>
                </a:cxn>
                <a:cxn ang="0">
                  <a:pos x="24" y="561"/>
                </a:cxn>
                <a:cxn ang="0">
                  <a:pos x="8" y="554"/>
                </a:cxn>
                <a:cxn ang="0">
                  <a:pos x="0" y="546"/>
                </a:cxn>
                <a:cxn ang="0">
                  <a:pos x="0" y="530"/>
                </a:cxn>
                <a:cxn ang="0">
                  <a:pos x="0" y="514"/>
                </a:cxn>
                <a:cxn ang="0">
                  <a:pos x="8" y="506"/>
                </a:cxn>
                <a:cxn ang="0">
                  <a:pos x="24" y="498"/>
                </a:cxn>
                <a:cxn ang="0">
                  <a:pos x="32" y="498"/>
                </a:cxn>
                <a:cxn ang="0">
                  <a:pos x="47" y="498"/>
                </a:cxn>
                <a:cxn ang="0">
                  <a:pos x="497" y="498"/>
                </a:cxn>
                <a:cxn ang="0">
                  <a:pos x="497" y="47"/>
                </a:cxn>
                <a:cxn ang="0">
                  <a:pos x="497" y="39"/>
                </a:cxn>
                <a:cxn ang="0">
                  <a:pos x="497" y="23"/>
                </a:cxn>
                <a:cxn ang="0">
                  <a:pos x="497" y="8"/>
                </a:cxn>
                <a:cxn ang="0">
                  <a:pos x="513" y="0"/>
                </a:cxn>
                <a:cxn ang="0">
                  <a:pos x="529" y="0"/>
                </a:cxn>
              </a:cxnLst>
              <a:rect l="0" t="0" r="r" b="b"/>
              <a:pathLst>
                <a:path w="1049" h="1060">
                  <a:moveTo>
                    <a:pt x="529" y="0"/>
                  </a:moveTo>
                  <a:lnTo>
                    <a:pt x="537" y="0"/>
                  </a:lnTo>
                  <a:lnTo>
                    <a:pt x="552" y="8"/>
                  </a:lnTo>
                  <a:lnTo>
                    <a:pt x="552" y="23"/>
                  </a:lnTo>
                  <a:lnTo>
                    <a:pt x="552" y="39"/>
                  </a:lnTo>
                  <a:lnTo>
                    <a:pt x="552" y="47"/>
                  </a:lnTo>
                  <a:lnTo>
                    <a:pt x="552" y="498"/>
                  </a:lnTo>
                  <a:lnTo>
                    <a:pt x="1002" y="498"/>
                  </a:lnTo>
                  <a:lnTo>
                    <a:pt x="1018" y="498"/>
                  </a:lnTo>
                  <a:lnTo>
                    <a:pt x="1026" y="498"/>
                  </a:lnTo>
                  <a:lnTo>
                    <a:pt x="1042" y="506"/>
                  </a:lnTo>
                  <a:lnTo>
                    <a:pt x="1049" y="514"/>
                  </a:lnTo>
                  <a:lnTo>
                    <a:pt x="1049" y="530"/>
                  </a:lnTo>
                  <a:lnTo>
                    <a:pt x="1049" y="546"/>
                  </a:lnTo>
                  <a:lnTo>
                    <a:pt x="1042" y="554"/>
                  </a:lnTo>
                  <a:lnTo>
                    <a:pt x="1026" y="561"/>
                  </a:lnTo>
                  <a:lnTo>
                    <a:pt x="1018" y="561"/>
                  </a:lnTo>
                  <a:lnTo>
                    <a:pt x="1002" y="561"/>
                  </a:lnTo>
                  <a:lnTo>
                    <a:pt x="552" y="561"/>
                  </a:lnTo>
                  <a:lnTo>
                    <a:pt x="552" y="1005"/>
                  </a:lnTo>
                  <a:lnTo>
                    <a:pt x="552" y="1020"/>
                  </a:lnTo>
                  <a:lnTo>
                    <a:pt x="552" y="1036"/>
                  </a:lnTo>
                  <a:lnTo>
                    <a:pt x="552" y="1044"/>
                  </a:lnTo>
                  <a:lnTo>
                    <a:pt x="537" y="1060"/>
                  </a:lnTo>
                  <a:lnTo>
                    <a:pt x="529" y="1060"/>
                  </a:lnTo>
                  <a:lnTo>
                    <a:pt x="513" y="1060"/>
                  </a:lnTo>
                  <a:lnTo>
                    <a:pt x="497" y="1044"/>
                  </a:lnTo>
                  <a:lnTo>
                    <a:pt x="497" y="1036"/>
                  </a:lnTo>
                  <a:lnTo>
                    <a:pt x="497" y="1020"/>
                  </a:lnTo>
                  <a:lnTo>
                    <a:pt x="497" y="1005"/>
                  </a:lnTo>
                  <a:lnTo>
                    <a:pt x="497" y="561"/>
                  </a:lnTo>
                  <a:lnTo>
                    <a:pt x="47" y="561"/>
                  </a:lnTo>
                  <a:lnTo>
                    <a:pt x="32" y="561"/>
                  </a:lnTo>
                  <a:lnTo>
                    <a:pt x="24" y="561"/>
                  </a:lnTo>
                  <a:lnTo>
                    <a:pt x="8" y="554"/>
                  </a:lnTo>
                  <a:lnTo>
                    <a:pt x="0" y="546"/>
                  </a:lnTo>
                  <a:lnTo>
                    <a:pt x="0" y="530"/>
                  </a:lnTo>
                  <a:lnTo>
                    <a:pt x="0" y="514"/>
                  </a:lnTo>
                  <a:lnTo>
                    <a:pt x="8" y="506"/>
                  </a:lnTo>
                  <a:lnTo>
                    <a:pt x="24" y="498"/>
                  </a:lnTo>
                  <a:lnTo>
                    <a:pt x="32" y="498"/>
                  </a:lnTo>
                  <a:lnTo>
                    <a:pt x="47" y="498"/>
                  </a:lnTo>
                  <a:lnTo>
                    <a:pt x="497" y="498"/>
                  </a:lnTo>
                  <a:lnTo>
                    <a:pt x="497" y="47"/>
                  </a:lnTo>
                  <a:lnTo>
                    <a:pt x="497" y="39"/>
                  </a:lnTo>
                  <a:lnTo>
                    <a:pt x="497" y="23"/>
                  </a:lnTo>
                  <a:lnTo>
                    <a:pt x="497" y="8"/>
                  </a:lnTo>
                  <a:lnTo>
                    <a:pt x="513" y="0"/>
                  </a:lnTo>
                  <a:lnTo>
                    <a:pt x="5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0" name="Freeform 20"/>
            <p:cNvSpPr>
              <a:spLocks/>
            </p:cNvSpPr>
            <p:nvPr/>
          </p:nvSpPr>
          <p:spPr bwMode="auto">
            <a:xfrm>
              <a:off x="15454" y="3472"/>
              <a:ext cx="411" cy="751"/>
            </a:xfrm>
            <a:custGeom>
              <a:avLst/>
              <a:gdLst/>
              <a:ahLst/>
              <a:cxnLst>
                <a:cxn ang="0">
                  <a:pos x="221" y="0"/>
                </a:cxn>
                <a:cxn ang="0">
                  <a:pos x="245" y="8"/>
                </a:cxn>
                <a:cxn ang="0">
                  <a:pos x="253" y="8"/>
                </a:cxn>
                <a:cxn ang="0">
                  <a:pos x="261" y="16"/>
                </a:cxn>
                <a:cxn ang="0">
                  <a:pos x="261" y="39"/>
                </a:cxn>
                <a:cxn ang="0">
                  <a:pos x="261" y="657"/>
                </a:cxn>
                <a:cxn ang="0">
                  <a:pos x="261" y="672"/>
                </a:cxn>
                <a:cxn ang="0">
                  <a:pos x="261" y="688"/>
                </a:cxn>
                <a:cxn ang="0">
                  <a:pos x="269" y="696"/>
                </a:cxn>
                <a:cxn ang="0">
                  <a:pos x="277" y="704"/>
                </a:cxn>
                <a:cxn ang="0">
                  <a:pos x="300" y="704"/>
                </a:cxn>
                <a:cxn ang="0">
                  <a:pos x="332" y="712"/>
                </a:cxn>
                <a:cxn ang="0">
                  <a:pos x="371" y="712"/>
                </a:cxn>
                <a:cxn ang="0">
                  <a:pos x="411" y="712"/>
                </a:cxn>
                <a:cxn ang="0">
                  <a:pos x="411" y="751"/>
                </a:cxn>
                <a:cxn ang="0">
                  <a:pos x="379" y="751"/>
                </a:cxn>
                <a:cxn ang="0">
                  <a:pos x="316" y="751"/>
                </a:cxn>
                <a:cxn ang="0">
                  <a:pos x="253" y="744"/>
                </a:cxn>
                <a:cxn ang="0">
                  <a:pos x="213" y="744"/>
                </a:cxn>
                <a:cxn ang="0">
                  <a:pos x="166" y="744"/>
                </a:cxn>
                <a:cxn ang="0">
                  <a:pos x="103" y="751"/>
                </a:cxn>
                <a:cxn ang="0">
                  <a:pos x="48" y="751"/>
                </a:cxn>
                <a:cxn ang="0">
                  <a:pos x="8" y="751"/>
                </a:cxn>
                <a:cxn ang="0">
                  <a:pos x="8" y="712"/>
                </a:cxn>
                <a:cxn ang="0">
                  <a:pos x="56" y="712"/>
                </a:cxn>
                <a:cxn ang="0">
                  <a:pos x="95" y="712"/>
                </a:cxn>
                <a:cxn ang="0">
                  <a:pos x="127" y="704"/>
                </a:cxn>
                <a:cxn ang="0">
                  <a:pos x="142" y="704"/>
                </a:cxn>
                <a:cxn ang="0">
                  <a:pos x="158" y="696"/>
                </a:cxn>
                <a:cxn ang="0">
                  <a:pos x="166" y="688"/>
                </a:cxn>
                <a:cxn ang="0">
                  <a:pos x="166" y="672"/>
                </a:cxn>
                <a:cxn ang="0">
                  <a:pos x="166" y="657"/>
                </a:cxn>
                <a:cxn ang="0">
                  <a:pos x="166" y="87"/>
                </a:cxn>
                <a:cxn ang="0">
                  <a:pos x="103" y="111"/>
                </a:cxn>
                <a:cxn ang="0">
                  <a:pos x="48" y="111"/>
                </a:cxn>
                <a:cxn ang="0">
                  <a:pos x="0" y="119"/>
                </a:cxn>
                <a:cxn ang="0">
                  <a:pos x="0" y="79"/>
                </a:cxn>
                <a:cxn ang="0">
                  <a:pos x="48" y="71"/>
                </a:cxn>
                <a:cxn ang="0">
                  <a:pos x="103" y="63"/>
                </a:cxn>
                <a:cxn ang="0">
                  <a:pos x="166" y="47"/>
                </a:cxn>
                <a:cxn ang="0">
                  <a:pos x="221" y="0"/>
                </a:cxn>
              </a:cxnLst>
              <a:rect l="0" t="0" r="r" b="b"/>
              <a:pathLst>
                <a:path w="411" h="751">
                  <a:moveTo>
                    <a:pt x="221" y="0"/>
                  </a:moveTo>
                  <a:lnTo>
                    <a:pt x="245" y="8"/>
                  </a:lnTo>
                  <a:lnTo>
                    <a:pt x="253" y="8"/>
                  </a:lnTo>
                  <a:lnTo>
                    <a:pt x="261" y="16"/>
                  </a:lnTo>
                  <a:lnTo>
                    <a:pt x="261" y="39"/>
                  </a:lnTo>
                  <a:lnTo>
                    <a:pt x="261" y="657"/>
                  </a:lnTo>
                  <a:lnTo>
                    <a:pt x="261" y="672"/>
                  </a:lnTo>
                  <a:lnTo>
                    <a:pt x="261" y="688"/>
                  </a:lnTo>
                  <a:lnTo>
                    <a:pt x="269" y="696"/>
                  </a:lnTo>
                  <a:lnTo>
                    <a:pt x="277" y="704"/>
                  </a:lnTo>
                  <a:lnTo>
                    <a:pt x="300" y="704"/>
                  </a:lnTo>
                  <a:lnTo>
                    <a:pt x="332" y="712"/>
                  </a:lnTo>
                  <a:lnTo>
                    <a:pt x="371" y="712"/>
                  </a:lnTo>
                  <a:lnTo>
                    <a:pt x="411" y="712"/>
                  </a:lnTo>
                  <a:lnTo>
                    <a:pt x="411" y="751"/>
                  </a:lnTo>
                  <a:lnTo>
                    <a:pt x="379" y="751"/>
                  </a:lnTo>
                  <a:lnTo>
                    <a:pt x="316" y="751"/>
                  </a:lnTo>
                  <a:lnTo>
                    <a:pt x="253" y="744"/>
                  </a:lnTo>
                  <a:lnTo>
                    <a:pt x="213" y="744"/>
                  </a:lnTo>
                  <a:lnTo>
                    <a:pt x="166" y="744"/>
                  </a:lnTo>
                  <a:lnTo>
                    <a:pt x="103" y="751"/>
                  </a:lnTo>
                  <a:lnTo>
                    <a:pt x="48" y="751"/>
                  </a:lnTo>
                  <a:lnTo>
                    <a:pt x="8" y="751"/>
                  </a:lnTo>
                  <a:lnTo>
                    <a:pt x="8" y="712"/>
                  </a:lnTo>
                  <a:lnTo>
                    <a:pt x="56" y="712"/>
                  </a:lnTo>
                  <a:lnTo>
                    <a:pt x="95" y="712"/>
                  </a:lnTo>
                  <a:lnTo>
                    <a:pt x="127" y="704"/>
                  </a:lnTo>
                  <a:lnTo>
                    <a:pt x="142" y="704"/>
                  </a:lnTo>
                  <a:lnTo>
                    <a:pt x="158" y="696"/>
                  </a:lnTo>
                  <a:lnTo>
                    <a:pt x="166" y="688"/>
                  </a:lnTo>
                  <a:lnTo>
                    <a:pt x="166" y="672"/>
                  </a:lnTo>
                  <a:lnTo>
                    <a:pt x="166" y="657"/>
                  </a:lnTo>
                  <a:lnTo>
                    <a:pt x="166" y="87"/>
                  </a:lnTo>
                  <a:lnTo>
                    <a:pt x="103" y="111"/>
                  </a:lnTo>
                  <a:lnTo>
                    <a:pt x="48" y="111"/>
                  </a:lnTo>
                  <a:lnTo>
                    <a:pt x="0" y="119"/>
                  </a:lnTo>
                  <a:lnTo>
                    <a:pt x="0" y="79"/>
                  </a:lnTo>
                  <a:lnTo>
                    <a:pt x="48" y="71"/>
                  </a:lnTo>
                  <a:lnTo>
                    <a:pt x="103" y="63"/>
                  </a:lnTo>
                  <a:lnTo>
                    <a:pt x="166" y="47"/>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1" name="Rectangle 21"/>
            <p:cNvSpPr>
              <a:spLocks noChangeArrowheads="1"/>
            </p:cNvSpPr>
            <p:nvPr/>
          </p:nvSpPr>
          <p:spPr bwMode="auto">
            <a:xfrm>
              <a:off x="13860" y="4342"/>
              <a:ext cx="3488" cy="7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2" name="Freeform 22"/>
            <p:cNvSpPr>
              <a:spLocks/>
            </p:cNvSpPr>
            <p:nvPr/>
          </p:nvSpPr>
          <p:spPr bwMode="auto">
            <a:xfrm>
              <a:off x="14034" y="4619"/>
              <a:ext cx="1239" cy="1590"/>
            </a:xfrm>
            <a:custGeom>
              <a:avLst/>
              <a:gdLst/>
              <a:ahLst/>
              <a:cxnLst>
                <a:cxn ang="0">
                  <a:pos x="1207" y="0"/>
                </a:cxn>
                <a:cxn ang="0">
                  <a:pos x="1223" y="8"/>
                </a:cxn>
                <a:cxn ang="0">
                  <a:pos x="1231" y="16"/>
                </a:cxn>
                <a:cxn ang="0">
                  <a:pos x="1239" y="32"/>
                </a:cxn>
                <a:cxn ang="0">
                  <a:pos x="1239" y="40"/>
                </a:cxn>
                <a:cxn ang="0">
                  <a:pos x="1239" y="40"/>
                </a:cxn>
                <a:cxn ang="0">
                  <a:pos x="1231" y="55"/>
                </a:cxn>
                <a:cxn ang="0">
                  <a:pos x="1231" y="63"/>
                </a:cxn>
                <a:cxn ang="0">
                  <a:pos x="505" y="1559"/>
                </a:cxn>
                <a:cxn ang="0">
                  <a:pos x="497" y="1575"/>
                </a:cxn>
                <a:cxn ang="0">
                  <a:pos x="489" y="1582"/>
                </a:cxn>
                <a:cxn ang="0">
                  <a:pos x="481" y="1590"/>
                </a:cxn>
                <a:cxn ang="0">
                  <a:pos x="466" y="1590"/>
                </a:cxn>
                <a:cxn ang="0">
                  <a:pos x="458" y="1590"/>
                </a:cxn>
                <a:cxn ang="0">
                  <a:pos x="450" y="1590"/>
                </a:cxn>
                <a:cxn ang="0">
                  <a:pos x="442" y="1582"/>
                </a:cxn>
                <a:cxn ang="0">
                  <a:pos x="434" y="1567"/>
                </a:cxn>
                <a:cxn ang="0">
                  <a:pos x="118" y="878"/>
                </a:cxn>
                <a:cxn ang="0">
                  <a:pos x="103" y="886"/>
                </a:cxn>
                <a:cxn ang="0">
                  <a:pos x="95" y="902"/>
                </a:cxn>
                <a:cxn ang="0">
                  <a:pos x="79" y="910"/>
                </a:cxn>
                <a:cxn ang="0">
                  <a:pos x="71" y="918"/>
                </a:cxn>
                <a:cxn ang="0">
                  <a:pos x="55" y="926"/>
                </a:cxn>
                <a:cxn ang="0">
                  <a:pos x="39" y="942"/>
                </a:cxn>
                <a:cxn ang="0">
                  <a:pos x="24" y="950"/>
                </a:cxn>
                <a:cxn ang="0">
                  <a:pos x="16" y="950"/>
                </a:cxn>
                <a:cxn ang="0">
                  <a:pos x="8" y="950"/>
                </a:cxn>
                <a:cxn ang="0">
                  <a:pos x="0" y="942"/>
                </a:cxn>
                <a:cxn ang="0">
                  <a:pos x="0" y="934"/>
                </a:cxn>
                <a:cxn ang="0">
                  <a:pos x="0" y="934"/>
                </a:cxn>
                <a:cxn ang="0">
                  <a:pos x="0" y="926"/>
                </a:cxn>
                <a:cxn ang="0">
                  <a:pos x="8" y="918"/>
                </a:cxn>
                <a:cxn ang="0">
                  <a:pos x="24" y="910"/>
                </a:cxn>
                <a:cxn ang="0">
                  <a:pos x="174" y="791"/>
                </a:cxn>
                <a:cxn ang="0">
                  <a:pos x="181" y="783"/>
                </a:cxn>
                <a:cxn ang="0">
                  <a:pos x="189" y="783"/>
                </a:cxn>
                <a:cxn ang="0">
                  <a:pos x="197" y="783"/>
                </a:cxn>
                <a:cxn ang="0">
                  <a:pos x="205" y="783"/>
                </a:cxn>
                <a:cxn ang="0">
                  <a:pos x="205" y="783"/>
                </a:cxn>
                <a:cxn ang="0">
                  <a:pos x="213" y="791"/>
                </a:cxn>
                <a:cxn ang="0">
                  <a:pos x="221" y="807"/>
                </a:cxn>
                <a:cxn ang="0">
                  <a:pos x="505" y="1424"/>
                </a:cxn>
                <a:cxn ang="0">
                  <a:pos x="505" y="1424"/>
                </a:cxn>
                <a:cxn ang="0">
                  <a:pos x="1168" y="32"/>
                </a:cxn>
                <a:cxn ang="0">
                  <a:pos x="1184" y="16"/>
                </a:cxn>
                <a:cxn ang="0">
                  <a:pos x="1191" y="8"/>
                </a:cxn>
                <a:cxn ang="0">
                  <a:pos x="1207" y="0"/>
                </a:cxn>
              </a:cxnLst>
              <a:rect l="0" t="0" r="r" b="b"/>
              <a:pathLst>
                <a:path w="1239" h="1590">
                  <a:moveTo>
                    <a:pt x="1207" y="0"/>
                  </a:moveTo>
                  <a:lnTo>
                    <a:pt x="1223" y="8"/>
                  </a:lnTo>
                  <a:lnTo>
                    <a:pt x="1231" y="16"/>
                  </a:lnTo>
                  <a:lnTo>
                    <a:pt x="1239" y="32"/>
                  </a:lnTo>
                  <a:lnTo>
                    <a:pt x="1239" y="40"/>
                  </a:lnTo>
                  <a:lnTo>
                    <a:pt x="1239" y="40"/>
                  </a:lnTo>
                  <a:lnTo>
                    <a:pt x="1231" y="55"/>
                  </a:lnTo>
                  <a:lnTo>
                    <a:pt x="1231" y="63"/>
                  </a:lnTo>
                  <a:lnTo>
                    <a:pt x="505" y="1559"/>
                  </a:lnTo>
                  <a:lnTo>
                    <a:pt x="497" y="1575"/>
                  </a:lnTo>
                  <a:lnTo>
                    <a:pt x="489" y="1582"/>
                  </a:lnTo>
                  <a:lnTo>
                    <a:pt x="481" y="1590"/>
                  </a:lnTo>
                  <a:lnTo>
                    <a:pt x="466" y="1590"/>
                  </a:lnTo>
                  <a:lnTo>
                    <a:pt x="458" y="1590"/>
                  </a:lnTo>
                  <a:lnTo>
                    <a:pt x="450" y="1590"/>
                  </a:lnTo>
                  <a:lnTo>
                    <a:pt x="442" y="1582"/>
                  </a:lnTo>
                  <a:lnTo>
                    <a:pt x="434" y="1567"/>
                  </a:lnTo>
                  <a:lnTo>
                    <a:pt x="118" y="878"/>
                  </a:lnTo>
                  <a:lnTo>
                    <a:pt x="103" y="886"/>
                  </a:lnTo>
                  <a:lnTo>
                    <a:pt x="95" y="902"/>
                  </a:lnTo>
                  <a:lnTo>
                    <a:pt x="79" y="910"/>
                  </a:lnTo>
                  <a:lnTo>
                    <a:pt x="71" y="918"/>
                  </a:lnTo>
                  <a:lnTo>
                    <a:pt x="55" y="926"/>
                  </a:lnTo>
                  <a:lnTo>
                    <a:pt x="39" y="942"/>
                  </a:lnTo>
                  <a:lnTo>
                    <a:pt x="24" y="950"/>
                  </a:lnTo>
                  <a:lnTo>
                    <a:pt x="16" y="950"/>
                  </a:lnTo>
                  <a:lnTo>
                    <a:pt x="8" y="950"/>
                  </a:lnTo>
                  <a:lnTo>
                    <a:pt x="0" y="942"/>
                  </a:lnTo>
                  <a:lnTo>
                    <a:pt x="0" y="934"/>
                  </a:lnTo>
                  <a:lnTo>
                    <a:pt x="0" y="934"/>
                  </a:lnTo>
                  <a:lnTo>
                    <a:pt x="0" y="926"/>
                  </a:lnTo>
                  <a:lnTo>
                    <a:pt x="8" y="918"/>
                  </a:lnTo>
                  <a:lnTo>
                    <a:pt x="24" y="910"/>
                  </a:lnTo>
                  <a:lnTo>
                    <a:pt x="174" y="791"/>
                  </a:lnTo>
                  <a:lnTo>
                    <a:pt x="181" y="783"/>
                  </a:lnTo>
                  <a:lnTo>
                    <a:pt x="189" y="783"/>
                  </a:lnTo>
                  <a:lnTo>
                    <a:pt x="197" y="783"/>
                  </a:lnTo>
                  <a:lnTo>
                    <a:pt x="205" y="783"/>
                  </a:lnTo>
                  <a:lnTo>
                    <a:pt x="205" y="783"/>
                  </a:lnTo>
                  <a:lnTo>
                    <a:pt x="213" y="791"/>
                  </a:lnTo>
                  <a:lnTo>
                    <a:pt x="221" y="807"/>
                  </a:lnTo>
                  <a:lnTo>
                    <a:pt x="505" y="1424"/>
                  </a:lnTo>
                  <a:lnTo>
                    <a:pt x="505" y="1424"/>
                  </a:lnTo>
                  <a:lnTo>
                    <a:pt x="1168" y="32"/>
                  </a:lnTo>
                  <a:lnTo>
                    <a:pt x="1184" y="16"/>
                  </a:lnTo>
                  <a:lnTo>
                    <a:pt x="1191" y="8"/>
                  </a:lnTo>
                  <a:lnTo>
                    <a:pt x="12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3" name="Rectangle 23"/>
            <p:cNvSpPr>
              <a:spLocks noChangeArrowheads="1"/>
            </p:cNvSpPr>
            <p:nvPr/>
          </p:nvSpPr>
          <p:spPr bwMode="auto">
            <a:xfrm>
              <a:off x="15297" y="4659"/>
              <a:ext cx="2146" cy="7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Freeform 24"/>
            <p:cNvSpPr>
              <a:spLocks/>
            </p:cNvSpPr>
            <p:nvPr/>
          </p:nvSpPr>
          <p:spPr bwMode="auto">
            <a:xfrm>
              <a:off x="15297" y="4936"/>
              <a:ext cx="836" cy="925"/>
            </a:xfrm>
            <a:custGeom>
              <a:avLst/>
              <a:gdLst/>
              <a:ahLst/>
              <a:cxnLst>
                <a:cxn ang="0">
                  <a:pos x="268" y="15"/>
                </a:cxn>
                <a:cxn ang="0">
                  <a:pos x="378" y="142"/>
                </a:cxn>
                <a:cxn ang="0">
                  <a:pos x="441" y="332"/>
                </a:cxn>
                <a:cxn ang="0">
                  <a:pos x="457" y="522"/>
                </a:cxn>
                <a:cxn ang="0">
                  <a:pos x="465" y="656"/>
                </a:cxn>
                <a:cxn ang="0">
                  <a:pos x="678" y="419"/>
                </a:cxn>
                <a:cxn ang="0">
                  <a:pos x="773" y="237"/>
                </a:cxn>
                <a:cxn ang="0">
                  <a:pos x="781" y="166"/>
                </a:cxn>
                <a:cxn ang="0">
                  <a:pos x="757" y="126"/>
                </a:cxn>
                <a:cxn ang="0">
                  <a:pos x="718" y="102"/>
                </a:cxn>
                <a:cxn ang="0">
                  <a:pos x="678" y="95"/>
                </a:cxn>
                <a:cxn ang="0">
                  <a:pos x="662" y="87"/>
                </a:cxn>
                <a:cxn ang="0">
                  <a:pos x="662" y="63"/>
                </a:cxn>
                <a:cxn ang="0">
                  <a:pos x="670" y="39"/>
                </a:cxn>
                <a:cxn ang="0">
                  <a:pos x="686" y="15"/>
                </a:cxn>
                <a:cxn ang="0">
                  <a:pos x="710" y="0"/>
                </a:cxn>
                <a:cxn ang="0">
                  <a:pos x="820" y="63"/>
                </a:cxn>
                <a:cxn ang="0">
                  <a:pos x="828" y="197"/>
                </a:cxn>
                <a:cxn ang="0">
                  <a:pos x="741" y="395"/>
                </a:cxn>
                <a:cxn ang="0">
                  <a:pos x="560" y="640"/>
                </a:cxn>
                <a:cxn ang="0">
                  <a:pos x="370" y="807"/>
                </a:cxn>
                <a:cxn ang="0">
                  <a:pos x="213" y="909"/>
                </a:cxn>
                <a:cxn ang="0">
                  <a:pos x="94" y="917"/>
                </a:cxn>
                <a:cxn ang="0">
                  <a:pos x="23" y="854"/>
                </a:cxn>
                <a:cxn ang="0">
                  <a:pos x="0" y="791"/>
                </a:cxn>
                <a:cxn ang="0">
                  <a:pos x="7" y="751"/>
                </a:cxn>
                <a:cxn ang="0">
                  <a:pos x="31" y="727"/>
                </a:cxn>
                <a:cxn ang="0">
                  <a:pos x="47" y="727"/>
                </a:cxn>
                <a:cxn ang="0">
                  <a:pos x="86" y="791"/>
                </a:cxn>
                <a:cxn ang="0">
                  <a:pos x="165" y="822"/>
                </a:cxn>
                <a:cxn ang="0">
                  <a:pos x="228" y="815"/>
                </a:cxn>
                <a:cxn ang="0">
                  <a:pos x="315" y="767"/>
                </a:cxn>
                <a:cxn ang="0">
                  <a:pos x="362" y="735"/>
                </a:cxn>
                <a:cxn ang="0">
                  <a:pos x="362" y="720"/>
                </a:cxn>
                <a:cxn ang="0">
                  <a:pos x="362" y="672"/>
                </a:cxn>
                <a:cxn ang="0">
                  <a:pos x="331" y="300"/>
                </a:cxn>
                <a:cxn ang="0">
                  <a:pos x="299" y="213"/>
                </a:cxn>
                <a:cxn ang="0">
                  <a:pos x="228" y="110"/>
                </a:cxn>
                <a:cxn ang="0">
                  <a:pos x="118" y="63"/>
                </a:cxn>
                <a:cxn ang="0">
                  <a:pos x="110" y="63"/>
                </a:cxn>
                <a:cxn ang="0">
                  <a:pos x="78" y="87"/>
                </a:cxn>
                <a:cxn ang="0">
                  <a:pos x="39" y="102"/>
                </a:cxn>
                <a:cxn ang="0">
                  <a:pos x="23" y="95"/>
                </a:cxn>
                <a:cxn ang="0">
                  <a:pos x="39" y="63"/>
                </a:cxn>
                <a:cxn ang="0">
                  <a:pos x="126" y="7"/>
                </a:cxn>
              </a:cxnLst>
              <a:rect l="0" t="0" r="r" b="b"/>
              <a:pathLst>
                <a:path w="836" h="925">
                  <a:moveTo>
                    <a:pt x="189" y="0"/>
                  </a:moveTo>
                  <a:lnTo>
                    <a:pt x="268" y="15"/>
                  </a:lnTo>
                  <a:lnTo>
                    <a:pt x="331" y="71"/>
                  </a:lnTo>
                  <a:lnTo>
                    <a:pt x="378" y="142"/>
                  </a:lnTo>
                  <a:lnTo>
                    <a:pt x="418" y="229"/>
                  </a:lnTo>
                  <a:lnTo>
                    <a:pt x="441" y="332"/>
                  </a:lnTo>
                  <a:lnTo>
                    <a:pt x="449" y="427"/>
                  </a:lnTo>
                  <a:lnTo>
                    <a:pt x="457" y="522"/>
                  </a:lnTo>
                  <a:lnTo>
                    <a:pt x="465" y="593"/>
                  </a:lnTo>
                  <a:lnTo>
                    <a:pt x="465" y="656"/>
                  </a:lnTo>
                  <a:lnTo>
                    <a:pt x="583" y="538"/>
                  </a:lnTo>
                  <a:lnTo>
                    <a:pt x="678" y="419"/>
                  </a:lnTo>
                  <a:lnTo>
                    <a:pt x="733" y="316"/>
                  </a:lnTo>
                  <a:lnTo>
                    <a:pt x="773" y="237"/>
                  </a:lnTo>
                  <a:lnTo>
                    <a:pt x="781" y="189"/>
                  </a:lnTo>
                  <a:lnTo>
                    <a:pt x="781" y="166"/>
                  </a:lnTo>
                  <a:lnTo>
                    <a:pt x="773" y="150"/>
                  </a:lnTo>
                  <a:lnTo>
                    <a:pt x="757" y="126"/>
                  </a:lnTo>
                  <a:lnTo>
                    <a:pt x="741" y="110"/>
                  </a:lnTo>
                  <a:lnTo>
                    <a:pt x="718" y="102"/>
                  </a:lnTo>
                  <a:lnTo>
                    <a:pt x="686" y="95"/>
                  </a:lnTo>
                  <a:lnTo>
                    <a:pt x="678" y="95"/>
                  </a:lnTo>
                  <a:lnTo>
                    <a:pt x="670" y="87"/>
                  </a:lnTo>
                  <a:lnTo>
                    <a:pt x="662" y="87"/>
                  </a:lnTo>
                  <a:lnTo>
                    <a:pt x="662" y="71"/>
                  </a:lnTo>
                  <a:lnTo>
                    <a:pt x="662" y="63"/>
                  </a:lnTo>
                  <a:lnTo>
                    <a:pt x="662" y="55"/>
                  </a:lnTo>
                  <a:lnTo>
                    <a:pt x="670" y="39"/>
                  </a:lnTo>
                  <a:lnTo>
                    <a:pt x="678" y="23"/>
                  </a:lnTo>
                  <a:lnTo>
                    <a:pt x="686" y="15"/>
                  </a:lnTo>
                  <a:lnTo>
                    <a:pt x="702" y="0"/>
                  </a:lnTo>
                  <a:lnTo>
                    <a:pt x="710" y="0"/>
                  </a:lnTo>
                  <a:lnTo>
                    <a:pt x="773" y="15"/>
                  </a:lnTo>
                  <a:lnTo>
                    <a:pt x="820" y="63"/>
                  </a:lnTo>
                  <a:lnTo>
                    <a:pt x="836" y="134"/>
                  </a:lnTo>
                  <a:lnTo>
                    <a:pt x="828" y="197"/>
                  </a:lnTo>
                  <a:lnTo>
                    <a:pt x="796" y="284"/>
                  </a:lnTo>
                  <a:lnTo>
                    <a:pt x="741" y="395"/>
                  </a:lnTo>
                  <a:lnTo>
                    <a:pt x="662" y="514"/>
                  </a:lnTo>
                  <a:lnTo>
                    <a:pt x="560" y="640"/>
                  </a:lnTo>
                  <a:lnTo>
                    <a:pt x="465" y="735"/>
                  </a:lnTo>
                  <a:lnTo>
                    <a:pt x="370" y="807"/>
                  </a:lnTo>
                  <a:lnTo>
                    <a:pt x="284" y="870"/>
                  </a:lnTo>
                  <a:lnTo>
                    <a:pt x="213" y="909"/>
                  </a:lnTo>
                  <a:lnTo>
                    <a:pt x="157" y="925"/>
                  </a:lnTo>
                  <a:lnTo>
                    <a:pt x="94" y="917"/>
                  </a:lnTo>
                  <a:lnTo>
                    <a:pt x="55" y="886"/>
                  </a:lnTo>
                  <a:lnTo>
                    <a:pt x="23" y="854"/>
                  </a:lnTo>
                  <a:lnTo>
                    <a:pt x="7" y="822"/>
                  </a:lnTo>
                  <a:lnTo>
                    <a:pt x="0" y="791"/>
                  </a:lnTo>
                  <a:lnTo>
                    <a:pt x="0" y="775"/>
                  </a:lnTo>
                  <a:lnTo>
                    <a:pt x="7" y="751"/>
                  </a:lnTo>
                  <a:lnTo>
                    <a:pt x="15" y="735"/>
                  </a:lnTo>
                  <a:lnTo>
                    <a:pt x="31" y="727"/>
                  </a:lnTo>
                  <a:lnTo>
                    <a:pt x="39" y="720"/>
                  </a:lnTo>
                  <a:lnTo>
                    <a:pt x="47" y="727"/>
                  </a:lnTo>
                  <a:lnTo>
                    <a:pt x="47" y="735"/>
                  </a:lnTo>
                  <a:lnTo>
                    <a:pt x="86" y="791"/>
                  </a:lnTo>
                  <a:lnTo>
                    <a:pt x="126" y="815"/>
                  </a:lnTo>
                  <a:lnTo>
                    <a:pt x="165" y="822"/>
                  </a:lnTo>
                  <a:lnTo>
                    <a:pt x="189" y="830"/>
                  </a:lnTo>
                  <a:lnTo>
                    <a:pt x="228" y="815"/>
                  </a:lnTo>
                  <a:lnTo>
                    <a:pt x="276" y="799"/>
                  </a:lnTo>
                  <a:lnTo>
                    <a:pt x="315" y="767"/>
                  </a:lnTo>
                  <a:lnTo>
                    <a:pt x="347" y="743"/>
                  </a:lnTo>
                  <a:lnTo>
                    <a:pt x="362" y="735"/>
                  </a:lnTo>
                  <a:lnTo>
                    <a:pt x="362" y="727"/>
                  </a:lnTo>
                  <a:lnTo>
                    <a:pt x="362" y="720"/>
                  </a:lnTo>
                  <a:lnTo>
                    <a:pt x="362" y="712"/>
                  </a:lnTo>
                  <a:lnTo>
                    <a:pt x="362" y="672"/>
                  </a:lnTo>
                  <a:lnTo>
                    <a:pt x="355" y="466"/>
                  </a:lnTo>
                  <a:lnTo>
                    <a:pt x="331" y="300"/>
                  </a:lnTo>
                  <a:lnTo>
                    <a:pt x="315" y="261"/>
                  </a:lnTo>
                  <a:lnTo>
                    <a:pt x="299" y="213"/>
                  </a:lnTo>
                  <a:lnTo>
                    <a:pt x="268" y="158"/>
                  </a:lnTo>
                  <a:lnTo>
                    <a:pt x="228" y="110"/>
                  </a:lnTo>
                  <a:lnTo>
                    <a:pt x="181" y="79"/>
                  </a:lnTo>
                  <a:lnTo>
                    <a:pt x="118" y="63"/>
                  </a:lnTo>
                  <a:lnTo>
                    <a:pt x="110" y="63"/>
                  </a:lnTo>
                  <a:lnTo>
                    <a:pt x="110" y="63"/>
                  </a:lnTo>
                  <a:lnTo>
                    <a:pt x="102" y="71"/>
                  </a:lnTo>
                  <a:lnTo>
                    <a:pt x="78" y="87"/>
                  </a:lnTo>
                  <a:lnTo>
                    <a:pt x="63" y="95"/>
                  </a:lnTo>
                  <a:lnTo>
                    <a:pt x="39" y="102"/>
                  </a:lnTo>
                  <a:lnTo>
                    <a:pt x="31" y="102"/>
                  </a:lnTo>
                  <a:lnTo>
                    <a:pt x="23" y="95"/>
                  </a:lnTo>
                  <a:lnTo>
                    <a:pt x="23" y="87"/>
                  </a:lnTo>
                  <a:lnTo>
                    <a:pt x="39" y="63"/>
                  </a:lnTo>
                  <a:lnTo>
                    <a:pt x="71" y="39"/>
                  </a:lnTo>
                  <a:lnTo>
                    <a:pt x="126" y="7"/>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 name="Freeform 25"/>
            <p:cNvSpPr>
              <a:spLocks/>
            </p:cNvSpPr>
            <p:nvPr/>
          </p:nvSpPr>
          <p:spPr bwMode="auto">
            <a:xfrm>
              <a:off x="16141" y="5513"/>
              <a:ext cx="513" cy="514"/>
            </a:xfrm>
            <a:custGeom>
              <a:avLst/>
              <a:gdLst/>
              <a:ahLst/>
              <a:cxnLst>
                <a:cxn ang="0">
                  <a:pos x="252" y="16"/>
                </a:cxn>
                <a:cxn ang="0">
                  <a:pos x="331" y="111"/>
                </a:cxn>
                <a:cxn ang="0">
                  <a:pos x="371" y="230"/>
                </a:cxn>
                <a:cxn ang="0">
                  <a:pos x="371" y="230"/>
                </a:cxn>
                <a:cxn ang="0">
                  <a:pos x="402" y="158"/>
                </a:cxn>
                <a:cxn ang="0">
                  <a:pos x="465" y="32"/>
                </a:cxn>
                <a:cxn ang="0">
                  <a:pos x="481" y="8"/>
                </a:cxn>
                <a:cxn ang="0">
                  <a:pos x="497" y="8"/>
                </a:cxn>
                <a:cxn ang="0">
                  <a:pos x="513" y="16"/>
                </a:cxn>
                <a:cxn ang="0">
                  <a:pos x="505" y="24"/>
                </a:cxn>
                <a:cxn ang="0">
                  <a:pos x="465" y="95"/>
                </a:cxn>
                <a:cxn ang="0">
                  <a:pos x="434" y="166"/>
                </a:cxn>
                <a:cxn ang="0">
                  <a:pos x="402" y="245"/>
                </a:cxn>
                <a:cxn ang="0">
                  <a:pos x="371" y="340"/>
                </a:cxn>
                <a:cxn ang="0">
                  <a:pos x="339" y="475"/>
                </a:cxn>
                <a:cxn ang="0">
                  <a:pos x="323" y="514"/>
                </a:cxn>
                <a:cxn ang="0">
                  <a:pos x="300" y="514"/>
                </a:cxn>
                <a:cxn ang="0">
                  <a:pos x="292" y="499"/>
                </a:cxn>
                <a:cxn ang="0">
                  <a:pos x="300" y="451"/>
                </a:cxn>
                <a:cxn ang="0">
                  <a:pos x="331" y="340"/>
                </a:cxn>
                <a:cxn ang="0">
                  <a:pos x="339" y="317"/>
                </a:cxn>
                <a:cxn ang="0">
                  <a:pos x="339" y="285"/>
                </a:cxn>
                <a:cxn ang="0">
                  <a:pos x="323" y="166"/>
                </a:cxn>
                <a:cxn ang="0">
                  <a:pos x="244" y="79"/>
                </a:cxn>
                <a:cxn ang="0">
                  <a:pos x="134" y="71"/>
                </a:cxn>
                <a:cxn ang="0">
                  <a:pos x="55" y="103"/>
                </a:cxn>
                <a:cxn ang="0">
                  <a:pos x="31" y="143"/>
                </a:cxn>
                <a:cxn ang="0">
                  <a:pos x="16" y="150"/>
                </a:cxn>
                <a:cxn ang="0">
                  <a:pos x="0" y="143"/>
                </a:cxn>
                <a:cxn ang="0">
                  <a:pos x="0" y="127"/>
                </a:cxn>
                <a:cxn ang="0">
                  <a:pos x="16" y="95"/>
                </a:cxn>
                <a:cxn ang="0">
                  <a:pos x="55" y="48"/>
                </a:cxn>
                <a:cxn ang="0">
                  <a:pos x="181" y="0"/>
                </a:cxn>
              </a:cxnLst>
              <a:rect l="0" t="0" r="r" b="b"/>
              <a:pathLst>
                <a:path w="513" h="514">
                  <a:moveTo>
                    <a:pt x="181" y="0"/>
                  </a:moveTo>
                  <a:lnTo>
                    <a:pt x="252" y="16"/>
                  </a:lnTo>
                  <a:lnTo>
                    <a:pt x="300" y="56"/>
                  </a:lnTo>
                  <a:lnTo>
                    <a:pt x="331" y="111"/>
                  </a:lnTo>
                  <a:lnTo>
                    <a:pt x="355" y="174"/>
                  </a:lnTo>
                  <a:lnTo>
                    <a:pt x="371" y="230"/>
                  </a:lnTo>
                  <a:lnTo>
                    <a:pt x="371" y="230"/>
                  </a:lnTo>
                  <a:lnTo>
                    <a:pt x="371" y="230"/>
                  </a:lnTo>
                  <a:lnTo>
                    <a:pt x="371" y="230"/>
                  </a:lnTo>
                  <a:lnTo>
                    <a:pt x="402" y="158"/>
                  </a:lnTo>
                  <a:lnTo>
                    <a:pt x="434" y="87"/>
                  </a:lnTo>
                  <a:lnTo>
                    <a:pt x="465" y="32"/>
                  </a:lnTo>
                  <a:lnTo>
                    <a:pt x="481" y="8"/>
                  </a:lnTo>
                  <a:lnTo>
                    <a:pt x="481" y="8"/>
                  </a:lnTo>
                  <a:lnTo>
                    <a:pt x="489" y="8"/>
                  </a:lnTo>
                  <a:lnTo>
                    <a:pt x="497" y="8"/>
                  </a:lnTo>
                  <a:lnTo>
                    <a:pt x="505" y="8"/>
                  </a:lnTo>
                  <a:lnTo>
                    <a:pt x="513" y="16"/>
                  </a:lnTo>
                  <a:lnTo>
                    <a:pt x="505" y="16"/>
                  </a:lnTo>
                  <a:lnTo>
                    <a:pt x="505" y="24"/>
                  </a:lnTo>
                  <a:lnTo>
                    <a:pt x="505" y="32"/>
                  </a:lnTo>
                  <a:lnTo>
                    <a:pt x="465" y="95"/>
                  </a:lnTo>
                  <a:lnTo>
                    <a:pt x="442" y="143"/>
                  </a:lnTo>
                  <a:lnTo>
                    <a:pt x="434" y="166"/>
                  </a:lnTo>
                  <a:lnTo>
                    <a:pt x="418" y="198"/>
                  </a:lnTo>
                  <a:lnTo>
                    <a:pt x="402" y="245"/>
                  </a:lnTo>
                  <a:lnTo>
                    <a:pt x="379" y="293"/>
                  </a:lnTo>
                  <a:lnTo>
                    <a:pt x="371" y="340"/>
                  </a:lnTo>
                  <a:lnTo>
                    <a:pt x="355" y="412"/>
                  </a:lnTo>
                  <a:lnTo>
                    <a:pt x="339" y="475"/>
                  </a:lnTo>
                  <a:lnTo>
                    <a:pt x="331" y="499"/>
                  </a:lnTo>
                  <a:lnTo>
                    <a:pt x="323" y="514"/>
                  </a:lnTo>
                  <a:lnTo>
                    <a:pt x="308" y="514"/>
                  </a:lnTo>
                  <a:lnTo>
                    <a:pt x="300" y="514"/>
                  </a:lnTo>
                  <a:lnTo>
                    <a:pt x="300" y="507"/>
                  </a:lnTo>
                  <a:lnTo>
                    <a:pt x="292" y="499"/>
                  </a:lnTo>
                  <a:lnTo>
                    <a:pt x="292" y="491"/>
                  </a:lnTo>
                  <a:lnTo>
                    <a:pt x="300" y="451"/>
                  </a:lnTo>
                  <a:lnTo>
                    <a:pt x="315" y="396"/>
                  </a:lnTo>
                  <a:lnTo>
                    <a:pt x="331" y="340"/>
                  </a:lnTo>
                  <a:lnTo>
                    <a:pt x="331" y="325"/>
                  </a:lnTo>
                  <a:lnTo>
                    <a:pt x="339" y="317"/>
                  </a:lnTo>
                  <a:lnTo>
                    <a:pt x="339" y="301"/>
                  </a:lnTo>
                  <a:lnTo>
                    <a:pt x="339" y="285"/>
                  </a:lnTo>
                  <a:lnTo>
                    <a:pt x="339" y="222"/>
                  </a:lnTo>
                  <a:lnTo>
                    <a:pt x="323" y="166"/>
                  </a:lnTo>
                  <a:lnTo>
                    <a:pt x="292" y="119"/>
                  </a:lnTo>
                  <a:lnTo>
                    <a:pt x="244" y="79"/>
                  </a:lnTo>
                  <a:lnTo>
                    <a:pt x="173" y="63"/>
                  </a:lnTo>
                  <a:lnTo>
                    <a:pt x="134" y="71"/>
                  </a:lnTo>
                  <a:lnTo>
                    <a:pt x="95" y="79"/>
                  </a:lnTo>
                  <a:lnTo>
                    <a:pt x="55" y="103"/>
                  </a:lnTo>
                  <a:lnTo>
                    <a:pt x="31" y="135"/>
                  </a:lnTo>
                  <a:lnTo>
                    <a:pt x="31" y="143"/>
                  </a:lnTo>
                  <a:lnTo>
                    <a:pt x="24" y="150"/>
                  </a:lnTo>
                  <a:lnTo>
                    <a:pt x="16" y="150"/>
                  </a:lnTo>
                  <a:lnTo>
                    <a:pt x="8" y="150"/>
                  </a:lnTo>
                  <a:lnTo>
                    <a:pt x="0" y="143"/>
                  </a:lnTo>
                  <a:lnTo>
                    <a:pt x="0" y="143"/>
                  </a:lnTo>
                  <a:lnTo>
                    <a:pt x="0" y="127"/>
                  </a:lnTo>
                  <a:lnTo>
                    <a:pt x="8" y="111"/>
                  </a:lnTo>
                  <a:lnTo>
                    <a:pt x="16" y="95"/>
                  </a:lnTo>
                  <a:lnTo>
                    <a:pt x="31" y="71"/>
                  </a:lnTo>
                  <a:lnTo>
                    <a:pt x="55" y="48"/>
                  </a:lnTo>
                  <a:lnTo>
                    <a:pt x="118" y="16"/>
                  </a:lnTo>
                  <a:lnTo>
                    <a:pt x="1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26"/>
            <p:cNvSpPr>
              <a:spLocks noEditPoints="1"/>
            </p:cNvSpPr>
            <p:nvPr/>
          </p:nvSpPr>
          <p:spPr bwMode="auto">
            <a:xfrm>
              <a:off x="16764" y="5663"/>
              <a:ext cx="379" cy="357"/>
            </a:xfrm>
            <a:custGeom>
              <a:avLst/>
              <a:gdLst/>
              <a:ahLst/>
              <a:cxnLst>
                <a:cxn ang="0">
                  <a:pos x="213" y="32"/>
                </a:cxn>
                <a:cxn ang="0">
                  <a:pos x="126" y="80"/>
                </a:cxn>
                <a:cxn ang="0">
                  <a:pos x="134" y="143"/>
                </a:cxn>
                <a:cxn ang="0">
                  <a:pos x="213" y="143"/>
                </a:cxn>
                <a:cxn ang="0">
                  <a:pos x="300" y="111"/>
                </a:cxn>
                <a:cxn ang="0">
                  <a:pos x="308" y="56"/>
                </a:cxn>
                <a:cxn ang="0">
                  <a:pos x="284" y="32"/>
                </a:cxn>
                <a:cxn ang="0">
                  <a:pos x="245" y="24"/>
                </a:cxn>
                <a:cxn ang="0">
                  <a:pos x="284" y="8"/>
                </a:cxn>
                <a:cxn ang="0">
                  <a:pos x="340" y="32"/>
                </a:cxn>
                <a:cxn ang="0">
                  <a:pos x="355" y="72"/>
                </a:cxn>
                <a:cxn ang="0">
                  <a:pos x="300" y="151"/>
                </a:cxn>
                <a:cxn ang="0">
                  <a:pos x="190" y="175"/>
                </a:cxn>
                <a:cxn ang="0">
                  <a:pos x="134" y="175"/>
                </a:cxn>
                <a:cxn ang="0">
                  <a:pos x="79" y="198"/>
                </a:cxn>
                <a:cxn ang="0">
                  <a:pos x="71" y="230"/>
                </a:cxn>
                <a:cxn ang="0">
                  <a:pos x="87" y="285"/>
                </a:cxn>
                <a:cxn ang="0">
                  <a:pos x="111" y="317"/>
                </a:cxn>
                <a:cxn ang="0">
                  <a:pos x="166" y="333"/>
                </a:cxn>
                <a:cxn ang="0">
                  <a:pos x="300" y="301"/>
                </a:cxn>
                <a:cxn ang="0">
                  <a:pos x="355" y="262"/>
                </a:cxn>
                <a:cxn ang="0">
                  <a:pos x="363" y="254"/>
                </a:cxn>
                <a:cxn ang="0">
                  <a:pos x="371" y="254"/>
                </a:cxn>
                <a:cxn ang="0">
                  <a:pos x="379" y="269"/>
                </a:cxn>
                <a:cxn ang="0">
                  <a:pos x="363" y="293"/>
                </a:cxn>
                <a:cxn ang="0">
                  <a:pos x="324" y="325"/>
                </a:cxn>
                <a:cxn ang="0">
                  <a:pos x="245" y="349"/>
                </a:cxn>
                <a:cxn ang="0">
                  <a:pos x="166" y="357"/>
                </a:cxn>
                <a:cxn ang="0">
                  <a:pos x="40" y="309"/>
                </a:cxn>
                <a:cxn ang="0">
                  <a:pos x="0" y="206"/>
                </a:cxn>
                <a:cxn ang="0">
                  <a:pos x="55" y="80"/>
                </a:cxn>
                <a:cxn ang="0">
                  <a:pos x="174" y="8"/>
                </a:cxn>
              </a:cxnLst>
              <a:rect l="0" t="0" r="r" b="b"/>
              <a:pathLst>
                <a:path w="379" h="357">
                  <a:moveTo>
                    <a:pt x="245" y="24"/>
                  </a:moveTo>
                  <a:lnTo>
                    <a:pt x="213" y="32"/>
                  </a:lnTo>
                  <a:lnTo>
                    <a:pt x="166" y="48"/>
                  </a:lnTo>
                  <a:lnTo>
                    <a:pt x="126" y="80"/>
                  </a:lnTo>
                  <a:lnTo>
                    <a:pt x="87" y="143"/>
                  </a:lnTo>
                  <a:lnTo>
                    <a:pt x="134" y="143"/>
                  </a:lnTo>
                  <a:lnTo>
                    <a:pt x="166" y="143"/>
                  </a:lnTo>
                  <a:lnTo>
                    <a:pt x="213" y="143"/>
                  </a:lnTo>
                  <a:lnTo>
                    <a:pt x="261" y="127"/>
                  </a:lnTo>
                  <a:lnTo>
                    <a:pt x="300" y="111"/>
                  </a:lnTo>
                  <a:lnTo>
                    <a:pt x="316" y="72"/>
                  </a:lnTo>
                  <a:lnTo>
                    <a:pt x="308" y="56"/>
                  </a:lnTo>
                  <a:lnTo>
                    <a:pt x="300" y="48"/>
                  </a:lnTo>
                  <a:lnTo>
                    <a:pt x="284" y="32"/>
                  </a:lnTo>
                  <a:lnTo>
                    <a:pt x="269" y="32"/>
                  </a:lnTo>
                  <a:lnTo>
                    <a:pt x="245" y="24"/>
                  </a:lnTo>
                  <a:close/>
                  <a:moveTo>
                    <a:pt x="245" y="0"/>
                  </a:moveTo>
                  <a:lnTo>
                    <a:pt x="284" y="8"/>
                  </a:lnTo>
                  <a:lnTo>
                    <a:pt x="316" y="16"/>
                  </a:lnTo>
                  <a:lnTo>
                    <a:pt x="340" y="32"/>
                  </a:lnTo>
                  <a:lnTo>
                    <a:pt x="347" y="48"/>
                  </a:lnTo>
                  <a:lnTo>
                    <a:pt x="355" y="72"/>
                  </a:lnTo>
                  <a:lnTo>
                    <a:pt x="340" y="119"/>
                  </a:lnTo>
                  <a:lnTo>
                    <a:pt x="300" y="151"/>
                  </a:lnTo>
                  <a:lnTo>
                    <a:pt x="245" y="167"/>
                  </a:lnTo>
                  <a:lnTo>
                    <a:pt x="190" y="175"/>
                  </a:lnTo>
                  <a:lnTo>
                    <a:pt x="134" y="175"/>
                  </a:lnTo>
                  <a:lnTo>
                    <a:pt x="134" y="175"/>
                  </a:lnTo>
                  <a:lnTo>
                    <a:pt x="79" y="175"/>
                  </a:lnTo>
                  <a:lnTo>
                    <a:pt x="79" y="198"/>
                  </a:lnTo>
                  <a:lnTo>
                    <a:pt x="71" y="222"/>
                  </a:lnTo>
                  <a:lnTo>
                    <a:pt x="71" y="230"/>
                  </a:lnTo>
                  <a:lnTo>
                    <a:pt x="79" y="262"/>
                  </a:lnTo>
                  <a:lnTo>
                    <a:pt x="87" y="285"/>
                  </a:lnTo>
                  <a:lnTo>
                    <a:pt x="95" y="301"/>
                  </a:lnTo>
                  <a:lnTo>
                    <a:pt x="111" y="317"/>
                  </a:lnTo>
                  <a:lnTo>
                    <a:pt x="142" y="325"/>
                  </a:lnTo>
                  <a:lnTo>
                    <a:pt x="166" y="333"/>
                  </a:lnTo>
                  <a:lnTo>
                    <a:pt x="237" y="325"/>
                  </a:lnTo>
                  <a:lnTo>
                    <a:pt x="300" y="301"/>
                  </a:lnTo>
                  <a:lnTo>
                    <a:pt x="347" y="262"/>
                  </a:lnTo>
                  <a:lnTo>
                    <a:pt x="355" y="262"/>
                  </a:lnTo>
                  <a:lnTo>
                    <a:pt x="355" y="254"/>
                  </a:lnTo>
                  <a:lnTo>
                    <a:pt x="363" y="254"/>
                  </a:lnTo>
                  <a:lnTo>
                    <a:pt x="363" y="254"/>
                  </a:lnTo>
                  <a:lnTo>
                    <a:pt x="371" y="254"/>
                  </a:lnTo>
                  <a:lnTo>
                    <a:pt x="379" y="262"/>
                  </a:lnTo>
                  <a:lnTo>
                    <a:pt x="379" y="269"/>
                  </a:lnTo>
                  <a:lnTo>
                    <a:pt x="379" y="277"/>
                  </a:lnTo>
                  <a:lnTo>
                    <a:pt x="363" y="293"/>
                  </a:lnTo>
                  <a:lnTo>
                    <a:pt x="347" y="309"/>
                  </a:lnTo>
                  <a:lnTo>
                    <a:pt x="324" y="325"/>
                  </a:lnTo>
                  <a:lnTo>
                    <a:pt x="292" y="333"/>
                  </a:lnTo>
                  <a:lnTo>
                    <a:pt x="245" y="349"/>
                  </a:lnTo>
                  <a:lnTo>
                    <a:pt x="197" y="357"/>
                  </a:lnTo>
                  <a:lnTo>
                    <a:pt x="166" y="357"/>
                  </a:lnTo>
                  <a:lnTo>
                    <a:pt x="87" y="341"/>
                  </a:lnTo>
                  <a:lnTo>
                    <a:pt x="40" y="309"/>
                  </a:lnTo>
                  <a:lnTo>
                    <a:pt x="8" y="254"/>
                  </a:lnTo>
                  <a:lnTo>
                    <a:pt x="0" y="206"/>
                  </a:lnTo>
                  <a:lnTo>
                    <a:pt x="16" y="135"/>
                  </a:lnTo>
                  <a:lnTo>
                    <a:pt x="55" y="80"/>
                  </a:lnTo>
                  <a:lnTo>
                    <a:pt x="111" y="32"/>
                  </a:lnTo>
                  <a:lnTo>
                    <a:pt x="174" y="8"/>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27"/>
            <p:cNvSpPr>
              <a:spLocks/>
            </p:cNvSpPr>
            <p:nvPr/>
          </p:nvSpPr>
          <p:spPr bwMode="auto">
            <a:xfrm>
              <a:off x="18035" y="3931"/>
              <a:ext cx="1049" cy="1060"/>
            </a:xfrm>
            <a:custGeom>
              <a:avLst/>
              <a:gdLst/>
              <a:ahLst/>
              <a:cxnLst>
                <a:cxn ang="0">
                  <a:pos x="528" y="0"/>
                </a:cxn>
                <a:cxn ang="0">
                  <a:pos x="544" y="0"/>
                </a:cxn>
                <a:cxn ang="0">
                  <a:pos x="552" y="8"/>
                </a:cxn>
                <a:cxn ang="0">
                  <a:pos x="552" y="23"/>
                </a:cxn>
                <a:cxn ang="0">
                  <a:pos x="560" y="39"/>
                </a:cxn>
                <a:cxn ang="0">
                  <a:pos x="560" y="47"/>
                </a:cxn>
                <a:cxn ang="0">
                  <a:pos x="560" y="498"/>
                </a:cxn>
                <a:cxn ang="0">
                  <a:pos x="1002" y="498"/>
                </a:cxn>
                <a:cxn ang="0">
                  <a:pos x="1018" y="498"/>
                </a:cxn>
                <a:cxn ang="0">
                  <a:pos x="1025" y="498"/>
                </a:cxn>
                <a:cxn ang="0">
                  <a:pos x="1041" y="506"/>
                </a:cxn>
                <a:cxn ang="0">
                  <a:pos x="1049" y="514"/>
                </a:cxn>
                <a:cxn ang="0">
                  <a:pos x="1049" y="530"/>
                </a:cxn>
                <a:cxn ang="0">
                  <a:pos x="1049" y="546"/>
                </a:cxn>
                <a:cxn ang="0">
                  <a:pos x="1041" y="554"/>
                </a:cxn>
                <a:cxn ang="0">
                  <a:pos x="1025" y="561"/>
                </a:cxn>
                <a:cxn ang="0">
                  <a:pos x="1018" y="561"/>
                </a:cxn>
                <a:cxn ang="0">
                  <a:pos x="1002" y="561"/>
                </a:cxn>
                <a:cxn ang="0">
                  <a:pos x="560" y="561"/>
                </a:cxn>
                <a:cxn ang="0">
                  <a:pos x="560" y="1005"/>
                </a:cxn>
                <a:cxn ang="0">
                  <a:pos x="560" y="1020"/>
                </a:cxn>
                <a:cxn ang="0">
                  <a:pos x="552" y="1036"/>
                </a:cxn>
                <a:cxn ang="0">
                  <a:pos x="552" y="1044"/>
                </a:cxn>
                <a:cxn ang="0">
                  <a:pos x="544" y="1060"/>
                </a:cxn>
                <a:cxn ang="0">
                  <a:pos x="528" y="1060"/>
                </a:cxn>
                <a:cxn ang="0">
                  <a:pos x="513" y="1060"/>
                </a:cxn>
                <a:cxn ang="0">
                  <a:pos x="505" y="1044"/>
                </a:cxn>
                <a:cxn ang="0">
                  <a:pos x="497" y="1036"/>
                </a:cxn>
                <a:cxn ang="0">
                  <a:pos x="497" y="1020"/>
                </a:cxn>
                <a:cxn ang="0">
                  <a:pos x="497" y="1005"/>
                </a:cxn>
                <a:cxn ang="0">
                  <a:pos x="497" y="561"/>
                </a:cxn>
                <a:cxn ang="0">
                  <a:pos x="47" y="561"/>
                </a:cxn>
                <a:cxn ang="0">
                  <a:pos x="39" y="561"/>
                </a:cxn>
                <a:cxn ang="0">
                  <a:pos x="23" y="561"/>
                </a:cxn>
                <a:cxn ang="0">
                  <a:pos x="8" y="554"/>
                </a:cxn>
                <a:cxn ang="0">
                  <a:pos x="0" y="546"/>
                </a:cxn>
                <a:cxn ang="0">
                  <a:pos x="0" y="530"/>
                </a:cxn>
                <a:cxn ang="0">
                  <a:pos x="0" y="514"/>
                </a:cxn>
                <a:cxn ang="0">
                  <a:pos x="8" y="506"/>
                </a:cxn>
                <a:cxn ang="0">
                  <a:pos x="23" y="498"/>
                </a:cxn>
                <a:cxn ang="0">
                  <a:pos x="39" y="498"/>
                </a:cxn>
                <a:cxn ang="0">
                  <a:pos x="47" y="498"/>
                </a:cxn>
                <a:cxn ang="0">
                  <a:pos x="497" y="498"/>
                </a:cxn>
                <a:cxn ang="0">
                  <a:pos x="497" y="47"/>
                </a:cxn>
                <a:cxn ang="0">
                  <a:pos x="497" y="39"/>
                </a:cxn>
                <a:cxn ang="0">
                  <a:pos x="497" y="23"/>
                </a:cxn>
                <a:cxn ang="0">
                  <a:pos x="505" y="8"/>
                </a:cxn>
                <a:cxn ang="0">
                  <a:pos x="513" y="0"/>
                </a:cxn>
                <a:cxn ang="0">
                  <a:pos x="528" y="0"/>
                </a:cxn>
              </a:cxnLst>
              <a:rect l="0" t="0" r="r" b="b"/>
              <a:pathLst>
                <a:path w="1049" h="1060">
                  <a:moveTo>
                    <a:pt x="528" y="0"/>
                  </a:moveTo>
                  <a:lnTo>
                    <a:pt x="544" y="0"/>
                  </a:lnTo>
                  <a:lnTo>
                    <a:pt x="552" y="8"/>
                  </a:lnTo>
                  <a:lnTo>
                    <a:pt x="552" y="23"/>
                  </a:lnTo>
                  <a:lnTo>
                    <a:pt x="560" y="39"/>
                  </a:lnTo>
                  <a:lnTo>
                    <a:pt x="560" y="47"/>
                  </a:lnTo>
                  <a:lnTo>
                    <a:pt x="560" y="498"/>
                  </a:lnTo>
                  <a:lnTo>
                    <a:pt x="1002" y="498"/>
                  </a:lnTo>
                  <a:lnTo>
                    <a:pt x="1018" y="498"/>
                  </a:lnTo>
                  <a:lnTo>
                    <a:pt x="1025" y="498"/>
                  </a:lnTo>
                  <a:lnTo>
                    <a:pt x="1041" y="506"/>
                  </a:lnTo>
                  <a:lnTo>
                    <a:pt x="1049" y="514"/>
                  </a:lnTo>
                  <a:lnTo>
                    <a:pt x="1049" y="530"/>
                  </a:lnTo>
                  <a:lnTo>
                    <a:pt x="1049" y="546"/>
                  </a:lnTo>
                  <a:lnTo>
                    <a:pt x="1041" y="554"/>
                  </a:lnTo>
                  <a:lnTo>
                    <a:pt x="1025" y="561"/>
                  </a:lnTo>
                  <a:lnTo>
                    <a:pt x="1018" y="561"/>
                  </a:lnTo>
                  <a:lnTo>
                    <a:pt x="1002" y="561"/>
                  </a:lnTo>
                  <a:lnTo>
                    <a:pt x="560" y="561"/>
                  </a:lnTo>
                  <a:lnTo>
                    <a:pt x="560" y="1005"/>
                  </a:lnTo>
                  <a:lnTo>
                    <a:pt x="560" y="1020"/>
                  </a:lnTo>
                  <a:lnTo>
                    <a:pt x="552" y="1036"/>
                  </a:lnTo>
                  <a:lnTo>
                    <a:pt x="552" y="1044"/>
                  </a:lnTo>
                  <a:lnTo>
                    <a:pt x="544" y="1060"/>
                  </a:lnTo>
                  <a:lnTo>
                    <a:pt x="528" y="1060"/>
                  </a:lnTo>
                  <a:lnTo>
                    <a:pt x="513" y="1060"/>
                  </a:lnTo>
                  <a:lnTo>
                    <a:pt x="505" y="1044"/>
                  </a:lnTo>
                  <a:lnTo>
                    <a:pt x="497" y="1036"/>
                  </a:lnTo>
                  <a:lnTo>
                    <a:pt x="497" y="1020"/>
                  </a:lnTo>
                  <a:lnTo>
                    <a:pt x="497" y="1005"/>
                  </a:lnTo>
                  <a:lnTo>
                    <a:pt x="497" y="561"/>
                  </a:lnTo>
                  <a:lnTo>
                    <a:pt x="47" y="561"/>
                  </a:lnTo>
                  <a:lnTo>
                    <a:pt x="39" y="561"/>
                  </a:lnTo>
                  <a:lnTo>
                    <a:pt x="23" y="561"/>
                  </a:lnTo>
                  <a:lnTo>
                    <a:pt x="8" y="554"/>
                  </a:lnTo>
                  <a:lnTo>
                    <a:pt x="0" y="546"/>
                  </a:lnTo>
                  <a:lnTo>
                    <a:pt x="0" y="530"/>
                  </a:lnTo>
                  <a:lnTo>
                    <a:pt x="0" y="514"/>
                  </a:lnTo>
                  <a:lnTo>
                    <a:pt x="8" y="506"/>
                  </a:lnTo>
                  <a:lnTo>
                    <a:pt x="23" y="498"/>
                  </a:lnTo>
                  <a:lnTo>
                    <a:pt x="39" y="498"/>
                  </a:lnTo>
                  <a:lnTo>
                    <a:pt x="47" y="498"/>
                  </a:lnTo>
                  <a:lnTo>
                    <a:pt x="497" y="498"/>
                  </a:lnTo>
                  <a:lnTo>
                    <a:pt x="497" y="47"/>
                  </a:lnTo>
                  <a:lnTo>
                    <a:pt x="497" y="39"/>
                  </a:lnTo>
                  <a:lnTo>
                    <a:pt x="497" y="23"/>
                  </a:lnTo>
                  <a:lnTo>
                    <a:pt x="505" y="8"/>
                  </a:lnTo>
                  <a:lnTo>
                    <a:pt x="513" y="0"/>
                  </a:lnTo>
                  <a:lnTo>
                    <a:pt x="5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28"/>
            <p:cNvSpPr>
              <a:spLocks/>
            </p:cNvSpPr>
            <p:nvPr/>
          </p:nvSpPr>
          <p:spPr bwMode="auto">
            <a:xfrm>
              <a:off x="19708" y="3503"/>
              <a:ext cx="1444" cy="1907"/>
            </a:xfrm>
            <a:custGeom>
              <a:avLst/>
              <a:gdLst/>
              <a:ahLst/>
              <a:cxnLst>
                <a:cxn ang="0">
                  <a:pos x="1412" y="0"/>
                </a:cxn>
                <a:cxn ang="0">
                  <a:pos x="1428" y="8"/>
                </a:cxn>
                <a:cxn ang="0">
                  <a:pos x="1444" y="16"/>
                </a:cxn>
                <a:cxn ang="0">
                  <a:pos x="1444" y="32"/>
                </a:cxn>
                <a:cxn ang="0">
                  <a:pos x="1444" y="40"/>
                </a:cxn>
                <a:cxn ang="0">
                  <a:pos x="1444" y="40"/>
                </a:cxn>
                <a:cxn ang="0">
                  <a:pos x="1444" y="48"/>
                </a:cxn>
                <a:cxn ang="0">
                  <a:pos x="1436" y="64"/>
                </a:cxn>
                <a:cxn ang="0">
                  <a:pos x="568" y="1884"/>
                </a:cxn>
                <a:cxn ang="0">
                  <a:pos x="560" y="1899"/>
                </a:cxn>
                <a:cxn ang="0">
                  <a:pos x="552" y="1907"/>
                </a:cxn>
                <a:cxn ang="0">
                  <a:pos x="536" y="1907"/>
                </a:cxn>
                <a:cxn ang="0">
                  <a:pos x="520" y="1907"/>
                </a:cxn>
                <a:cxn ang="0">
                  <a:pos x="497" y="1907"/>
                </a:cxn>
                <a:cxn ang="0">
                  <a:pos x="497" y="1907"/>
                </a:cxn>
                <a:cxn ang="0">
                  <a:pos x="142" y="1069"/>
                </a:cxn>
                <a:cxn ang="0">
                  <a:pos x="23" y="1156"/>
                </a:cxn>
                <a:cxn ang="0">
                  <a:pos x="0" y="1124"/>
                </a:cxn>
                <a:cxn ang="0">
                  <a:pos x="220" y="958"/>
                </a:cxn>
                <a:cxn ang="0">
                  <a:pos x="560" y="1749"/>
                </a:cxn>
                <a:cxn ang="0">
                  <a:pos x="1380" y="32"/>
                </a:cxn>
                <a:cxn ang="0">
                  <a:pos x="1388" y="24"/>
                </a:cxn>
                <a:cxn ang="0">
                  <a:pos x="1396" y="8"/>
                </a:cxn>
                <a:cxn ang="0">
                  <a:pos x="1404" y="8"/>
                </a:cxn>
                <a:cxn ang="0">
                  <a:pos x="1412" y="0"/>
                </a:cxn>
              </a:cxnLst>
              <a:rect l="0" t="0" r="r" b="b"/>
              <a:pathLst>
                <a:path w="1444" h="1907">
                  <a:moveTo>
                    <a:pt x="1412" y="0"/>
                  </a:moveTo>
                  <a:lnTo>
                    <a:pt x="1428" y="8"/>
                  </a:lnTo>
                  <a:lnTo>
                    <a:pt x="1444" y="16"/>
                  </a:lnTo>
                  <a:lnTo>
                    <a:pt x="1444" y="32"/>
                  </a:lnTo>
                  <a:lnTo>
                    <a:pt x="1444" y="40"/>
                  </a:lnTo>
                  <a:lnTo>
                    <a:pt x="1444" y="40"/>
                  </a:lnTo>
                  <a:lnTo>
                    <a:pt x="1444" y="48"/>
                  </a:lnTo>
                  <a:lnTo>
                    <a:pt x="1436" y="64"/>
                  </a:lnTo>
                  <a:lnTo>
                    <a:pt x="568" y="1884"/>
                  </a:lnTo>
                  <a:lnTo>
                    <a:pt x="560" y="1899"/>
                  </a:lnTo>
                  <a:lnTo>
                    <a:pt x="552" y="1907"/>
                  </a:lnTo>
                  <a:lnTo>
                    <a:pt x="536" y="1907"/>
                  </a:lnTo>
                  <a:lnTo>
                    <a:pt x="520" y="1907"/>
                  </a:lnTo>
                  <a:lnTo>
                    <a:pt x="497" y="1907"/>
                  </a:lnTo>
                  <a:lnTo>
                    <a:pt x="497" y="1907"/>
                  </a:lnTo>
                  <a:lnTo>
                    <a:pt x="142" y="1069"/>
                  </a:lnTo>
                  <a:lnTo>
                    <a:pt x="23" y="1156"/>
                  </a:lnTo>
                  <a:lnTo>
                    <a:pt x="0" y="1124"/>
                  </a:lnTo>
                  <a:lnTo>
                    <a:pt x="220" y="958"/>
                  </a:lnTo>
                  <a:lnTo>
                    <a:pt x="560" y="1749"/>
                  </a:lnTo>
                  <a:lnTo>
                    <a:pt x="1380" y="32"/>
                  </a:lnTo>
                  <a:lnTo>
                    <a:pt x="1388" y="24"/>
                  </a:lnTo>
                  <a:lnTo>
                    <a:pt x="1396" y="8"/>
                  </a:lnTo>
                  <a:lnTo>
                    <a:pt x="1404" y="8"/>
                  </a:lnTo>
                  <a:lnTo>
                    <a:pt x="14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29"/>
            <p:cNvSpPr>
              <a:spLocks noChangeArrowheads="1"/>
            </p:cNvSpPr>
            <p:nvPr/>
          </p:nvSpPr>
          <p:spPr bwMode="auto">
            <a:xfrm>
              <a:off x="21049" y="3535"/>
              <a:ext cx="5137" cy="7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30"/>
            <p:cNvSpPr>
              <a:spLocks/>
            </p:cNvSpPr>
            <p:nvPr/>
          </p:nvSpPr>
          <p:spPr bwMode="auto">
            <a:xfrm>
              <a:off x="21175" y="3772"/>
              <a:ext cx="1089" cy="1298"/>
            </a:xfrm>
            <a:custGeom>
              <a:avLst/>
              <a:gdLst/>
              <a:ahLst/>
              <a:cxnLst>
                <a:cxn ang="0">
                  <a:pos x="979" y="8"/>
                </a:cxn>
                <a:cxn ang="0">
                  <a:pos x="1058" y="64"/>
                </a:cxn>
                <a:cxn ang="0">
                  <a:pos x="1089" y="182"/>
                </a:cxn>
                <a:cxn ang="0">
                  <a:pos x="1066" y="325"/>
                </a:cxn>
                <a:cxn ang="0">
                  <a:pos x="955" y="578"/>
                </a:cxn>
                <a:cxn ang="0">
                  <a:pos x="718" y="902"/>
                </a:cxn>
                <a:cxn ang="0">
                  <a:pos x="576" y="1053"/>
                </a:cxn>
                <a:cxn ang="0">
                  <a:pos x="403" y="1195"/>
                </a:cxn>
                <a:cxn ang="0">
                  <a:pos x="253" y="1290"/>
                </a:cxn>
                <a:cxn ang="0">
                  <a:pos x="119" y="1290"/>
                </a:cxn>
                <a:cxn ang="0">
                  <a:pos x="32" y="1211"/>
                </a:cxn>
                <a:cxn ang="0">
                  <a:pos x="0" y="1116"/>
                </a:cxn>
                <a:cxn ang="0">
                  <a:pos x="8" y="1069"/>
                </a:cxn>
                <a:cxn ang="0">
                  <a:pos x="32" y="1029"/>
                </a:cxn>
                <a:cxn ang="0">
                  <a:pos x="55" y="1029"/>
                </a:cxn>
                <a:cxn ang="0">
                  <a:pos x="63" y="1045"/>
                </a:cxn>
                <a:cxn ang="0">
                  <a:pos x="134" y="1148"/>
                </a:cxn>
                <a:cxn ang="0">
                  <a:pos x="213" y="1179"/>
                </a:cxn>
                <a:cxn ang="0">
                  <a:pos x="276" y="1171"/>
                </a:cxn>
                <a:cxn ang="0">
                  <a:pos x="379" y="1108"/>
                </a:cxn>
                <a:cxn ang="0">
                  <a:pos x="458" y="1053"/>
                </a:cxn>
                <a:cxn ang="0">
                  <a:pos x="474" y="1037"/>
                </a:cxn>
                <a:cxn ang="0">
                  <a:pos x="482" y="974"/>
                </a:cxn>
                <a:cxn ang="0">
                  <a:pos x="489" y="800"/>
                </a:cxn>
                <a:cxn ang="0">
                  <a:pos x="450" y="388"/>
                </a:cxn>
                <a:cxn ang="0">
                  <a:pos x="340" y="159"/>
                </a:cxn>
                <a:cxn ang="0">
                  <a:pos x="166" y="80"/>
                </a:cxn>
                <a:cxn ang="0">
                  <a:pos x="119" y="119"/>
                </a:cxn>
                <a:cxn ang="0">
                  <a:pos x="87" y="135"/>
                </a:cxn>
                <a:cxn ang="0">
                  <a:pos x="71" y="135"/>
                </a:cxn>
                <a:cxn ang="0">
                  <a:pos x="55" y="127"/>
                </a:cxn>
                <a:cxn ang="0">
                  <a:pos x="71" y="95"/>
                </a:cxn>
                <a:cxn ang="0">
                  <a:pos x="142" y="32"/>
                </a:cxn>
                <a:cxn ang="0">
                  <a:pos x="261" y="0"/>
                </a:cxn>
                <a:cxn ang="0">
                  <a:pos x="426" y="64"/>
                </a:cxn>
                <a:cxn ang="0">
                  <a:pos x="529" y="214"/>
                </a:cxn>
                <a:cxn ang="0">
                  <a:pos x="576" y="404"/>
                </a:cxn>
                <a:cxn ang="0">
                  <a:pos x="600" y="602"/>
                </a:cxn>
                <a:cxn ang="0">
                  <a:pos x="600" y="744"/>
                </a:cxn>
                <a:cxn ang="0">
                  <a:pos x="600" y="934"/>
                </a:cxn>
                <a:cxn ang="0">
                  <a:pos x="600" y="934"/>
                </a:cxn>
                <a:cxn ang="0">
                  <a:pos x="868" y="618"/>
                </a:cxn>
                <a:cxn ang="0">
                  <a:pos x="994" y="372"/>
                </a:cxn>
                <a:cxn ang="0">
                  <a:pos x="1026" y="254"/>
                </a:cxn>
                <a:cxn ang="0">
                  <a:pos x="1002" y="175"/>
                </a:cxn>
                <a:cxn ang="0">
                  <a:pos x="908" y="119"/>
                </a:cxn>
                <a:cxn ang="0">
                  <a:pos x="884" y="119"/>
                </a:cxn>
                <a:cxn ang="0">
                  <a:pos x="876" y="95"/>
                </a:cxn>
                <a:cxn ang="0">
                  <a:pos x="884" y="72"/>
                </a:cxn>
                <a:cxn ang="0">
                  <a:pos x="892" y="32"/>
                </a:cxn>
                <a:cxn ang="0">
                  <a:pos x="923" y="0"/>
                </a:cxn>
              </a:cxnLst>
              <a:rect l="0" t="0" r="r" b="b"/>
              <a:pathLst>
                <a:path w="1089" h="1298">
                  <a:moveTo>
                    <a:pt x="939" y="0"/>
                  </a:moveTo>
                  <a:lnTo>
                    <a:pt x="979" y="8"/>
                  </a:lnTo>
                  <a:lnTo>
                    <a:pt x="1018" y="24"/>
                  </a:lnTo>
                  <a:lnTo>
                    <a:pt x="1058" y="64"/>
                  </a:lnTo>
                  <a:lnTo>
                    <a:pt x="1081" y="111"/>
                  </a:lnTo>
                  <a:lnTo>
                    <a:pt x="1089" y="182"/>
                  </a:lnTo>
                  <a:lnTo>
                    <a:pt x="1081" y="238"/>
                  </a:lnTo>
                  <a:lnTo>
                    <a:pt x="1066" y="325"/>
                  </a:lnTo>
                  <a:lnTo>
                    <a:pt x="1018" y="436"/>
                  </a:lnTo>
                  <a:lnTo>
                    <a:pt x="955" y="578"/>
                  </a:lnTo>
                  <a:lnTo>
                    <a:pt x="852" y="728"/>
                  </a:lnTo>
                  <a:lnTo>
                    <a:pt x="718" y="902"/>
                  </a:lnTo>
                  <a:lnTo>
                    <a:pt x="647" y="982"/>
                  </a:lnTo>
                  <a:lnTo>
                    <a:pt x="576" y="1053"/>
                  </a:lnTo>
                  <a:lnTo>
                    <a:pt x="489" y="1132"/>
                  </a:lnTo>
                  <a:lnTo>
                    <a:pt x="403" y="1195"/>
                  </a:lnTo>
                  <a:lnTo>
                    <a:pt x="324" y="1251"/>
                  </a:lnTo>
                  <a:lnTo>
                    <a:pt x="253" y="1290"/>
                  </a:lnTo>
                  <a:lnTo>
                    <a:pt x="198" y="1298"/>
                  </a:lnTo>
                  <a:lnTo>
                    <a:pt x="119" y="1290"/>
                  </a:lnTo>
                  <a:lnTo>
                    <a:pt x="63" y="1259"/>
                  </a:lnTo>
                  <a:lnTo>
                    <a:pt x="32" y="1211"/>
                  </a:lnTo>
                  <a:lnTo>
                    <a:pt x="8" y="1164"/>
                  </a:lnTo>
                  <a:lnTo>
                    <a:pt x="0" y="1116"/>
                  </a:lnTo>
                  <a:lnTo>
                    <a:pt x="0" y="1092"/>
                  </a:lnTo>
                  <a:lnTo>
                    <a:pt x="8" y="1069"/>
                  </a:lnTo>
                  <a:lnTo>
                    <a:pt x="24" y="1045"/>
                  </a:lnTo>
                  <a:lnTo>
                    <a:pt x="32" y="1029"/>
                  </a:lnTo>
                  <a:lnTo>
                    <a:pt x="48" y="1029"/>
                  </a:lnTo>
                  <a:lnTo>
                    <a:pt x="55" y="1029"/>
                  </a:lnTo>
                  <a:lnTo>
                    <a:pt x="55" y="1037"/>
                  </a:lnTo>
                  <a:lnTo>
                    <a:pt x="63" y="1045"/>
                  </a:lnTo>
                  <a:lnTo>
                    <a:pt x="87" y="1108"/>
                  </a:lnTo>
                  <a:lnTo>
                    <a:pt x="134" y="1148"/>
                  </a:lnTo>
                  <a:lnTo>
                    <a:pt x="174" y="1171"/>
                  </a:lnTo>
                  <a:lnTo>
                    <a:pt x="213" y="1179"/>
                  </a:lnTo>
                  <a:lnTo>
                    <a:pt x="237" y="1179"/>
                  </a:lnTo>
                  <a:lnTo>
                    <a:pt x="276" y="1171"/>
                  </a:lnTo>
                  <a:lnTo>
                    <a:pt x="332" y="1140"/>
                  </a:lnTo>
                  <a:lnTo>
                    <a:pt x="379" y="1108"/>
                  </a:lnTo>
                  <a:lnTo>
                    <a:pt x="426" y="1077"/>
                  </a:lnTo>
                  <a:lnTo>
                    <a:pt x="458" y="1053"/>
                  </a:lnTo>
                  <a:lnTo>
                    <a:pt x="474" y="1037"/>
                  </a:lnTo>
                  <a:lnTo>
                    <a:pt x="474" y="1037"/>
                  </a:lnTo>
                  <a:lnTo>
                    <a:pt x="482" y="1021"/>
                  </a:lnTo>
                  <a:lnTo>
                    <a:pt x="482" y="974"/>
                  </a:lnTo>
                  <a:lnTo>
                    <a:pt x="482" y="895"/>
                  </a:lnTo>
                  <a:lnTo>
                    <a:pt x="489" y="800"/>
                  </a:lnTo>
                  <a:lnTo>
                    <a:pt x="474" y="586"/>
                  </a:lnTo>
                  <a:lnTo>
                    <a:pt x="450" y="388"/>
                  </a:lnTo>
                  <a:lnTo>
                    <a:pt x="403" y="254"/>
                  </a:lnTo>
                  <a:lnTo>
                    <a:pt x="340" y="159"/>
                  </a:lnTo>
                  <a:lnTo>
                    <a:pt x="261" y="95"/>
                  </a:lnTo>
                  <a:lnTo>
                    <a:pt x="166" y="80"/>
                  </a:lnTo>
                  <a:lnTo>
                    <a:pt x="142" y="103"/>
                  </a:lnTo>
                  <a:lnTo>
                    <a:pt x="119" y="119"/>
                  </a:lnTo>
                  <a:lnTo>
                    <a:pt x="103" y="127"/>
                  </a:lnTo>
                  <a:lnTo>
                    <a:pt x="87" y="135"/>
                  </a:lnTo>
                  <a:lnTo>
                    <a:pt x="71" y="135"/>
                  </a:lnTo>
                  <a:lnTo>
                    <a:pt x="71" y="135"/>
                  </a:lnTo>
                  <a:lnTo>
                    <a:pt x="63" y="127"/>
                  </a:lnTo>
                  <a:lnTo>
                    <a:pt x="55" y="127"/>
                  </a:lnTo>
                  <a:lnTo>
                    <a:pt x="55" y="119"/>
                  </a:lnTo>
                  <a:lnTo>
                    <a:pt x="71" y="95"/>
                  </a:lnTo>
                  <a:lnTo>
                    <a:pt x="95" y="64"/>
                  </a:lnTo>
                  <a:lnTo>
                    <a:pt x="142" y="32"/>
                  </a:lnTo>
                  <a:lnTo>
                    <a:pt x="198" y="8"/>
                  </a:lnTo>
                  <a:lnTo>
                    <a:pt x="261" y="0"/>
                  </a:lnTo>
                  <a:lnTo>
                    <a:pt x="355" y="16"/>
                  </a:lnTo>
                  <a:lnTo>
                    <a:pt x="426" y="64"/>
                  </a:lnTo>
                  <a:lnTo>
                    <a:pt x="482" y="127"/>
                  </a:lnTo>
                  <a:lnTo>
                    <a:pt x="529" y="214"/>
                  </a:lnTo>
                  <a:lnTo>
                    <a:pt x="560" y="309"/>
                  </a:lnTo>
                  <a:lnTo>
                    <a:pt x="576" y="404"/>
                  </a:lnTo>
                  <a:lnTo>
                    <a:pt x="592" y="507"/>
                  </a:lnTo>
                  <a:lnTo>
                    <a:pt x="600" y="602"/>
                  </a:lnTo>
                  <a:lnTo>
                    <a:pt x="600" y="681"/>
                  </a:lnTo>
                  <a:lnTo>
                    <a:pt x="600" y="744"/>
                  </a:lnTo>
                  <a:lnTo>
                    <a:pt x="600" y="831"/>
                  </a:lnTo>
                  <a:lnTo>
                    <a:pt x="600" y="934"/>
                  </a:lnTo>
                  <a:lnTo>
                    <a:pt x="600" y="934"/>
                  </a:lnTo>
                  <a:lnTo>
                    <a:pt x="600" y="934"/>
                  </a:lnTo>
                  <a:lnTo>
                    <a:pt x="750" y="768"/>
                  </a:lnTo>
                  <a:lnTo>
                    <a:pt x="868" y="618"/>
                  </a:lnTo>
                  <a:lnTo>
                    <a:pt x="947" y="483"/>
                  </a:lnTo>
                  <a:lnTo>
                    <a:pt x="994" y="372"/>
                  </a:lnTo>
                  <a:lnTo>
                    <a:pt x="1018" y="301"/>
                  </a:lnTo>
                  <a:lnTo>
                    <a:pt x="1026" y="254"/>
                  </a:lnTo>
                  <a:lnTo>
                    <a:pt x="1018" y="214"/>
                  </a:lnTo>
                  <a:lnTo>
                    <a:pt x="1002" y="175"/>
                  </a:lnTo>
                  <a:lnTo>
                    <a:pt x="963" y="143"/>
                  </a:lnTo>
                  <a:lnTo>
                    <a:pt x="908" y="119"/>
                  </a:lnTo>
                  <a:lnTo>
                    <a:pt x="892" y="119"/>
                  </a:lnTo>
                  <a:lnTo>
                    <a:pt x="884" y="119"/>
                  </a:lnTo>
                  <a:lnTo>
                    <a:pt x="876" y="111"/>
                  </a:lnTo>
                  <a:lnTo>
                    <a:pt x="876" y="95"/>
                  </a:lnTo>
                  <a:lnTo>
                    <a:pt x="876" y="88"/>
                  </a:lnTo>
                  <a:lnTo>
                    <a:pt x="884" y="72"/>
                  </a:lnTo>
                  <a:lnTo>
                    <a:pt x="884" y="48"/>
                  </a:lnTo>
                  <a:lnTo>
                    <a:pt x="892" y="32"/>
                  </a:lnTo>
                  <a:lnTo>
                    <a:pt x="908" y="16"/>
                  </a:lnTo>
                  <a:lnTo>
                    <a:pt x="923" y="0"/>
                  </a:lnTo>
                  <a:lnTo>
                    <a:pt x="9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31"/>
            <p:cNvSpPr>
              <a:spLocks/>
            </p:cNvSpPr>
            <p:nvPr/>
          </p:nvSpPr>
          <p:spPr bwMode="auto">
            <a:xfrm>
              <a:off x="22217" y="4595"/>
              <a:ext cx="647" cy="736"/>
            </a:xfrm>
            <a:custGeom>
              <a:avLst/>
              <a:gdLst/>
              <a:ahLst/>
              <a:cxnLst>
                <a:cxn ang="0">
                  <a:pos x="308" y="16"/>
                </a:cxn>
                <a:cxn ang="0">
                  <a:pos x="402" y="111"/>
                </a:cxn>
                <a:cxn ang="0">
                  <a:pos x="450" y="238"/>
                </a:cxn>
                <a:cxn ang="0">
                  <a:pos x="465" y="333"/>
                </a:cxn>
                <a:cxn ang="0">
                  <a:pos x="497" y="254"/>
                </a:cxn>
                <a:cxn ang="0">
                  <a:pos x="568" y="95"/>
                </a:cxn>
                <a:cxn ang="0">
                  <a:pos x="615" y="16"/>
                </a:cxn>
                <a:cxn ang="0">
                  <a:pos x="631" y="8"/>
                </a:cxn>
                <a:cxn ang="0">
                  <a:pos x="639" y="8"/>
                </a:cxn>
                <a:cxn ang="0">
                  <a:pos x="647" y="16"/>
                </a:cxn>
                <a:cxn ang="0">
                  <a:pos x="647" y="32"/>
                </a:cxn>
                <a:cxn ang="0">
                  <a:pos x="568" y="182"/>
                </a:cxn>
                <a:cxn ang="0">
                  <a:pos x="536" y="261"/>
                </a:cxn>
                <a:cxn ang="0">
                  <a:pos x="489" y="380"/>
                </a:cxn>
                <a:cxn ang="0">
                  <a:pos x="458" y="467"/>
                </a:cxn>
                <a:cxn ang="0">
                  <a:pos x="434" y="617"/>
                </a:cxn>
                <a:cxn ang="0">
                  <a:pos x="410" y="705"/>
                </a:cxn>
                <a:cxn ang="0">
                  <a:pos x="386" y="728"/>
                </a:cxn>
                <a:cxn ang="0">
                  <a:pos x="379" y="736"/>
                </a:cxn>
                <a:cxn ang="0">
                  <a:pos x="363" y="720"/>
                </a:cxn>
                <a:cxn ang="0">
                  <a:pos x="363" y="705"/>
                </a:cxn>
                <a:cxn ang="0">
                  <a:pos x="379" y="602"/>
                </a:cxn>
                <a:cxn ang="0">
                  <a:pos x="418" y="459"/>
                </a:cxn>
                <a:cxn ang="0">
                  <a:pos x="426" y="443"/>
                </a:cxn>
                <a:cxn ang="0">
                  <a:pos x="426" y="412"/>
                </a:cxn>
                <a:cxn ang="0">
                  <a:pos x="426" y="325"/>
                </a:cxn>
                <a:cxn ang="0">
                  <a:pos x="394" y="190"/>
                </a:cxn>
                <a:cxn ang="0">
                  <a:pos x="300" y="103"/>
                </a:cxn>
                <a:cxn ang="0">
                  <a:pos x="150" y="103"/>
                </a:cxn>
                <a:cxn ang="0">
                  <a:pos x="39" y="190"/>
                </a:cxn>
                <a:cxn ang="0">
                  <a:pos x="31" y="214"/>
                </a:cxn>
                <a:cxn ang="0">
                  <a:pos x="16" y="214"/>
                </a:cxn>
                <a:cxn ang="0">
                  <a:pos x="0" y="206"/>
                </a:cxn>
                <a:cxn ang="0">
                  <a:pos x="8" y="174"/>
                </a:cxn>
                <a:cxn ang="0">
                  <a:pos x="79" y="64"/>
                </a:cxn>
                <a:cxn ang="0">
                  <a:pos x="173" y="8"/>
                </a:cxn>
              </a:cxnLst>
              <a:rect l="0" t="0" r="r" b="b"/>
              <a:pathLst>
                <a:path w="647" h="736">
                  <a:moveTo>
                    <a:pt x="237" y="0"/>
                  </a:moveTo>
                  <a:lnTo>
                    <a:pt x="308" y="16"/>
                  </a:lnTo>
                  <a:lnTo>
                    <a:pt x="363" y="56"/>
                  </a:lnTo>
                  <a:lnTo>
                    <a:pt x="402" y="111"/>
                  </a:lnTo>
                  <a:lnTo>
                    <a:pt x="434" y="174"/>
                  </a:lnTo>
                  <a:lnTo>
                    <a:pt x="450" y="238"/>
                  </a:lnTo>
                  <a:lnTo>
                    <a:pt x="458" y="293"/>
                  </a:lnTo>
                  <a:lnTo>
                    <a:pt x="465" y="333"/>
                  </a:lnTo>
                  <a:lnTo>
                    <a:pt x="465" y="333"/>
                  </a:lnTo>
                  <a:lnTo>
                    <a:pt x="497" y="254"/>
                  </a:lnTo>
                  <a:lnTo>
                    <a:pt x="536" y="166"/>
                  </a:lnTo>
                  <a:lnTo>
                    <a:pt x="568" y="95"/>
                  </a:lnTo>
                  <a:lnTo>
                    <a:pt x="600" y="40"/>
                  </a:lnTo>
                  <a:lnTo>
                    <a:pt x="615" y="16"/>
                  </a:lnTo>
                  <a:lnTo>
                    <a:pt x="623" y="8"/>
                  </a:lnTo>
                  <a:lnTo>
                    <a:pt x="631" y="8"/>
                  </a:lnTo>
                  <a:lnTo>
                    <a:pt x="631" y="8"/>
                  </a:lnTo>
                  <a:lnTo>
                    <a:pt x="639" y="8"/>
                  </a:lnTo>
                  <a:lnTo>
                    <a:pt x="647" y="16"/>
                  </a:lnTo>
                  <a:lnTo>
                    <a:pt x="647" y="16"/>
                  </a:lnTo>
                  <a:lnTo>
                    <a:pt x="647" y="24"/>
                  </a:lnTo>
                  <a:lnTo>
                    <a:pt x="647" y="32"/>
                  </a:lnTo>
                  <a:lnTo>
                    <a:pt x="600" y="119"/>
                  </a:lnTo>
                  <a:lnTo>
                    <a:pt x="568" y="182"/>
                  </a:lnTo>
                  <a:lnTo>
                    <a:pt x="552" y="222"/>
                  </a:lnTo>
                  <a:lnTo>
                    <a:pt x="536" y="261"/>
                  </a:lnTo>
                  <a:lnTo>
                    <a:pt x="513" y="317"/>
                  </a:lnTo>
                  <a:lnTo>
                    <a:pt x="489" y="380"/>
                  </a:lnTo>
                  <a:lnTo>
                    <a:pt x="473" y="436"/>
                  </a:lnTo>
                  <a:lnTo>
                    <a:pt x="458" y="467"/>
                  </a:lnTo>
                  <a:lnTo>
                    <a:pt x="450" y="546"/>
                  </a:lnTo>
                  <a:lnTo>
                    <a:pt x="434" y="617"/>
                  </a:lnTo>
                  <a:lnTo>
                    <a:pt x="418" y="673"/>
                  </a:lnTo>
                  <a:lnTo>
                    <a:pt x="410" y="705"/>
                  </a:lnTo>
                  <a:lnTo>
                    <a:pt x="394" y="720"/>
                  </a:lnTo>
                  <a:lnTo>
                    <a:pt x="386" y="728"/>
                  </a:lnTo>
                  <a:lnTo>
                    <a:pt x="386" y="736"/>
                  </a:lnTo>
                  <a:lnTo>
                    <a:pt x="379" y="736"/>
                  </a:lnTo>
                  <a:lnTo>
                    <a:pt x="371" y="728"/>
                  </a:lnTo>
                  <a:lnTo>
                    <a:pt x="363" y="720"/>
                  </a:lnTo>
                  <a:lnTo>
                    <a:pt x="363" y="712"/>
                  </a:lnTo>
                  <a:lnTo>
                    <a:pt x="363" y="705"/>
                  </a:lnTo>
                  <a:lnTo>
                    <a:pt x="363" y="665"/>
                  </a:lnTo>
                  <a:lnTo>
                    <a:pt x="379" y="602"/>
                  </a:lnTo>
                  <a:lnTo>
                    <a:pt x="402" y="530"/>
                  </a:lnTo>
                  <a:lnTo>
                    <a:pt x="418" y="459"/>
                  </a:lnTo>
                  <a:lnTo>
                    <a:pt x="418" y="451"/>
                  </a:lnTo>
                  <a:lnTo>
                    <a:pt x="426" y="443"/>
                  </a:lnTo>
                  <a:lnTo>
                    <a:pt x="426" y="428"/>
                  </a:lnTo>
                  <a:lnTo>
                    <a:pt x="426" y="412"/>
                  </a:lnTo>
                  <a:lnTo>
                    <a:pt x="426" y="380"/>
                  </a:lnTo>
                  <a:lnTo>
                    <a:pt x="426" y="325"/>
                  </a:lnTo>
                  <a:lnTo>
                    <a:pt x="410" y="254"/>
                  </a:lnTo>
                  <a:lnTo>
                    <a:pt x="394" y="190"/>
                  </a:lnTo>
                  <a:lnTo>
                    <a:pt x="355" y="135"/>
                  </a:lnTo>
                  <a:lnTo>
                    <a:pt x="300" y="103"/>
                  </a:lnTo>
                  <a:lnTo>
                    <a:pt x="221" y="87"/>
                  </a:lnTo>
                  <a:lnTo>
                    <a:pt x="150" y="103"/>
                  </a:lnTo>
                  <a:lnTo>
                    <a:pt x="79" y="135"/>
                  </a:lnTo>
                  <a:lnTo>
                    <a:pt x="39" y="190"/>
                  </a:lnTo>
                  <a:lnTo>
                    <a:pt x="31" y="206"/>
                  </a:lnTo>
                  <a:lnTo>
                    <a:pt x="31" y="214"/>
                  </a:lnTo>
                  <a:lnTo>
                    <a:pt x="16" y="214"/>
                  </a:lnTo>
                  <a:lnTo>
                    <a:pt x="16" y="214"/>
                  </a:lnTo>
                  <a:lnTo>
                    <a:pt x="8" y="214"/>
                  </a:lnTo>
                  <a:lnTo>
                    <a:pt x="0" y="206"/>
                  </a:lnTo>
                  <a:lnTo>
                    <a:pt x="0" y="198"/>
                  </a:lnTo>
                  <a:lnTo>
                    <a:pt x="8" y="174"/>
                  </a:lnTo>
                  <a:lnTo>
                    <a:pt x="31" y="127"/>
                  </a:lnTo>
                  <a:lnTo>
                    <a:pt x="79" y="64"/>
                  </a:lnTo>
                  <a:lnTo>
                    <a:pt x="118" y="32"/>
                  </a:lnTo>
                  <a:lnTo>
                    <a:pt x="173" y="8"/>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32"/>
            <p:cNvSpPr>
              <a:spLocks/>
            </p:cNvSpPr>
            <p:nvPr/>
          </p:nvSpPr>
          <p:spPr bwMode="auto">
            <a:xfrm>
              <a:off x="22919" y="4896"/>
              <a:ext cx="821" cy="356"/>
            </a:xfrm>
            <a:custGeom>
              <a:avLst/>
              <a:gdLst/>
              <a:ahLst/>
              <a:cxnLst>
                <a:cxn ang="0">
                  <a:pos x="126" y="0"/>
                </a:cxn>
                <a:cxn ang="0">
                  <a:pos x="174" y="24"/>
                </a:cxn>
                <a:cxn ang="0">
                  <a:pos x="197" y="79"/>
                </a:cxn>
                <a:cxn ang="0">
                  <a:pos x="347" y="0"/>
                </a:cxn>
                <a:cxn ang="0">
                  <a:pos x="395" y="8"/>
                </a:cxn>
                <a:cxn ang="0">
                  <a:pos x="450" y="40"/>
                </a:cxn>
                <a:cxn ang="0">
                  <a:pos x="505" y="47"/>
                </a:cxn>
                <a:cxn ang="0">
                  <a:pos x="655" y="0"/>
                </a:cxn>
                <a:cxn ang="0">
                  <a:pos x="718" y="47"/>
                </a:cxn>
                <a:cxn ang="0">
                  <a:pos x="726" y="150"/>
                </a:cxn>
                <a:cxn ang="0">
                  <a:pos x="679" y="269"/>
                </a:cxn>
                <a:cxn ang="0">
                  <a:pos x="679" y="309"/>
                </a:cxn>
                <a:cxn ang="0">
                  <a:pos x="695" y="332"/>
                </a:cxn>
                <a:cxn ang="0">
                  <a:pos x="773" y="277"/>
                </a:cxn>
                <a:cxn ang="0">
                  <a:pos x="797" y="222"/>
                </a:cxn>
                <a:cxn ang="0">
                  <a:pos x="813" y="222"/>
                </a:cxn>
                <a:cxn ang="0">
                  <a:pos x="813" y="261"/>
                </a:cxn>
                <a:cxn ang="0">
                  <a:pos x="695" y="356"/>
                </a:cxn>
                <a:cxn ang="0">
                  <a:pos x="624" y="324"/>
                </a:cxn>
                <a:cxn ang="0">
                  <a:pos x="616" y="269"/>
                </a:cxn>
                <a:cxn ang="0">
                  <a:pos x="655" y="135"/>
                </a:cxn>
                <a:cxn ang="0">
                  <a:pos x="663" y="47"/>
                </a:cxn>
                <a:cxn ang="0">
                  <a:pos x="616" y="24"/>
                </a:cxn>
                <a:cxn ang="0">
                  <a:pos x="466" y="127"/>
                </a:cxn>
                <a:cxn ang="0">
                  <a:pos x="450" y="158"/>
                </a:cxn>
                <a:cxn ang="0">
                  <a:pos x="442" y="190"/>
                </a:cxn>
                <a:cxn ang="0">
                  <a:pos x="426" y="269"/>
                </a:cxn>
                <a:cxn ang="0">
                  <a:pos x="410" y="324"/>
                </a:cxn>
                <a:cxn ang="0">
                  <a:pos x="395" y="348"/>
                </a:cxn>
                <a:cxn ang="0">
                  <a:pos x="355" y="348"/>
                </a:cxn>
                <a:cxn ang="0">
                  <a:pos x="347" y="316"/>
                </a:cxn>
                <a:cxn ang="0">
                  <a:pos x="355" y="277"/>
                </a:cxn>
                <a:cxn ang="0">
                  <a:pos x="355" y="277"/>
                </a:cxn>
                <a:cxn ang="0">
                  <a:pos x="395" y="103"/>
                </a:cxn>
                <a:cxn ang="0">
                  <a:pos x="387" y="47"/>
                </a:cxn>
                <a:cxn ang="0">
                  <a:pos x="339" y="24"/>
                </a:cxn>
                <a:cxn ang="0">
                  <a:pos x="268" y="47"/>
                </a:cxn>
                <a:cxn ang="0">
                  <a:pos x="229" y="87"/>
                </a:cxn>
                <a:cxn ang="0">
                  <a:pos x="190" y="142"/>
                </a:cxn>
                <a:cxn ang="0">
                  <a:pos x="166" y="214"/>
                </a:cxn>
                <a:cxn ang="0">
                  <a:pos x="158" y="253"/>
                </a:cxn>
                <a:cxn ang="0">
                  <a:pos x="142" y="301"/>
                </a:cxn>
                <a:cxn ang="0">
                  <a:pos x="134" y="332"/>
                </a:cxn>
                <a:cxn ang="0">
                  <a:pos x="111" y="356"/>
                </a:cxn>
                <a:cxn ang="0">
                  <a:pos x="71" y="340"/>
                </a:cxn>
                <a:cxn ang="0">
                  <a:pos x="79" y="301"/>
                </a:cxn>
                <a:cxn ang="0">
                  <a:pos x="103" y="198"/>
                </a:cxn>
                <a:cxn ang="0">
                  <a:pos x="118" y="127"/>
                </a:cxn>
                <a:cxn ang="0">
                  <a:pos x="126" y="79"/>
                </a:cxn>
                <a:cxn ang="0">
                  <a:pos x="126" y="47"/>
                </a:cxn>
                <a:cxn ang="0">
                  <a:pos x="95" y="24"/>
                </a:cxn>
                <a:cxn ang="0">
                  <a:pos x="55" y="63"/>
                </a:cxn>
                <a:cxn ang="0">
                  <a:pos x="32" y="127"/>
                </a:cxn>
                <a:cxn ang="0">
                  <a:pos x="16" y="135"/>
                </a:cxn>
                <a:cxn ang="0">
                  <a:pos x="0" y="119"/>
                </a:cxn>
                <a:cxn ang="0">
                  <a:pos x="16" y="87"/>
                </a:cxn>
                <a:cxn ang="0">
                  <a:pos x="40" y="32"/>
                </a:cxn>
                <a:cxn ang="0">
                  <a:pos x="103" y="0"/>
                </a:cxn>
              </a:cxnLst>
              <a:rect l="0" t="0" r="r" b="b"/>
              <a:pathLst>
                <a:path w="821" h="356">
                  <a:moveTo>
                    <a:pt x="103" y="0"/>
                  </a:moveTo>
                  <a:lnTo>
                    <a:pt x="111" y="0"/>
                  </a:lnTo>
                  <a:lnTo>
                    <a:pt x="126" y="0"/>
                  </a:lnTo>
                  <a:lnTo>
                    <a:pt x="142" y="8"/>
                  </a:lnTo>
                  <a:lnTo>
                    <a:pt x="158" y="16"/>
                  </a:lnTo>
                  <a:lnTo>
                    <a:pt x="174" y="24"/>
                  </a:lnTo>
                  <a:lnTo>
                    <a:pt x="182" y="40"/>
                  </a:lnTo>
                  <a:lnTo>
                    <a:pt x="197" y="55"/>
                  </a:lnTo>
                  <a:lnTo>
                    <a:pt x="197" y="79"/>
                  </a:lnTo>
                  <a:lnTo>
                    <a:pt x="229" y="47"/>
                  </a:lnTo>
                  <a:lnTo>
                    <a:pt x="284" y="16"/>
                  </a:lnTo>
                  <a:lnTo>
                    <a:pt x="347" y="0"/>
                  </a:lnTo>
                  <a:lnTo>
                    <a:pt x="363" y="0"/>
                  </a:lnTo>
                  <a:lnTo>
                    <a:pt x="379" y="0"/>
                  </a:lnTo>
                  <a:lnTo>
                    <a:pt x="395" y="8"/>
                  </a:lnTo>
                  <a:lnTo>
                    <a:pt x="410" y="16"/>
                  </a:lnTo>
                  <a:lnTo>
                    <a:pt x="434" y="24"/>
                  </a:lnTo>
                  <a:lnTo>
                    <a:pt x="450" y="40"/>
                  </a:lnTo>
                  <a:lnTo>
                    <a:pt x="458" y="55"/>
                  </a:lnTo>
                  <a:lnTo>
                    <a:pt x="466" y="87"/>
                  </a:lnTo>
                  <a:lnTo>
                    <a:pt x="505" y="47"/>
                  </a:lnTo>
                  <a:lnTo>
                    <a:pt x="552" y="16"/>
                  </a:lnTo>
                  <a:lnTo>
                    <a:pt x="616" y="0"/>
                  </a:lnTo>
                  <a:lnTo>
                    <a:pt x="655" y="0"/>
                  </a:lnTo>
                  <a:lnTo>
                    <a:pt x="679" y="16"/>
                  </a:lnTo>
                  <a:lnTo>
                    <a:pt x="702" y="24"/>
                  </a:lnTo>
                  <a:lnTo>
                    <a:pt x="718" y="47"/>
                  </a:lnTo>
                  <a:lnTo>
                    <a:pt x="734" y="63"/>
                  </a:lnTo>
                  <a:lnTo>
                    <a:pt x="734" y="95"/>
                  </a:lnTo>
                  <a:lnTo>
                    <a:pt x="726" y="150"/>
                  </a:lnTo>
                  <a:lnTo>
                    <a:pt x="702" y="214"/>
                  </a:lnTo>
                  <a:lnTo>
                    <a:pt x="687" y="253"/>
                  </a:lnTo>
                  <a:lnTo>
                    <a:pt x="679" y="269"/>
                  </a:lnTo>
                  <a:lnTo>
                    <a:pt x="679" y="285"/>
                  </a:lnTo>
                  <a:lnTo>
                    <a:pt x="679" y="301"/>
                  </a:lnTo>
                  <a:lnTo>
                    <a:pt x="679" y="309"/>
                  </a:lnTo>
                  <a:lnTo>
                    <a:pt x="679" y="316"/>
                  </a:lnTo>
                  <a:lnTo>
                    <a:pt x="687" y="324"/>
                  </a:lnTo>
                  <a:lnTo>
                    <a:pt x="695" y="332"/>
                  </a:lnTo>
                  <a:lnTo>
                    <a:pt x="726" y="324"/>
                  </a:lnTo>
                  <a:lnTo>
                    <a:pt x="750" y="301"/>
                  </a:lnTo>
                  <a:lnTo>
                    <a:pt x="773" y="277"/>
                  </a:lnTo>
                  <a:lnTo>
                    <a:pt x="789" y="237"/>
                  </a:lnTo>
                  <a:lnTo>
                    <a:pt x="789" y="229"/>
                  </a:lnTo>
                  <a:lnTo>
                    <a:pt x="797" y="222"/>
                  </a:lnTo>
                  <a:lnTo>
                    <a:pt x="805" y="222"/>
                  </a:lnTo>
                  <a:lnTo>
                    <a:pt x="805" y="222"/>
                  </a:lnTo>
                  <a:lnTo>
                    <a:pt x="813" y="222"/>
                  </a:lnTo>
                  <a:lnTo>
                    <a:pt x="821" y="229"/>
                  </a:lnTo>
                  <a:lnTo>
                    <a:pt x="821" y="229"/>
                  </a:lnTo>
                  <a:lnTo>
                    <a:pt x="813" y="261"/>
                  </a:lnTo>
                  <a:lnTo>
                    <a:pt x="789" y="301"/>
                  </a:lnTo>
                  <a:lnTo>
                    <a:pt x="750" y="340"/>
                  </a:lnTo>
                  <a:lnTo>
                    <a:pt x="695" y="356"/>
                  </a:lnTo>
                  <a:lnTo>
                    <a:pt x="671" y="348"/>
                  </a:lnTo>
                  <a:lnTo>
                    <a:pt x="647" y="340"/>
                  </a:lnTo>
                  <a:lnTo>
                    <a:pt x="624" y="324"/>
                  </a:lnTo>
                  <a:lnTo>
                    <a:pt x="616" y="309"/>
                  </a:lnTo>
                  <a:lnTo>
                    <a:pt x="608" y="285"/>
                  </a:lnTo>
                  <a:lnTo>
                    <a:pt x="616" y="269"/>
                  </a:lnTo>
                  <a:lnTo>
                    <a:pt x="616" y="253"/>
                  </a:lnTo>
                  <a:lnTo>
                    <a:pt x="639" y="198"/>
                  </a:lnTo>
                  <a:lnTo>
                    <a:pt x="655" y="135"/>
                  </a:lnTo>
                  <a:lnTo>
                    <a:pt x="671" y="87"/>
                  </a:lnTo>
                  <a:lnTo>
                    <a:pt x="663" y="63"/>
                  </a:lnTo>
                  <a:lnTo>
                    <a:pt x="663" y="47"/>
                  </a:lnTo>
                  <a:lnTo>
                    <a:pt x="647" y="40"/>
                  </a:lnTo>
                  <a:lnTo>
                    <a:pt x="631" y="32"/>
                  </a:lnTo>
                  <a:lnTo>
                    <a:pt x="616" y="24"/>
                  </a:lnTo>
                  <a:lnTo>
                    <a:pt x="552" y="40"/>
                  </a:lnTo>
                  <a:lnTo>
                    <a:pt x="497" y="87"/>
                  </a:lnTo>
                  <a:lnTo>
                    <a:pt x="466" y="127"/>
                  </a:lnTo>
                  <a:lnTo>
                    <a:pt x="450" y="158"/>
                  </a:lnTo>
                  <a:lnTo>
                    <a:pt x="450" y="158"/>
                  </a:lnTo>
                  <a:lnTo>
                    <a:pt x="450" y="158"/>
                  </a:lnTo>
                  <a:lnTo>
                    <a:pt x="450" y="166"/>
                  </a:lnTo>
                  <a:lnTo>
                    <a:pt x="450" y="174"/>
                  </a:lnTo>
                  <a:lnTo>
                    <a:pt x="442" y="190"/>
                  </a:lnTo>
                  <a:lnTo>
                    <a:pt x="442" y="206"/>
                  </a:lnTo>
                  <a:lnTo>
                    <a:pt x="434" y="229"/>
                  </a:lnTo>
                  <a:lnTo>
                    <a:pt x="426" y="269"/>
                  </a:lnTo>
                  <a:lnTo>
                    <a:pt x="418" y="285"/>
                  </a:lnTo>
                  <a:lnTo>
                    <a:pt x="418" y="309"/>
                  </a:lnTo>
                  <a:lnTo>
                    <a:pt x="410" y="324"/>
                  </a:lnTo>
                  <a:lnTo>
                    <a:pt x="410" y="332"/>
                  </a:lnTo>
                  <a:lnTo>
                    <a:pt x="403" y="340"/>
                  </a:lnTo>
                  <a:lnTo>
                    <a:pt x="395" y="348"/>
                  </a:lnTo>
                  <a:lnTo>
                    <a:pt x="379" y="356"/>
                  </a:lnTo>
                  <a:lnTo>
                    <a:pt x="371" y="356"/>
                  </a:lnTo>
                  <a:lnTo>
                    <a:pt x="355" y="348"/>
                  </a:lnTo>
                  <a:lnTo>
                    <a:pt x="347" y="340"/>
                  </a:lnTo>
                  <a:lnTo>
                    <a:pt x="339" y="324"/>
                  </a:lnTo>
                  <a:lnTo>
                    <a:pt x="347" y="316"/>
                  </a:lnTo>
                  <a:lnTo>
                    <a:pt x="347" y="309"/>
                  </a:lnTo>
                  <a:lnTo>
                    <a:pt x="347" y="293"/>
                  </a:lnTo>
                  <a:lnTo>
                    <a:pt x="355" y="277"/>
                  </a:lnTo>
                  <a:lnTo>
                    <a:pt x="355" y="277"/>
                  </a:lnTo>
                  <a:lnTo>
                    <a:pt x="355" y="277"/>
                  </a:lnTo>
                  <a:lnTo>
                    <a:pt x="355" y="277"/>
                  </a:lnTo>
                  <a:lnTo>
                    <a:pt x="387" y="158"/>
                  </a:lnTo>
                  <a:lnTo>
                    <a:pt x="387" y="127"/>
                  </a:lnTo>
                  <a:lnTo>
                    <a:pt x="395" y="103"/>
                  </a:lnTo>
                  <a:lnTo>
                    <a:pt x="395" y="87"/>
                  </a:lnTo>
                  <a:lnTo>
                    <a:pt x="395" y="63"/>
                  </a:lnTo>
                  <a:lnTo>
                    <a:pt x="387" y="47"/>
                  </a:lnTo>
                  <a:lnTo>
                    <a:pt x="379" y="40"/>
                  </a:lnTo>
                  <a:lnTo>
                    <a:pt x="363" y="32"/>
                  </a:lnTo>
                  <a:lnTo>
                    <a:pt x="339" y="24"/>
                  </a:lnTo>
                  <a:lnTo>
                    <a:pt x="316" y="32"/>
                  </a:lnTo>
                  <a:lnTo>
                    <a:pt x="292" y="40"/>
                  </a:lnTo>
                  <a:lnTo>
                    <a:pt x="268" y="47"/>
                  </a:lnTo>
                  <a:lnTo>
                    <a:pt x="253" y="55"/>
                  </a:lnTo>
                  <a:lnTo>
                    <a:pt x="245" y="71"/>
                  </a:lnTo>
                  <a:lnTo>
                    <a:pt x="229" y="87"/>
                  </a:lnTo>
                  <a:lnTo>
                    <a:pt x="213" y="103"/>
                  </a:lnTo>
                  <a:lnTo>
                    <a:pt x="197" y="127"/>
                  </a:lnTo>
                  <a:lnTo>
                    <a:pt x="190" y="142"/>
                  </a:lnTo>
                  <a:lnTo>
                    <a:pt x="182" y="158"/>
                  </a:lnTo>
                  <a:lnTo>
                    <a:pt x="182" y="158"/>
                  </a:lnTo>
                  <a:lnTo>
                    <a:pt x="166" y="214"/>
                  </a:lnTo>
                  <a:lnTo>
                    <a:pt x="166" y="222"/>
                  </a:lnTo>
                  <a:lnTo>
                    <a:pt x="158" y="237"/>
                  </a:lnTo>
                  <a:lnTo>
                    <a:pt x="158" y="253"/>
                  </a:lnTo>
                  <a:lnTo>
                    <a:pt x="150" y="269"/>
                  </a:lnTo>
                  <a:lnTo>
                    <a:pt x="150" y="285"/>
                  </a:lnTo>
                  <a:lnTo>
                    <a:pt x="142" y="301"/>
                  </a:lnTo>
                  <a:lnTo>
                    <a:pt x="142" y="309"/>
                  </a:lnTo>
                  <a:lnTo>
                    <a:pt x="142" y="324"/>
                  </a:lnTo>
                  <a:lnTo>
                    <a:pt x="134" y="332"/>
                  </a:lnTo>
                  <a:lnTo>
                    <a:pt x="126" y="340"/>
                  </a:lnTo>
                  <a:lnTo>
                    <a:pt x="118" y="348"/>
                  </a:lnTo>
                  <a:lnTo>
                    <a:pt x="111" y="356"/>
                  </a:lnTo>
                  <a:lnTo>
                    <a:pt x="95" y="356"/>
                  </a:lnTo>
                  <a:lnTo>
                    <a:pt x="87" y="348"/>
                  </a:lnTo>
                  <a:lnTo>
                    <a:pt x="71" y="340"/>
                  </a:lnTo>
                  <a:lnTo>
                    <a:pt x="71" y="324"/>
                  </a:lnTo>
                  <a:lnTo>
                    <a:pt x="71" y="316"/>
                  </a:lnTo>
                  <a:lnTo>
                    <a:pt x="79" y="301"/>
                  </a:lnTo>
                  <a:lnTo>
                    <a:pt x="79" y="285"/>
                  </a:lnTo>
                  <a:lnTo>
                    <a:pt x="87" y="269"/>
                  </a:lnTo>
                  <a:lnTo>
                    <a:pt x="103" y="198"/>
                  </a:lnTo>
                  <a:lnTo>
                    <a:pt x="111" y="182"/>
                  </a:lnTo>
                  <a:lnTo>
                    <a:pt x="111" y="150"/>
                  </a:lnTo>
                  <a:lnTo>
                    <a:pt x="118" y="127"/>
                  </a:lnTo>
                  <a:lnTo>
                    <a:pt x="126" y="111"/>
                  </a:lnTo>
                  <a:lnTo>
                    <a:pt x="126" y="95"/>
                  </a:lnTo>
                  <a:lnTo>
                    <a:pt x="126" y="79"/>
                  </a:lnTo>
                  <a:lnTo>
                    <a:pt x="134" y="71"/>
                  </a:lnTo>
                  <a:lnTo>
                    <a:pt x="134" y="55"/>
                  </a:lnTo>
                  <a:lnTo>
                    <a:pt x="126" y="47"/>
                  </a:lnTo>
                  <a:lnTo>
                    <a:pt x="118" y="32"/>
                  </a:lnTo>
                  <a:lnTo>
                    <a:pt x="111" y="32"/>
                  </a:lnTo>
                  <a:lnTo>
                    <a:pt x="95" y="24"/>
                  </a:lnTo>
                  <a:lnTo>
                    <a:pt x="79" y="32"/>
                  </a:lnTo>
                  <a:lnTo>
                    <a:pt x="63" y="47"/>
                  </a:lnTo>
                  <a:lnTo>
                    <a:pt x="55" y="63"/>
                  </a:lnTo>
                  <a:lnTo>
                    <a:pt x="47" y="87"/>
                  </a:lnTo>
                  <a:lnTo>
                    <a:pt x="40" y="119"/>
                  </a:lnTo>
                  <a:lnTo>
                    <a:pt x="32" y="127"/>
                  </a:lnTo>
                  <a:lnTo>
                    <a:pt x="32" y="135"/>
                  </a:lnTo>
                  <a:lnTo>
                    <a:pt x="16" y="135"/>
                  </a:lnTo>
                  <a:lnTo>
                    <a:pt x="16" y="135"/>
                  </a:lnTo>
                  <a:lnTo>
                    <a:pt x="8" y="135"/>
                  </a:lnTo>
                  <a:lnTo>
                    <a:pt x="8" y="127"/>
                  </a:lnTo>
                  <a:lnTo>
                    <a:pt x="0" y="119"/>
                  </a:lnTo>
                  <a:lnTo>
                    <a:pt x="8" y="119"/>
                  </a:lnTo>
                  <a:lnTo>
                    <a:pt x="8" y="103"/>
                  </a:lnTo>
                  <a:lnTo>
                    <a:pt x="16" y="87"/>
                  </a:lnTo>
                  <a:lnTo>
                    <a:pt x="24" y="71"/>
                  </a:lnTo>
                  <a:lnTo>
                    <a:pt x="32" y="47"/>
                  </a:lnTo>
                  <a:lnTo>
                    <a:pt x="40" y="32"/>
                  </a:lnTo>
                  <a:lnTo>
                    <a:pt x="63" y="16"/>
                  </a:lnTo>
                  <a:lnTo>
                    <a:pt x="79" y="8"/>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3"/>
            <p:cNvSpPr>
              <a:spLocks/>
            </p:cNvSpPr>
            <p:nvPr/>
          </p:nvSpPr>
          <p:spPr bwMode="auto">
            <a:xfrm>
              <a:off x="23984" y="4390"/>
              <a:ext cx="829" cy="830"/>
            </a:xfrm>
            <a:custGeom>
              <a:avLst/>
              <a:gdLst/>
              <a:ahLst/>
              <a:cxnLst>
                <a:cxn ang="0">
                  <a:pos x="419" y="0"/>
                </a:cxn>
                <a:cxn ang="0">
                  <a:pos x="427" y="0"/>
                </a:cxn>
                <a:cxn ang="0">
                  <a:pos x="434" y="8"/>
                </a:cxn>
                <a:cxn ang="0">
                  <a:pos x="442" y="23"/>
                </a:cxn>
                <a:cxn ang="0">
                  <a:pos x="442" y="31"/>
                </a:cxn>
                <a:cxn ang="0">
                  <a:pos x="442" y="39"/>
                </a:cxn>
                <a:cxn ang="0">
                  <a:pos x="442" y="387"/>
                </a:cxn>
                <a:cxn ang="0">
                  <a:pos x="789" y="387"/>
                </a:cxn>
                <a:cxn ang="0">
                  <a:pos x="797" y="387"/>
                </a:cxn>
                <a:cxn ang="0">
                  <a:pos x="805" y="387"/>
                </a:cxn>
                <a:cxn ang="0">
                  <a:pos x="813" y="395"/>
                </a:cxn>
                <a:cxn ang="0">
                  <a:pos x="821" y="403"/>
                </a:cxn>
                <a:cxn ang="0">
                  <a:pos x="829" y="419"/>
                </a:cxn>
                <a:cxn ang="0">
                  <a:pos x="821" y="427"/>
                </a:cxn>
                <a:cxn ang="0">
                  <a:pos x="813" y="435"/>
                </a:cxn>
                <a:cxn ang="0">
                  <a:pos x="805" y="443"/>
                </a:cxn>
                <a:cxn ang="0">
                  <a:pos x="797" y="443"/>
                </a:cxn>
                <a:cxn ang="0">
                  <a:pos x="789" y="443"/>
                </a:cxn>
                <a:cxn ang="0">
                  <a:pos x="442" y="443"/>
                </a:cxn>
                <a:cxn ang="0">
                  <a:pos x="442" y="791"/>
                </a:cxn>
                <a:cxn ang="0">
                  <a:pos x="442" y="799"/>
                </a:cxn>
                <a:cxn ang="0">
                  <a:pos x="442" y="815"/>
                </a:cxn>
                <a:cxn ang="0">
                  <a:pos x="434" y="822"/>
                </a:cxn>
                <a:cxn ang="0">
                  <a:pos x="427" y="830"/>
                </a:cxn>
                <a:cxn ang="0">
                  <a:pos x="411" y="830"/>
                </a:cxn>
                <a:cxn ang="0">
                  <a:pos x="403" y="830"/>
                </a:cxn>
                <a:cxn ang="0">
                  <a:pos x="395" y="822"/>
                </a:cxn>
                <a:cxn ang="0">
                  <a:pos x="387" y="807"/>
                </a:cxn>
                <a:cxn ang="0">
                  <a:pos x="387" y="799"/>
                </a:cxn>
                <a:cxn ang="0">
                  <a:pos x="387" y="791"/>
                </a:cxn>
                <a:cxn ang="0">
                  <a:pos x="387" y="443"/>
                </a:cxn>
                <a:cxn ang="0">
                  <a:pos x="40" y="443"/>
                </a:cxn>
                <a:cxn ang="0">
                  <a:pos x="32" y="443"/>
                </a:cxn>
                <a:cxn ang="0">
                  <a:pos x="16" y="443"/>
                </a:cxn>
                <a:cxn ang="0">
                  <a:pos x="8" y="435"/>
                </a:cxn>
                <a:cxn ang="0">
                  <a:pos x="0" y="427"/>
                </a:cxn>
                <a:cxn ang="0">
                  <a:pos x="0" y="419"/>
                </a:cxn>
                <a:cxn ang="0">
                  <a:pos x="0" y="403"/>
                </a:cxn>
                <a:cxn ang="0">
                  <a:pos x="8" y="395"/>
                </a:cxn>
                <a:cxn ang="0">
                  <a:pos x="16" y="387"/>
                </a:cxn>
                <a:cxn ang="0">
                  <a:pos x="32" y="387"/>
                </a:cxn>
                <a:cxn ang="0">
                  <a:pos x="40" y="387"/>
                </a:cxn>
                <a:cxn ang="0">
                  <a:pos x="387" y="387"/>
                </a:cxn>
                <a:cxn ang="0">
                  <a:pos x="387" y="39"/>
                </a:cxn>
                <a:cxn ang="0">
                  <a:pos x="387" y="31"/>
                </a:cxn>
                <a:cxn ang="0">
                  <a:pos x="387" y="23"/>
                </a:cxn>
                <a:cxn ang="0">
                  <a:pos x="395" y="8"/>
                </a:cxn>
                <a:cxn ang="0">
                  <a:pos x="403" y="0"/>
                </a:cxn>
                <a:cxn ang="0">
                  <a:pos x="419" y="0"/>
                </a:cxn>
              </a:cxnLst>
              <a:rect l="0" t="0" r="r" b="b"/>
              <a:pathLst>
                <a:path w="829" h="830">
                  <a:moveTo>
                    <a:pt x="419" y="0"/>
                  </a:moveTo>
                  <a:lnTo>
                    <a:pt x="427" y="0"/>
                  </a:lnTo>
                  <a:lnTo>
                    <a:pt x="434" y="8"/>
                  </a:lnTo>
                  <a:lnTo>
                    <a:pt x="442" y="23"/>
                  </a:lnTo>
                  <a:lnTo>
                    <a:pt x="442" y="31"/>
                  </a:lnTo>
                  <a:lnTo>
                    <a:pt x="442" y="39"/>
                  </a:lnTo>
                  <a:lnTo>
                    <a:pt x="442" y="387"/>
                  </a:lnTo>
                  <a:lnTo>
                    <a:pt x="789" y="387"/>
                  </a:lnTo>
                  <a:lnTo>
                    <a:pt x="797" y="387"/>
                  </a:lnTo>
                  <a:lnTo>
                    <a:pt x="805" y="387"/>
                  </a:lnTo>
                  <a:lnTo>
                    <a:pt x="813" y="395"/>
                  </a:lnTo>
                  <a:lnTo>
                    <a:pt x="821" y="403"/>
                  </a:lnTo>
                  <a:lnTo>
                    <a:pt x="829" y="419"/>
                  </a:lnTo>
                  <a:lnTo>
                    <a:pt x="821" y="427"/>
                  </a:lnTo>
                  <a:lnTo>
                    <a:pt x="813" y="435"/>
                  </a:lnTo>
                  <a:lnTo>
                    <a:pt x="805" y="443"/>
                  </a:lnTo>
                  <a:lnTo>
                    <a:pt x="797" y="443"/>
                  </a:lnTo>
                  <a:lnTo>
                    <a:pt x="789" y="443"/>
                  </a:lnTo>
                  <a:lnTo>
                    <a:pt x="442" y="443"/>
                  </a:lnTo>
                  <a:lnTo>
                    <a:pt x="442" y="791"/>
                  </a:lnTo>
                  <a:lnTo>
                    <a:pt x="442" y="799"/>
                  </a:lnTo>
                  <a:lnTo>
                    <a:pt x="442" y="815"/>
                  </a:lnTo>
                  <a:lnTo>
                    <a:pt x="434" y="822"/>
                  </a:lnTo>
                  <a:lnTo>
                    <a:pt x="427" y="830"/>
                  </a:lnTo>
                  <a:lnTo>
                    <a:pt x="411" y="830"/>
                  </a:lnTo>
                  <a:lnTo>
                    <a:pt x="403" y="830"/>
                  </a:lnTo>
                  <a:lnTo>
                    <a:pt x="395" y="822"/>
                  </a:lnTo>
                  <a:lnTo>
                    <a:pt x="387" y="807"/>
                  </a:lnTo>
                  <a:lnTo>
                    <a:pt x="387" y="799"/>
                  </a:lnTo>
                  <a:lnTo>
                    <a:pt x="387" y="791"/>
                  </a:lnTo>
                  <a:lnTo>
                    <a:pt x="387" y="443"/>
                  </a:lnTo>
                  <a:lnTo>
                    <a:pt x="40" y="443"/>
                  </a:lnTo>
                  <a:lnTo>
                    <a:pt x="32" y="443"/>
                  </a:lnTo>
                  <a:lnTo>
                    <a:pt x="16" y="443"/>
                  </a:lnTo>
                  <a:lnTo>
                    <a:pt x="8" y="435"/>
                  </a:lnTo>
                  <a:lnTo>
                    <a:pt x="0" y="427"/>
                  </a:lnTo>
                  <a:lnTo>
                    <a:pt x="0" y="419"/>
                  </a:lnTo>
                  <a:lnTo>
                    <a:pt x="0" y="403"/>
                  </a:lnTo>
                  <a:lnTo>
                    <a:pt x="8" y="395"/>
                  </a:lnTo>
                  <a:lnTo>
                    <a:pt x="16" y="387"/>
                  </a:lnTo>
                  <a:lnTo>
                    <a:pt x="32" y="387"/>
                  </a:lnTo>
                  <a:lnTo>
                    <a:pt x="40" y="387"/>
                  </a:lnTo>
                  <a:lnTo>
                    <a:pt x="387" y="387"/>
                  </a:lnTo>
                  <a:lnTo>
                    <a:pt x="387" y="39"/>
                  </a:lnTo>
                  <a:lnTo>
                    <a:pt x="387" y="31"/>
                  </a:lnTo>
                  <a:lnTo>
                    <a:pt x="387" y="23"/>
                  </a:lnTo>
                  <a:lnTo>
                    <a:pt x="395" y="8"/>
                  </a:lnTo>
                  <a:lnTo>
                    <a:pt x="403" y="0"/>
                  </a:lnTo>
                  <a:lnTo>
                    <a:pt x="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4"/>
            <p:cNvSpPr>
              <a:spLocks/>
            </p:cNvSpPr>
            <p:nvPr/>
          </p:nvSpPr>
          <p:spPr bwMode="auto">
            <a:xfrm>
              <a:off x="24916" y="4595"/>
              <a:ext cx="654" cy="736"/>
            </a:xfrm>
            <a:custGeom>
              <a:avLst/>
              <a:gdLst/>
              <a:ahLst/>
              <a:cxnLst>
                <a:cxn ang="0">
                  <a:pos x="307" y="16"/>
                </a:cxn>
                <a:cxn ang="0">
                  <a:pos x="402" y="111"/>
                </a:cxn>
                <a:cxn ang="0">
                  <a:pos x="449" y="238"/>
                </a:cxn>
                <a:cxn ang="0">
                  <a:pos x="465" y="333"/>
                </a:cxn>
                <a:cxn ang="0">
                  <a:pos x="505" y="254"/>
                </a:cxn>
                <a:cxn ang="0">
                  <a:pos x="576" y="95"/>
                </a:cxn>
                <a:cxn ang="0">
                  <a:pos x="615" y="16"/>
                </a:cxn>
                <a:cxn ang="0">
                  <a:pos x="631" y="8"/>
                </a:cxn>
                <a:cxn ang="0">
                  <a:pos x="647" y="8"/>
                </a:cxn>
                <a:cxn ang="0">
                  <a:pos x="654" y="16"/>
                </a:cxn>
                <a:cxn ang="0">
                  <a:pos x="647" y="32"/>
                </a:cxn>
                <a:cxn ang="0">
                  <a:pos x="576" y="182"/>
                </a:cxn>
                <a:cxn ang="0">
                  <a:pos x="536" y="261"/>
                </a:cxn>
                <a:cxn ang="0">
                  <a:pos x="489" y="380"/>
                </a:cxn>
                <a:cxn ang="0">
                  <a:pos x="465" y="467"/>
                </a:cxn>
                <a:cxn ang="0">
                  <a:pos x="434" y="617"/>
                </a:cxn>
                <a:cxn ang="0">
                  <a:pos x="410" y="705"/>
                </a:cxn>
                <a:cxn ang="0">
                  <a:pos x="394" y="728"/>
                </a:cxn>
                <a:cxn ang="0">
                  <a:pos x="386" y="736"/>
                </a:cxn>
                <a:cxn ang="0">
                  <a:pos x="370" y="720"/>
                </a:cxn>
                <a:cxn ang="0">
                  <a:pos x="363" y="705"/>
                </a:cxn>
                <a:cxn ang="0">
                  <a:pos x="386" y="602"/>
                </a:cxn>
                <a:cxn ang="0">
                  <a:pos x="426" y="459"/>
                </a:cxn>
                <a:cxn ang="0">
                  <a:pos x="426" y="443"/>
                </a:cxn>
                <a:cxn ang="0">
                  <a:pos x="434" y="412"/>
                </a:cxn>
                <a:cxn ang="0">
                  <a:pos x="426" y="325"/>
                </a:cxn>
                <a:cxn ang="0">
                  <a:pos x="394" y="190"/>
                </a:cxn>
                <a:cxn ang="0">
                  <a:pos x="307" y="103"/>
                </a:cxn>
                <a:cxn ang="0">
                  <a:pos x="149" y="103"/>
                </a:cxn>
                <a:cxn ang="0">
                  <a:pos x="47" y="190"/>
                </a:cxn>
                <a:cxn ang="0">
                  <a:pos x="31" y="214"/>
                </a:cxn>
                <a:cxn ang="0">
                  <a:pos x="15" y="214"/>
                </a:cxn>
                <a:cxn ang="0">
                  <a:pos x="7" y="206"/>
                </a:cxn>
                <a:cxn ang="0">
                  <a:pos x="7" y="174"/>
                </a:cxn>
                <a:cxn ang="0">
                  <a:pos x="86" y="64"/>
                </a:cxn>
                <a:cxn ang="0">
                  <a:pos x="181" y="8"/>
                </a:cxn>
              </a:cxnLst>
              <a:rect l="0" t="0" r="r" b="b"/>
              <a:pathLst>
                <a:path w="654" h="736">
                  <a:moveTo>
                    <a:pt x="244" y="0"/>
                  </a:moveTo>
                  <a:lnTo>
                    <a:pt x="307" y="16"/>
                  </a:lnTo>
                  <a:lnTo>
                    <a:pt x="363" y="56"/>
                  </a:lnTo>
                  <a:lnTo>
                    <a:pt x="402" y="111"/>
                  </a:lnTo>
                  <a:lnTo>
                    <a:pt x="434" y="174"/>
                  </a:lnTo>
                  <a:lnTo>
                    <a:pt x="449" y="238"/>
                  </a:lnTo>
                  <a:lnTo>
                    <a:pt x="465" y="293"/>
                  </a:lnTo>
                  <a:lnTo>
                    <a:pt x="465" y="333"/>
                  </a:lnTo>
                  <a:lnTo>
                    <a:pt x="465" y="333"/>
                  </a:lnTo>
                  <a:lnTo>
                    <a:pt x="505" y="254"/>
                  </a:lnTo>
                  <a:lnTo>
                    <a:pt x="536" y="166"/>
                  </a:lnTo>
                  <a:lnTo>
                    <a:pt x="576" y="95"/>
                  </a:lnTo>
                  <a:lnTo>
                    <a:pt x="599" y="40"/>
                  </a:lnTo>
                  <a:lnTo>
                    <a:pt x="615" y="16"/>
                  </a:lnTo>
                  <a:lnTo>
                    <a:pt x="623" y="8"/>
                  </a:lnTo>
                  <a:lnTo>
                    <a:pt x="631" y="8"/>
                  </a:lnTo>
                  <a:lnTo>
                    <a:pt x="639" y="8"/>
                  </a:lnTo>
                  <a:lnTo>
                    <a:pt x="647" y="8"/>
                  </a:lnTo>
                  <a:lnTo>
                    <a:pt x="647" y="16"/>
                  </a:lnTo>
                  <a:lnTo>
                    <a:pt x="654" y="16"/>
                  </a:lnTo>
                  <a:lnTo>
                    <a:pt x="654" y="24"/>
                  </a:lnTo>
                  <a:lnTo>
                    <a:pt x="647" y="32"/>
                  </a:lnTo>
                  <a:lnTo>
                    <a:pt x="607" y="119"/>
                  </a:lnTo>
                  <a:lnTo>
                    <a:pt x="576" y="182"/>
                  </a:lnTo>
                  <a:lnTo>
                    <a:pt x="552" y="222"/>
                  </a:lnTo>
                  <a:lnTo>
                    <a:pt x="536" y="261"/>
                  </a:lnTo>
                  <a:lnTo>
                    <a:pt x="512" y="317"/>
                  </a:lnTo>
                  <a:lnTo>
                    <a:pt x="489" y="380"/>
                  </a:lnTo>
                  <a:lnTo>
                    <a:pt x="473" y="436"/>
                  </a:lnTo>
                  <a:lnTo>
                    <a:pt x="465" y="467"/>
                  </a:lnTo>
                  <a:lnTo>
                    <a:pt x="449" y="546"/>
                  </a:lnTo>
                  <a:lnTo>
                    <a:pt x="434" y="617"/>
                  </a:lnTo>
                  <a:lnTo>
                    <a:pt x="418" y="673"/>
                  </a:lnTo>
                  <a:lnTo>
                    <a:pt x="410" y="705"/>
                  </a:lnTo>
                  <a:lnTo>
                    <a:pt x="402" y="720"/>
                  </a:lnTo>
                  <a:lnTo>
                    <a:pt x="394" y="728"/>
                  </a:lnTo>
                  <a:lnTo>
                    <a:pt x="386" y="736"/>
                  </a:lnTo>
                  <a:lnTo>
                    <a:pt x="386" y="736"/>
                  </a:lnTo>
                  <a:lnTo>
                    <a:pt x="370" y="728"/>
                  </a:lnTo>
                  <a:lnTo>
                    <a:pt x="370" y="720"/>
                  </a:lnTo>
                  <a:lnTo>
                    <a:pt x="363" y="712"/>
                  </a:lnTo>
                  <a:lnTo>
                    <a:pt x="363" y="705"/>
                  </a:lnTo>
                  <a:lnTo>
                    <a:pt x="370" y="665"/>
                  </a:lnTo>
                  <a:lnTo>
                    <a:pt x="386" y="602"/>
                  </a:lnTo>
                  <a:lnTo>
                    <a:pt x="402" y="530"/>
                  </a:lnTo>
                  <a:lnTo>
                    <a:pt x="426" y="459"/>
                  </a:lnTo>
                  <a:lnTo>
                    <a:pt x="426" y="451"/>
                  </a:lnTo>
                  <a:lnTo>
                    <a:pt x="426" y="443"/>
                  </a:lnTo>
                  <a:lnTo>
                    <a:pt x="426" y="428"/>
                  </a:lnTo>
                  <a:lnTo>
                    <a:pt x="434" y="412"/>
                  </a:lnTo>
                  <a:lnTo>
                    <a:pt x="434" y="380"/>
                  </a:lnTo>
                  <a:lnTo>
                    <a:pt x="426" y="325"/>
                  </a:lnTo>
                  <a:lnTo>
                    <a:pt x="418" y="254"/>
                  </a:lnTo>
                  <a:lnTo>
                    <a:pt x="394" y="190"/>
                  </a:lnTo>
                  <a:lnTo>
                    <a:pt x="363" y="135"/>
                  </a:lnTo>
                  <a:lnTo>
                    <a:pt x="307" y="103"/>
                  </a:lnTo>
                  <a:lnTo>
                    <a:pt x="228" y="87"/>
                  </a:lnTo>
                  <a:lnTo>
                    <a:pt x="149" y="103"/>
                  </a:lnTo>
                  <a:lnTo>
                    <a:pt x="86" y="135"/>
                  </a:lnTo>
                  <a:lnTo>
                    <a:pt x="47" y="190"/>
                  </a:lnTo>
                  <a:lnTo>
                    <a:pt x="39" y="206"/>
                  </a:lnTo>
                  <a:lnTo>
                    <a:pt x="31" y="214"/>
                  </a:lnTo>
                  <a:lnTo>
                    <a:pt x="23" y="214"/>
                  </a:lnTo>
                  <a:lnTo>
                    <a:pt x="15" y="214"/>
                  </a:lnTo>
                  <a:lnTo>
                    <a:pt x="7" y="214"/>
                  </a:lnTo>
                  <a:lnTo>
                    <a:pt x="7" y="206"/>
                  </a:lnTo>
                  <a:lnTo>
                    <a:pt x="0" y="198"/>
                  </a:lnTo>
                  <a:lnTo>
                    <a:pt x="7" y="174"/>
                  </a:lnTo>
                  <a:lnTo>
                    <a:pt x="31" y="127"/>
                  </a:lnTo>
                  <a:lnTo>
                    <a:pt x="86" y="64"/>
                  </a:lnTo>
                  <a:lnTo>
                    <a:pt x="126" y="32"/>
                  </a:lnTo>
                  <a:lnTo>
                    <a:pt x="181" y="8"/>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5"/>
            <p:cNvSpPr>
              <a:spLocks noEditPoints="1"/>
            </p:cNvSpPr>
            <p:nvPr/>
          </p:nvSpPr>
          <p:spPr bwMode="auto">
            <a:xfrm>
              <a:off x="25641" y="4896"/>
              <a:ext cx="379" cy="356"/>
            </a:xfrm>
            <a:custGeom>
              <a:avLst/>
              <a:gdLst/>
              <a:ahLst/>
              <a:cxnLst>
                <a:cxn ang="0">
                  <a:pos x="214" y="32"/>
                </a:cxn>
                <a:cxn ang="0">
                  <a:pos x="119" y="79"/>
                </a:cxn>
                <a:cxn ang="0">
                  <a:pos x="135" y="142"/>
                </a:cxn>
                <a:cxn ang="0">
                  <a:pos x="214" y="142"/>
                </a:cxn>
                <a:cxn ang="0">
                  <a:pos x="300" y="103"/>
                </a:cxn>
                <a:cxn ang="0">
                  <a:pos x="308" y="55"/>
                </a:cxn>
                <a:cxn ang="0">
                  <a:pos x="285" y="32"/>
                </a:cxn>
                <a:cxn ang="0">
                  <a:pos x="245" y="24"/>
                </a:cxn>
                <a:cxn ang="0">
                  <a:pos x="285" y="8"/>
                </a:cxn>
                <a:cxn ang="0">
                  <a:pos x="332" y="32"/>
                </a:cxn>
                <a:cxn ang="0">
                  <a:pos x="356" y="71"/>
                </a:cxn>
                <a:cxn ang="0">
                  <a:pos x="300" y="142"/>
                </a:cxn>
                <a:cxn ang="0">
                  <a:pos x="190" y="166"/>
                </a:cxn>
                <a:cxn ang="0">
                  <a:pos x="135" y="174"/>
                </a:cxn>
                <a:cxn ang="0">
                  <a:pos x="72" y="198"/>
                </a:cxn>
                <a:cxn ang="0">
                  <a:pos x="72" y="229"/>
                </a:cxn>
                <a:cxn ang="0">
                  <a:pos x="79" y="285"/>
                </a:cxn>
                <a:cxn ang="0">
                  <a:pos x="111" y="316"/>
                </a:cxn>
                <a:cxn ang="0">
                  <a:pos x="166" y="332"/>
                </a:cxn>
                <a:cxn ang="0">
                  <a:pos x="300" y="301"/>
                </a:cxn>
                <a:cxn ang="0">
                  <a:pos x="348" y="253"/>
                </a:cxn>
                <a:cxn ang="0">
                  <a:pos x="356" y="253"/>
                </a:cxn>
                <a:cxn ang="0">
                  <a:pos x="371" y="253"/>
                </a:cxn>
                <a:cxn ang="0">
                  <a:pos x="379" y="269"/>
                </a:cxn>
                <a:cxn ang="0">
                  <a:pos x="363" y="293"/>
                </a:cxn>
                <a:cxn ang="0">
                  <a:pos x="324" y="316"/>
                </a:cxn>
                <a:cxn ang="0">
                  <a:pos x="237" y="348"/>
                </a:cxn>
                <a:cxn ang="0">
                  <a:pos x="166" y="356"/>
                </a:cxn>
                <a:cxn ang="0">
                  <a:pos x="40" y="301"/>
                </a:cxn>
                <a:cxn ang="0">
                  <a:pos x="0" y="198"/>
                </a:cxn>
                <a:cxn ang="0">
                  <a:pos x="56" y="71"/>
                </a:cxn>
                <a:cxn ang="0">
                  <a:pos x="174" y="8"/>
                </a:cxn>
              </a:cxnLst>
              <a:rect l="0" t="0" r="r" b="b"/>
              <a:pathLst>
                <a:path w="379" h="356">
                  <a:moveTo>
                    <a:pt x="245" y="24"/>
                  </a:moveTo>
                  <a:lnTo>
                    <a:pt x="214" y="32"/>
                  </a:lnTo>
                  <a:lnTo>
                    <a:pt x="166" y="40"/>
                  </a:lnTo>
                  <a:lnTo>
                    <a:pt x="119" y="79"/>
                  </a:lnTo>
                  <a:lnTo>
                    <a:pt x="87" y="142"/>
                  </a:lnTo>
                  <a:lnTo>
                    <a:pt x="135" y="142"/>
                  </a:lnTo>
                  <a:lnTo>
                    <a:pt x="166" y="142"/>
                  </a:lnTo>
                  <a:lnTo>
                    <a:pt x="214" y="142"/>
                  </a:lnTo>
                  <a:lnTo>
                    <a:pt x="261" y="127"/>
                  </a:lnTo>
                  <a:lnTo>
                    <a:pt x="300" y="103"/>
                  </a:lnTo>
                  <a:lnTo>
                    <a:pt x="316" y="71"/>
                  </a:lnTo>
                  <a:lnTo>
                    <a:pt x="308" y="55"/>
                  </a:lnTo>
                  <a:lnTo>
                    <a:pt x="300" y="40"/>
                  </a:lnTo>
                  <a:lnTo>
                    <a:pt x="285" y="32"/>
                  </a:lnTo>
                  <a:lnTo>
                    <a:pt x="261" y="24"/>
                  </a:lnTo>
                  <a:lnTo>
                    <a:pt x="245" y="24"/>
                  </a:lnTo>
                  <a:close/>
                  <a:moveTo>
                    <a:pt x="245" y="0"/>
                  </a:moveTo>
                  <a:lnTo>
                    <a:pt x="285" y="8"/>
                  </a:lnTo>
                  <a:lnTo>
                    <a:pt x="316" y="16"/>
                  </a:lnTo>
                  <a:lnTo>
                    <a:pt x="332" y="32"/>
                  </a:lnTo>
                  <a:lnTo>
                    <a:pt x="348" y="47"/>
                  </a:lnTo>
                  <a:lnTo>
                    <a:pt x="356" y="71"/>
                  </a:lnTo>
                  <a:lnTo>
                    <a:pt x="340" y="119"/>
                  </a:lnTo>
                  <a:lnTo>
                    <a:pt x="300" y="142"/>
                  </a:lnTo>
                  <a:lnTo>
                    <a:pt x="245" y="158"/>
                  </a:lnTo>
                  <a:lnTo>
                    <a:pt x="190" y="166"/>
                  </a:lnTo>
                  <a:lnTo>
                    <a:pt x="135" y="174"/>
                  </a:lnTo>
                  <a:lnTo>
                    <a:pt x="135" y="174"/>
                  </a:lnTo>
                  <a:lnTo>
                    <a:pt x="79" y="174"/>
                  </a:lnTo>
                  <a:lnTo>
                    <a:pt x="72" y="198"/>
                  </a:lnTo>
                  <a:lnTo>
                    <a:pt x="72" y="214"/>
                  </a:lnTo>
                  <a:lnTo>
                    <a:pt x="72" y="229"/>
                  </a:lnTo>
                  <a:lnTo>
                    <a:pt x="72" y="253"/>
                  </a:lnTo>
                  <a:lnTo>
                    <a:pt x="79" y="285"/>
                  </a:lnTo>
                  <a:lnTo>
                    <a:pt x="95" y="301"/>
                  </a:lnTo>
                  <a:lnTo>
                    <a:pt x="111" y="316"/>
                  </a:lnTo>
                  <a:lnTo>
                    <a:pt x="135" y="324"/>
                  </a:lnTo>
                  <a:lnTo>
                    <a:pt x="166" y="332"/>
                  </a:lnTo>
                  <a:lnTo>
                    <a:pt x="237" y="324"/>
                  </a:lnTo>
                  <a:lnTo>
                    <a:pt x="300" y="301"/>
                  </a:lnTo>
                  <a:lnTo>
                    <a:pt x="348" y="261"/>
                  </a:lnTo>
                  <a:lnTo>
                    <a:pt x="348" y="253"/>
                  </a:lnTo>
                  <a:lnTo>
                    <a:pt x="356" y="253"/>
                  </a:lnTo>
                  <a:lnTo>
                    <a:pt x="356" y="253"/>
                  </a:lnTo>
                  <a:lnTo>
                    <a:pt x="363" y="253"/>
                  </a:lnTo>
                  <a:lnTo>
                    <a:pt x="371" y="253"/>
                  </a:lnTo>
                  <a:lnTo>
                    <a:pt x="379" y="261"/>
                  </a:lnTo>
                  <a:lnTo>
                    <a:pt x="379" y="269"/>
                  </a:lnTo>
                  <a:lnTo>
                    <a:pt x="371" y="277"/>
                  </a:lnTo>
                  <a:lnTo>
                    <a:pt x="363" y="293"/>
                  </a:lnTo>
                  <a:lnTo>
                    <a:pt x="348" y="309"/>
                  </a:lnTo>
                  <a:lnTo>
                    <a:pt x="324" y="316"/>
                  </a:lnTo>
                  <a:lnTo>
                    <a:pt x="292" y="332"/>
                  </a:lnTo>
                  <a:lnTo>
                    <a:pt x="237" y="348"/>
                  </a:lnTo>
                  <a:lnTo>
                    <a:pt x="190" y="356"/>
                  </a:lnTo>
                  <a:lnTo>
                    <a:pt x="166" y="356"/>
                  </a:lnTo>
                  <a:lnTo>
                    <a:pt x="87" y="340"/>
                  </a:lnTo>
                  <a:lnTo>
                    <a:pt x="40" y="301"/>
                  </a:lnTo>
                  <a:lnTo>
                    <a:pt x="8" y="253"/>
                  </a:lnTo>
                  <a:lnTo>
                    <a:pt x="0" y="198"/>
                  </a:lnTo>
                  <a:lnTo>
                    <a:pt x="16" y="127"/>
                  </a:lnTo>
                  <a:lnTo>
                    <a:pt x="56" y="71"/>
                  </a:lnTo>
                  <a:lnTo>
                    <a:pt x="111" y="32"/>
                  </a:lnTo>
                  <a:lnTo>
                    <a:pt x="174" y="8"/>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0" name="Group 4"/>
          <p:cNvGrpSpPr>
            <a:grpSpLocks noChangeAspect="1"/>
          </p:cNvGrpSpPr>
          <p:nvPr>
            <p:custDataLst>
              <p:tags r:id="rId3"/>
            </p:custDataLst>
          </p:nvPr>
        </p:nvGrpSpPr>
        <p:grpSpPr bwMode="auto">
          <a:xfrm>
            <a:off x="195011" y="3669673"/>
            <a:ext cx="8232021" cy="584279"/>
            <a:chOff x="409" y="1036"/>
            <a:chExt cx="30644" cy="2175"/>
          </a:xfrm>
          <a:solidFill>
            <a:srgbClr val="C00000"/>
          </a:solidFill>
        </p:grpSpPr>
        <p:sp>
          <p:nvSpPr>
            <p:cNvPr id="4102" name="Freeform 6"/>
            <p:cNvSpPr>
              <a:spLocks/>
            </p:cNvSpPr>
            <p:nvPr/>
          </p:nvSpPr>
          <p:spPr bwMode="auto">
            <a:xfrm>
              <a:off x="409" y="1170"/>
              <a:ext cx="356" cy="1622"/>
            </a:xfrm>
            <a:custGeom>
              <a:avLst/>
              <a:gdLst/>
              <a:ahLst/>
              <a:cxnLst>
                <a:cxn ang="0">
                  <a:pos x="328" y="0"/>
                </a:cxn>
                <a:cxn ang="0">
                  <a:pos x="337" y="0"/>
                </a:cxn>
                <a:cxn ang="0">
                  <a:pos x="356" y="9"/>
                </a:cxn>
                <a:cxn ang="0">
                  <a:pos x="356" y="28"/>
                </a:cxn>
                <a:cxn ang="0">
                  <a:pos x="356" y="38"/>
                </a:cxn>
                <a:cxn ang="0">
                  <a:pos x="356" y="48"/>
                </a:cxn>
                <a:cxn ang="0">
                  <a:pos x="346" y="57"/>
                </a:cxn>
                <a:cxn ang="0">
                  <a:pos x="66" y="811"/>
                </a:cxn>
                <a:cxn ang="0">
                  <a:pos x="346" y="1555"/>
                </a:cxn>
                <a:cxn ang="0">
                  <a:pos x="356" y="1574"/>
                </a:cxn>
                <a:cxn ang="0">
                  <a:pos x="356" y="1583"/>
                </a:cxn>
                <a:cxn ang="0">
                  <a:pos x="356" y="1583"/>
                </a:cxn>
                <a:cxn ang="0">
                  <a:pos x="356" y="1603"/>
                </a:cxn>
                <a:cxn ang="0">
                  <a:pos x="337" y="1612"/>
                </a:cxn>
                <a:cxn ang="0">
                  <a:pos x="328" y="1622"/>
                </a:cxn>
                <a:cxn ang="0">
                  <a:pos x="309" y="1612"/>
                </a:cxn>
                <a:cxn ang="0">
                  <a:pos x="300" y="1603"/>
                </a:cxn>
                <a:cxn ang="0">
                  <a:pos x="290" y="1593"/>
                </a:cxn>
                <a:cxn ang="0">
                  <a:pos x="290" y="1583"/>
                </a:cxn>
                <a:cxn ang="0">
                  <a:pos x="10" y="839"/>
                </a:cxn>
                <a:cxn ang="0">
                  <a:pos x="0" y="820"/>
                </a:cxn>
                <a:cxn ang="0">
                  <a:pos x="0" y="811"/>
                </a:cxn>
                <a:cxn ang="0">
                  <a:pos x="0" y="811"/>
                </a:cxn>
                <a:cxn ang="0">
                  <a:pos x="10" y="792"/>
                </a:cxn>
                <a:cxn ang="0">
                  <a:pos x="10" y="782"/>
                </a:cxn>
                <a:cxn ang="0">
                  <a:pos x="290" y="38"/>
                </a:cxn>
                <a:cxn ang="0">
                  <a:pos x="300" y="9"/>
                </a:cxn>
                <a:cxn ang="0">
                  <a:pos x="309" y="0"/>
                </a:cxn>
                <a:cxn ang="0">
                  <a:pos x="328" y="0"/>
                </a:cxn>
              </a:cxnLst>
              <a:rect l="0" t="0" r="r" b="b"/>
              <a:pathLst>
                <a:path w="356" h="1622">
                  <a:moveTo>
                    <a:pt x="328" y="0"/>
                  </a:moveTo>
                  <a:lnTo>
                    <a:pt x="337" y="0"/>
                  </a:lnTo>
                  <a:lnTo>
                    <a:pt x="356" y="9"/>
                  </a:lnTo>
                  <a:lnTo>
                    <a:pt x="356" y="28"/>
                  </a:lnTo>
                  <a:lnTo>
                    <a:pt x="356" y="38"/>
                  </a:lnTo>
                  <a:lnTo>
                    <a:pt x="356" y="48"/>
                  </a:lnTo>
                  <a:lnTo>
                    <a:pt x="346" y="57"/>
                  </a:lnTo>
                  <a:lnTo>
                    <a:pt x="66" y="811"/>
                  </a:lnTo>
                  <a:lnTo>
                    <a:pt x="346" y="1555"/>
                  </a:lnTo>
                  <a:lnTo>
                    <a:pt x="356" y="1574"/>
                  </a:lnTo>
                  <a:lnTo>
                    <a:pt x="356" y="1583"/>
                  </a:lnTo>
                  <a:lnTo>
                    <a:pt x="356" y="1583"/>
                  </a:lnTo>
                  <a:lnTo>
                    <a:pt x="356" y="1603"/>
                  </a:lnTo>
                  <a:lnTo>
                    <a:pt x="337" y="1612"/>
                  </a:lnTo>
                  <a:lnTo>
                    <a:pt x="328" y="1622"/>
                  </a:lnTo>
                  <a:lnTo>
                    <a:pt x="309" y="1612"/>
                  </a:lnTo>
                  <a:lnTo>
                    <a:pt x="300" y="1603"/>
                  </a:lnTo>
                  <a:lnTo>
                    <a:pt x="290" y="1593"/>
                  </a:lnTo>
                  <a:lnTo>
                    <a:pt x="290" y="1583"/>
                  </a:lnTo>
                  <a:lnTo>
                    <a:pt x="10" y="839"/>
                  </a:lnTo>
                  <a:lnTo>
                    <a:pt x="0" y="820"/>
                  </a:lnTo>
                  <a:lnTo>
                    <a:pt x="0" y="811"/>
                  </a:lnTo>
                  <a:lnTo>
                    <a:pt x="0" y="811"/>
                  </a:lnTo>
                  <a:lnTo>
                    <a:pt x="10" y="792"/>
                  </a:lnTo>
                  <a:lnTo>
                    <a:pt x="10" y="782"/>
                  </a:lnTo>
                  <a:lnTo>
                    <a:pt x="290" y="38"/>
                  </a:lnTo>
                  <a:lnTo>
                    <a:pt x="300" y="9"/>
                  </a:lnTo>
                  <a:lnTo>
                    <a:pt x="309" y="0"/>
                  </a:lnTo>
                  <a:lnTo>
                    <a:pt x="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Freeform 7"/>
            <p:cNvSpPr>
              <a:spLocks/>
            </p:cNvSpPr>
            <p:nvPr/>
          </p:nvSpPr>
          <p:spPr bwMode="auto">
            <a:xfrm>
              <a:off x="905" y="1284"/>
              <a:ext cx="1037" cy="1097"/>
            </a:xfrm>
            <a:custGeom>
              <a:avLst/>
              <a:gdLst/>
              <a:ahLst/>
              <a:cxnLst>
                <a:cxn ang="0">
                  <a:pos x="37" y="0"/>
                </a:cxn>
                <a:cxn ang="0">
                  <a:pos x="1000" y="0"/>
                </a:cxn>
                <a:cxn ang="0">
                  <a:pos x="1037" y="363"/>
                </a:cxn>
                <a:cxn ang="0">
                  <a:pos x="990" y="363"/>
                </a:cxn>
                <a:cxn ang="0">
                  <a:pos x="981" y="229"/>
                </a:cxn>
                <a:cxn ang="0">
                  <a:pos x="953" y="143"/>
                </a:cxn>
                <a:cxn ang="0">
                  <a:pos x="906" y="86"/>
                </a:cxn>
                <a:cxn ang="0">
                  <a:pos x="832" y="58"/>
                </a:cxn>
                <a:cxn ang="0">
                  <a:pos x="710" y="48"/>
                </a:cxn>
                <a:cxn ang="0">
                  <a:pos x="682" y="48"/>
                </a:cxn>
                <a:cxn ang="0">
                  <a:pos x="654" y="48"/>
                </a:cxn>
                <a:cxn ang="0">
                  <a:pos x="635" y="58"/>
                </a:cxn>
                <a:cxn ang="0">
                  <a:pos x="617" y="58"/>
                </a:cxn>
                <a:cxn ang="0">
                  <a:pos x="598" y="67"/>
                </a:cxn>
                <a:cxn ang="0">
                  <a:pos x="589" y="77"/>
                </a:cxn>
                <a:cxn ang="0">
                  <a:pos x="589" y="96"/>
                </a:cxn>
                <a:cxn ang="0">
                  <a:pos x="589" y="115"/>
                </a:cxn>
                <a:cxn ang="0">
                  <a:pos x="589" y="973"/>
                </a:cxn>
                <a:cxn ang="0">
                  <a:pos x="589" y="1002"/>
                </a:cxn>
                <a:cxn ang="0">
                  <a:pos x="607" y="1031"/>
                </a:cxn>
                <a:cxn ang="0">
                  <a:pos x="663" y="1040"/>
                </a:cxn>
                <a:cxn ang="0">
                  <a:pos x="757" y="1050"/>
                </a:cxn>
                <a:cxn ang="0">
                  <a:pos x="822" y="1050"/>
                </a:cxn>
                <a:cxn ang="0">
                  <a:pos x="822" y="1097"/>
                </a:cxn>
                <a:cxn ang="0">
                  <a:pos x="729" y="1097"/>
                </a:cxn>
                <a:cxn ang="0">
                  <a:pos x="617" y="1097"/>
                </a:cxn>
                <a:cxn ang="0">
                  <a:pos x="514" y="1097"/>
                </a:cxn>
                <a:cxn ang="0">
                  <a:pos x="420" y="1097"/>
                </a:cxn>
                <a:cxn ang="0">
                  <a:pos x="308" y="1097"/>
                </a:cxn>
                <a:cxn ang="0">
                  <a:pos x="215" y="1097"/>
                </a:cxn>
                <a:cxn ang="0">
                  <a:pos x="215" y="1050"/>
                </a:cxn>
                <a:cxn ang="0">
                  <a:pos x="280" y="1050"/>
                </a:cxn>
                <a:cxn ang="0">
                  <a:pos x="374" y="1040"/>
                </a:cxn>
                <a:cxn ang="0">
                  <a:pos x="430" y="1031"/>
                </a:cxn>
                <a:cxn ang="0">
                  <a:pos x="448" y="1002"/>
                </a:cxn>
                <a:cxn ang="0">
                  <a:pos x="448" y="973"/>
                </a:cxn>
                <a:cxn ang="0">
                  <a:pos x="448" y="115"/>
                </a:cxn>
                <a:cxn ang="0">
                  <a:pos x="448" y="96"/>
                </a:cxn>
                <a:cxn ang="0">
                  <a:pos x="439" y="77"/>
                </a:cxn>
                <a:cxn ang="0">
                  <a:pos x="430" y="67"/>
                </a:cxn>
                <a:cxn ang="0">
                  <a:pos x="411" y="58"/>
                </a:cxn>
                <a:cxn ang="0">
                  <a:pos x="392" y="48"/>
                </a:cxn>
                <a:cxn ang="0">
                  <a:pos x="355" y="48"/>
                </a:cxn>
                <a:cxn ang="0">
                  <a:pos x="327" y="48"/>
                </a:cxn>
                <a:cxn ang="0">
                  <a:pos x="205" y="58"/>
                </a:cxn>
                <a:cxn ang="0">
                  <a:pos x="131" y="86"/>
                </a:cxn>
                <a:cxn ang="0">
                  <a:pos x="84" y="143"/>
                </a:cxn>
                <a:cxn ang="0">
                  <a:pos x="56" y="229"/>
                </a:cxn>
                <a:cxn ang="0">
                  <a:pos x="47" y="363"/>
                </a:cxn>
                <a:cxn ang="0">
                  <a:pos x="0" y="363"/>
                </a:cxn>
                <a:cxn ang="0">
                  <a:pos x="37" y="0"/>
                </a:cxn>
              </a:cxnLst>
              <a:rect l="0" t="0" r="r" b="b"/>
              <a:pathLst>
                <a:path w="1037" h="1097">
                  <a:moveTo>
                    <a:pt x="37" y="0"/>
                  </a:moveTo>
                  <a:lnTo>
                    <a:pt x="1000" y="0"/>
                  </a:lnTo>
                  <a:lnTo>
                    <a:pt x="1037" y="363"/>
                  </a:lnTo>
                  <a:lnTo>
                    <a:pt x="990" y="363"/>
                  </a:lnTo>
                  <a:lnTo>
                    <a:pt x="981" y="229"/>
                  </a:lnTo>
                  <a:lnTo>
                    <a:pt x="953" y="143"/>
                  </a:lnTo>
                  <a:lnTo>
                    <a:pt x="906" y="86"/>
                  </a:lnTo>
                  <a:lnTo>
                    <a:pt x="832" y="58"/>
                  </a:lnTo>
                  <a:lnTo>
                    <a:pt x="710" y="48"/>
                  </a:lnTo>
                  <a:lnTo>
                    <a:pt x="682" y="48"/>
                  </a:lnTo>
                  <a:lnTo>
                    <a:pt x="654" y="48"/>
                  </a:lnTo>
                  <a:lnTo>
                    <a:pt x="635" y="58"/>
                  </a:lnTo>
                  <a:lnTo>
                    <a:pt x="617" y="58"/>
                  </a:lnTo>
                  <a:lnTo>
                    <a:pt x="598" y="67"/>
                  </a:lnTo>
                  <a:lnTo>
                    <a:pt x="589" y="77"/>
                  </a:lnTo>
                  <a:lnTo>
                    <a:pt x="589" y="96"/>
                  </a:lnTo>
                  <a:lnTo>
                    <a:pt x="589" y="115"/>
                  </a:lnTo>
                  <a:lnTo>
                    <a:pt x="589" y="973"/>
                  </a:lnTo>
                  <a:lnTo>
                    <a:pt x="589" y="1002"/>
                  </a:lnTo>
                  <a:lnTo>
                    <a:pt x="607" y="1031"/>
                  </a:lnTo>
                  <a:lnTo>
                    <a:pt x="663" y="1040"/>
                  </a:lnTo>
                  <a:lnTo>
                    <a:pt x="757" y="1050"/>
                  </a:lnTo>
                  <a:lnTo>
                    <a:pt x="822" y="1050"/>
                  </a:lnTo>
                  <a:lnTo>
                    <a:pt x="822" y="1097"/>
                  </a:lnTo>
                  <a:lnTo>
                    <a:pt x="729" y="1097"/>
                  </a:lnTo>
                  <a:lnTo>
                    <a:pt x="617" y="1097"/>
                  </a:lnTo>
                  <a:lnTo>
                    <a:pt x="514" y="1097"/>
                  </a:lnTo>
                  <a:lnTo>
                    <a:pt x="420" y="1097"/>
                  </a:lnTo>
                  <a:lnTo>
                    <a:pt x="308" y="1097"/>
                  </a:lnTo>
                  <a:lnTo>
                    <a:pt x="215" y="1097"/>
                  </a:lnTo>
                  <a:lnTo>
                    <a:pt x="215" y="1050"/>
                  </a:lnTo>
                  <a:lnTo>
                    <a:pt x="280" y="1050"/>
                  </a:lnTo>
                  <a:lnTo>
                    <a:pt x="374" y="1040"/>
                  </a:lnTo>
                  <a:lnTo>
                    <a:pt x="430" y="1031"/>
                  </a:lnTo>
                  <a:lnTo>
                    <a:pt x="448" y="1002"/>
                  </a:lnTo>
                  <a:lnTo>
                    <a:pt x="448" y="973"/>
                  </a:lnTo>
                  <a:lnTo>
                    <a:pt x="448" y="115"/>
                  </a:lnTo>
                  <a:lnTo>
                    <a:pt x="448" y="96"/>
                  </a:lnTo>
                  <a:lnTo>
                    <a:pt x="439" y="77"/>
                  </a:lnTo>
                  <a:lnTo>
                    <a:pt x="430" y="67"/>
                  </a:lnTo>
                  <a:lnTo>
                    <a:pt x="411" y="58"/>
                  </a:lnTo>
                  <a:lnTo>
                    <a:pt x="392" y="48"/>
                  </a:lnTo>
                  <a:lnTo>
                    <a:pt x="355" y="48"/>
                  </a:lnTo>
                  <a:lnTo>
                    <a:pt x="327" y="48"/>
                  </a:lnTo>
                  <a:lnTo>
                    <a:pt x="205" y="58"/>
                  </a:lnTo>
                  <a:lnTo>
                    <a:pt x="131" y="86"/>
                  </a:lnTo>
                  <a:lnTo>
                    <a:pt x="84" y="143"/>
                  </a:lnTo>
                  <a:lnTo>
                    <a:pt x="56" y="229"/>
                  </a:lnTo>
                  <a:lnTo>
                    <a:pt x="47" y="363"/>
                  </a:lnTo>
                  <a:lnTo>
                    <a:pt x="0" y="36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 name="Freeform 8"/>
            <p:cNvSpPr>
              <a:spLocks/>
            </p:cNvSpPr>
            <p:nvPr/>
          </p:nvSpPr>
          <p:spPr bwMode="auto">
            <a:xfrm>
              <a:off x="1914" y="1666"/>
              <a:ext cx="533" cy="715"/>
            </a:xfrm>
            <a:custGeom>
              <a:avLst/>
              <a:gdLst/>
              <a:ahLst/>
              <a:cxnLst>
                <a:cxn ang="0">
                  <a:pos x="215" y="0"/>
                </a:cxn>
                <a:cxn ang="0">
                  <a:pos x="215" y="181"/>
                </a:cxn>
                <a:cxn ang="0">
                  <a:pos x="243" y="124"/>
                </a:cxn>
                <a:cxn ang="0">
                  <a:pos x="280" y="67"/>
                </a:cxn>
                <a:cxn ang="0">
                  <a:pos x="337" y="19"/>
                </a:cxn>
                <a:cxn ang="0">
                  <a:pos x="411" y="0"/>
                </a:cxn>
                <a:cxn ang="0">
                  <a:pos x="449" y="9"/>
                </a:cxn>
                <a:cxn ang="0">
                  <a:pos x="486" y="19"/>
                </a:cxn>
                <a:cxn ang="0">
                  <a:pos x="514" y="38"/>
                </a:cxn>
                <a:cxn ang="0">
                  <a:pos x="523" y="67"/>
                </a:cxn>
                <a:cxn ang="0">
                  <a:pos x="533" y="95"/>
                </a:cxn>
                <a:cxn ang="0">
                  <a:pos x="523" y="124"/>
                </a:cxn>
                <a:cxn ang="0">
                  <a:pos x="514" y="143"/>
                </a:cxn>
                <a:cxn ang="0">
                  <a:pos x="495" y="162"/>
                </a:cxn>
                <a:cxn ang="0">
                  <a:pos x="477" y="172"/>
                </a:cxn>
                <a:cxn ang="0">
                  <a:pos x="458" y="172"/>
                </a:cxn>
                <a:cxn ang="0">
                  <a:pos x="439" y="172"/>
                </a:cxn>
                <a:cxn ang="0">
                  <a:pos x="421" y="162"/>
                </a:cxn>
                <a:cxn ang="0">
                  <a:pos x="411" y="143"/>
                </a:cxn>
                <a:cxn ang="0">
                  <a:pos x="402" y="124"/>
                </a:cxn>
                <a:cxn ang="0">
                  <a:pos x="393" y="95"/>
                </a:cxn>
                <a:cxn ang="0">
                  <a:pos x="402" y="76"/>
                </a:cxn>
                <a:cxn ang="0">
                  <a:pos x="402" y="57"/>
                </a:cxn>
                <a:cxn ang="0">
                  <a:pos x="421" y="48"/>
                </a:cxn>
                <a:cxn ang="0">
                  <a:pos x="430" y="38"/>
                </a:cxn>
                <a:cxn ang="0">
                  <a:pos x="430" y="38"/>
                </a:cxn>
                <a:cxn ang="0">
                  <a:pos x="421" y="38"/>
                </a:cxn>
                <a:cxn ang="0">
                  <a:pos x="411" y="38"/>
                </a:cxn>
                <a:cxn ang="0">
                  <a:pos x="346" y="57"/>
                </a:cxn>
                <a:cxn ang="0">
                  <a:pos x="299" y="95"/>
                </a:cxn>
                <a:cxn ang="0">
                  <a:pos x="262" y="162"/>
                </a:cxn>
                <a:cxn ang="0">
                  <a:pos x="234" y="248"/>
                </a:cxn>
                <a:cxn ang="0">
                  <a:pos x="224" y="343"/>
                </a:cxn>
                <a:cxn ang="0">
                  <a:pos x="224" y="591"/>
                </a:cxn>
                <a:cxn ang="0">
                  <a:pos x="224" y="610"/>
                </a:cxn>
                <a:cxn ang="0">
                  <a:pos x="234" y="630"/>
                </a:cxn>
                <a:cxn ang="0">
                  <a:pos x="234" y="639"/>
                </a:cxn>
                <a:cxn ang="0">
                  <a:pos x="252" y="658"/>
                </a:cxn>
                <a:cxn ang="0">
                  <a:pos x="271" y="658"/>
                </a:cxn>
                <a:cxn ang="0">
                  <a:pos x="299" y="668"/>
                </a:cxn>
                <a:cxn ang="0">
                  <a:pos x="346" y="668"/>
                </a:cxn>
                <a:cxn ang="0">
                  <a:pos x="383" y="668"/>
                </a:cxn>
                <a:cxn ang="0">
                  <a:pos x="383" y="715"/>
                </a:cxn>
                <a:cxn ang="0">
                  <a:pos x="280" y="715"/>
                </a:cxn>
                <a:cxn ang="0">
                  <a:pos x="178" y="715"/>
                </a:cxn>
                <a:cxn ang="0">
                  <a:pos x="94" y="715"/>
                </a:cxn>
                <a:cxn ang="0">
                  <a:pos x="0" y="715"/>
                </a:cxn>
                <a:cxn ang="0">
                  <a:pos x="0" y="668"/>
                </a:cxn>
                <a:cxn ang="0">
                  <a:pos x="47" y="668"/>
                </a:cxn>
                <a:cxn ang="0">
                  <a:pos x="75" y="658"/>
                </a:cxn>
                <a:cxn ang="0">
                  <a:pos x="94" y="658"/>
                </a:cxn>
                <a:cxn ang="0">
                  <a:pos x="112" y="649"/>
                </a:cxn>
                <a:cxn ang="0">
                  <a:pos x="122" y="620"/>
                </a:cxn>
                <a:cxn ang="0">
                  <a:pos x="122" y="591"/>
                </a:cxn>
                <a:cxn ang="0">
                  <a:pos x="122" y="162"/>
                </a:cxn>
                <a:cxn ang="0">
                  <a:pos x="122" y="124"/>
                </a:cxn>
                <a:cxn ang="0">
                  <a:pos x="112" y="105"/>
                </a:cxn>
                <a:cxn ang="0">
                  <a:pos x="103" y="86"/>
                </a:cxn>
                <a:cxn ang="0">
                  <a:pos x="75" y="76"/>
                </a:cxn>
                <a:cxn ang="0">
                  <a:pos x="47" y="67"/>
                </a:cxn>
                <a:cxn ang="0">
                  <a:pos x="0" y="67"/>
                </a:cxn>
                <a:cxn ang="0">
                  <a:pos x="0" y="19"/>
                </a:cxn>
                <a:cxn ang="0">
                  <a:pos x="215" y="0"/>
                </a:cxn>
              </a:cxnLst>
              <a:rect l="0" t="0" r="r" b="b"/>
              <a:pathLst>
                <a:path w="533" h="715">
                  <a:moveTo>
                    <a:pt x="215" y="0"/>
                  </a:moveTo>
                  <a:lnTo>
                    <a:pt x="215" y="181"/>
                  </a:lnTo>
                  <a:lnTo>
                    <a:pt x="243" y="124"/>
                  </a:lnTo>
                  <a:lnTo>
                    <a:pt x="280" y="67"/>
                  </a:lnTo>
                  <a:lnTo>
                    <a:pt x="337" y="19"/>
                  </a:lnTo>
                  <a:lnTo>
                    <a:pt x="411" y="0"/>
                  </a:lnTo>
                  <a:lnTo>
                    <a:pt x="449" y="9"/>
                  </a:lnTo>
                  <a:lnTo>
                    <a:pt x="486" y="19"/>
                  </a:lnTo>
                  <a:lnTo>
                    <a:pt x="514" y="38"/>
                  </a:lnTo>
                  <a:lnTo>
                    <a:pt x="523" y="67"/>
                  </a:lnTo>
                  <a:lnTo>
                    <a:pt x="533" y="95"/>
                  </a:lnTo>
                  <a:lnTo>
                    <a:pt x="523" y="124"/>
                  </a:lnTo>
                  <a:lnTo>
                    <a:pt x="514" y="143"/>
                  </a:lnTo>
                  <a:lnTo>
                    <a:pt x="495" y="162"/>
                  </a:lnTo>
                  <a:lnTo>
                    <a:pt x="477" y="172"/>
                  </a:lnTo>
                  <a:lnTo>
                    <a:pt x="458" y="172"/>
                  </a:lnTo>
                  <a:lnTo>
                    <a:pt x="439" y="172"/>
                  </a:lnTo>
                  <a:lnTo>
                    <a:pt x="421" y="162"/>
                  </a:lnTo>
                  <a:lnTo>
                    <a:pt x="411" y="143"/>
                  </a:lnTo>
                  <a:lnTo>
                    <a:pt x="402" y="124"/>
                  </a:lnTo>
                  <a:lnTo>
                    <a:pt x="393" y="95"/>
                  </a:lnTo>
                  <a:lnTo>
                    <a:pt x="402" y="76"/>
                  </a:lnTo>
                  <a:lnTo>
                    <a:pt x="402" y="57"/>
                  </a:lnTo>
                  <a:lnTo>
                    <a:pt x="421" y="48"/>
                  </a:lnTo>
                  <a:lnTo>
                    <a:pt x="430" y="38"/>
                  </a:lnTo>
                  <a:lnTo>
                    <a:pt x="430" y="38"/>
                  </a:lnTo>
                  <a:lnTo>
                    <a:pt x="421" y="38"/>
                  </a:lnTo>
                  <a:lnTo>
                    <a:pt x="411" y="38"/>
                  </a:lnTo>
                  <a:lnTo>
                    <a:pt x="346" y="57"/>
                  </a:lnTo>
                  <a:lnTo>
                    <a:pt x="299" y="95"/>
                  </a:lnTo>
                  <a:lnTo>
                    <a:pt x="262" y="162"/>
                  </a:lnTo>
                  <a:lnTo>
                    <a:pt x="234" y="248"/>
                  </a:lnTo>
                  <a:lnTo>
                    <a:pt x="224" y="343"/>
                  </a:lnTo>
                  <a:lnTo>
                    <a:pt x="224" y="591"/>
                  </a:lnTo>
                  <a:lnTo>
                    <a:pt x="224" y="610"/>
                  </a:lnTo>
                  <a:lnTo>
                    <a:pt x="234" y="630"/>
                  </a:lnTo>
                  <a:lnTo>
                    <a:pt x="234" y="639"/>
                  </a:lnTo>
                  <a:lnTo>
                    <a:pt x="252" y="658"/>
                  </a:lnTo>
                  <a:lnTo>
                    <a:pt x="271" y="658"/>
                  </a:lnTo>
                  <a:lnTo>
                    <a:pt x="299" y="668"/>
                  </a:lnTo>
                  <a:lnTo>
                    <a:pt x="346" y="668"/>
                  </a:lnTo>
                  <a:lnTo>
                    <a:pt x="383" y="668"/>
                  </a:lnTo>
                  <a:lnTo>
                    <a:pt x="383" y="715"/>
                  </a:lnTo>
                  <a:lnTo>
                    <a:pt x="280" y="715"/>
                  </a:lnTo>
                  <a:lnTo>
                    <a:pt x="178" y="715"/>
                  </a:lnTo>
                  <a:lnTo>
                    <a:pt x="94" y="715"/>
                  </a:lnTo>
                  <a:lnTo>
                    <a:pt x="0" y="715"/>
                  </a:lnTo>
                  <a:lnTo>
                    <a:pt x="0" y="668"/>
                  </a:lnTo>
                  <a:lnTo>
                    <a:pt x="47" y="668"/>
                  </a:lnTo>
                  <a:lnTo>
                    <a:pt x="75" y="658"/>
                  </a:lnTo>
                  <a:lnTo>
                    <a:pt x="94" y="658"/>
                  </a:lnTo>
                  <a:lnTo>
                    <a:pt x="112" y="649"/>
                  </a:lnTo>
                  <a:lnTo>
                    <a:pt x="122" y="620"/>
                  </a:lnTo>
                  <a:lnTo>
                    <a:pt x="122" y="591"/>
                  </a:lnTo>
                  <a:lnTo>
                    <a:pt x="122" y="162"/>
                  </a:lnTo>
                  <a:lnTo>
                    <a:pt x="122" y="124"/>
                  </a:lnTo>
                  <a:lnTo>
                    <a:pt x="112" y="105"/>
                  </a:lnTo>
                  <a:lnTo>
                    <a:pt x="103" y="86"/>
                  </a:lnTo>
                  <a:lnTo>
                    <a:pt x="75" y="76"/>
                  </a:lnTo>
                  <a:lnTo>
                    <a:pt x="47" y="67"/>
                  </a:lnTo>
                  <a:lnTo>
                    <a:pt x="0" y="67"/>
                  </a:lnTo>
                  <a:lnTo>
                    <a:pt x="0" y="19"/>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 name="Freeform 9"/>
            <p:cNvSpPr>
              <a:spLocks/>
            </p:cNvSpPr>
            <p:nvPr/>
          </p:nvSpPr>
          <p:spPr bwMode="auto">
            <a:xfrm>
              <a:off x="2559" y="1275"/>
              <a:ext cx="963" cy="1106"/>
            </a:xfrm>
            <a:custGeom>
              <a:avLst/>
              <a:gdLst/>
              <a:ahLst/>
              <a:cxnLst>
                <a:cxn ang="0">
                  <a:pos x="355" y="0"/>
                </a:cxn>
                <a:cxn ang="0">
                  <a:pos x="505" y="9"/>
                </a:cxn>
                <a:cxn ang="0">
                  <a:pos x="663" y="0"/>
                </a:cxn>
                <a:cxn ang="0">
                  <a:pos x="748" y="0"/>
                </a:cxn>
                <a:cxn ang="0">
                  <a:pos x="757" y="9"/>
                </a:cxn>
                <a:cxn ang="0">
                  <a:pos x="757" y="38"/>
                </a:cxn>
                <a:cxn ang="0">
                  <a:pos x="729" y="48"/>
                </a:cxn>
                <a:cxn ang="0">
                  <a:pos x="617" y="57"/>
                </a:cxn>
                <a:cxn ang="0">
                  <a:pos x="542" y="86"/>
                </a:cxn>
                <a:cxn ang="0">
                  <a:pos x="533" y="124"/>
                </a:cxn>
                <a:cxn ang="0">
                  <a:pos x="318" y="1021"/>
                </a:cxn>
                <a:cxn ang="0">
                  <a:pos x="308" y="1040"/>
                </a:cxn>
                <a:cxn ang="0">
                  <a:pos x="318" y="1049"/>
                </a:cxn>
                <a:cxn ang="0">
                  <a:pos x="336" y="1059"/>
                </a:cxn>
                <a:cxn ang="0">
                  <a:pos x="635" y="1040"/>
                </a:cxn>
                <a:cxn ang="0">
                  <a:pos x="794" y="944"/>
                </a:cxn>
                <a:cxn ang="0">
                  <a:pos x="888" y="801"/>
                </a:cxn>
                <a:cxn ang="0">
                  <a:pos x="925" y="706"/>
                </a:cxn>
                <a:cxn ang="0">
                  <a:pos x="944" y="687"/>
                </a:cxn>
                <a:cxn ang="0">
                  <a:pos x="963" y="696"/>
                </a:cxn>
                <a:cxn ang="0">
                  <a:pos x="963" y="715"/>
                </a:cxn>
                <a:cxn ang="0">
                  <a:pos x="953" y="734"/>
                </a:cxn>
                <a:cxn ang="0">
                  <a:pos x="822" y="1097"/>
                </a:cxn>
                <a:cxn ang="0">
                  <a:pos x="804" y="1106"/>
                </a:cxn>
                <a:cxn ang="0">
                  <a:pos x="47" y="1106"/>
                </a:cxn>
                <a:cxn ang="0">
                  <a:pos x="9" y="1106"/>
                </a:cxn>
                <a:cxn ang="0">
                  <a:pos x="0" y="1087"/>
                </a:cxn>
                <a:cxn ang="0">
                  <a:pos x="9" y="1059"/>
                </a:cxn>
                <a:cxn ang="0">
                  <a:pos x="47" y="1059"/>
                </a:cxn>
                <a:cxn ang="0">
                  <a:pos x="121" y="1049"/>
                </a:cxn>
                <a:cxn ang="0">
                  <a:pos x="168" y="1040"/>
                </a:cxn>
                <a:cxn ang="0">
                  <a:pos x="187" y="1001"/>
                </a:cxn>
                <a:cxn ang="0">
                  <a:pos x="402" y="114"/>
                </a:cxn>
                <a:cxn ang="0">
                  <a:pos x="411" y="86"/>
                </a:cxn>
                <a:cxn ang="0">
                  <a:pos x="402" y="67"/>
                </a:cxn>
                <a:cxn ang="0">
                  <a:pos x="383" y="57"/>
                </a:cxn>
                <a:cxn ang="0">
                  <a:pos x="336" y="48"/>
                </a:cxn>
                <a:cxn ang="0">
                  <a:pos x="308" y="48"/>
                </a:cxn>
                <a:cxn ang="0">
                  <a:pos x="271" y="48"/>
                </a:cxn>
                <a:cxn ang="0">
                  <a:pos x="262" y="28"/>
                </a:cxn>
                <a:cxn ang="0">
                  <a:pos x="271" y="9"/>
                </a:cxn>
                <a:cxn ang="0">
                  <a:pos x="290" y="0"/>
                </a:cxn>
              </a:cxnLst>
              <a:rect l="0" t="0" r="r" b="b"/>
              <a:pathLst>
                <a:path w="963" h="1106">
                  <a:moveTo>
                    <a:pt x="290" y="0"/>
                  </a:moveTo>
                  <a:lnTo>
                    <a:pt x="355" y="0"/>
                  </a:lnTo>
                  <a:lnTo>
                    <a:pt x="439" y="9"/>
                  </a:lnTo>
                  <a:lnTo>
                    <a:pt x="505" y="9"/>
                  </a:lnTo>
                  <a:lnTo>
                    <a:pt x="579" y="9"/>
                  </a:lnTo>
                  <a:lnTo>
                    <a:pt x="663" y="0"/>
                  </a:lnTo>
                  <a:lnTo>
                    <a:pt x="738" y="0"/>
                  </a:lnTo>
                  <a:lnTo>
                    <a:pt x="748" y="0"/>
                  </a:lnTo>
                  <a:lnTo>
                    <a:pt x="757" y="0"/>
                  </a:lnTo>
                  <a:lnTo>
                    <a:pt x="757" y="9"/>
                  </a:lnTo>
                  <a:lnTo>
                    <a:pt x="766" y="19"/>
                  </a:lnTo>
                  <a:lnTo>
                    <a:pt x="757" y="38"/>
                  </a:lnTo>
                  <a:lnTo>
                    <a:pt x="748" y="48"/>
                  </a:lnTo>
                  <a:lnTo>
                    <a:pt x="729" y="48"/>
                  </a:lnTo>
                  <a:lnTo>
                    <a:pt x="701" y="48"/>
                  </a:lnTo>
                  <a:lnTo>
                    <a:pt x="617" y="57"/>
                  </a:lnTo>
                  <a:lnTo>
                    <a:pt x="570" y="67"/>
                  </a:lnTo>
                  <a:lnTo>
                    <a:pt x="542" y="86"/>
                  </a:lnTo>
                  <a:lnTo>
                    <a:pt x="533" y="124"/>
                  </a:lnTo>
                  <a:lnTo>
                    <a:pt x="533" y="124"/>
                  </a:lnTo>
                  <a:lnTo>
                    <a:pt x="318" y="1001"/>
                  </a:lnTo>
                  <a:lnTo>
                    <a:pt x="318" y="1021"/>
                  </a:lnTo>
                  <a:lnTo>
                    <a:pt x="308" y="1030"/>
                  </a:lnTo>
                  <a:lnTo>
                    <a:pt x="308" y="1040"/>
                  </a:lnTo>
                  <a:lnTo>
                    <a:pt x="308" y="1040"/>
                  </a:lnTo>
                  <a:lnTo>
                    <a:pt x="318" y="1049"/>
                  </a:lnTo>
                  <a:lnTo>
                    <a:pt x="318" y="1049"/>
                  </a:lnTo>
                  <a:lnTo>
                    <a:pt x="336" y="1059"/>
                  </a:lnTo>
                  <a:lnTo>
                    <a:pt x="514" y="1059"/>
                  </a:lnTo>
                  <a:lnTo>
                    <a:pt x="635" y="1040"/>
                  </a:lnTo>
                  <a:lnTo>
                    <a:pt x="729" y="1001"/>
                  </a:lnTo>
                  <a:lnTo>
                    <a:pt x="794" y="944"/>
                  </a:lnTo>
                  <a:lnTo>
                    <a:pt x="850" y="877"/>
                  </a:lnTo>
                  <a:lnTo>
                    <a:pt x="888" y="801"/>
                  </a:lnTo>
                  <a:lnTo>
                    <a:pt x="916" y="725"/>
                  </a:lnTo>
                  <a:lnTo>
                    <a:pt x="925" y="706"/>
                  </a:lnTo>
                  <a:lnTo>
                    <a:pt x="934" y="696"/>
                  </a:lnTo>
                  <a:lnTo>
                    <a:pt x="944" y="687"/>
                  </a:lnTo>
                  <a:lnTo>
                    <a:pt x="953" y="696"/>
                  </a:lnTo>
                  <a:lnTo>
                    <a:pt x="963" y="696"/>
                  </a:lnTo>
                  <a:lnTo>
                    <a:pt x="963" y="706"/>
                  </a:lnTo>
                  <a:lnTo>
                    <a:pt x="963" y="715"/>
                  </a:lnTo>
                  <a:lnTo>
                    <a:pt x="963" y="715"/>
                  </a:lnTo>
                  <a:lnTo>
                    <a:pt x="953" y="734"/>
                  </a:lnTo>
                  <a:lnTo>
                    <a:pt x="832" y="1078"/>
                  </a:lnTo>
                  <a:lnTo>
                    <a:pt x="822" y="1097"/>
                  </a:lnTo>
                  <a:lnTo>
                    <a:pt x="813" y="1106"/>
                  </a:lnTo>
                  <a:lnTo>
                    <a:pt x="804" y="1106"/>
                  </a:lnTo>
                  <a:lnTo>
                    <a:pt x="785" y="1106"/>
                  </a:lnTo>
                  <a:lnTo>
                    <a:pt x="47" y="1106"/>
                  </a:lnTo>
                  <a:lnTo>
                    <a:pt x="28" y="1106"/>
                  </a:lnTo>
                  <a:lnTo>
                    <a:pt x="9" y="1106"/>
                  </a:lnTo>
                  <a:lnTo>
                    <a:pt x="9" y="1097"/>
                  </a:lnTo>
                  <a:lnTo>
                    <a:pt x="0" y="1087"/>
                  </a:lnTo>
                  <a:lnTo>
                    <a:pt x="9" y="1068"/>
                  </a:lnTo>
                  <a:lnTo>
                    <a:pt x="9" y="1059"/>
                  </a:lnTo>
                  <a:lnTo>
                    <a:pt x="28" y="1059"/>
                  </a:lnTo>
                  <a:lnTo>
                    <a:pt x="47" y="1059"/>
                  </a:lnTo>
                  <a:lnTo>
                    <a:pt x="93" y="1059"/>
                  </a:lnTo>
                  <a:lnTo>
                    <a:pt x="121" y="1049"/>
                  </a:lnTo>
                  <a:lnTo>
                    <a:pt x="149" y="1049"/>
                  </a:lnTo>
                  <a:lnTo>
                    <a:pt x="168" y="1040"/>
                  </a:lnTo>
                  <a:lnTo>
                    <a:pt x="178" y="1021"/>
                  </a:lnTo>
                  <a:lnTo>
                    <a:pt x="187" y="1001"/>
                  </a:lnTo>
                  <a:lnTo>
                    <a:pt x="187" y="982"/>
                  </a:lnTo>
                  <a:lnTo>
                    <a:pt x="402" y="114"/>
                  </a:lnTo>
                  <a:lnTo>
                    <a:pt x="402" y="95"/>
                  </a:lnTo>
                  <a:lnTo>
                    <a:pt x="411" y="86"/>
                  </a:lnTo>
                  <a:lnTo>
                    <a:pt x="411" y="76"/>
                  </a:lnTo>
                  <a:lnTo>
                    <a:pt x="402" y="67"/>
                  </a:lnTo>
                  <a:lnTo>
                    <a:pt x="402" y="57"/>
                  </a:lnTo>
                  <a:lnTo>
                    <a:pt x="383" y="57"/>
                  </a:lnTo>
                  <a:lnTo>
                    <a:pt x="364" y="57"/>
                  </a:lnTo>
                  <a:lnTo>
                    <a:pt x="336" y="48"/>
                  </a:lnTo>
                  <a:lnTo>
                    <a:pt x="318" y="48"/>
                  </a:lnTo>
                  <a:lnTo>
                    <a:pt x="308" y="48"/>
                  </a:lnTo>
                  <a:lnTo>
                    <a:pt x="290" y="48"/>
                  </a:lnTo>
                  <a:lnTo>
                    <a:pt x="271" y="48"/>
                  </a:lnTo>
                  <a:lnTo>
                    <a:pt x="262" y="38"/>
                  </a:lnTo>
                  <a:lnTo>
                    <a:pt x="262" y="28"/>
                  </a:lnTo>
                  <a:lnTo>
                    <a:pt x="262" y="19"/>
                  </a:lnTo>
                  <a:lnTo>
                    <a:pt x="271" y="9"/>
                  </a:lnTo>
                  <a:lnTo>
                    <a:pt x="280" y="0"/>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 name="Freeform 10"/>
            <p:cNvSpPr>
              <a:spLocks noEditPoints="1"/>
            </p:cNvSpPr>
            <p:nvPr/>
          </p:nvSpPr>
          <p:spPr bwMode="auto">
            <a:xfrm>
              <a:off x="3708" y="2095"/>
              <a:ext cx="664" cy="763"/>
            </a:xfrm>
            <a:custGeom>
              <a:avLst/>
              <a:gdLst/>
              <a:ahLst/>
              <a:cxnLst>
                <a:cxn ang="0">
                  <a:pos x="57" y="525"/>
                </a:cxn>
                <a:cxn ang="0">
                  <a:pos x="38" y="658"/>
                </a:cxn>
                <a:cxn ang="0">
                  <a:pos x="47" y="706"/>
                </a:cxn>
                <a:cxn ang="0">
                  <a:pos x="66" y="735"/>
                </a:cxn>
                <a:cxn ang="0">
                  <a:pos x="113" y="725"/>
                </a:cxn>
                <a:cxn ang="0">
                  <a:pos x="169" y="687"/>
                </a:cxn>
                <a:cxn ang="0">
                  <a:pos x="187" y="620"/>
                </a:cxn>
                <a:cxn ang="0">
                  <a:pos x="178" y="582"/>
                </a:cxn>
                <a:cxn ang="0">
                  <a:pos x="122" y="515"/>
                </a:cxn>
                <a:cxn ang="0">
                  <a:pos x="75" y="468"/>
                </a:cxn>
                <a:cxn ang="0">
                  <a:pos x="206" y="10"/>
                </a:cxn>
                <a:cxn ang="0">
                  <a:pos x="215" y="19"/>
                </a:cxn>
                <a:cxn ang="0">
                  <a:pos x="206" y="38"/>
                </a:cxn>
                <a:cxn ang="0">
                  <a:pos x="141" y="67"/>
                </a:cxn>
                <a:cxn ang="0">
                  <a:pos x="66" y="201"/>
                </a:cxn>
                <a:cxn ang="0">
                  <a:pos x="66" y="296"/>
                </a:cxn>
                <a:cxn ang="0">
                  <a:pos x="85" y="353"/>
                </a:cxn>
                <a:cxn ang="0">
                  <a:pos x="271" y="134"/>
                </a:cxn>
                <a:cxn ang="0">
                  <a:pos x="496" y="57"/>
                </a:cxn>
                <a:cxn ang="0">
                  <a:pos x="645" y="134"/>
                </a:cxn>
                <a:cxn ang="0">
                  <a:pos x="645" y="344"/>
                </a:cxn>
                <a:cxn ang="0">
                  <a:pos x="486" y="506"/>
                </a:cxn>
                <a:cxn ang="0">
                  <a:pos x="346" y="525"/>
                </a:cxn>
                <a:cxn ang="0">
                  <a:pos x="290" y="496"/>
                </a:cxn>
                <a:cxn ang="0">
                  <a:pos x="271" y="430"/>
                </a:cxn>
                <a:cxn ang="0">
                  <a:pos x="271" y="401"/>
                </a:cxn>
                <a:cxn ang="0">
                  <a:pos x="290" y="382"/>
                </a:cxn>
                <a:cxn ang="0">
                  <a:pos x="328" y="382"/>
                </a:cxn>
                <a:cxn ang="0">
                  <a:pos x="337" y="401"/>
                </a:cxn>
                <a:cxn ang="0">
                  <a:pos x="328" y="430"/>
                </a:cxn>
                <a:cxn ang="0">
                  <a:pos x="318" y="458"/>
                </a:cxn>
                <a:cxn ang="0">
                  <a:pos x="346" y="487"/>
                </a:cxn>
                <a:cxn ang="0">
                  <a:pos x="384" y="506"/>
                </a:cxn>
                <a:cxn ang="0">
                  <a:pos x="440" y="487"/>
                </a:cxn>
                <a:cxn ang="0">
                  <a:pos x="496" y="449"/>
                </a:cxn>
                <a:cxn ang="0">
                  <a:pos x="561" y="344"/>
                </a:cxn>
                <a:cxn ang="0">
                  <a:pos x="580" y="201"/>
                </a:cxn>
                <a:cxn ang="0">
                  <a:pos x="571" y="134"/>
                </a:cxn>
                <a:cxn ang="0">
                  <a:pos x="524" y="96"/>
                </a:cxn>
                <a:cxn ang="0">
                  <a:pos x="384" y="105"/>
                </a:cxn>
                <a:cxn ang="0">
                  <a:pos x="187" y="258"/>
                </a:cxn>
                <a:cxn ang="0">
                  <a:pos x="122" y="391"/>
                </a:cxn>
                <a:cxn ang="0">
                  <a:pos x="159" y="430"/>
                </a:cxn>
                <a:cxn ang="0">
                  <a:pos x="187" y="468"/>
                </a:cxn>
                <a:cxn ang="0">
                  <a:pos x="225" y="515"/>
                </a:cxn>
                <a:cxn ang="0">
                  <a:pos x="243" y="554"/>
                </a:cxn>
                <a:cxn ang="0">
                  <a:pos x="225" y="668"/>
                </a:cxn>
                <a:cxn ang="0">
                  <a:pos x="85" y="763"/>
                </a:cxn>
                <a:cxn ang="0">
                  <a:pos x="38" y="754"/>
                </a:cxn>
                <a:cxn ang="0">
                  <a:pos x="10" y="716"/>
                </a:cxn>
                <a:cxn ang="0">
                  <a:pos x="0" y="678"/>
                </a:cxn>
                <a:cxn ang="0">
                  <a:pos x="0" y="649"/>
                </a:cxn>
                <a:cxn ang="0">
                  <a:pos x="28" y="496"/>
                </a:cxn>
                <a:cxn ang="0">
                  <a:pos x="38" y="420"/>
                </a:cxn>
                <a:cxn ang="0">
                  <a:pos x="10" y="382"/>
                </a:cxn>
                <a:cxn ang="0">
                  <a:pos x="0" y="306"/>
                </a:cxn>
                <a:cxn ang="0">
                  <a:pos x="66" y="96"/>
                </a:cxn>
                <a:cxn ang="0">
                  <a:pos x="197" y="0"/>
                </a:cxn>
              </a:cxnLst>
              <a:rect l="0" t="0" r="r" b="b"/>
              <a:pathLst>
                <a:path w="664" h="763">
                  <a:moveTo>
                    <a:pt x="75" y="468"/>
                  </a:moveTo>
                  <a:lnTo>
                    <a:pt x="57" y="525"/>
                  </a:lnTo>
                  <a:lnTo>
                    <a:pt x="38" y="592"/>
                  </a:lnTo>
                  <a:lnTo>
                    <a:pt x="38" y="658"/>
                  </a:lnTo>
                  <a:lnTo>
                    <a:pt x="38" y="687"/>
                  </a:lnTo>
                  <a:lnTo>
                    <a:pt x="47" y="706"/>
                  </a:lnTo>
                  <a:lnTo>
                    <a:pt x="57" y="725"/>
                  </a:lnTo>
                  <a:lnTo>
                    <a:pt x="66" y="735"/>
                  </a:lnTo>
                  <a:lnTo>
                    <a:pt x="85" y="735"/>
                  </a:lnTo>
                  <a:lnTo>
                    <a:pt x="113" y="725"/>
                  </a:lnTo>
                  <a:lnTo>
                    <a:pt x="141" y="706"/>
                  </a:lnTo>
                  <a:lnTo>
                    <a:pt x="169" y="687"/>
                  </a:lnTo>
                  <a:lnTo>
                    <a:pt x="178" y="649"/>
                  </a:lnTo>
                  <a:lnTo>
                    <a:pt x="187" y="620"/>
                  </a:lnTo>
                  <a:lnTo>
                    <a:pt x="178" y="601"/>
                  </a:lnTo>
                  <a:lnTo>
                    <a:pt x="178" y="582"/>
                  </a:lnTo>
                  <a:lnTo>
                    <a:pt x="169" y="573"/>
                  </a:lnTo>
                  <a:lnTo>
                    <a:pt x="122" y="515"/>
                  </a:lnTo>
                  <a:lnTo>
                    <a:pt x="75" y="468"/>
                  </a:lnTo>
                  <a:lnTo>
                    <a:pt x="75" y="468"/>
                  </a:lnTo>
                  <a:close/>
                  <a:moveTo>
                    <a:pt x="197" y="0"/>
                  </a:moveTo>
                  <a:lnTo>
                    <a:pt x="206" y="10"/>
                  </a:lnTo>
                  <a:lnTo>
                    <a:pt x="206" y="10"/>
                  </a:lnTo>
                  <a:lnTo>
                    <a:pt x="215" y="19"/>
                  </a:lnTo>
                  <a:lnTo>
                    <a:pt x="206" y="29"/>
                  </a:lnTo>
                  <a:lnTo>
                    <a:pt x="206" y="38"/>
                  </a:lnTo>
                  <a:lnTo>
                    <a:pt x="197" y="38"/>
                  </a:lnTo>
                  <a:lnTo>
                    <a:pt x="141" y="67"/>
                  </a:lnTo>
                  <a:lnTo>
                    <a:pt x="94" y="124"/>
                  </a:lnTo>
                  <a:lnTo>
                    <a:pt x="66" y="201"/>
                  </a:lnTo>
                  <a:lnTo>
                    <a:pt x="57" y="277"/>
                  </a:lnTo>
                  <a:lnTo>
                    <a:pt x="66" y="296"/>
                  </a:lnTo>
                  <a:lnTo>
                    <a:pt x="66" y="325"/>
                  </a:lnTo>
                  <a:lnTo>
                    <a:pt x="85" y="353"/>
                  </a:lnTo>
                  <a:lnTo>
                    <a:pt x="169" y="229"/>
                  </a:lnTo>
                  <a:lnTo>
                    <a:pt x="271" y="134"/>
                  </a:lnTo>
                  <a:lnTo>
                    <a:pt x="374" y="77"/>
                  </a:lnTo>
                  <a:lnTo>
                    <a:pt x="496" y="57"/>
                  </a:lnTo>
                  <a:lnTo>
                    <a:pt x="580" y="77"/>
                  </a:lnTo>
                  <a:lnTo>
                    <a:pt x="645" y="134"/>
                  </a:lnTo>
                  <a:lnTo>
                    <a:pt x="664" y="239"/>
                  </a:lnTo>
                  <a:lnTo>
                    <a:pt x="645" y="344"/>
                  </a:lnTo>
                  <a:lnTo>
                    <a:pt x="580" y="439"/>
                  </a:lnTo>
                  <a:lnTo>
                    <a:pt x="486" y="506"/>
                  </a:lnTo>
                  <a:lnTo>
                    <a:pt x="384" y="534"/>
                  </a:lnTo>
                  <a:lnTo>
                    <a:pt x="346" y="525"/>
                  </a:lnTo>
                  <a:lnTo>
                    <a:pt x="318" y="515"/>
                  </a:lnTo>
                  <a:lnTo>
                    <a:pt x="290" y="496"/>
                  </a:lnTo>
                  <a:lnTo>
                    <a:pt x="281" y="468"/>
                  </a:lnTo>
                  <a:lnTo>
                    <a:pt x="271" y="430"/>
                  </a:lnTo>
                  <a:lnTo>
                    <a:pt x="271" y="420"/>
                  </a:lnTo>
                  <a:lnTo>
                    <a:pt x="271" y="401"/>
                  </a:lnTo>
                  <a:lnTo>
                    <a:pt x="281" y="391"/>
                  </a:lnTo>
                  <a:lnTo>
                    <a:pt x="290" y="382"/>
                  </a:lnTo>
                  <a:lnTo>
                    <a:pt x="309" y="382"/>
                  </a:lnTo>
                  <a:lnTo>
                    <a:pt x="328" y="382"/>
                  </a:lnTo>
                  <a:lnTo>
                    <a:pt x="328" y="391"/>
                  </a:lnTo>
                  <a:lnTo>
                    <a:pt x="337" y="401"/>
                  </a:lnTo>
                  <a:lnTo>
                    <a:pt x="328" y="420"/>
                  </a:lnTo>
                  <a:lnTo>
                    <a:pt x="328" y="430"/>
                  </a:lnTo>
                  <a:lnTo>
                    <a:pt x="309" y="439"/>
                  </a:lnTo>
                  <a:lnTo>
                    <a:pt x="318" y="458"/>
                  </a:lnTo>
                  <a:lnTo>
                    <a:pt x="328" y="477"/>
                  </a:lnTo>
                  <a:lnTo>
                    <a:pt x="346" y="487"/>
                  </a:lnTo>
                  <a:lnTo>
                    <a:pt x="365" y="496"/>
                  </a:lnTo>
                  <a:lnTo>
                    <a:pt x="384" y="506"/>
                  </a:lnTo>
                  <a:lnTo>
                    <a:pt x="412" y="496"/>
                  </a:lnTo>
                  <a:lnTo>
                    <a:pt x="440" y="487"/>
                  </a:lnTo>
                  <a:lnTo>
                    <a:pt x="468" y="477"/>
                  </a:lnTo>
                  <a:lnTo>
                    <a:pt x="496" y="449"/>
                  </a:lnTo>
                  <a:lnTo>
                    <a:pt x="524" y="410"/>
                  </a:lnTo>
                  <a:lnTo>
                    <a:pt x="561" y="344"/>
                  </a:lnTo>
                  <a:lnTo>
                    <a:pt x="580" y="258"/>
                  </a:lnTo>
                  <a:lnTo>
                    <a:pt x="580" y="201"/>
                  </a:lnTo>
                  <a:lnTo>
                    <a:pt x="580" y="162"/>
                  </a:lnTo>
                  <a:lnTo>
                    <a:pt x="571" y="134"/>
                  </a:lnTo>
                  <a:lnTo>
                    <a:pt x="552" y="105"/>
                  </a:lnTo>
                  <a:lnTo>
                    <a:pt x="524" y="96"/>
                  </a:lnTo>
                  <a:lnTo>
                    <a:pt x="496" y="86"/>
                  </a:lnTo>
                  <a:lnTo>
                    <a:pt x="384" y="105"/>
                  </a:lnTo>
                  <a:lnTo>
                    <a:pt x="290" y="162"/>
                  </a:lnTo>
                  <a:lnTo>
                    <a:pt x="187" y="258"/>
                  </a:lnTo>
                  <a:lnTo>
                    <a:pt x="113" y="382"/>
                  </a:lnTo>
                  <a:lnTo>
                    <a:pt x="122" y="391"/>
                  </a:lnTo>
                  <a:lnTo>
                    <a:pt x="141" y="410"/>
                  </a:lnTo>
                  <a:lnTo>
                    <a:pt x="159" y="430"/>
                  </a:lnTo>
                  <a:lnTo>
                    <a:pt x="178" y="449"/>
                  </a:lnTo>
                  <a:lnTo>
                    <a:pt x="187" y="468"/>
                  </a:lnTo>
                  <a:lnTo>
                    <a:pt x="215" y="496"/>
                  </a:lnTo>
                  <a:lnTo>
                    <a:pt x="225" y="515"/>
                  </a:lnTo>
                  <a:lnTo>
                    <a:pt x="243" y="534"/>
                  </a:lnTo>
                  <a:lnTo>
                    <a:pt x="243" y="554"/>
                  </a:lnTo>
                  <a:lnTo>
                    <a:pt x="243" y="582"/>
                  </a:lnTo>
                  <a:lnTo>
                    <a:pt x="225" y="668"/>
                  </a:lnTo>
                  <a:lnTo>
                    <a:pt x="159" y="735"/>
                  </a:lnTo>
                  <a:lnTo>
                    <a:pt x="85" y="763"/>
                  </a:lnTo>
                  <a:lnTo>
                    <a:pt x="57" y="763"/>
                  </a:lnTo>
                  <a:lnTo>
                    <a:pt x="38" y="754"/>
                  </a:lnTo>
                  <a:lnTo>
                    <a:pt x="19" y="735"/>
                  </a:lnTo>
                  <a:lnTo>
                    <a:pt x="10" y="716"/>
                  </a:lnTo>
                  <a:lnTo>
                    <a:pt x="0" y="697"/>
                  </a:lnTo>
                  <a:lnTo>
                    <a:pt x="0" y="678"/>
                  </a:lnTo>
                  <a:lnTo>
                    <a:pt x="0" y="658"/>
                  </a:lnTo>
                  <a:lnTo>
                    <a:pt x="0" y="649"/>
                  </a:lnTo>
                  <a:lnTo>
                    <a:pt x="10" y="573"/>
                  </a:lnTo>
                  <a:lnTo>
                    <a:pt x="28" y="496"/>
                  </a:lnTo>
                  <a:lnTo>
                    <a:pt x="47" y="430"/>
                  </a:lnTo>
                  <a:lnTo>
                    <a:pt x="38" y="420"/>
                  </a:lnTo>
                  <a:lnTo>
                    <a:pt x="19" y="401"/>
                  </a:lnTo>
                  <a:lnTo>
                    <a:pt x="10" y="382"/>
                  </a:lnTo>
                  <a:lnTo>
                    <a:pt x="0" y="344"/>
                  </a:lnTo>
                  <a:lnTo>
                    <a:pt x="0" y="306"/>
                  </a:lnTo>
                  <a:lnTo>
                    <a:pt x="19" y="201"/>
                  </a:lnTo>
                  <a:lnTo>
                    <a:pt x="66" y="96"/>
                  </a:lnTo>
                  <a:lnTo>
                    <a:pt x="131" y="29"/>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 name="Freeform 11"/>
            <p:cNvSpPr>
              <a:spLocks/>
            </p:cNvSpPr>
            <p:nvPr/>
          </p:nvSpPr>
          <p:spPr bwMode="auto">
            <a:xfrm>
              <a:off x="4521" y="2486"/>
              <a:ext cx="150" cy="353"/>
            </a:xfrm>
            <a:custGeom>
              <a:avLst/>
              <a:gdLst/>
              <a:ahLst/>
              <a:cxnLst>
                <a:cxn ang="0">
                  <a:pos x="66" y="0"/>
                </a:cxn>
                <a:cxn ang="0">
                  <a:pos x="94" y="0"/>
                </a:cxn>
                <a:cxn ang="0">
                  <a:pos x="113" y="19"/>
                </a:cxn>
                <a:cxn ang="0">
                  <a:pos x="131" y="48"/>
                </a:cxn>
                <a:cxn ang="0">
                  <a:pos x="141" y="86"/>
                </a:cxn>
                <a:cxn ang="0">
                  <a:pos x="150" y="124"/>
                </a:cxn>
                <a:cxn ang="0">
                  <a:pos x="131" y="220"/>
                </a:cxn>
                <a:cxn ang="0">
                  <a:pos x="94" y="287"/>
                </a:cxn>
                <a:cxn ang="0">
                  <a:pos x="57" y="334"/>
                </a:cxn>
                <a:cxn ang="0">
                  <a:pos x="38" y="353"/>
                </a:cxn>
                <a:cxn ang="0">
                  <a:pos x="19" y="344"/>
                </a:cxn>
                <a:cxn ang="0">
                  <a:pos x="19" y="334"/>
                </a:cxn>
                <a:cxn ang="0">
                  <a:pos x="19" y="325"/>
                </a:cxn>
                <a:cxn ang="0">
                  <a:pos x="29" y="325"/>
                </a:cxn>
                <a:cxn ang="0">
                  <a:pos x="85" y="248"/>
                </a:cxn>
                <a:cxn ang="0">
                  <a:pos x="113" y="182"/>
                </a:cxn>
                <a:cxn ang="0">
                  <a:pos x="113" y="115"/>
                </a:cxn>
                <a:cxn ang="0">
                  <a:pos x="113" y="115"/>
                </a:cxn>
                <a:cxn ang="0">
                  <a:pos x="113" y="115"/>
                </a:cxn>
                <a:cxn ang="0">
                  <a:pos x="113" y="115"/>
                </a:cxn>
                <a:cxn ang="0">
                  <a:pos x="113" y="115"/>
                </a:cxn>
                <a:cxn ang="0">
                  <a:pos x="103" y="124"/>
                </a:cxn>
                <a:cxn ang="0">
                  <a:pos x="85" y="124"/>
                </a:cxn>
                <a:cxn ang="0">
                  <a:pos x="66" y="134"/>
                </a:cxn>
                <a:cxn ang="0">
                  <a:pos x="38" y="124"/>
                </a:cxn>
                <a:cxn ang="0">
                  <a:pos x="19" y="115"/>
                </a:cxn>
                <a:cxn ang="0">
                  <a:pos x="10" y="86"/>
                </a:cxn>
                <a:cxn ang="0">
                  <a:pos x="0" y="67"/>
                </a:cxn>
                <a:cxn ang="0">
                  <a:pos x="10" y="39"/>
                </a:cxn>
                <a:cxn ang="0">
                  <a:pos x="19" y="19"/>
                </a:cxn>
                <a:cxn ang="0">
                  <a:pos x="38" y="0"/>
                </a:cxn>
                <a:cxn ang="0">
                  <a:pos x="66" y="0"/>
                </a:cxn>
              </a:cxnLst>
              <a:rect l="0" t="0" r="r" b="b"/>
              <a:pathLst>
                <a:path w="150" h="353">
                  <a:moveTo>
                    <a:pt x="66" y="0"/>
                  </a:moveTo>
                  <a:lnTo>
                    <a:pt x="94" y="0"/>
                  </a:lnTo>
                  <a:lnTo>
                    <a:pt x="113" y="19"/>
                  </a:lnTo>
                  <a:lnTo>
                    <a:pt x="131" y="48"/>
                  </a:lnTo>
                  <a:lnTo>
                    <a:pt x="141" y="86"/>
                  </a:lnTo>
                  <a:lnTo>
                    <a:pt x="150" y="124"/>
                  </a:lnTo>
                  <a:lnTo>
                    <a:pt x="131" y="220"/>
                  </a:lnTo>
                  <a:lnTo>
                    <a:pt x="94" y="287"/>
                  </a:lnTo>
                  <a:lnTo>
                    <a:pt x="57" y="334"/>
                  </a:lnTo>
                  <a:lnTo>
                    <a:pt x="38" y="353"/>
                  </a:lnTo>
                  <a:lnTo>
                    <a:pt x="19" y="344"/>
                  </a:lnTo>
                  <a:lnTo>
                    <a:pt x="19" y="334"/>
                  </a:lnTo>
                  <a:lnTo>
                    <a:pt x="19" y="325"/>
                  </a:lnTo>
                  <a:lnTo>
                    <a:pt x="29" y="325"/>
                  </a:lnTo>
                  <a:lnTo>
                    <a:pt x="85" y="248"/>
                  </a:lnTo>
                  <a:lnTo>
                    <a:pt x="113" y="182"/>
                  </a:lnTo>
                  <a:lnTo>
                    <a:pt x="113" y="115"/>
                  </a:lnTo>
                  <a:lnTo>
                    <a:pt x="113" y="115"/>
                  </a:lnTo>
                  <a:lnTo>
                    <a:pt x="113" y="115"/>
                  </a:lnTo>
                  <a:lnTo>
                    <a:pt x="113" y="115"/>
                  </a:lnTo>
                  <a:lnTo>
                    <a:pt x="113" y="115"/>
                  </a:lnTo>
                  <a:lnTo>
                    <a:pt x="103" y="124"/>
                  </a:lnTo>
                  <a:lnTo>
                    <a:pt x="85" y="124"/>
                  </a:lnTo>
                  <a:lnTo>
                    <a:pt x="66" y="134"/>
                  </a:lnTo>
                  <a:lnTo>
                    <a:pt x="38" y="124"/>
                  </a:lnTo>
                  <a:lnTo>
                    <a:pt x="19" y="115"/>
                  </a:lnTo>
                  <a:lnTo>
                    <a:pt x="10" y="86"/>
                  </a:lnTo>
                  <a:lnTo>
                    <a:pt x="0" y="67"/>
                  </a:lnTo>
                  <a:lnTo>
                    <a:pt x="10" y="39"/>
                  </a:lnTo>
                  <a:lnTo>
                    <a:pt x="19" y="19"/>
                  </a:lnTo>
                  <a:lnTo>
                    <a:pt x="38" y="0"/>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12"/>
            <p:cNvSpPr>
              <a:spLocks noEditPoints="1"/>
            </p:cNvSpPr>
            <p:nvPr/>
          </p:nvSpPr>
          <p:spPr bwMode="auto">
            <a:xfrm>
              <a:off x="4858" y="1819"/>
              <a:ext cx="514" cy="1030"/>
            </a:xfrm>
            <a:custGeom>
              <a:avLst/>
              <a:gdLst/>
              <a:ahLst/>
              <a:cxnLst>
                <a:cxn ang="0">
                  <a:pos x="392" y="124"/>
                </a:cxn>
                <a:cxn ang="0">
                  <a:pos x="374" y="133"/>
                </a:cxn>
                <a:cxn ang="0">
                  <a:pos x="402" y="143"/>
                </a:cxn>
                <a:cxn ang="0">
                  <a:pos x="467" y="133"/>
                </a:cxn>
                <a:cxn ang="0">
                  <a:pos x="458" y="124"/>
                </a:cxn>
                <a:cxn ang="0">
                  <a:pos x="430" y="124"/>
                </a:cxn>
                <a:cxn ang="0">
                  <a:pos x="327" y="0"/>
                </a:cxn>
                <a:cxn ang="0">
                  <a:pos x="336" y="19"/>
                </a:cxn>
                <a:cxn ang="0">
                  <a:pos x="336" y="38"/>
                </a:cxn>
                <a:cxn ang="0">
                  <a:pos x="336" y="57"/>
                </a:cxn>
                <a:cxn ang="0">
                  <a:pos x="336" y="95"/>
                </a:cxn>
                <a:cxn ang="0">
                  <a:pos x="364" y="95"/>
                </a:cxn>
                <a:cxn ang="0">
                  <a:pos x="411" y="95"/>
                </a:cxn>
                <a:cxn ang="0">
                  <a:pos x="458" y="95"/>
                </a:cxn>
                <a:cxn ang="0">
                  <a:pos x="495" y="105"/>
                </a:cxn>
                <a:cxn ang="0">
                  <a:pos x="514" y="124"/>
                </a:cxn>
                <a:cxn ang="0">
                  <a:pos x="495" y="152"/>
                </a:cxn>
                <a:cxn ang="0">
                  <a:pos x="458" y="162"/>
                </a:cxn>
                <a:cxn ang="0">
                  <a:pos x="420" y="171"/>
                </a:cxn>
                <a:cxn ang="0">
                  <a:pos x="383" y="171"/>
                </a:cxn>
                <a:cxn ang="0">
                  <a:pos x="346" y="162"/>
                </a:cxn>
                <a:cxn ang="0">
                  <a:pos x="327" y="143"/>
                </a:cxn>
                <a:cxn ang="0">
                  <a:pos x="149" y="314"/>
                </a:cxn>
                <a:cxn ang="0">
                  <a:pos x="75" y="562"/>
                </a:cxn>
                <a:cxn ang="0">
                  <a:pos x="84" y="648"/>
                </a:cxn>
                <a:cxn ang="0">
                  <a:pos x="131" y="706"/>
                </a:cxn>
                <a:cxn ang="0">
                  <a:pos x="177" y="725"/>
                </a:cxn>
                <a:cxn ang="0">
                  <a:pos x="252" y="753"/>
                </a:cxn>
                <a:cxn ang="0">
                  <a:pos x="299" y="772"/>
                </a:cxn>
                <a:cxn ang="0">
                  <a:pos x="336" y="782"/>
                </a:cxn>
                <a:cxn ang="0">
                  <a:pos x="374" y="801"/>
                </a:cxn>
                <a:cxn ang="0">
                  <a:pos x="420" y="858"/>
                </a:cxn>
                <a:cxn ang="0">
                  <a:pos x="420" y="925"/>
                </a:cxn>
                <a:cxn ang="0">
                  <a:pos x="383" y="982"/>
                </a:cxn>
                <a:cxn ang="0">
                  <a:pos x="327" y="1030"/>
                </a:cxn>
                <a:cxn ang="0">
                  <a:pos x="262" y="1030"/>
                </a:cxn>
                <a:cxn ang="0">
                  <a:pos x="215" y="1011"/>
                </a:cxn>
                <a:cxn ang="0">
                  <a:pos x="177" y="982"/>
                </a:cxn>
                <a:cxn ang="0">
                  <a:pos x="177" y="973"/>
                </a:cxn>
                <a:cxn ang="0">
                  <a:pos x="187" y="963"/>
                </a:cxn>
                <a:cxn ang="0">
                  <a:pos x="206" y="973"/>
                </a:cxn>
                <a:cxn ang="0">
                  <a:pos x="271" y="1001"/>
                </a:cxn>
                <a:cxn ang="0">
                  <a:pos x="318" y="992"/>
                </a:cxn>
                <a:cxn ang="0">
                  <a:pos x="346" y="973"/>
                </a:cxn>
                <a:cxn ang="0">
                  <a:pos x="346" y="934"/>
                </a:cxn>
                <a:cxn ang="0">
                  <a:pos x="336" y="887"/>
                </a:cxn>
                <a:cxn ang="0">
                  <a:pos x="290" y="868"/>
                </a:cxn>
                <a:cxn ang="0">
                  <a:pos x="177" y="830"/>
                </a:cxn>
                <a:cxn ang="0">
                  <a:pos x="84" y="791"/>
                </a:cxn>
                <a:cxn ang="0">
                  <a:pos x="9" y="686"/>
                </a:cxn>
                <a:cxn ang="0">
                  <a:pos x="28" y="448"/>
                </a:cxn>
                <a:cxn ang="0">
                  <a:pos x="196" y="200"/>
                </a:cxn>
                <a:cxn ang="0">
                  <a:pos x="299" y="85"/>
                </a:cxn>
                <a:cxn ang="0">
                  <a:pos x="299" y="47"/>
                </a:cxn>
                <a:cxn ang="0">
                  <a:pos x="299" y="19"/>
                </a:cxn>
                <a:cxn ang="0">
                  <a:pos x="327" y="0"/>
                </a:cxn>
              </a:cxnLst>
              <a:rect l="0" t="0" r="r" b="b"/>
              <a:pathLst>
                <a:path w="514" h="1030">
                  <a:moveTo>
                    <a:pt x="411" y="124"/>
                  </a:moveTo>
                  <a:lnTo>
                    <a:pt x="392" y="124"/>
                  </a:lnTo>
                  <a:lnTo>
                    <a:pt x="364" y="133"/>
                  </a:lnTo>
                  <a:lnTo>
                    <a:pt x="374" y="133"/>
                  </a:lnTo>
                  <a:lnTo>
                    <a:pt x="383" y="133"/>
                  </a:lnTo>
                  <a:lnTo>
                    <a:pt x="402" y="143"/>
                  </a:lnTo>
                  <a:lnTo>
                    <a:pt x="439" y="133"/>
                  </a:lnTo>
                  <a:lnTo>
                    <a:pt x="467" y="133"/>
                  </a:lnTo>
                  <a:lnTo>
                    <a:pt x="467" y="133"/>
                  </a:lnTo>
                  <a:lnTo>
                    <a:pt x="458" y="124"/>
                  </a:lnTo>
                  <a:lnTo>
                    <a:pt x="449" y="124"/>
                  </a:lnTo>
                  <a:lnTo>
                    <a:pt x="430" y="124"/>
                  </a:lnTo>
                  <a:lnTo>
                    <a:pt x="411" y="124"/>
                  </a:lnTo>
                  <a:close/>
                  <a:moveTo>
                    <a:pt x="327" y="0"/>
                  </a:moveTo>
                  <a:lnTo>
                    <a:pt x="336" y="0"/>
                  </a:lnTo>
                  <a:lnTo>
                    <a:pt x="336" y="19"/>
                  </a:lnTo>
                  <a:lnTo>
                    <a:pt x="336" y="19"/>
                  </a:lnTo>
                  <a:lnTo>
                    <a:pt x="336" y="38"/>
                  </a:lnTo>
                  <a:lnTo>
                    <a:pt x="336" y="57"/>
                  </a:lnTo>
                  <a:lnTo>
                    <a:pt x="336" y="57"/>
                  </a:lnTo>
                  <a:lnTo>
                    <a:pt x="336" y="76"/>
                  </a:lnTo>
                  <a:lnTo>
                    <a:pt x="336" y="95"/>
                  </a:lnTo>
                  <a:lnTo>
                    <a:pt x="336" y="105"/>
                  </a:lnTo>
                  <a:lnTo>
                    <a:pt x="364" y="95"/>
                  </a:lnTo>
                  <a:lnTo>
                    <a:pt x="392" y="95"/>
                  </a:lnTo>
                  <a:lnTo>
                    <a:pt x="411" y="95"/>
                  </a:lnTo>
                  <a:lnTo>
                    <a:pt x="439" y="95"/>
                  </a:lnTo>
                  <a:lnTo>
                    <a:pt x="458" y="95"/>
                  </a:lnTo>
                  <a:lnTo>
                    <a:pt x="477" y="95"/>
                  </a:lnTo>
                  <a:lnTo>
                    <a:pt x="495" y="105"/>
                  </a:lnTo>
                  <a:lnTo>
                    <a:pt x="514" y="114"/>
                  </a:lnTo>
                  <a:lnTo>
                    <a:pt x="514" y="124"/>
                  </a:lnTo>
                  <a:lnTo>
                    <a:pt x="514" y="143"/>
                  </a:lnTo>
                  <a:lnTo>
                    <a:pt x="495" y="152"/>
                  </a:lnTo>
                  <a:lnTo>
                    <a:pt x="486" y="162"/>
                  </a:lnTo>
                  <a:lnTo>
                    <a:pt x="458" y="162"/>
                  </a:lnTo>
                  <a:lnTo>
                    <a:pt x="439" y="171"/>
                  </a:lnTo>
                  <a:lnTo>
                    <a:pt x="420" y="171"/>
                  </a:lnTo>
                  <a:lnTo>
                    <a:pt x="402" y="171"/>
                  </a:lnTo>
                  <a:lnTo>
                    <a:pt x="383" y="171"/>
                  </a:lnTo>
                  <a:lnTo>
                    <a:pt x="364" y="162"/>
                  </a:lnTo>
                  <a:lnTo>
                    <a:pt x="346" y="162"/>
                  </a:lnTo>
                  <a:lnTo>
                    <a:pt x="327" y="143"/>
                  </a:lnTo>
                  <a:lnTo>
                    <a:pt x="327" y="143"/>
                  </a:lnTo>
                  <a:lnTo>
                    <a:pt x="234" y="219"/>
                  </a:lnTo>
                  <a:lnTo>
                    <a:pt x="149" y="314"/>
                  </a:lnTo>
                  <a:lnTo>
                    <a:pt x="93" y="438"/>
                  </a:lnTo>
                  <a:lnTo>
                    <a:pt x="75" y="562"/>
                  </a:lnTo>
                  <a:lnTo>
                    <a:pt x="75" y="610"/>
                  </a:lnTo>
                  <a:lnTo>
                    <a:pt x="84" y="648"/>
                  </a:lnTo>
                  <a:lnTo>
                    <a:pt x="112" y="686"/>
                  </a:lnTo>
                  <a:lnTo>
                    <a:pt x="131" y="706"/>
                  </a:lnTo>
                  <a:lnTo>
                    <a:pt x="149" y="715"/>
                  </a:lnTo>
                  <a:lnTo>
                    <a:pt x="177" y="725"/>
                  </a:lnTo>
                  <a:lnTo>
                    <a:pt x="206" y="744"/>
                  </a:lnTo>
                  <a:lnTo>
                    <a:pt x="252" y="753"/>
                  </a:lnTo>
                  <a:lnTo>
                    <a:pt x="280" y="763"/>
                  </a:lnTo>
                  <a:lnTo>
                    <a:pt x="299" y="772"/>
                  </a:lnTo>
                  <a:lnTo>
                    <a:pt x="318" y="772"/>
                  </a:lnTo>
                  <a:lnTo>
                    <a:pt x="336" y="782"/>
                  </a:lnTo>
                  <a:lnTo>
                    <a:pt x="346" y="782"/>
                  </a:lnTo>
                  <a:lnTo>
                    <a:pt x="374" y="801"/>
                  </a:lnTo>
                  <a:lnTo>
                    <a:pt x="402" y="830"/>
                  </a:lnTo>
                  <a:lnTo>
                    <a:pt x="420" y="858"/>
                  </a:lnTo>
                  <a:lnTo>
                    <a:pt x="420" y="887"/>
                  </a:lnTo>
                  <a:lnTo>
                    <a:pt x="420" y="925"/>
                  </a:lnTo>
                  <a:lnTo>
                    <a:pt x="402" y="954"/>
                  </a:lnTo>
                  <a:lnTo>
                    <a:pt x="383" y="982"/>
                  </a:lnTo>
                  <a:lnTo>
                    <a:pt x="364" y="1011"/>
                  </a:lnTo>
                  <a:lnTo>
                    <a:pt x="327" y="1030"/>
                  </a:lnTo>
                  <a:lnTo>
                    <a:pt x="299" y="1030"/>
                  </a:lnTo>
                  <a:lnTo>
                    <a:pt x="262" y="1030"/>
                  </a:lnTo>
                  <a:lnTo>
                    <a:pt x="234" y="1020"/>
                  </a:lnTo>
                  <a:lnTo>
                    <a:pt x="215" y="1011"/>
                  </a:lnTo>
                  <a:lnTo>
                    <a:pt x="196" y="1001"/>
                  </a:lnTo>
                  <a:lnTo>
                    <a:pt x="177" y="982"/>
                  </a:lnTo>
                  <a:lnTo>
                    <a:pt x="168" y="973"/>
                  </a:lnTo>
                  <a:lnTo>
                    <a:pt x="177" y="973"/>
                  </a:lnTo>
                  <a:lnTo>
                    <a:pt x="177" y="963"/>
                  </a:lnTo>
                  <a:lnTo>
                    <a:pt x="187" y="963"/>
                  </a:lnTo>
                  <a:lnTo>
                    <a:pt x="196" y="963"/>
                  </a:lnTo>
                  <a:lnTo>
                    <a:pt x="206" y="973"/>
                  </a:lnTo>
                  <a:lnTo>
                    <a:pt x="243" y="992"/>
                  </a:lnTo>
                  <a:lnTo>
                    <a:pt x="271" y="1001"/>
                  </a:lnTo>
                  <a:lnTo>
                    <a:pt x="299" y="1001"/>
                  </a:lnTo>
                  <a:lnTo>
                    <a:pt x="318" y="992"/>
                  </a:lnTo>
                  <a:lnTo>
                    <a:pt x="327" y="982"/>
                  </a:lnTo>
                  <a:lnTo>
                    <a:pt x="346" y="973"/>
                  </a:lnTo>
                  <a:lnTo>
                    <a:pt x="346" y="954"/>
                  </a:lnTo>
                  <a:lnTo>
                    <a:pt x="346" y="934"/>
                  </a:lnTo>
                  <a:lnTo>
                    <a:pt x="346" y="906"/>
                  </a:lnTo>
                  <a:lnTo>
                    <a:pt x="336" y="887"/>
                  </a:lnTo>
                  <a:lnTo>
                    <a:pt x="318" y="877"/>
                  </a:lnTo>
                  <a:lnTo>
                    <a:pt x="290" y="868"/>
                  </a:lnTo>
                  <a:lnTo>
                    <a:pt x="271" y="858"/>
                  </a:lnTo>
                  <a:lnTo>
                    <a:pt x="177" y="830"/>
                  </a:lnTo>
                  <a:lnTo>
                    <a:pt x="121" y="810"/>
                  </a:lnTo>
                  <a:lnTo>
                    <a:pt x="84" y="791"/>
                  </a:lnTo>
                  <a:lnTo>
                    <a:pt x="56" y="763"/>
                  </a:lnTo>
                  <a:lnTo>
                    <a:pt x="9" y="686"/>
                  </a:lnTo>
                  <a:lnTo>
                    <a:pt x="0" y="601"/>
                  </a:lnTo>
                  <a:lnTo>
                    <a:pt x="28" y="448"/>
                  </a:lnTo>
                  <a:lnTo>
                    <a:pt x="93" y="314"/>
                  </a:lnTo>
                  <a:lnTo>
                    <a:pt x="196" y="200"/>
                  </a:lnTo>
                  <a:lnTo>
                    <a:pt x="308" y="114"/>
                  </a:lnTo>
                  <a:lnTo>
                    <a:pt x="299" y="85"/>
                  </a:lnTo>
                  <a:lnTo>
                    <a:pt x="299" y="57"/>
                  </a:lnTo>
                  <a:lnTo>
                    <a:pt x="299" y="47"/>
                  </a:lnTo>
                  <a:lnTo>
                    <a:pt x="299" y="28"/>
                  </a:lnTo>
                  <a:lnTo>
                    <a:pt x="299" y="19"/>
                  </a:lnTo>
                  <a:lnTo>
                    <a:pt x="308" y="0"/>
                  </a:lnTo>
                  <a:lnTo>
                    <a:pt x="3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13"/>
            <p:cNvSpPr>
              <a:spLocks/>
            </p:cNvSpPr>
            <p:nvPr/>
          </p:nvSpPr>
          <p:spPr bwMode="auto">
            <a:xfrm>
              <a:off x="5596" y="1170"/>
              <a:ext cx="355" cy="1622"/>
            </a:xfrm>
            <a:custGeom>
              <a:avLst/>
              <a:gdLst/>
              <a:ahLst/>
              <a:cxnLst>
                <a:cxn ang="0">
                  <a:pos x="38" y="0"/>
                </a:cxn>
                <a:cxn ang="0">
                  <a:pos x="47" y="0"/>
                </a:cxn>
                <a:cxn ang="0">
                  <a:pos x="56" y="9"/>
                </a:cxn>
                <a:cxn ang="0">
                  <a:pos x="66" y="38"/>
                </a:cxn>
                <a:cxn ang="0">
                  <a:pos x="346" y="782"/>
                </a:cxn>
                <a:cxn ang="0">
                  <a:pos x="355" y="792"/>
                </a:cxn>
                <a:cxn ang="0">
                  <a:pos x="355" y="801"/>
                </a:cxn>
                <a:cxn ang="0">
                  <a:pos x="355" y="811"/>
                </a:cxn>
                <a:cxn ang="0">
                  <a:pos x="355" y="811"/>
                </a:cxn>
                <a:cxn ang="0">
                  <a:pos x="355" y="820"/>
                </a:cxn>
                <a:cxn ang="0">
                  <a:pos x="346" y="839"/>
                </a:cxn>
                <a:cxn ang="0">
                  <a:pos x="346" y="839"/>
                </a:cxn>
                <a:cxn ang="0">
                  <a:pos x="66" y="1583"/>
                </a:cxn>
                <a:cxn ang="0">
                  <a:pos x="56" y="1603"/>
                </a:cxn>
                <a:cxn ang="0">
                  <a:pos x="47" y="1612"/>
                </a:cxn>
                <a:cxn ang="0">
                  <a:pos x="38" y="1622"/>
                </a:cxn>
                <a:cxn ang="0">
                  <a:pos x="19" y="1612"/>
                </a:cxn>
                <a:cxn ang="0">
                  <a:pos x="10" y="1603"/>
                </a:cxn>
                <a:cxn ang="0">
                  <a:pos x="0" y="1583"/>
                </a:cxn>
                <a:cxn ang="0">
                  <a:pos x="0" y="1574"/>
                </a:cxn>
                <a:cxn ang="0">
                  <a:pos x="0" y="1574"/>
                </a:cxn>
                <a:cxn ang="0">
                  <a:pos x="10" y="1555"/>
                </a:cxn>
                <a:cxn ang="0">
                  <a:pos x="290" y="811"/>
                </a:cxn>
                <a:cxn ang="0">
                  <a:pos x="10" y="57"/>
                </a:cxn>
                <a:cxn ang="0">
                  <a:pos x="0" y="38"/>
                </a:cxn>
                <a:cxn ang="0">
                  <a:pos x="0" y="38"/>
                </a:cxn>
                <a:cxn ang="0">
                  <a:pos x="0" y="28"/>
                </a:cxn>
                <a:cxn ang="0">
                  <a:pos x="10" y="9"/>
                </a:cxn>
                <a:cxn ang="0">
                  <a:pos x="19" y="0"/>
                </a:cxn>
                <a:cxn ang="0">
                  <a:pos x="38" y="0"/>
                </a:cxn>
              </a:cxnLst>
              <a:rect l="0" t="0" r="r" b="b"/>
              <a:pathLst>
                <a:path w="355" h="1622">
                  <a:moveTo>
                    <a:pt x="38" y="0"/>
                  </a:moveTo>
                  <a:lnTo>
                    <a:pt x="47" y="0"/>
                  </a:lnTo>
                  <a:lnTo>
                    <a:pt x="56" y="9"/>
                  </a:lnTo>
                  <a:lnTo>
                    <a:pt x="66" y="38"/>
                  </a:lnTo>
                  <a:lnTo>
                    <a:pt x="346" y="782"/>
                  </a:lnTo>
                  <a:lnTo>
                    <a:pt x="355" y="792"/>
                  </a:lnTo>
                  <a:lnTo>
                    <a:pt x="355" y="801"/>
                  </a:lnTo>
                  <a:lnTo>
                    <a:pt x="355" y="811"/>
                  </a:lnTo>
                  <a:lnTo>
                    <a:pt x="355" y="811"/>
                  </a:lnTo>
                  <a:lnTo>
                    <a:pt x="355" y="820"/>
                  </a:lnTo>
                  <a:lnTo>
                    <a:pt x="346" y="839"/>
                  </a:lnTo>
                  <a:lnTo>
                    <a:pt x="346" y="839"/>
                  </a:lnTo>
                  <a:lnTo>
                    <a:pt x="66" y="1583"/>
                  </a:lnTo>
                  <a:lnTo>
                    <a:pt x="56" y="1603"/>
                  </a:lnTo>
                  <a:lnTo>
                    <a:pt x="47" y="1612"/>
                  </a:lnTo>
                  <a:lnTo>
                    <a:pt x="38" y="1622"/>
                  </a:lnTo>
                  <a:lnTo>
                    <a:pt x="19" y="1612"/>
                  </a:lnTo>
                  <a:lnTo>
                    <a:pt x="10" y="1603"/>
                  </a:lnTo>
                  <a:lnTo>
                    <a:pt x="0" y="1583"/>
                  </a:lnTo>
                  <a:lnTo>
                    <a:pt x="0" y="1574"/>
                  </a:lnTo>
                  <a:lnTo>
                    <a:pt x="0" y="1574"/>
                  </a:lnTo>
                  <a:lnTo>
                    <a:pt x="10" y="1555"/>
                  </a:lnTo>
                  <a:lnTo>
                    <a:pt x="290" y="811"/>
                  </a:lnTo>
                  <a:lnTo>
                    <a:pt x="10" y="57"/>
                  </a:lnTo>
                  <a:lnTo>
                    <a:pt x="0" y="38"/>
                  </a:lnTo>
                  <a:lnTo>
                    <a:pt x="0" y="38"/>
                  </a:lnTo>
                  <a:lnTo>
                    <a:pt x="0" y="28"/>
                  </a:lnTo>
                  <a:lnTo>
                    <a:pt x="10" y="9"/>
                  </a:lnTo>
                  <a:lnTo>
                    <a:pt x="19" y="0"/>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noEditPoints="1"/>
            </p:cNvSpPr>
            <p:nvPr/>
          </p:nvSpPr>
          <p:spPr bwMode="auto">
            <a:xfrm>
              <a:off x="6652" y="1790"/>
              <a:ext cx="1056" cy="372"/>
            </a:xfrm>
            <a:custGeom>
              <a:avLst/>
              <a:gdLst/>
              <a:ahLst/>
              <a:cxnLst>
                <a:cxn ang="0">
                  <a:pos x="56" y="315"/>
                </a:cxn>
                <a:cxn ang="0">
                  <a:pos x="1000" y="315"/>
                </a:cxn>
                <a:cxn ang="0">
                  <a:pos x="1019" y="315"/>
                </a:cxn>
                <a:cxn ang="0">
                  <a:pos x="1038" y="315"/>
                </a:cxn>
                <a:cxn ang="0">
                  <a:pos x="1047" y="315"/>
                </a:cxn>
                <a:cxn ang="0">
                  <a:pos x="1056" y="334"/>
                </a:cxn>
                <a:cxn ang="0">
                  <a:pos x="1056" y="343"/>
                </a:cxn>
                <a:cxn ang="0">
                  <a:pos x="1056" y="362"/>
                </a:cxn>
                <a:cxn ang="0">
                  <a:pos x="1047" y="372"/>
                </a:cxn>
                <a:cxn ang="0">
                  <a:pos x="1038" y="372"/>
                </a:cxn>
                <a:cxn ang="0">
                  <a:pos x="1019" y="372"/>
                </a:cxn>
                <a:cxn ang="0">
                  <a:pos x="1010" y="372"/>
                </a:cxn>
                <a:cxn ang="0">
                  <a:pos x="56" y="372"/>
                </a:cxn>
                <a:cxn ang="0">
                  <a:pos x="38" y="372"/>
                </a:cxn>
                <a:cxn ang="0">
                  <a:pos x="28" y="372"/>
                </a:cxn>
                <a:cxn ang="0">
                  <a:pos x="19" y="372"/>
                </a:cxn>
                <a:cxn ang="0">
                  <a:pos x="10" y="362"/>
                </a:cxn>
                <a:cxn ang="0">
                  <a:pos x="0" y="343"/>
                </a:cxn>
                <a:cxn ang="0">
                  <a:pos x="10" y="334"/>
                </a:cxn>
                <a:cxn ang="0">
                  <a:pos x="19" y="315"/>
                </a:cxn>
                <a:cxn ang="0">
                  <a:pos x="28" y="315"/>
                </a:cxn>
                <a:cxn ang="0">
                  <a:pos x="38" y="315"/>
                </a:cxn>
                <a:cxn ang="0">
                  <a:pos x="56" y="315"/>
                </a:cxn>
                <a:cxn ang="0">
                  <a:pos x="56" y="0"/>
                </a:cxn>
                <a:cxn ang="0">
                  <a:pos x="1010" y="0"/>
                </a:cxn>
                <a:cxn ang="0">
                  <a:pos x="1019" y="0"/>
                </a:cxn>
                <a:cxn ang="0">
                  <a:pos x="1038" y="0"/>
                </a:cxn>
                <a:cxn ang="0">
                  <a:pos x="1047" y="9"/>
                </a:cxn>
                <a:cxn ang="0">
                  <a:pos x="1056" y="19"/>
                </a:cxn>
                <a:cxn ang="0">
                  <a:pos x="1056" y="29"/>
                </a:cxn>
                <a:cxn ang="0">
                  <a:pos x="1056" y="48"/>
                </a:cxn>
                <a:cxn ang="0">
                  <a:pos x="1047" y="57"/>
                </a:cxn>
                <a:cxn ang="0">
                  <a:pos x="1038" y="57"/>
                </a:cxn>
                <a:cxn ang="0">
                  <a:pos x="1019" y="67"/>
                </a:cxn>
                <a:cxn ang="0">
                  <a:pos x="1000" y="67"/>
                </a:cxn>
                <a:cxn ang="0">
                  <a:pos x="56" y="67"/>
                </a:cxn>
                <a:cxn ang="0">
                  <a:pos x="38" y="67"/>
                </a:cxn>
                <a:cxn ang="0">
                  <a:pos x="28" y="57"/>
                </a:cxn>
                <a:cxn ang="0">
                  <a:pos x="19" y="57"/>
                </a:cxn>
                <a:cxn ang="0">
                  <a:pos x="10" y="48"/>
                </a:cxn>
                <a:cxn ang="0">
                  <a:pos x="0" y="29"/>
                </a:cxn>
                <a:cxn ang="0">
                  <a:pos x="10" y="19"/>
                </a:cxn>
                <a:cxn ang="0">
                  <a:pos x="19" y="9"/>
                </a:cxn>
                <a:cxn ang="0">
                  <a:pos x="28" y="0"/>
                </a:cxn>
                <a:cxn ang="0">
                  <a:pos x="38" y="0"/>
                </a:cxn>
                <a:cxn ang="0">
                  <a:pos x="56" y="0"/>
                </a:cxn>
              </a:cxnLst>
              <a:rect l="0" t="0" r="r" b="b"/>
              <a:pathLst>
                <a:path w="1056" h="372">
                  <a:moveTo>
                    <a:pt x="56" y="315"/>
                  </a:moveTo>
                  <a:lnTo>
                    <a:pt x="1000" y="315"/>
                  </a:lnTo>
                  <a:lnTo>
                    <a:pt x="1019" y="315"/>
                  </a:lnTo>
                  <a:lnTo>
                    <a:pt x="1038" y="315"/>
                  </a:lnTo>
                  <a:lnTo>
                    <a:pt x="1047" y="315"/>
                  </a:lnTo>
                  <a:lnTo>
                    <a:pt x="1056" y="334"/>
                  </a:lnTo>
                  <a:lnTo>
                    <a:pt x="1056" y="343"/>
                  </a:lnTo>
                  <a:lnTo>
                    <a:pt x="1056" y="362"/>
                  </a:lnTo>
                  <a:lnTo>
                    <a:pt x="1047" y="372"/>
                  </a:lnTo>
                  <a:lnTo>
                    <a:pt x="1038" y="372"/>
                  </a:lnTo>
                  <a:lnTo>
                    <a:pt x="1019" y="372"/>
                  </a:lnTo>
                  <a:lnTo>
                    <a:pt x="1010" y="372"/>
                  </a:lnTo>
                  <a:lnTo>
                    <a:pt x="56" y="372"/>
                  </a:lnTo>
                  <a:lnTo>
                    <a:pt x="38" y="372"/>
                  </a:lnTo>
                  <a:lnTo>
                    <a:pt x="28" y="372"/>
                  </a:lnTo>
                  <a:lnTo>
                    <a:pt x="19" y="372"/>
                  </a:lnTo>
                  <a:lnTo>
                    <a:pt x="10" y="362"/>
                  </a:lnTo>
                  <a:lnTo>
                    <a:pt x="0" y="343"/>
                  </a:lnTo>
                  <a:lnTo>
                    <a:pt x="10" y="334"/>
                  </a:lnTo>
                  <a:lnTo>
                    <a:pt x="19" y="315"/>
                  </a:lnTo>
                  <a:lnTo>
                    <a:pt x="28" y="315"/>
                  </a:lnTo>
                  <a:lnTo>
                    <a:pt x="38" y="315"/>
                  </a:lnTo>
                  <a:lnTo>
                    <a:pt x="56" y="315"/>
                  </a:lnTo>
                  <a:close/>
                  <a:moveTo>
                    <a:pt x="56" y="0"/>
                  </a:moveTo>
                  <a:lnTo>
                    <a:pt x="1010" y="0"/>
                  </a:lnTo>
                  <a:lnTo>
                    <a:pt x="1019" y="0"/>
                  </a:lnTo>
                  <a:lnTo>
                    <a:pt x="1038" y="0"/>
                  </a:lnTo>
                  <a:lnTo>
                    <a:pt x="1047" y="9"/>
                  </a:lnTo>
                  <a:lnTo>
                    <a:pt x="1056" y="19"/>
                  </a:lnTo>
                  <a:lnTo>
                    <a:pt x="1056" y="29"/>
                  </a:lnTo>
                  <a:lnTo>
                    <a:pt x="1056" y="48"/>
                  </a:lnTo>
                  <a:lnTo>
                    <a:pt x="1047" y="57"/>
                  </a:lnTo>
                  <a:lnTo>
                    <a:pt x="1038" y="57"/>
                  </a:lnTo>
                  <a:lnTo>
                    <a:pt x="1019" y="67"/>
                  </a:lnTo>
                  <a:lnTo>
                    <a:pt x="1000" y="67"/>
                  </a:lnTo>
                  <a:lnTo>
                    <a:pt x="56" y="67"/>
                  </a:lnTo>
                  <a:lnTo>
                    <a:pt x="38" y="67"/>
                  </a:lnTo>
                  <a:lnTo>
                    <a:pt x="28" y="57"/>
                  </a:lnTo>
                  <a:lnTo>
                    <a:pt x="19" y="57"/>
                  </a:lnTo>
                  <a:lnTo>
                    <a:pt x="10" y="48"/>
                  </a:lnTo>
                  <a:lnTo>
                    <a:pt x="0" y="29"/>
                  </a:lnTo>
                  <a:lnTo>
                    <a:pt x="10" y="19"/>
                  </a:lnTo>
                  <a:lnTo>
                    <a:pt x="19" y="9"/>
                  </a:lnTo>
                  <a:lnTo>
                    <a:pt x="28" y="0"/>
                  </a:lnTo>
                  <a:lnTo>
                    <a:pt x="38" y="0"/>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 name="Freeform 15"/>
            <p:cNvSpPr>
              <a:spLocks/>
            </p:cNvSpPr>
            <p:nvPr/>
          </p:nvSpPr>
          <p:spPr bwMode="auto">
            <a:xfrm>
              <a:off x="8344" y="1170"/>
              <a:ext cx="1495" cy="1622"/>
            </a:xfrm>
            <a:custGeom>
              <a:avLst/>
              <a:gdLst/>
              <a:ahLst/>
              <a:cxnLst>
                <a:cxn ang="0">
                  <a:pos x="37" y="0"/>
                </a:cxn>
                <a:cxn ang="0">
                  <a:pos x="1355" y="0"/>
                </a:cxn>
                <a:cxn ang="0">
                  <a:pos x="1495" y="381"/>
                </a:cxn>
                <a:cxn ang="0">
                  <a:pos x="1458" y="381"/>
                </a:cxn>
                <a:cxn ang="0">
                  <a:pos x="1392" y="267"/>
                </a:cxn>
                <a:cxn ang="0">
                  <a:pos x="1308" y="181"/>
                </a:cxn>
                <a:cxn ang="0">
                  <a:pos x="1205" y="124"/>
                </a:cxn>
                <a:cxn ang="0">
                  <a:pos x="1103" y="95"/>
                </a:cxn>
                <a:cxn ang="0">
                  <a:pos x="990" y="76"/>
                </a:cxn>
                <a:cxn ang="0">
                  <a:pos x="888" y="67"/>
                </a:cxn>
                <a:cxn ang="0">
                  <a:pos x="803" y="67"/>
                </a:cxn>
                <a:cxn ang="0">
                  <a:pos x="168" y="67"/>
                </a:cxn>
                <a:cxn ang="0">
                  <a:pos x="682" y="782"/>
                </a:cxn>
                <a:cxn ang="0">
                  <a:pos x="691" y="801"/>
                </a:cxn>
                <a:cxn ang="0">
                  <a:pos x="691" y="801"/>
                </a:cxn>
                <a:cxn ang="0">
                  <a:pos x="701" y="811"/>
                </a:cxn>
                <a:cxn ang="0">
                  <a:pos x="691" y="811"/>
                </a:cxn>
                <a:cxn ang="0">
                  <a:pos x="691" y="820"/>
                </a:cxn>
                <a:cxn ang="0">
                  <a:pos x="682" y="839"/>
                </a:cxn>
                <a:cxn ang="0">
                  <a:pos x="131" y="1526"/>
                </a:cxn>
                <a:cxn ang="0">
                  <a:pos x="803" y="1526"/>
                </a:cxn>
                <a:cxn ang="0">
                  <a:pos x="962" y="1526"/>
                </a:cxn>
                <a:cxn ang="0">
                  <a:pos x="1065" y="1507"/>
                </a:cxn>
                <a:cxn ang="0">
                  <a:pos x="1140" y="1498"/>
                </a:cxn>
                <a:cxn ang="0">
                  <a:pos x="1177" y="1479"/>
                </a:cxn>
                <a:cxn ang="0">
                  <a:pos x="1299" y="1421"/>
                </a:cxn>
                <a:cxn ang="0">
                  <a:pos x="1392" y="1326"/>
                </a:cxn>
                <a:cxn ang="0">
                  <a:pos x="1458" y="1211"/>
                </a:cxn>
                <a:cxn ang="0">
                  <a:pos x="1495" y="1211"/>
                </a:cxn>
                <a:cxn ang="0">
                  <a:pos x="1355" y="1622"/>
                </a:cxn>
                <a:cxn ang="0">
                  <a:pos x="37" y="1622"/>
                </a:cxn>
                <a:cxn ang="0">
                  <a:pos x="18" y="1622"/>
                </a:cxn>
                <a:cxn ang="0">
                  <a:pos x="9" y="1622"/>
                </a:cxn>
                <a:cxn ang="0">
                  <a:pos x="0" y="1612"/>
                </a:cxn>
                <a:cxn ang="0">
                  <a:pos x="0" y="1603"/>
                </a:cxn>
                <a:cxn ang="0">
                  <a:pos x="0" y="1593"/>
                </a:cxn>
                <a:cxn ang="0">
                  <a:pos x="0" y="1583"/>
                </a:cxn>
                <a:cxn ang="0">
                  <a:pos x="9" y="1574"/>
                </a:cxn>
                <a:cxn ang="0">
                  <a:pos x="579" y="858"/>
                </a:cxn>
                <a:cxn ang="0">
                  <a:pos x="579" y="858"/>
                </a:cxn>
                <a:cxn ang="0">
                  <a:pos x="0" y="48"/>
                </a:cxn>
                <a:cxn ang="0">
                  <a:pos x="0" y="19"/>
                </a:cxn>
                <a:cxn ang="0">
                  <a:pos x="0" y="9"/>
                </a:cxn>
                <a:cxn ang="0">
                  <a:pos x="18" y="0"/>
                </a:cxn>
                <a:cxn ang="0">
                  <a:pos x="37" y="0"/>
                </a:cxn>
              </a:cxnLst>
              <a:rect l="0" t="0" r="r" b="b"/>
              <a:pathLst>
                <a:path w="1495" h="1622">
                  <a:moveTo>
                    <a:pt x="37" y="0"/>
                  </a:moveTo>
                  <a:lnTo>
                    <a:pt x="1355" y="0"/>
                  </a:lnTo>
                  <a:lnTo>
                    <a:pt x="1495" y="381"/>
                  </a:lnTo>
                  <a:lnTo>
                    <a:pt x="1458" y="381"/>
                  </a:lnTo>
                  <a:lnTo>
                    <a:pt x="1392" y="267"/>
                  </a:lnTo>
                  <a:lnTo>
                    <a:pt x="1308" y="181"/>
                  </a:lnTo>
                  <a:lnTo>
                    <a:pt x="1205" y="124"/>
                  </a:lnTo>
                  <a:lnTo>
                    <a:pt x="1103" y="95"/>
                  </a:lnTo>
                  <a:lnTo>
                    <a:pt x="990" y="76"/>
                  </a:lnTo>
                  <a:lnTo>
                    <a:pt x="888" y="67"/>
                  </a:lnTo>
                  <a:lnTo>
                    <a:pt x="803" y="67"/>
                  </a:lnTo>
                  <a:lnTo>
                    <a:pt x="168" y="67"/>
                  </a:lnTo>
                  <a:lnTo>
                    <a:pt x="682" y="782"/>
                  </a:lnTo>
                  <a:lnTo>
                    <a:pt x="691" y="801"/>
                  </a:lnTo>
                  <a:lnTo>
                    <a:pt x="691" y="801"/>
                  </a:lnTo>
                  <a:lnTo>
                    <a:pt x="701" y="811"/>
                  </a:lnTo>
                  <a:lnTo>
                    <a:pt x="691" y="811"/>
                  </a:lnTo>
                  <a:lnTo>
                    <a:pt x="691" y="820"/>
                  </a:lnTo>
                  <a:lnTo>
                    <a:pt x="682" y="839"/>
                  </a:lnTo>
                  <a:lnTo>
                    <a:pt x="131" y="1526"/>
                  </a:lnTo>
                  <a:lnTo>
                    <a:pt x="803" y="1526"/>
                  </a:lnTo>
                  <a:lnTo>
                    <a:pt x="962" y="1526"/>
                  </a:lnTo>
                  <a:lnTo>
                    <a:pt x="1065" y="1507"/>
                  </a:lnTo>
                  <a:lnTo>
                    <a:pt x="1140" y="1498"/>
                  </a:lnTo>
                  <a:lnTo>
                    <a:pt x="1177" y="1479"/>
                  </a:lnTo>
                  <a:lnTo>
                    <a:pt x="1299" y="1421"/>
                  </a:lnTo>
                  <a:lnTo>
                    <a:pt x="1392" y="1326"/>
                  </a:lnTo>
                  <a:lnTo>
                    <a:pt x="1458" y="1211"/>
                  </a:lnTo>
                  <a:lnTo>
                    <a:pt x="1495" y="1211"/>
                  </a:lnTo>
                  <a:lnTo>
                    <a:pt x="1355" y="1622"/>
                  </a:lnTo>
                  <a:lnTo>
                    <a:pt x="37" y="1622"/>
                  </a:lnTo>
                  <a:lnTo>
                    <a:pt x="18" y="1622"/>
                  </a:lnTo>
                  <a:lnTo>
                    <a:pt x="9" y="1622"/>
                  </a:lnTo>
                  <a:lnTo>
                    <a:pt x="0" y="1612"/>
                  </a:lnTo>
                  <a:lnTo>
                    <a:pt x="0" y="1603"/>
                  </a:lnTo>
                  <a:lnTo>
                    <a:pt x="0" y="1593"/>
                  </a:lnTo>
                  <a:lnTo>
                    <a:pt x="0" y="1583"/>
                  </a:lnTo>
                  <a:lnTo>
                    <a:pt x="9" y="1574"/>
                  </a:lnTo>
                  <a:lnTo>
                    <a:pt x="579" y="858"/>
                  </a:lnTo>
                  <a:lnTo>
                    <a:pt x="579" y="858"/>
                  </a:lnTo>
                  <a:lnTo>
                    <a:pt x="0" y="48"/>
                  </a:lnTo>
                  <a:lnTo>
                    <a:pt x="0" y="19"/>
                  </a:lnTo>
                  <a:lnTo>
                    <a:pt x="0" y="9"/>
                  </a:lnTo>
                  <a:lnTo>
                    <a:pt x="18"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Freeform 16"/>
            <p:cNvSpPr>
              <a:spLocks/>
            </p:cNvSpPr>
            <p:nvPr/>
          </p:nvSpPr>
          <p:spPr bwMode="auto">
            <a:xfrm>
              <a:off x="9979" y="2372"/>
              <a:ext cx="645" cy="744"/>
            </a:xfrm>
            <a:custGeom>
              <a:avLst/>
              <a:gdLst/>
              <a:ahLst/>
              <a:cxnLst>
                <a:cxn ang="0">
                  <a:pos x="318" y="19"/>
                </a:cxn>
                <a:cxn ang="0">
                  <a:pos x="411" y="143"/>
                </a:cxn>
                <a:cxn ang="0">
                  <a:pos x="458" y="286"/>
                </a:cxn>
                <a:cxn ang="0">
                  <a:pos x="458" y="343"/>
                </a:cxn>
                <a:cxn ang="0">
                  <a:pos x="533" y="172"/>
                </a:cxn>
                <a:cxn ang="0">
                  <a:pos x="598" y="38"/>
                </a:cxn>
                <a:cxn ang="0">
                  <a:pos x="617" y="9"/>
                </a:cxn>
                <a:cxn ang="0">
                  <a:pos x="636" y="9"/>
                </a:cxn>
                <a:cxn ang="0">
                  <a:pos x="645" y="19"/>
                </a:cxn>
                <a:cxn ang="0">
                  <a:pos x="598" y="124"/>
                </a:cxn>
                <a:cxn ang="0">
                  <a:pos x="552" y="229"/>
                </a:cxn>
                <a:cxn ang="0">
                  <a:pos x="496" y="353"/>
                </a:cxn>
                <a:cxn ang="0">
                  <a:pos x="458" y="477"/>
                </a:cxn>
                <a:cxn ang="0">
                  <a:pos x="411" y="687"/>
                </a:cxn>
                <a:cxn ang="0">
                  <a:pos x="393" y="734"/>
                </a:cxn>
                <a:cxn ang="0">
                  <a:pos x="383" y="744"/>
                </a:cxn>
                <a:cxn ang="0">
                  <a:pos x="365" y="744"/>
                </a:cxn>
                <a:cxn ang="0">
                  <a:pos x="355" y="715"/>
                </a:cxn>
                <a:cxn ang="0">
                  <a:pos x="374" y="610"/>
                </a:cxn>
                <a:cxn ang="0">
                  <a:pos x="421" y="467"/>
                </a:cxn>
                <a:cxn ang="0">
                  <a:pos x="421" y="448"/>
                </a:cxn>
                <a:cxn ang="0">
                  <a:pos x="421" y="391"/>
                </a:cxn>
                <a:cxn ang="0">
                  <a:pos x="411" y="257"/>
                </a:cxn>
                <a:cxn ang="0">
                  <a:pos x="355" y="143"/>
                </a:cxn>
                <a:cxn ang="0">
                  <a:pos x="215" y="86"/>
                </a:cxn>
                <a:cxn ang="0">
                  <a:pos x="75" y="133"/>
                </a:cxn>
                <a:cxn ang="0">
                  <a:pos x="38" y="210"/>
                </a:cxn>
                <a:cxn ang="0">
                  <a:pos x="19" y="219"/>
                </a:cxn>
                <a:cxn ang="0">
                  <a:pos x="0" y="210"/>
                </a:cxn>
                <a:cxn ang="0">
                  <a:pos x="0" y="191"/>
                </a:cxn>
                <a:cxn ang="0">
                  <a:pos x="10" y="153"/>
                </a:cxn>
                <a:cxn ang="0">
                  <a:pos x="47" y="95"/>
                </a:cxn>
                <a:cxn ang="0">
                  <a:pos x="150" y="19"/>
                </a:cxn>
              </a:cxnLst>
              <a:rect l="0" t="0" r="r" b="b"/>
              <a:pathLst>
                <a:path w="645" h="744">
                  <a:moveTo>
                    <a:pt x="234" y="0"/>
                  </a:moveTo>
                  <a:lnTo>
                    <a:pt x="318" y="19"/>
                  </a:lnTo>
                  <a:lnTo>
                    <a:pt x="374" y="67"/>
                  </a:lnTo>
                  <a:lnTo>
                    <a:pt x="411" y="143"/>
                  </a:lnTo>
                  <a:lnTo>
                    <a:pt x="439" y="219"/>
                  </a:lnTo>
                  <a:lnTo>
                    <a:pt x="458" y="286"/>
                  </a:lnTo>
                  <a:lnTo>
                    <a:pt x="458" y="343"/>
                  </a:lnTo>
                  <a:lnTo>
                    <a:pt x="458" y="343"/>
                  </a:lnTo>
                  <a:lnTo>
                    <a:pt x="496" y="257"/>
                  </a:lnTo>
                  <a:lnTo>
                    <a:pt x="533" y="172"/>
                  </a:lnTo>
                  <a:lnTo>
                    <a:pt x="570" y="95"/>
                  </a:lnTo>
                  <a:lnTo>
                    <a:pt x="598" y="38"/>
                  </a:lnTo>
                  <a:lnTo>
                    <a:pt x="608" y="9"/>
                  </a:lnTo>
                  <a:lnTo>
                    <a:pt x="617" y="9"/>
                  </a:lnTo>
                  <a:lnTo>
                    <a:pt x="626" y="9"/>
                  </a:lnTo>
                  <a:lnTo>
                    <a:pt x="636" y="9"/>
                  </a:lnTo>
                  <a:lnTo>
                    <a:pt x="645" y="9"/>
                  </a:lnTo>
                  <a:lnTo>
                    <a:pt x="645" y="19"/>
                  </a:lnTo>
                  <a:lnTo>
                    <a:pt x="645" y="38"/>
                  </a:lnTo>
                  <a:lnTo>
                    <a:pt x="598" y="124"/>
                  </a:lnTo>
                  <a:lnTo>
                    <a:pt x="570" y="181"/>
                  </a:lnTo>
                  <a:lnTo>
                    <a:pt x="552" y="229"/>
                  </a:lnTo>
                  <a:lnTo>
                    <a:pt x="524" y="277"/>
                  </a:lnTo>
                  <a:lnTo>
                    <a:pt x="496" y="353"/>
                  </a:lnTo>
                  <a:lnTo>
                    <a:pt x="468" y="429"/>
                  </a:lnTo>
                  <a:lnTo>
                    <a:pt x="458" y="477"/>
                  </a:lnTo>
                  <a:lnTo>
                    <a:pt x="439" y="591"/>
                  </a:lnTo>
                  <a:lnTo>
                    <a:pt x="411" y="687"/>
                  </a:lnTo>
                  <a:lnTo>
                    <a:pt x="402" y="715"/>
                  </a:lnTo>
                  <a:lnTo>
                    <a:pt x="393" y="734"/>
                  </a:lnTo>
                  <a:lnTo>
                    <a:pt x="393" y="744"/>
                  </a:lnTo>
                  <a:lnTo>
                    <a:pt x="383" y="744"/>
                  </a:lnTo>
                  <a:lnTo>
                    <a:pt x="374" y="744"/>
                  </a:lnTo>
                  <a:lnTo>
                    <a:pt x="365" y="744"/>
                  </a:lnTo>
                  <a:lnTo>
                    <a:pt x="355" y="725"/>
                  </a:lnTo>
                  <a:lnTo>
                    <a:pt x="355" y="715"/>
                  </a:lnTo>
                  <a:lnTo>
                    <a:pt x="365" y="677"/>
                  </a:lnTo>
                  <a:lnTo>
                    <a:pt x="374" y="610"/>
                  </a:lnTo>
                  <a:lnTo>
                    <a:pt x="393" y="544"/>
                  </a:lnTo>
                  <a:lnTo>
                    <a:pt x="421" y="467"/>
                  </a:lnTo>
                  <a:lnTo>
                    <a:pt x="421" y="458"/>
                  </a:lnTo>
                  <a:lnTo>
                    <a:pt x="421" y="448"/>
                  </a:lnTo>
                  <a:lnTo>
                    <a:pt x="421" y="420"/>
                  </a:lnTo>
                  <a:lnTo>
                    <a:pt x="421" y="391"/>
                  </a:lnTo>
                  <a:lnTo>
                    <a:pt x="421" y="324"/>
                  </a:lnTo>
                  <a:lnTo>
                    <a:pt x="411" y="257"/>
                  </a:lnTo>
                  <a:lnTo>
                    <a:pt x="393" y="191"/>
                  </a:lnTo>
                  <a:lnTo>
                    <a:pt x="355" y="143"/>
                  </a:lnTo>
                  <a:lnTo>
                    <a:pt x="299" y="105"/>
                  </a:lnTo>
                  <a:lnTo>
                    <a:pt x="215" y="86"/>
                  </a:lnTo>
                  <a:lnTo>
                    <a:pt x="140" y="95"/>
                  </a:lnTo>
                  <a:lnTo>
                    <a:pt x="75" y="133"/>
                  </a:lnTo>
                  <a:lnTo>
                    <a:pt x="38" y="191"/>
                  </a:lnTo>
                  <a:lnTo>
                    <a:pt x="38" y="210"/>
                  </a:lnTo>
                  <a:lnTo>
                    <a:pt x="28" y="210"/>
                  </a:lnTo>
                  <a:lnTo>
                    <a:pt x="19" y="219"/>
                  </a:lnTo>
                  <a:lnTo>
                    <a:pt x="10" y="210"/>
                  </a:lnTo>
                  <a:lnTo>
                    <a:pt x="0" y="210"/>
                  </a:lnTo>
                  <a:lnTo>
                    <a:pt x="0" y="200"/>
                  </a:lnTo>
                  <a:lnTo>
                    <a:pt x="0" y="191"/>
                  </a:lnTo>
                  <a:lnTo>
                    <a:pt x="0" y="181"/>
                  </a:lnTo>
                  <a:lnTo>
                    <a:pt x="10" y="153"/>
                  </a:lnTo>
                  <a:lnTo>
                    <a:pt x="28" y="124"/>
                  </a:lnTo>
                  <a:lnTo>
                    <a:pt x="47" y="95"/>
                  </a:lnTo>
                  <a:lnTo>
                    <a:pt x="84" y="57"/>
                  </a:lnTo>
                  <a:lnTo>
                    <a:pt x="150" y="19"/>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 name="Rectangle 17"/>
            <p:cNvSpPr>
              <a:spLocks noChangeArrowheads="1"/>
            </p:cNvSpPr>
            <p:nvPr/>
          </p:nvSpPr>
          <p:spPr bwMode="auto">
            <a:xfrm>
              <a:off x="10998" y="1036"/>
              <a:ext cx="1149" cy="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4" name="Freeform 18"/>
            <p:cNvSpPr>
              <a:spLocks/>
            </p:cNvSpPr>
            <p:nvPr/>
          </p:nvSpPr>
          <p:spPr bwMode="auto">
            <a:xfrm>
              <a:off x="11082" y="1237"/>
              <a:ext cx="1009" cy="1144"/>
            </a:xfrm>
            <a:custGeom>
              <a:avLst/>
              <a:gdLst/>
              <a:ahLst/>
              <a:cxnLst>
                <a:cxn ang="0">
                  <a:pos x="654" y="28"/>
                </a:cxn>
                <a:cxn ang="0">
                  <a:pos x="897" y="171"/>
                </a:cxn>
                <a:cxn ang="0">
                  <a:pos x="991" y="410"/>
                </a:cxn>
                <a:cxn ang="0">
                  <a:pos x="916" y="648"/>
                </a:cxn>
                <a:cxn ang="0">
                  <a:pos x="757" y="906"/>
                </a:cxn>
                <a:cxn ang="0">
                  <a:pos x="832" y="1039"/>
                </a:cxn>
                <a:cxn ang="0">
                  <a:pos x="907" y="1039"/>
                </a:cxn>
                <a:cxn ang="0">
                  <a:pos x="935" y="1020"/>
                </a:cxn>
                <a:cxn ang="0">
                  <a:pos x="944" y="1001"/>
                </a:cxn>
                <a:cxn ang="0">
                  <a:pos x="972" y="887"/>
                </a:cxn>
                <a:cxn ang="0">
                  <a:pos x="953" y="1144"/>
                </a:cxn>
                <a:cxn ang="0">
                  <a:pos x="682" y="1144"/>
                </a:cxn>
                <a:cxn ang="0">
                  <a:pos x="664" y="1135"/>
                </a:cxn>
                <a:cxn ang="0">
                  <a:pos x="673" y="992"/>
                </a:cxn>
                <a:cxn ang="0">
                  <a:pos x="738" y="782"/>
                </a:cxn>
                <a:cxn ang="0">
                  <a:pos x="822" y="410"/>
                </a:cxn>
                <a:cxn ang="0">
                  <a:pos x="757" y="171"/>
                </a:cxn>
                <a:cxn ang="0">
                  <a:pos x="598" y="57"/>
                </a:cxn>
                <a:cxn ang="0">
                  <a:pos x="430" y="47"/>
                </a:cxn>
                <a:cxn ang="0">
                  <a:pos x="290" y="124"/>
                </a:cxn>
                <a:cxn ang="0">
                  <a:pos x="196" y="295"/>
                </a:cxn>
                <a:cxn ang="0">
                  <a:pos x="196" y="534"/>
                </a:cxn>
                <a:cxn ang="0">
                  <a:pos x="262" y="753"/>
                </a:cxn>
                <a:cxn ang="0">
                  <a:pos x="336" y="992"/>
                </a:cxn>
                <a:cxn ang="0">
                  <a:pos x="346" y="1135"/>
                </a:cxn>
                <a:cxn ang="0">
                  <a:pos x="327" y="1144"/>
                </a:cxn>
                <a:cxn ang="0">
                  <a:pos x="56" y="1144"/>
                </a:cxn>
                <a:cxn ang="0">
                  <a:pos x="37" y="887"/>
                </a:cxn>
                <a:cxn ang="0">
                  <a:pos x="65" y="1001"/>
                </a:cxn>
                <a:cxn ang="0">
                  <a:pos x="84" y="1020"/>
                </a:cxn>
                <a:cxn ang="0">
                  <a:pos x="112" y="1039"/>
                </a:cxn>
                <a:cxn ang="0">
                  <a:pos x="178" y="1039"/>
                </a:cxn>
                <a:cxn ang="0">
                  <a:pos x="252" y="906"/>
                </a:cxn>
                <a:cxn ang="0">
                  <a:pos x="93" y="648"/>
                </a:cxn>
                <a:cxn ang="0">
                  <a:pos x="19" y="410"/>
                </a:cxn>
                <a:cxn ang="0">
                  <a:pos x="112" y="171"/>
                </a:cxn>
                <a:cxn ang="0">
                  <a:pos x="346" y="28"/>
                </a:cxn>
              </a:cxnLst>
              <a:rect l="0" t="0" r="r" b="b"/>
              <a:pathLst>
                <a:path w="1009" h="1144">
                  <a:moveTo>
                    <a:pt x="505" y="0"/>
                  </a:moveTo>
                  <a:lnTo>
                    <a:pt x="654" y="28"/>
                  </a:lnTo>
                  <a:lnTo>
                    <a:pt x="794" y="86"/>
                  </a:lnTo>
                  <a:lnTo>
                    <a:pt x="897" y="171"/>
                  </a:lnTo>
                  <a:lnTo>
                    <a:pt x="963" y="276"/>
                  </a:lnTo>
                  <a:lnTo>
                    <a:pt x="991" y="410"/>
                  </a:lnTo>
                  <a:lnTo>
                    <a:pt x="972" y="534"/>
                  </a:lnTo>
                  <a:lnTo>
                    <a:pt x="916" y="648"/>
                  </a:lnTo>
                  <a:lnTo>
                    <a:pt x="850" y="763"/>
                  </a:lnTo>
                  <a:lnTo>
                    <a:pt x="757" y="906"/>
                  </a:lnTo>
                  <a:lnTo>
                    <a:pt x="710" y="1039"/>
                  </a:lnTo>
                  <a:lnTo>
                    <a:pt x="832" y="1039"/>
                  </a:lnTo>
                  <a:lnTo>
                    <a:pt x="878" y="1039"/>
                  </a:lnTo>
                  <a:lnTo>
                    <a:pt x="907" y="1039"/>
                  </a:lnTo>
                  <a:lnTo>
                    <a:pt x="916" y="1030"/>
                  </a:lnTo>
                  <a:lnTo>
                    <a:pt x="935" y="1020"/>
                  </a:lnTo>
                  <a:lnTo>
                    <a:pt x="935" y="1011"/>
                  </a:lnTo>
                  <a:lnTo>
                    <a:pt x="944" y="1001"/>
                  </a:lnTo>
                  <a:lnTo>
                    <a:pt x="953" y="944"/>
                  </a:lnTo>
                  <a:lnTo>
                    <a:pt x="972" y="887"/>
                  </a:lnTo>
                  <a:lnTo>
                    <a:pt x="1009" y="887"/>
                  </a:lnTo>
                  <a:lnTo>
                    <a:pt x="953" y="1144"/>
                  </a:lnTo>
                  <a:lnTo>
                    <a:pt x="701" y="1144"/>
                  </a:lnTo>
                  <a:lnTo>
                    <a:pt x="682" y="1144"/>
                  </a:lnTo>
                  <a:lnTo>
                    <a:pt x="664" y="1144"/>
                  </a:lnTo>
                  <a:lnTo>
                    <a:pt x="664" y="1135"/>
                  </a:lnTo>
                  <a:lnTo>
                    <a:pt x="664" y="1116"/>
                  </a:lnTo>
                  <a:lnTo>
                    <a:pt x="673" y="992"/>
                  </a:lnTo>
                  <a:lnTo>
                    <a:pt x="710" y="877"/>
                  </a:lnTo>
                  <a:lnTo>
                    <a:pt x="738" y="782"/>
                  </a:lnTo>
                  <a:lnTo>
                    <a:pt x="794" y="591"/>
                  </a:lnTo>
                  <a:lnTo>
                    <a:pt x="822" y="410"/>
                  </a:lnTo>
                  <a:lnTo>
                    <a:pt x="804" y="276"/>
                  </a:lnTo>
                  <a:lnTo>
                    <a:pt x="757" y="171"/>
                  </a:lnTo>
                  <a:lnTo>
                    <a:pt x="682" y="95"/>
                  </a:lnTo>
                  <a:lnTo>
                    <a:pt x="598" y="57"/>
                  </a:lnTo>
                  <a:lnTo>
                    <a:pt x="505" y="38"/>
                  </a:lnTo>
                  <a:lnTo>
                    <a:pt x="430" y="47"/>
                  </a:lnTo>
                  <a:lnTo>
                    <a:pt x="355" y="76"/>
                  </a:lnTo>
                  <a:lnTo>
                    <a:pt x="290" y="124"/>
                  </a:lnTo>
                  <a:lnTo>
                    <a:pt x="234" y="200"/>
                  </a:lnTo>
                  <a:lnTo>
                    <a:pt x="196" y="295"/>
                  </a:lnTo>
                  <a:lnTo>
                    <a:pt x="187" y="410"/>
                  </a:lnTo>
                  <a:lnTo>
                    <a:pt x="196" y="534"/>
                  </a:lnTo>
                  <a:lnTo>
                    <a:pt x="224" y="648"/>
                  </a:lnTo>
                  <a:lnTo>
                    <a:pt x="262" y="753"/>
                  </a:lnTo>
                  <a:lnTo>
                    <a:pt x="299" y="868"/>
                  </a:lnTo>
                  <a:lnTo>
                    <a:pt x="336" y="992"/>
                  </a:lnTo>
                  <a:lnTo>
                    <a:pt x="346" y="1116"/>
                  </a:lnTo>
                  <a:lnTo>
                    <a:pt x="346" y="1135"/>
                  </a:lnTo>
                  <a:lnTo>
                    <a:pt x="346" y="1144"/>
                  </a:lnTo>
                  <a:lnTo>
                    <a:pt x="327" y="1144"/>
                  </a:lnTo>
                  <a:lnTo>
                    <a:pt x="308" y="1144"/>
                  </a:lnTo>
                  <a:lnTo>
                    <a:pt x="56" y="1144"/>
                  </a:lnTo>
                  <a:lnTo>
                    <a:pt x="0" y="887"/>
                  </a:lnTo>
                  <a:lnTo>
                    <a:pt x="37" y="887"/>
                  </a:lnTo>
                  <a:lnTo>
                    <a:pt x="56" y="944"/>
                  </a:lnTo>
                  <a:lnTo>
                    <a:pt x="65" y="1001"/>
                  </a:lnTo>
                  <a:lnTo>
                    <a:pt x="75" y="1011"/>
                  </a:lnTo>
                  <a:lnTo>
                    <a:pt x="84" y="1020"/>
                  </a:lnTo>
                  <a:lnTo>
                    <a:pt x="93" y="1030"/>
                  </a:lnTo>
                  <a:lnTo>
                    <a:pt x="112" y="1039"/>
                  </a:lnTo>
                  <a:lnTo>
                    <a:pt x="131" y="1039"/>
                  </a:lnTo>
                  <a:lnTo>
                    <a:pt x="178" y="1039"/>
                  </a:lnTo>
                  <a:lnTo>
                    <a:pt x="299" y="1039"/>
                  </a:lnTo>
                  <a:lnTo>
                    <a:pt x="252" y="906"/>
                  </a:lnTo>
                  <a:lnTo>
                    <a:pt x="159" y="763"/>
                  </a:lnTo>
                  <a:lnTo>
                    <a:pt x="93" y="648"/>
                  </a:lnTo>
                  <a:lnTo>
                    <a:pt x="37" y="534"/>
                  </a:lnTo>
                  <a:lnTo>
                    <a:pt x="19" y="410"/>
                  </a:lnTo>
                  <a:lnTo>
                    <a:pt x="47" y="286"/>
                  </a:lnTo>
                  <a:lnTo>
                    <a:pt x="112" y="171"/>
                  </a:lnTo>
                  <a:lnTo>
                    <a:pt x="215" y="86"/>
                  </a:lnTo>
                  <a:lnTo>
                    <a:pt x="346" y="28"/>
                  </a:lnTo>
                  <a:lnTo>
                    <a:pt x="5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5" name="Rectangle 19"/>
            <p:cNvSpPr>
              <a:spLocks noChangeArrowheads="1"/>
            </p:cNvSpPr>
            <p:nvPr/>
          </p:nvSpPr>
          <p:spPr bwMode="auto">
            <a:xfrm>
              <a:off x="10998" y="2505"/>
              <a:ext cx="1149" cy="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6" name="Freeform 20"/>
            <p:cNvSpPr>
              <a:spLocks/>
            </p:cNvSpPr>
            <p:nvPr/>
          </p:nvSpPr>
          <p:spPr bwMode="auto">
            <a:xfrm>
              <a:off x="12325" y="1170"/>
              <a:ext cx="364" cy="1622"/>
            </a:xfrm>
            <a:custGeom>
              <a:avLst/>
              <a:gdLst/>
              <a:ahLst/>
              <a:cxnLst>
                <a:cxn ang="0">
                  <a:pos x="346" y="0"/>
                </a:cxn>
                <a:cxn ang="0">
                  <a:pos x="355" y="0"/>
                </a:cxn>
                <a:cxn ang="0">
                  <a:pos x="364" y="0"/>
                </a:cxn>
                <a:cxn ang="0">
                  <a:pos x="364" y="19"/>
                </a:cxn>
                <a:cxn ang="0">
                  <a:pos x="364" y="19"/>
                </a:cxn>
                <a:cxn ang="0">
                  <a:pos x="364" y="19"/>
                </a:cxn>
                <a:cxn ang="0">
                  <a:pos x="355" y="28"/>
                </a:cxn>
                <a:cxn ang="0">
                  <a:pos x="346" y="38"/>
                </a:cxn>
                <a:cxn ang="0">
                  <a:pos x="243" y="172"/>
                </a:cxn>
                <a:cxn ang="0">
                  <a:pos x="168" y="315"/>
                </a:cxn>
                <a:cxn ang="0">
                  <a:pos x="121" y="477"/>
                </a:cxn>
                <a:cxn ang="0">
                  <a:pos x="93" y="639"/>
                </a:cxn>
                <a:cxn ang="0">
                  <a:pos x="84" y="811"/>
                </a:cxn>
                <a:cxn ang="0">
                  <a:pos x="93" y="963"/>
                </a:cxn>
                <a:cxn ang="0">
                  <a:pos x="121" y="1126"/>
                </a:cxn>
                <a:cxn ang="0">
                  <a:pos x="168" y="1278"/>
                </a:cxn>
                <a:cxn ang="0">
                  <a:pos x="234" y="1431"/>
                </a:cxn>
                <a:cxn ang="0">
                  <a:pos x="336" y="1564"/>
                </a:cxn>
                <a:cxn ang="0">
                  <a:pos x="355" y="1583"/>
                </a:cxn>
                <a:cxn ang="0">
                  <a:pos x="364" y="1593"/>
                </a:cxn>
                <a:cxn ang="0">
                  <a:pos x="364" y="1603"/>
                </a:cxn>
                <a:cxn ang="0">
                  <a:pos x="364" y="1603"/>
                </a:cxn>
                <a:cxn ang="0">
                  <a:pos x="364" y="1603"/>
                </a:cxn>
                <a:cxn ang="0">
                  <a:pos x="364" y="1612"/>
                </a:cxn>
                <a:cxn ang="0">
                  <a:pos x="355" y="1612"/>
                </a:cxn>
                <a:cxn ang="0">
                  <a:pos x="346" y="1622"/>
                </a:cxn>
                <a:cxn ang="0">
                  <a:pos x="327" y="1603"/>
                </a:cxn>
                <a:cxn ang="0">
                  <a:pos x="280" y="1564"/>
                </a:cxn>
                <a:cxn ang="0">
                  <a:pos x="224" y="1507"/>
                </a:cxn>
                <a:cxn ang="0">
                  <a:pos x="159" y="1421"/>
                </a:cxn>
                <a:cxn ang="0">
                  <a:pos x="103" y="1316"/>
                </a:cxn>
                <a:cxn ang="0">
                  <a:pos x="37" y="1126"/>
                </a:cxn>
                <a:cxn ang="0">
                  <a:pos x="0" y="954"/>
                </a:cxn>
                <a:cxn ang="0">
                  <a:pos x="0" y="811"/>
                </a:cxn>
                <a:cxn ang="0">
                  <a:pos x="0" y="658"/>
                </a:cxn>
                <a:cxn ang="0">
                  <a:pos x="37" y="486"/>
                </a:cxn>
                <a:cxn ang="0">
                  <a:pos x="93" y="315"/>
                </a:cxn>
                <a:cxn ang="0">
                  <a:pos x="159" y="200"/>
                </a:cxn>
                <a:cxn ang="0">
                  <a:pos x="224" y="114"/>
                </a:cxn>
                <a:cxn ang="0">
                  <a:pos x="280" y="48"/>
                </a:cxn>
                <a:cxn ang="0">
                  <a:pos x="327" y="9"/>
                </a:cxn>
                <a:cxn ang="0">
                  <a:pos x="346" y="0"/>
                </a:cxn>
              </a:cxnLst>
              <a:rect l="0" t="0" r="r" b="b"/>
              <a:pathLst>
                <a:path w="364" h="1622">
                  <a:moveTo>
                    <a:pt x="346" y="0"/>
                  </a:moveTo>
                  <a:lnTo>
                    <a:pt x="355" y="0"/>
                  </a:lnTo>
                  <a:lnTo>
                    <a:pt x="364" y="0"/>
                  </a:lnTo>
                  <a:lnTo>
                    <a:pt x="364" y="19"/>
                  </a:lnTo>
                  <a:lnTo>
                    <a:pt x="364" y="19"/>
                  </a:lnTo>
                  <a:lnTo>
                    <a:pt x="364" y="19"/>
                  </a:lnTo>
                  <a:lnTo>
                    <a:pt x="355" y="28"/>
                  </a:lnTo>
                  <a:lnTo>
                    <a:pt x="346" y="38"/>
                  </a:lnTo>
                  <a:lnTo>
                    <a:pt x="243" y="172"/>
                  </a:lnTo>
                  <a:lnTo>
                    <a:pt x="168" y="315"/>
                  </a:lnTo>
                  <a:lnTo>
                    <a:pt x="121" y="477"/>
                  </a:lnTo>
                  <a:lnTo>
                    <a:pt x="93" y="639"/>
                  </a:lnTo>
                  <a:lnTo>
                    <a:pt x="84" y="811"/>
                  </a:lnTo>
                  <a:lnTo>
                    <a:pt x="93" y="963"/>
                  </a:lnTo>
                  <a:lnTo>
                    <a:pt x="121" y="1126"/>
                  </a:lnTo>
                  <a:lnTo>
                    <a:pt x="168" y="1278"/>
                  </a:lnTo>
                  <a:lnTo>
                    <a:pt x="234" y="1431"/>
                  </a:lnTo>
                  <a:lnTo>
                    <a:pt x="336" y="1564"/>
                  </a:lnTo>
                  <a:lnTo>
                    <a:pt x="355" y="1583"/>
                  </a:lnTo>
                  <a:lnTo>
                    <a:pt x="364" y="1593"/>
                  </a:lnTo>
                  <a:lnTo>
                    <a:pt x="364" y="1603"/>
                  </a:lnTo>
                  <a:lnTo>
                    <a:pt x="364" y="1603"/>
                  </a:lnTo>
                  <a:lnTo>
                    <a:pt x="364" y="1603"/>
                  </a:lnTo>
                  <a:lnTo>
                    <a:pt x="364" y="1612"/>
                  </a:lnTo>
                  <a:lnTo>
                    <a:pt x="355" y="1612"/>
                  </a:lnTo>
                  <a:lnTo>
                    <a:pt x="346" y="1622"/>
                  </a:lnTo>
                  <a:lnTo>
                    <a:pt x="327" y="1603"/>
                  </a:lnTo>
                  <a:lnTo>
                    <a:pt x="280" y="1564"/>
                  </a:lnTo>
                  <a:lnTo>
                    <a:pt x="224" y="1507"/>
                  </a:lnTo>
                  <a:lnTo>
                    <a:pt x="159" y="1421"/>
                  </a:lnTo>
                  <a:lnTo>
                    <a:pt x="103" y="1316"/>
                  </a:lnTo>
                  <a:lnTo>
                    <a:pt x="37" y="1126"/>
                  </a:lnTo>
                  <a:lnTo>
                    <a:pt x="0" y="954"/>
                  </a:lnTo>
                  <a:lnTo>
                    <a:pt x="0" y="811"/>
                  </a:lnTo>
                  <a:lnTo>
                    <a:pt x="0" y="658"/>
                  </a:lnTo>
                  <a:lnTo>
                    <a:pt x="37" y="486"/>
                  </a:lnTo>
                  <a:lnTo>
                    <a:pt x="93" y="315"/>
                  </a:lnTo>
                  <a:lnTo>
                    <a:pt x="159" y="200"/>
                  </a:lnTo>
                  <a:lnTo>
                    <a:pt x="224" y="114"/>
                  </a:lnTo>
                  <a:lnTo>
                    <a:pt x="280" y="48"/>
                  </a:lnTo>
                  <a:lnTo>
                    <a:pt x="327" y="9"/>
                  </a:lnTo>
                  <a:lnTo>
                    <a:pt x="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7" name="Freeform 21"/>
            <p:cNvSpPr>
              <a:spLocks/>
            </p:cNvSpPr>
            <p:nvPr/>
          </p:nvSpPr>
          <p:spPr bwMode="auto">
            <a:xfrm>
              <a:off x="12839" y="1275"/>
              <a:ext cx="963" cy="1106"/>
            </a:xfrm>
            <a:custGeom>
              <a:avLst/>
              <a:gdLst/>
              <a:ahLst/>
              <a:cxnLst>
                <a:cxn ang="0">
                  <a:pos x="355" y="0"/>
                </a:cxn>
                <a:cxn ang="0">
                  <a:pos x="505" y="9"/>
                </a:cxn>
                <a:cxn ang="0">
                  <a:pos x="663" y="0"/>
                </a:cxn>
                <a:cxn ang="0">
                  <a:pos x="748" y="0"/>
                </a:cxn>
                <a:cxn ang="0">
                  <a:pos x="757" y="9"/>
                </a:cxn>
                <a:cxn ang="0">
                  <a:pos x="757" y="38"/>
                </a:cxn>
                <a:cxn ang="0">
                  <a:pos x="729" y="48"/>
                </a:cxn>
                <a:cxn ang="0">
                  <a:pos x="617" y="57"/>
                </a:cxn>
                <a:cxn ang="0">
                  <a:pos x="542" y="86"/>
                </a:cxn>
                <a:cxn ang="0">
                  <a:pos x="533" y="124"/>
                </a:cxn>
                <a:cxn ang="0">
                  <a:pos x="318" y="1021"/>
                </a:cxn>
                <a:cxn ang="0">
                  <a:pos x="308" y="1040"/>
                </a:cxn>
                <a:cxn ang="0">
                  <a:pos x="308" y="1049"/>
                </a:cxn>
                <a:cxn ang="0">
                  <a:pos x="327" y="1059"/>
                </a:cxn>
                <a:cxn ang="0">
                  <a:pos x="635" y="1040"/>
                </a:cxn>
                <a:cxn ang="0">
                  <a:pos x="794" y="944"/>
                </a:cxn>
                <a:cxn ang="0">
                  <a:pos x="888" y="801"/>
                </a:cxn>
                <a:cxn ang="0">
                  <a:pos x="925" y="706"/>
                </a:cxn>
                <a:cxn ang="0">
                  <a:pos x="944" y="687"/>
                </a:cxn>
                <a:cxn ang="0">
                  <a:pos x="963" y="696"/>
                </a:cxn>
                <a:cxn ang="0">
                  <a:pos x="963" y="715"/>
                </a:cxn>
                <a:cxn ang="0">
                  <a:pos x="953" y="734"/>
                </a:cxn>
                <a:cxn ang="0">
                  <a:pos x="822" y="1097"/>
                </a:cxn>
                <a:cxn ang="0">
                  <a:pos x="804" y="1106"/>
                </a:cxn>
                <a:cxn ang="0">
                  <a:pos x="47" y="1106"/>
                </a:cxn>
                <a:cxn ang="0">
                  <a:pos x="9" y="1106"/>
                </a:cxn>
                <a:cxn ang="0">
                  <a:pos x="0" y="1087"/>
                </a:cxn>
                <a:cxn ang="0">
                  <a:pos x="9" y="1059"/>
                </a:cxn>
                <a:cxn ang="0">
                  <a:pos x="47" y="1059"/>
                </a:cxn>
                <a:cxn ang="0">
                  <a:pos x="121" y="1049"/>
                </a:cxn>
                <a:cxn ang="0">
                  <a:pos x="168" y="1040"/>
                </a:cxn>
                <a:cxn ang="0">
                  <a:pos x="178" y="1001"/>
                </a:cxn>
                <a:cxn ang="0">
                  <a:pos x="402" y="114"/>
                </a:cxn>
                <a:cxn ang="0">
                  <a:pos x="411" y="86"/>
                </a:cxn>
                <a:cxn ang="0">
                  <a:pos x="402" y="67"/>
                </a:cxn>
                <a:cxn ang="0">
                  <a:pos x="383" y="57"/>
                </a:cxn>
                <a:cxn ang="0">
                  <a:pos x="336" y="48"/>
                </a:cxn>
                <a:cxn ang="0">
                  <a:pos x="299" y="48"/>
                </a:cxn>
                <a:cxn ang="0">
                  <a:pos x="271" y="48"/>
                </a:cxn>
                <a:cxn ang="0">
                  <a:pos x="262" y="28"/>
                </a:cxn>
                <a:cxn ang="0">
                  <a:pos x="271" y="9"/>
                </a:cxn>
                <a:cxn ang="0">
                  <a:pos x="290" y="0"/>
                </a:cxn>
              </a:cxnLst>
              <a:rect l="0" t="0" r="r" b="b"/>
              <a:pathLst>
                <a:path w="963" h="1106">
                  <a:moveTo>
                    <a:pt x="290" y="0"/>
                  </a:moveTo>
                  <a:lnTo>
                    <a:pt x="355" y="0"/>
                  </a:lnTo>
                  <a:lnTo>
                    <a:pt x="439" y="9"/>
                  </a:lnTo>
                  <a:lnTo>
                    <a:pt x="505" y="9"/>
                  </a:lnTo>
                  <a:lnTo>
                    <a:pt x="570" y="9"/>
                  </a:lnTo>
                  <a:lnTo>
                    <a:pt x="663" y="0"/>
                  </a:lnTo>
                  <a:lnTo>
                    <a:pt x="738" y="0"/>
                  </a:lnTo>
                  <a:lnTo>
                    <a:pt x="748" y="0"/>
                  </a:lnTo>
                  <a:lnTo>
                    <a:pt x="757" y="0"/>
                  </a:lnTo>
                  <a:lnTo>
                    <a:pt x="757" y="9"/>
                  </a:lnTo>
                  <a:lnTo>
                    <a:pt x="766" y="19"/>
                  </a:lnTo>
                  <a:lnTo>
                    <a:pt x="757" y="38"/>
                  </a:lnTo>
                  <a:lnTo>
                    <a:pt x="748" y="48"/>
                  </a:lnTo>
                  <a:lnTo>
                    <a:pt x="729" y="48"/>
                  </a:lnTo>
                  <a:lnTo>
                    <a:pt x="701" y="48"/>
                  </a:lnTo>
                  <a:lnTo>
                    <a:pt x="617" y="57"/>
                  </a:lnTo>
                  <a:lnTo>
                    <a:pt x="570" y="67"/>
                  </a:lnTo>
                  <a:lnTo>
                    <a:pt x="542" y="86"/>
                  </a:lnTo>
                  <a:lnTo>
                    <a:pt x="533" y="124"/>
                  </a:lnTo>
                  <a:lnTo>
                    <a:pt x="533" y="124"/>
                  </a:lnTo>
                  <a:lnTo>
                    <a:pt x="318" y="1001"/>
                  </a:lnTo>
                  <a:lnTo>
                    <a:pt x="318" y="1021"/>
                  </a:lnTo>
                  <a:lnTo>
                    <a:pt x="308" y="1030"/>
                  </a:lnTo>
                  <a:lnTo>
                    <a:pt x="308" y="1040"/>
                  </a:lnTo>
                  <a:lnTo>
                    <a:pt x="308" y="1040"/>
                  </a:lnTo>
                  <a:lnTo>
                    <a:pt x="308" y="1049"/>
                  </a:lnTo>
                  <a:lnTo>
                    <a:pt x="318" y="1049"/>
                  </a:lnTo>
                  <a:lnTo>
                    <a:pt x="327" y="1059"/>
                  </a:lnTo>
                  <a:lnTo>
                    <a:pt x="514" y="1059"/>
                  </a:lnTo>
                  <a:lnTo>
                    <a:pt x="635" y="1040"/>
                  </a:lnTo>
                  <a:lnTo>
                    <a:pt x="729" y="1001"/>
                  </a:lnTo>
                  <a:lnTo>
                    <a:pt x="794" y="944"/>
                  </a:lnTo>
                  <a:lnTo>
                    <a:pt x="850" y="877"/>
                  </a:lnTo>
                  <a:lnTo>
                    <a:pt x="888" y="801"/>
                  </a:lnTo>
                  <a:lnTo>
                    <a:pt x="916" y="725"/>
                  </a:lnTo>
                  <a:lnTo>
                    <a:pt x="925" y="706"/>
                  </a:lnTo>
                  <a:lnTo>
                    <a:pt x="934" y="696"/>
                  </a:lnTo>
                  <a:lnTo>
                    <a:pt x="944" y="687"/>
                  </a:lnTo>
                  <a:lnTo>
                    <a:pt x="953" y="696"/>
                  </a:lnTo>
                  <a:lnTo>
                    <a:pt x="963" y="696"/>
                  </a:lnTo>
                  <a:lnTo>
                    <a:pt x="963" y="706"/>
                  </a:lnTo>
                  <a:lnTo>
                    <a:pt x="963" y="715"/>
                  </a:lnTo>
                  <a:lnTo>
                    <a:pt x="963" y="715"/>
                  </a:lnTo>
                  <a:lnTo>
                    <a:pt x="953" y="734"/>
                  </a:lnTo>
                  <a:lnTo>
                    <a:pt x="832" y="1078"/>
                  </a:lnTo>
                  <a:lnTo>
                    <a:pt x="822" y="1097"/>
                  </a:lnTo>
                  <a:lnTo>
                    <a:pt x="813" y="1106"/>
                  </a:lnTo>
                  <a:lnTo>
                    <a:pt x="804" y="1106"/>
                  </a:lnTo>
                  <a:lnTo>
                    <a:pt x="776" y="1106"/>
                  </a:lnTo>
                  <a:lnTo>
                    <a:pt x="47" y="1106"/>
                  </a:lnTo>
                  <a:lnTo>
                    <a:pt x="28" y="1106"/>
                  </a:lnTo>
                  <a:lnTo>
                    <a:pt x="9" y="1106"/>
                  </a:lnTo>
                  <a:lnTo>
                    <a:pt x="0" y="1097"/>
                  </a:lnTo>
                  <a:lnTo>
                    <a:pt x="0" y="1087"/>
                  </a:lnTo>
                  <a:lnTo>
                    <a:pt x="0" y="1068"/>
                  </a:lnTo>
                  <a:lnTo>
                    <a:pt x="9" y="1059"/>
                  </a:lnTo>
                  <a:lnTo>
                    <a:pt x="28" y="1059"/>
                  </a:lnTo>
                  <a:lnTo>
                    <a:pt x="47" y="1059"/>
                  </a:lnTo>
                  <a:lnTo>
                    <a:pt x="93" y="1059"/>
                  </a:lnTo>
                  <a:lnTo>
                    <a:pt x="121" y="1049"/>
                  </a:lnTo>
                  <a:lnTo>
                    <a:pt x="149" y="1049"/>
                  </a:lnTo>
                  <a:lnTo>
                    <a:pt x="168" y="1040"/>
                  </a:lnTo>
                  <a:lnTo>
                    <a:pt x="178" y="1021"/>
                  </a:lnTo>
                  <a:lnTo>
                    <a:pt x="178" y="1001"/>
                  </a:lnTo>
                  <a:lnTo>
                    <a:pt x="187" y="982"/>
                  </a:lnTo>
                  <a:lnTo>
                    <a:pt x="402" y="114"/>
                  </a:lnTo>
                  <a:lnTo>
                    <a:pt x="402" y="95"/>
                  </a:lnTo>
                  <a:lnTo>
                    <a:pt x="411" y="86"/>
                  </a:lnTo>
                  <a:lnTo>
                    <a:pt x="411" y="76"/>
                  </a:lnTo>
                  <a:lnTo>
                    <a:pt x="402" y="67"/>
                  </a:lnTo>
                  <a:lnTo>
                    <a:pt x="392" y="57"/>
                  </a:lnTo>
                  <a:lnTo>
                    <a:pt x="383" y="57"/>
                  </a:lnTo>
                  <a:lnTo>
                    <a:pt x="364" y="57"/>
                  </a:lnTo>
                  <a:lnTo>
                    <a:pt x="336" y="48"/>
                  </a:lnTo>
                  <a:lnTo>
                    <a:pt x="318" y="48"/>
                  </a:lnTo>
                  <a:lnTo>
                    <a:pt x="299" y="48"/>
                  </a:lnTo>
                  <a:lnTo>
                    <a:pt x="280" y="48"/>
                  </a:lnTo>
                  <a:lnTo>
                    <a:pt x="271" y="48"/>
                  </a:lnTo>
                  <a:lnTo>
                    <a:pt x="262" y="38"/>
                  </a:lnTo>
                  <a:lnTo>
                    <a:pt x="262" y="28"/>
                  </a:lnTo>
                  <a:lnTo>
                    <a:pt x="262" y="19"/>
                  </a:lnTo>
                  <a:lnTo>
                    <a:pt x="271" y="9"/>
                  </a:lnTo>
                  <a:lnTo>
                    <a:pt x="280" y="0"/>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8" name="Freeform 22"/>
            <p:cNvSpPr>
              <a:spLocks noEditPoints="1"/>
            </p:cNvSpPr>
            <p:nvPr/>
          </p:nvSpPr>
          <p:spPr bwMode="auto">
            <a:xfrm>
              <a:off x="13988" y="2095"/>
              <a:ext cx="664" cy="763"/>
            </a:xfrm>
            <a:custGeom>
              <a:avLst/>
              <a:gdLst/>
              <a:ahLst/>
              <a:cxnLst>
                <a:cxn ang="0">
                  <a:pos x="57" y="525"/>
                </a:cxn>
                <a:cxn ang="0">
                  <a:pos x="28" y="658"/>
                </a:cxn>
                <a:cxn ang="0">
                  <a:pos x="38" y="706"/>
                </a:cxn>
                <a:cxn ang="0">
                  <a:pos x="66" y="735"/>
                </a:cxn>
                <a:cxn ang="0">
                  <a:pos x="113" y="725"/>
                </a:cxn>
                <a:cxn ang="0">
                  <a:pos x="159" y="687"/>
                </a:cxn>
                <a:cxn ang="0">
                  <a:pos x="178" y="620"/>
                </a:cxn>
                <a:cxn ang="0">
                  <a:pos x="178" y="582"/>
                </a:cxn>
                <a:cxn ang="0">
                  <a:pos x="122" y="515"/>
                </a:cxn>
                <a:cxn ang="0">
                  <a:pos x="75" y="468"/>
                </a:cxn>
                <a:cxn ang="0">
                  <a:pos x="197" y="10"/>
                </a:cxn>
                <a:cxn ang="0">
                  <a:pos x="206" y="19"/>
                </a:cxn>
                <a:cxn ang="0">
                  <a:pos x="197" y="38"/>
                </a:cxn>
                <a:cxn ang="0">
                  <a:pos x="141" y="67"/>
                </a:cxn>
                <a:cxn ang="0">
                  <a:pos x="66" y="201"/>
                </a:cxn>
                <a:cxn ang="0">
                  <a:pos x="57" y="296"/>
                </a:cxn>
                <a:cxn ang="0">
                  <a:pos x="85" y="353"/>
                </a:cxn>
                <a:cxn ang="0">
                  <a:pos x="262" y="134"/>
                </a:cxn>
                <a:cxn ang="0">
                  <a:pos x="496" y="57"/>
                </a:cxn>
                <a:cxn ang="0">
                  <a:pos x="645" y="134"/>
                </a:cxn>
                <a:cxn ang="0">
                  <a:pos x="636" y="344"/>
                </a:cxn>
                <a:cxn ang="0">
                  <a:pos x="486" y="506"/>
                </a:cxn>
                <a:cxn ang="0">
                  <a:pos x="346" y="525"/>
                </a:cxn>
                <a:cxn ang="0">
                  <a:pos x="290" y="496"/>
                </a:cxn>
                <a:cxn ang="0">
                  <a:pos x="271" y="430"/>
                </a:cxn>
                <a:cxn ang="0">
                  <a:pos x="271" y="401"/>
                </a:cxn>
                <a:cxn ang="0">
                  <a:pos x="290" y="382"/>
                </a:cxn>
                <a:cxn ang="0">
                  <a:pos x="318" y="382"/>
                </a:cxn>
                <a:cxn ang="0">
                  <a:pos x="328" y="401"/>
                </a:cxn>
                <a:cxn ang="0">
                  <a:pos x="318" y="430"/>
                </a:cxn>
                <a:cxn ang="0">
                  <a:pos x="318" y="458"/>
                </a:cxn>
                <a:cxn ang="0">
                  <a:pos x="346" y="487"/>
                </a:cxn>
                <a:cxn ang="0">
                  <a:pos x="384" y="506"/>
                </a:cxn>
                <a:cxn ang="0">
                  <a:pos x="440" y="487"/>
                </a:cxn>
                <a:cxn ang="0">
                  <a:pos x="496" y="449"/>
                </a:cxn>
                <a:cxn ang="0">
                  <a:pos x="552" y="344"/>
                </a:cxn>
                <a:cxn ang="0">
                  <a:pos x="580" y="201"/>
                </a:cxn>
                <a:cxn ang="0">
                  <a:pos x="571" y="134"/>
                </a:cxn>
                <a:cxn ang="0">
                  <a:pos x="524" y="96"/>
                </a:cxn>
                <a:cxn ang="0">
                  <a:pos x="384" y="105"/>
                </a:cxn>
                <a:cxn ang="0">
                  <a:pos x="187" y="258"/>
                </a:cxn>
                <a:cxn ang="0">
                  <a:pos x="113" y="382"/>
                </a:cxn>
                <a:cxn ang="0">
                  <a:pos x="141" y="410"/>
                </a:cxn>
                <a:cxn ang="0">
                  <a:pos x="169" y="449"/>
                </a:cxn>
                <a:cxn ang="0">
                  <a:pos x="206" y="496"/>
                </a:cxn>
                <a:cxn ang="0">
                  <a:pos x="234" y="534"/>
                </a:cxn>
                <a:cxn ang="0">
                  <a:pos x="243" y="582"/>
                </a:cxn>
                <a:cxn ang="0">
                  <a:pos x="159" y="735"/>
                </a:cxn>
                <a:cxn ang="0">
                  <a:pos x="57" y="763"/>
                </a:cxn>
                <a:cxn ang="0">
                  <a:pos x="19" y="735"/>
                </a:cxn>
                <a:cxn ang="0">
                  <a:pos x="0" y="697"/>
                </a:cxn>
                <a:cxn ang="0">
                  <a:pos x="0" y="658"/>
                </a:cxn>
                <a:cxn ang="0">
                  <a:pos x="10" y="573"/>
                </a:cxn>
                <a:cxn ang="0">
                  <a:pos x="47" y="430"/>
                </a:cxn>
                <a:cxn ang="0">
                  <a:pos x="19" y="401"/>
                </a:cxn>
                <a:cxn ang="0">
                  <a:pos x="0" y="344"/>
                </a:cxn>
                <a:cxn ang="0">
                  <a:pos x="19" y="201"/>
                </a:cxn>
                <a:cxn ang="0">
                  <a:pos x="122" y="29"/>
                </a:cxn>
              </a:cxnLst>
              <a:rect l="0" t="0" r="r" b="b"/>
              <a:pathLst>
                <a:path w="664" h="763">
                  <a:moveTo>
                    <a:pt x="75" y="468"/>
                  </a:moveTo>
                  <a:lnTo>
                    <a:pt x="57" y="525"/>
                  </a:lnTo>
                  <a:lnTo>
                    <a:pt x="38" y="592"/>
                  </a:lnTo>
                  <a:lnTo>
                    <a:pt x="28" y="658"/>
                  </a:lnTo>
                  <a:lnTo>
                    <a:pt x="38" y="687"/>
                  </a:lnTo>
                  <a:lnTo>
                    <a:pt x="38" y="706"/>
                  </a:lnTo>
                  <a:lnTo>
                    <a:pt x="57" y="725"/>
                  </a:lnTo>
                  <a:lnTo>
                    <a:pt x="66" y="735"/>
                  </a:lnTo>
                  <a:lnTo>
                    <a:pt x="85" y="735"/>
                  </a:lnTo>
                  <a:lnTo>
                    <a:pt x="113" y="725"/>
                  </a:lnTo>
                  <a:lnTo>
                    <a:pt x="141" y="706"/>
                  </a:lnTo>
                  <a:lnTo>
                    <a:pt x="159" y="687"/>
                  </a:lnTo>
                  <a:lnTo>
                    <a:pt x="178" y="649"/>
                  </a:lnTo>
                  <a:lnTo>
                    <a:pt x="178" y="620"/>
                  </a:lnTo>
                  <a:lnTo>
                    <a:pt x="178" y="601"/>
                  </a:lnTo>
                  <a:lnTo>
                    <a:pt x="178" y="582"/>
                  </a:lnTo>
                  <a:lnTo>
                    <a:pt x="169" y="573"/>
                  </a:lnTo>
                  <a:lnTo>
                    <a:pt x="122" y="515"/>
                  </a:lnTo>
                  <a:lnTo>
                    <a:pt x="75" y="468"/>
                  </a:lnTo>
                  <a:lnTo>
                    <a:pt x="75" y="468"/>
                  </a:lnTo>
                  <a:close/>
                  <a:moveTo>
                    <a:pt x="197" y="0"/>
                  </a:moveTo>
                  <a:lnTo>
                    <a:pt x="197" y="10"/>
                  </a:lnTo>
                  <a:lnTo>
                    <a:pt x="206" y="10"/>
                  </a:lnTo>
                  <a:lnTo>
                    <a:pt x="206" y="19"/>
                  </a:lnTo>
                  <a:lnTo>
                    <a:pt x="206" y="29"/>
                  </a:lnTo>
                  <a:lnTo>
                    <a:pt x="197" y="38"/>
                  </a:lnTo>
                  <a:lnTo>
                    <a:pt x="197" y="38"/>
                  </a:lnTo>
                  <a:lnTo>
                    <a:pt x="141" y="67"/>
                  </a:lnTo>
                  <a:lnTo>
                    <a:pt x="94" y="124"/>
                  </a:lnTo>
                  <a:lnTo>
                    <a:pt x="66" y="201"/>
                  </a:lnTo>
                  <a:lnTo>
                    <a:pt x="57" y="277"/>
                  </a:lnTo>
                  <a:lnTo>
                    <a:pt x="57" y="296"/>
                  </a:lnTo>
                  <a:lnTo>
                    <a:pt x="66" y="325"/>
                  </a:lnTo>
                  <a:lnTo>
                    <a:pt x="85" y="353"/>
                  </a:lnTo>
                  <a:lnTo>
                    <a:pt x="169" y="229"/>
                  </a:lnTo>
                  <a:lnTo>
                    <a:pt x="262" y="134"/>
                  </a:lnTo>
                  <a:lnTo>
                    <a:pt x="374" y="77"/>
                  </a:lnTo>
                  <a:lnTo>
                    <a:pt x="496" y="57"/>
                  </a:lnTo>
                  <a:lnTo>
                    <a:pt x="580" y="77"/>
                  </a:lnTo>
                  <a:lnTo>
                    <a:pt x="645" y="134"/>
                  </a:lnTo>
                  <a:lnTo>
                    <a:pt x="664" y="239"/>
                  </a:lnTo>
                  <a:lnTo>
                    <a:pt x="636" y="344"/>
                  </a:lnTo>
                  <a:lnTo>
                    <a:pt x="571" y="439"/>
                  </a:lnTo>
                  <a:lnTo>
                    <a:pt x="486" y="506"/>
                  </a:lnTo>
                  <a:lnTo>
                    <a:pt x="384" y="534"/>
                  </a:lnTo>
                  <a:lnTo>
                    <a:pt x="346" y="525"/>
                  </a:lnTo>
                  <a:lnTo>
                    <a:pt x="318" y="515"/>
                  </a:lnTo>
                  <a:lnTo>
                    <a:pt x="290" y="496"/>
                  </a:lnTo>
                  <a:lnTo>
                    <a:pt x="271" y="468"/>
                  </a:lnTo>
                  <a:lnTo>
                    <a:pt x="271" y="430"/>
                  </a:lnTo>
                  <a:lnTo>
                    <a:pt x="271" y="420"/>
                  </a:lnTo>
                  <a:lnTo>
                    <a:pt x="271" y="401"/>
                  </a:lnTo>
                  <a:lnTo>
                    <a:pt x="281" y="391"/>
                  </a:lnTo>
                  <a:lnTo>
                    <a:pt x="290" y="382"/>
                  </a:lnTo>
                  <a:lnTo>
                    <a:pt x="309" y="382"/>
                  </a:lnTo>
                  <a:lnTo>
                    <a:pt x="318" y="382"/>
                  </a:lnTo>
                  <a:lnTo>
                    <a:pt x="328" y="391"/>
                  </a:lnTo>
                  <a:lnTo>
                    <a:pt x="328" y="401"/>
                  </a:lnTo>
                  <a:lnTo>
                    <a:pt x="328" y="420"/>
                  </a:lnTo>
                  <a:lnTo>
                    <a:pt x="318" y="430"/>
                  </a:lnTo>
                  <a:lnTo>
                    <a:pt x="309" y="439"/>
                  </a:lnTo>
                  <a:lnTo>
                    <a:pt x="318" y="458"/>
                  </a:lnTo>
                  <a:lnTo>
                    <a:pt x="328" y="477"/>
                  </a:lnTo>
                  <a:lnTo>
                    <a:pt x="346" y="487"/>
                  </a:lnTo>
                  <a:lnTo>
                    <a:pt x="365" y="496"/>
                  </a:lnTo>
                  <a:lnTo>
                    <a:pt x="384" y="506"/>
                  </a:lnTo>
                  <a:lnTo>
                    <a:pt x="412" y="496"/>
                  </a:lnTo>
                  <a:lnTo>
                    <a:pt x="440" y="487"/>
                  </a:lnTo>
                  <a:lnTo>
                    <a:pt x="468" y="477"/>
                  </a:lnTo>
                  <a:lnTo>
                    <a:pt x="496" y="449"/>
                  </a:lnTo>
                  <a:lnTo>
                    <a:pt x="524" y="410"/>
                  </a:lnTo>
                  <a:lnTo>
                    <a:pt x="552" y="344"/>
                  </a:lnTo>
                  <a:lnTo>
                    <a:pt x="571" y="258"/>
                  </a:lnTo>
                  <a:lnTo>
                    <a:pt x="580" y="201"/>
                  </a:lnTo>
                  <a:lnTo>
                    <a:pt x="580" y="162"/>
                  </a:lnTo>
                  <a:lnTo>
                    <a:pt x="571" y="134"/>
                  </a:lnTo>
                  <a:lnTo>
                    <a:pt x="552" y="105"/>
                  </a:lnTo>
                  <a:lnTo>
                    <a:pt x="524" y="96"/>
                  </a:lnTo>
                  <a:lnTo>
                    <a:pt x="486" y="86"/>
                  </a:lnTo>
                  <a:lnTo>
                    <a:pt x="384" y="105"/>
                  </a:lnTo>
                  <a:lnTo>
                    <a:pt x="281" y="162"/>
                  </a:lnTo>
                  <a:lnTo>
                    <a:pt x="187" y="258"/>
                  </a:lnTo>
                  <a:lnTo>
                    <a:pt x="113" y="382"/>
                  </a:lnTo>
                  <a:lnTo>
                    <a:pt x="113" y="382"/>
                  </a:lnTo>
                  <a:lnTo>
                    <a:pt x="122" y="391"/>
                  </a:lnTo>
                  <a:lnTo>
                    <a:pt x="141" y="410"/>
                  </a:lnTo>
                  <a:lnTo>
                    <a:pt x="159" y="430"/>
                  </a:lnTo>
                  <a:lnTo>
                    <a:pt x="169" y="449"/>
                  </a:lnTo>
                  <a:lnTo>
                    <a:pt x="187" y="468"/>
                  </a:lnTo>
                  <a:lnTo>
                    <a:pt x="206" y="496"/>
                  </a:lnTo>
                  <a:lnTo>
                    <a:pt x="225" y="515"/>
                  </a:lnTo>
                  <a:lnTo>
                    <a:pt x="234" y="534"/>
                  </a:lnTo>
                  <a:lnTo>
                    <a:pt x="243" y="554"/>
                  </a:lnTo>
                  <a:lnTo>
                    <a:pt x="243" y="582"/>
                  </a:lnTo>
                  <a:lnTo>
                    <a:pt x="225" y="668"/>
                  </a:lnTo>
                  <a:lnTo>
                    <a:pt x="159" y="735"/>
                  </a:lnTo>
                  <a:lnTo>
                    <a:pt x="85" y="763"/>
                  </a:lnTo>
                  <a:lnTo>
                    <a:pt x="57" y="763"/>
                  </a:lnTo>
                  <a:lnTo>
                    <a:pt x="38" y="754"/>
                  </a:lnTo>
                  <a:lnTo>
                    <a:pt x="19" y="735"/>
                  </a:lnTo>
                  <a:lnTo>
                    <a:pt x="10" y="716"/>
                  </a:lnTo>
                  <a:lnTo>
                    <a:pt x="0" y="697"/>
                  </a:lnTo>
                  <a:lnTo>
                    <a:pt x="0" y="678"/>
                  </a:lnTo>
                  <a:lnTo>
                    <a:pt x="0" y="658"/>
                  </a:lnTo>
                  <a:lnTo>
                    <a:pt x="0" y="649"/>
                  </a:lnTo>
                  <a:lnTo>
                    <a:pt x="10" y="573"/>
                  </a:lnTo>
                  <a:lnTo>
                    <a:pt x="28" y="496"/>
                  </a:lnTo>
                  <a:lnTo>
                    <a:pt x="47" y="430"/>
                  </a:lnTo>
                  <a:lnTo>
                    <a:pt x="28" y="420"/>
                  </a:lnTo>
                  <a:lnTo>
                    <a:pt x="19" y="401"/>
                  </a:lnTo>
                  <a:lnTo>
                    <a:pt x="10" y="382"/>
                  </a:lnTo>
                  <a:lnTo>
                    <a:pt x="0" y="344"/>
                  </a:lnTo>
                  <a:lnTo>
                    <a:pt x="0" y="306"/>
                  </a:lnTo>
                  <a:lnTo>
                    <a:pt x="19" y="201"/>
                  </a:lnTo>
                  <a:lnTo>
                    <a:pt x="66" y="96"/>
                  </a:lnTo>
                  <a:lnTo>
                    <a:pt x="122" y="29"/>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9" name="Freeform 23"/>
            <p:cNvSpPr>
              <a:spLocks/>
            </p:cNvSpPr>
            <p:nvPr/>
          </p:nvSpPr>
          <p:spPr bwMode="auto">
            <a:xfrm>
              <a:off x="14801" y="2486"/>
              <a:ext cx="141" cy="353"/>
            </a:xfrm>
            <a:custGeom>
              <a:avLst/>
              <a:gdLst/>
              <a:ahLst/>
              <a:cxnLst>
                <a:cxn ang="0">
                  <a:pos x="66" y="0"/>
                </a:cxn>
                <a:cxn ang="0">
                  <a:pos x="94" y="0"/>
                </a:cxn>
                <a:cxn ang="0">
                  <a:pos x="113" y="19"/>
                </a:cxn>
                <a:cxn ang="0">
                  <a:pos x="131" y="48"/>
                </a:cxn>
                <a:cxn ang="0">
                  <a:pos x="141" y="86"/>
                </a:cxn>
                <a:cxn ang="0">
                  <a:pos x="141" y="124"/>
                </a:cxn>
                <a:cxn ang="0">
                  <a:pos x="131" y="220"/>
                </a:cxn>
                <a:cxn ang="0">
                  <a:pos x="94" y="287"/>
                </a:cxn>
                <a:cxn ang="0">
                  <a:pos x="57" y="334"/>
                </a:cxn>
                <a:cxn ang="0">
                  <a:pos x="29" y="353"/>
                </a:cxn>
                <a:cxn ang="0">
                  <a:pos x="19" y="344"/>
                </a:cxn>
                <a:cxn ang="0">
                  <a:pos x="19" y="334"/>
                </a:cxn>
                <a:cxn ang="0">
                  <a:pos x="19" y="325"/>
                </a:cxn>
                <a:cxn ang="0">
                  <a:pos x="29" y="325"/>
                </a:cxn>
                <a:cxn ang="0">
                  <a:pos x="85" y="248"/>
                </a:cxn>
                <a:cxn ang="0">
                  <a:pos x="103" y="182"/>
                </a:cxn>
                <a:cxn ang="0">
                  <a:pos x="113" y="115"/>
                </a:cxn>
                <a:cxn ang="0">
                  <a:pos x="113" y="115"/>
                </a:cxn>
                <a:cxn ang="0">
                  <a:pos x="113" y="115"/>
                </a:cxn>
                <a:cxn ang="0">
                  <a:pos x="113" y="115"/>
                </a:cxn>
                <a:cxn ang="0">
                  <a:pos x="113" y="115"/>
                </a:cxn>
                <a:cxn ang="0">
                  <a:pos x="94" y="124"/>
                </a:cxn>
                <a:cxn ang="0">
                  <a:pos x="85" y="124"/>
                </a:cxn>
                <a:cxn ang="0">
                  <a:pos x="66" y="134"/>
                </a:cxn>
                <a:cxn ang="0">
                  <a:pos x="38" y="124"/>
                </a:cxn>
                <a:cxn ang="0">
                  <a:pos x="19" y="115"/>
                </a:cxn>
                <a:cxn ang="0">
                  <a:pos x="0" y="86"/>
                </a:cxn>
                <a:cxn ang="0">
                  <a:pos x="0" y="67"/>
                </a:cxn>
                <a:cxn ang="0">
                  <a:pos x="0" y="39"/>
                </a:cxn>
                <a:cxn ang="0">
                  <a:pos x="19" y="19"/>
                </a:cxn>
                <a:cxn ang="0">
                  <a:pos x="38" y="0"/>
                </a:cxn>
                <a:cxn ang="0">
                  <a:pos x="66" y="0"/>
                </a:cxn>
              </a:cxnLst>
              <a:rect l="0" t="0" r="r" b="b"/>
              <a:pathLst>
                <a:path w="141" h="353">
                  <a:moveTo>
                    <a:pt x="66" y="0"/>
                  </a:moveTo>
                  <a:lnTo>
                    <a:pt x="94" y="0"/>
                  </a:lnTo>
                  <a:lnTo>
                    <a:pt x="113" y="19"/>
                  </a:lnTo>
                  <a:lnTo>
                    <a:pt x="131" y="48"/>
                  </a:lnTo>
                  <a:lnTo>
                    <a:pt x="141" y="86"/>
                  </a:lnTo>
                  <a:lnTo>
                    <a:pt x="141" y="124"/>
                  </a:lnTo>
                  <a:lnTo>
                    <a:pt x="131" y="220"/>
                  </a:lnTo>
                  <a:lnTo>
                    <a:pt x="94" y="287"/>
                  </a:lnTo>
                  <a:lnTo>
                    <a:pt x="57" y="334"/>
                  </a:lnTo>
                  <a:lnTo>
                    <a:pt x="29" y="353"/>
                  </a:lnTo>
                  <a:lnTo>
                    <a:pt x="19" y="344"/>
                  </a:lnTo>
                  <a:lnTo>
                    <a:pt x="19" y="334"/>
                  </a:lnTo>
                  <a:lnTo>
                    <a:pt x="19" y="325"/>
                  </a:lnTo>
                  <a:lnTo>
                    <a:pt x="29" y="325"/>
                  </a:lnTo>
                  <a:lnTo>
                    <a:pt x="85" y="248"/>
                  </a:lnTo>
                  <a:lnTo>
                    <a:pt x="103" y="182"/>
                  </a:lnTo>
                  <a:lnTo>
                    <a:pt x="113" y="115"/>
                  </a:lnTo>
                  <a:lnTo>
                    <a:pt x="113" y="115"/>
                  </a:lnTo>
                  <a:lnTo>
                    <a:pt x="113" y="115"/>
                  </a:lnTo>
                  <a:lnTo>
                    <a:pt x="113" y="115"/>
                  </a:lnTo>
                  <a:lnTo>
                    <a:pt x="113" y="115"/>
                  </a:lnTo>
                  <a:lnTo>
                    <a:pt x="94" y="124"/>
                  </a:lnTo>
                  <a:lnTo>
                    <a:pt x="85" y="124"/>
                  </a:lnTo>
                  <a:lnTo>
                    <a:pt x="66" y="134"/>
                  </a:lnTo>
                  <a:lnTo>
                    <a:pt x="38" y="124"/>
                  </a:lnTo>
                  <a:lnTo>
                    <a:pt x="19" y="115"/>
                  </a:lnTo>
                  <a:lnTo>
                    <a:pt x="0" y="86"/>
                  </a:lnTo>
                  <a:lnTo>
                    <a:pt x="0" y="67"/>
                  </a:lnTo>
                  <a:lnTo>
                    <a:pt x="0" y="39"/>
                  </a:lnTo>
                  <a:lnTo>
                    <a:pt x="19" y="19"/>
                  </a:lnTo>
                  <a:lnTo>
                    <a:pt x="38" y="0"/>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 name="Freeform 24"/>
            <p:cNvSpPr>
              <a:spLocks noEditPoints="1"/>
            </p:cNvSpPr>
            <p:nvPr/>
          </p:nvSpPr>
          <p:spPr bwMode="auto">
            <a:xfrm>
              <a:off x="15129" y="1819"/>
              <a:ext cx="523" cy="1030"/>
            </a:xfrm>
            <a:custGeom>
              <a:avLst/>
              <a:gdLst/>
              <a:ahLst/>
              <a:cxnLst>
                <a:cxn ang="0">
                  <a:pos x="392" y="124"/>
                </a:cxn>
                <a:cxn ang="0">
                  <a:pos x="383" y="133"/>
                </a:cxn>
                <a:cxn ang="0">
                  <a:pos x="411" y="143"/>
                </a:cxn>
                <a:cxn ang="0">
                  <a:pos x="458" y="133"/>
                </a:cxn>
                <a:cxn ang="0">
                  <a:pos x="476" y="133"/>
                </a:cxn>
                <a:cxn ang="0">
                  <a:pos x="448" y="124"/>
                </a:cxn>
                <a:cxn ang="0">
                  <a:pos x="420" y="124"/>
                </a:cxn>
                <a:cxn ang="0">
                  <a:pos x="345" y="0"/>
                </a:cxn>
                <a:cxn ang="0">
                  <a:pos x="345" y="19"/>
                </a:cxn>
                <a:cxn ang="0">
                  <a:pos x="336" y="57"/>
                </a:cxn>
                <a:cxn ang="0">
                  <a:pos x="345" y="76"/>
                </a:cxn>
                <a:cxn ang="0">
                  <a:pos x="345" y="105"/>
                </a:cxn>
                <a:cxn ang="0">
                  <a:pos x="401" y="95"/>
                </a:cxn>
                <a:cxn ang="0">
                  <a:pos x="448" y="95"/>
                </a:cxn>
                <a:cxn ang="0">
                  <a:pos x="486" y="95"/>
                </a:cxn>
                <a:cxn ang="0">
                  <a:pos x="514" y="114"/>
                </a:cxn>
                <a:cxn ang="0">
                  <a:pos x="514" y="143"/>
                </a:cxn>
                <a:cxn ang="0">
                  <a:pos x="486" y="162"/>
                </a:cxn>
                <a:cxn ang="0">
                  <a:pos x="448" y="171"/>
                </a:cxn>
                <a:cxn ang="0">
                  <a:pos x="411" y="171"/>
                </a:cxn>
                <a:cxn ang="0">
                  <a:pos x="373" y="162"/>
                </a:cxn>
                <a:cxn ang="0">
                  <a:pos x="336" y="143"/>
                </a:cxn>
                <a:cxn ang="0">
                  <a:pos x="243" y="219"/>
                </a:cxn>
                <a:cxn ang="0">
                  <a:pos x="102" y="438"/>
                </a:cxn>
                <a:cxn ang="0">
                  <a:pos x="84" y="610"/>
                </a:cxn>
                <a:cxn ang="0">
                  <a:pos x="121" y="686"/>
                </a:cxn>
                <a:cxn ang="0">
                  <a:pos x="158" y="715"/>
                </a:cxn>
                <a:cxn ang="0">
                  <a:pos x="215" y="744"/>
                </a:cxn>
                <a:cxn ang="0">
                  <a:pos x="280" y="763"/>
                </a:cxn>
                <a:cxn ang="0">
                  <a:pos x="327" y="772"/>
                </a:cxn>
                <a:cxn ang="0">
                  <a:pos x="355" y="782"/>
                </a:cxn>
                <a:cxn ang="0">
                  <a:pos x="411" y="830"/>
                </a:cxn>
                <a:cxn ang="0">
                  <a:pos x="429" y="887"/>
                </a:cxn>
                <a:cxn ang="0">
                  <a:pos x="411" y="954"/>
                </a:cxn>
                <a:cxn ang="0">
                  <a:pos x="373" y="1011"/>
                </a:cxn>
                <a:cxn ang="0">
                  <a:pos x="299" y="1030"/>
                </a:cxn>
                <a:cxn ang="0">
                  <a:pos x="243" y="1020"/>
                </a:cxn>
                <a:cxn ang="0">
                  <a:pos x="196" y="1001"/>
                </a:cxn>
                <a:cxn ang="0">
                  <a:pos x="177" y="973"/>
                </a:cxn>
                <a:cxn ang="0">
                  <a:pos x="186" y="963"/>
                </a:cxn>
                <a:cxn ang="0">
                  <a:pos x="205" y="963"/>
                </a:cxn>
                <a:cxn ang="0">
                  <a:pos x="243" y="992"/>
                </a:cxn>
                <a:cxn ang="0">
                  <a:pos x="299" y="1001"/>
                </a:cxn>
                <a:cxn ang="0">
                  <a:pos x="336" y="982"/>
                </a:cxn>
                <a:cxn ang="0">
                  <a:pos x="355" y="954"/>
                </a:cxn>
                <a:cxn ang="0">
                  <a:pos x="355" y="906"/>
                </a:cxn>
                <a:cxn ang="0">
                  <a:pos x="317" y="877"/>
                </a:cxn>
                <a:cxn ang="0">
                  <a:pos x="271" y="858"/>
                </a:cxn>
                <a:cxn ang="0">
                  <a:pos x="130" y="810"/>
                </a:cxn>
                <a:cxn ang="0">
                  <a:pos x="65" y="763"/>
                </a:cxn>
                <a:cxn ang="0">
                  <a:pos x="0" y="601"/>
                </a:cxn>
                <a:cxn ang="0">
                  <a:pos x="102" y="314"/>
                </a:cxn>
                <a:cxn ang="0">
                  <a:pos x="317" y="114"/>
                </a:cxn>
                <a:cxn ang="0">
                  <a:pos x="308" y="57"/>
                </a:cxn>
                <a:cxn ang="0">
                  <a:pos x="308" y="28"/>
                </a:cxn>
                <a:cxn ang="0">
                  <a:pos x="317" y="0"/>
                </a:cxn>
              </a:cxnLst>
              <a:rect l="0" t="0" r="r" b="b"/>
              <a:pathLst>
                <a:path w="523" h="1030">
                  <a:moveTo>
                    <a:pt x="420" y="124"/>
                  </a:moveTo>
                  <a:lnTo>
                    <a:pt x="392" y="124"/>
                  </a:lnTo>
                  <a:lnTo>
                    <a:pt x="373" y="133"/>
                  </a:lnTo>
                  <a:lnTo>
                    <a:pt x="383" y="133"/>
                  </a:lnTo>
                  <a:lnTo>
                    <a:pt x="392" y="133"/>
                  </a:lnTo>
                  <a:lnTo>
                    <a:pt x="411" y="143"/>
                  </a:lnTo>
                  <a:lnTo>
                    <a:pt x="439" y="133"/>
                  </a:lnTo>
                  <a:lnTo>
                    <a:pt x="458" y="133"/>
                  </a:lnTo>
                  <a:lnTo>
                    <a:pt x="476" y="133"/>
                  </a:lnTo>
                  <a:lnTo>
                    <a:pt x="476" y="133"/>
                  </a:lnTo>
                  <a:lnTo>
                    <a:pt x="467" y="124"/>
                  </a:lnTo>
                  <a:lnTo>
                    <a:pt x="448" y="124"/>
                  </a:lnTo>
                  <a:lnTo>
                    <a:pt x="439" y="124"/>
                  </a:lnTo>
                  <a:lnTo>
                    <a:pt x="420" y="124"/>
                  </a:lnTo>
                  <a:close/>
                  <a:moveTo>
                    <a:pt x="327" y="0"/>
                  </a:moveTo>
                  <a:lnTo>
                    <a:pt x="345" y="0"/>
                  </a:lnTo>
                  <a:lnTo>
                    <a:pt x="345" y="19"/>
                  </a:lnTo>
                  <a:lnTo>
                    <a:pt x="345" y="19"/>
                  </a:lnTo>
                  <a:lnTo>
                    <a:pt x="345" y="38"/>
                  </a:lnTo>
                  <a:lnTo>
                    <a:pt x="336" y="57"/>
                  </a:lnTo>
                  <a:lnTo>
                    <a:pt x="336" y="57"/>
                  </a:lnTo>
                  <a:lnTo>
                    <a:pt x="345" y="76"/>
                  </a:lnTo>
                  <a:lnTo>
                    <a:pt x="345" y="95"/>
                  </a:lnTo>
                  <a:lnTo>
                    <a:pt x="345" y="105"/>
                  </a:lnTo>
                  <a:lnTo>
                    <a:pt x="373" y="95"/>
                  </a:lnTo>
                  <a:lnTo>
                    <a:pt x="401" y="95"/>
                  </a:lnTo>
                  <a:lnTo>
                    <a:pt x="420" y="95"/>
                  </a:lnTo>
                  <a:lnTo>
                    <a:pt x="448" y="95"/>
                  </a:lnTo>
                  <a:lnTo>
                    <a:pt x="467" y="95"/>
                  </a:lnTo>
                  <a:lnTo>
                    <a:pt x="486" y="95"/>
                  </a:lnTo>
                  <a:lnTo>
                    <a:pt x="504" y="105"/>
                  </a:lnTo>
                  <a:lnTo>
                    <a:pt x="514" y="114"/>
                  </a:lnTo>
                  <a:lnTo>
                    <a:pt x="523" y="124"/>
                  </a:lnTo>
                  <a:lnTo>
                    <a:pt x="514" y="143"/>
                  </a:lnTo>
                  <a:lnTo>
                    <a:pt x="504" y="152"/>
                  </a:lnTo>
                  <a:lnTo>
                    <a:pt x="486" y="162"/>
                  </a:lnTo>
                  <a:lnTo>
                    <a:pt x="467" y="162"/>
                  </a:lnTo>
                  <a:lnTo>
                    <a:pt x="448" y="171"/>
                  </a:lnTo>
                  <a:lnTo>
                    <a:pt x="429" y="171"/>
                  </a:lnTo>
                  <a:lnTo>
                    <a:pt x="411" y="171"/>
                  </a:lnTo>
                  <a:lnTo>
                    <a:pt x="392" y="171"/>
                  </a:lnTo>
                  <a:lnTo>
                    <a:pt x="373" y="162"/>
                  </a:lnTo>
                  <a:lnTo>
                    <a:pt x="355" y="162"/>
                  </a:lnTo>
                  <a:lnTo>
                    <a:pt x="336" y="143"/>
                  </a:lnTo>
                  <a:lnTo>
                    <a:pt x="336" y="143"/>
                  </a:lnTo>
                  <a:lnTo>
                    <a:pt x="243" y="219"/>
                  </a:lnTo>
                  <a:lnTo>
                    <a:pt x="158" y="314"/>
                  </a:lnTo>
                  <a:lnTo>
                    <a:pt x="102" y="438"/>
                  </a:lnTo>
                  <a:lnTo>
                    <a:pt x="74" y="562"/>
                  </a:lnTo>
                  <a:lnTo>
                    <a:pt x="84" y="610"/>
                  </a:lnTo>
                  <a:lnTo>
                    <a:pt x="93" y="648"/>
                  </a:lnTo>
                  <a:lnTo>
                    <a:pt x="121" y="686"/>
                  </a:lnTo>
                  <a:lnTo>
                    <a:pt x="140" y="706"/>
                  </a:lnTo>
                  <a:lnTo>
                    <a:pt x="158" y="715"/>
                  </a:lnTo>
                  <a:lnTo>
                    <a:pt x="186" y="725"/>
                  </a:lnTo>
                  <a:lnTo>
                    <a:pt x="215" y="744"/>
                  </a:lnTo>
                  <a:lnTo>
                    <a:pt x="261" y="753"/>
                  </a:lnTo>
                  <a:lnTo>
                    <a:pt x="280" y="763"/>
                  </a:lnTo>
                  <a:lnTo>
                    <a:pt x="308" y="772"/>
                  </a:lnTo>
                  <a:lnTo>
                    <a:pt x="327" y="772"/>
                  </a:lnTo>
                  <a:lnTo>
                    <a:pt x="345" y="782"/>
                  </a:lnTo>
                  <a:lnTo>
                    <a:pt x="355" y="782"/>
                  </a:lnTo>
                  <a:lnTo>
                    <a:pt x="383" y="801"/>
                  </a:lnTo>
                  <a:lnTo>
                    <a:pt x="411" y="830"/>
                  </a:lnTo>
                  <a:lnTo>
                    <a:pt x="420" y="858"/>
                  </a:lnTo>
                  <a:lnTo>
                    <a:pt x="429" y="887"/>
                  </a:lnTo>
                  <a:lnTo>
                    <a:pt x="429" y="925"/>
                  </a:lnTo>
                  <a:lnTo>
                    <a:pt x="411" y="954"/>
                  </a:lnTo>
                  <a:lnTo>
                    <a:pt x="392" y="982"/>
                  </a:lnTo>
                  <a:lnTo>
                    <a:pt x="373" y="1011"/>
                  </a:lnTo>
                  <a:lnTo>
                    <a:pt x="336" y="1030"/>
                  </a:lnTo>
                  <a:lnTo>
                    <a:pt x="299" y="1030"/>
                  </a:lnTo>
                  <a:lnTo>
                    <a:pt x="271" y="1030"/>
                  </a:lnTo>
                  <a:lnTo>
                    <a:pt x="243" y="1020"/>
                  </a:lnTo>
                  <a:lnTo>
                    <a:pt x="215" y="1011"/>
                  </a:lnTo>
                  <a:lnTo>
                    <a:pt x="196" y="1001"/>
                  </a:lnTo>
                  <a:lnTo>
                    <a:pt x="186" y="982"/>
                  </a:lnTo>
                  <a:lnTo>
                    <a:pt x="177" y="973"/>
                  </a:lnTo>
                  <a:lnTo>
                    <a:pt x="177" y="973"/>
                  </a:lnTo>
                  <a:lnTo>
                    <a:pt x="186" y="963"/>
                  </a:lnTo>
                  <a:lnTo>
                    <a:pt x="196" y="963"/>
                  </a:lnTo>
                  <a:lnTo>
                    <a:pt x="205" y="963"/>
                  </a:lnTo>
                  <a:lnTo>
                    <a:pt x="205" y="973"/>
                  </a:lnTo>
                  <a:lnTo>
                    <a:pt x="243" y="992"/>
                  </a:lnTo>
                  <a:lnTo>
                    <a:pt x="280" y="1001"/>
                  </a:lnTo>
                  <a:lnTo>
                    <a:pt x="299" y="1001"/>
                  </a:lnTo>
                  <a:lnTo>
                    <a:pt x="317" y="992"/>
                  </a:lnTo>
                  <a:lnTo>
                    <a:pt x="336" y="982"/>
                  </a:lnTo>
                  <a:lnTo>
                    <a:pt x="345" y="973"/>
                  </a:lnTo>
                  <a:lnTo>
                    <a:pt x="355" y="954"/>
                  </a:lnTo>
                  <a:lnTo>
                    <a:pt x="355" y="934"/>
                  </a:lnTo>
                  <a:lnTo>
                    <a:pt x="355" y="906"/>
                  </a:lnTo>
                  <a:lnTo>
                    <a:pt x="336" y="887"/>
                  </a:lnTo>
                  <a:lnTo>
                    <a:pt x="317" y="877"/>
                  </a:lnTo>
                  <a:lnTo>
                    <a:pt x="299" y="868"/>
                  </a:lnTo>
                  <a:lnTo>
                    <a:pt x="271" y="858"/>
                  </a:lnTo>
                  <a:lnTo>
                    <a:pt x="186" y="830"/>
                  </a:lnTo>
                  <a:lnTo>
                    <a:pt x="130" y="810"/>
                  </a:lnTo>
                  <a:lnTo>
                    <a:pt x="93" y="791"/>
                  </a:lnTo>
                  <a:lnTo>
                    <a:pt x="65" y="763"/>
                  </a:lnTo>
                  <a:lnTo>
                    <a:pt x="18" y="686"/>
                  </a:lnTo>
                  <a:lnTo>
                    <a:pt x="0" y="601"/>
                  </a:lnTo>
                  <a:lnTo>
                    <a:pt x="28" y="448"/>
                  </a:lnTo>
                  <a:lnTo>
                    <a:pt x="102" y="314"/>
                  </a:lnTo>
                  <a:lnTo>
                    <a:pt x="205" y="200"/>
                  </a:lnTo>
                  <a:lnTo>
                    <a:pt x="317" y="114"/>
                  </a:lnTo>
                  <a:lnTo>
                    <a:pt x="308" y="85"/>
                  </a:lnTo>
                  <a:lnTo>
                    <a:pt x="308" y="57"/>
                  </a:lnTo>
                  <a:lnTo>
                    <a:pt x="308" y="47"/>
                  </a:lnTo>
                  <a:lnTo>
                    <a:pt x="308" y="28"/>
                  </a:lnTo>
                  <a:lnTo>
                    <a:pt x="308" y="19"/>
                  </a:lnTo>
                  <a:lnTo>
                    <a:pt x="317" y="0"/>
                  </a:lnTo>
                  <a:lnTo>
                    <a:pt x="3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1" name="Freeform 25"/>
            <p:cNvSpPr>
              <a:spLocks/>
            </p:cNvSpPr>
            <p:nvPr/>
          </p:nvSpPr>
          <p:spPr bwMode="auto">
            <a:xfrm>
              <a:off x="15923" y="2210"/>
              <a:ext cx="187" cy="486"/>
            </a:xfrm>
            <a:custGeom>
              <a:avLst/>
              <a:gdLst/>
              <a:ahLst/>
              <a:cxnLst>
                <a:cxn ang="0">
                  <a:pos x="84" y="0"/>
                </a:cxn>
                <a:cxn ang="0">
                  <a:pos x="140" y="19"/>
                </a:cxn>
                <a:cxn ang="0">
                  <a:pos x="178" y="76"/>
                </a:cxn>
                <a:cxn ang="0">
                  <a:pos x="187" y="171"/>
                </a:cxn>
                <a:cxn ang="0">
                  <a:pos x="187" y="171"/>
                </a:cxn>
                <a:cxn ang="0">
                  <a:pos x="178" y="276"/>
                </a:cxn>
                <a:cxn ang="0">
                  <a:pos x="140" y="362"/>
                </a:cxn>
                <a:cxn ang="0">
                  <a:pos x="103" y="429"/>
                </a:cxn>
                <a:cxn ang="0">
                  <a:pos x="65" y="467"/>
                </a:cxn>
                <a:cxn ang="0">
                  <a:pos x="47" y="486"/>
                </a:cxn>
                <a:cxn ang="0">
                  <a:pos x="28" y="477"/>
                </a:cxn>
                <a:cxn ang="0">
                  <a:pos x="28" y="467"/>
                </a:cxn>
                <a:cxn ang="0">
                  <a:pos x="28" y="467"/>
                </a:cxn>
                <a:cxn ang="0">
                  <a:pos x="28" y="458"/>
                </a:cxn>
                <a:cxn ang="0">
                  <a:pos x="37" y="458"/>
                </a:cxn>
                <a:cxn ang="0">
                  <a:pos x="47" y="439"/>
                </a:cxn>
                <a:cxn ang="0">
                  <a:pos x="93" y="372"/>
                </a:cxn>
                <a:cxn ang="0">
                  <a:pos x="140" y="286"/>
                </a:cxn>
                <a:cxn ang="0">
                  <a:pos x="149" y="171"/>
                </a:cxn>
                <a:cxn ang="0">
                  <a:pos x="149" y="152"/>
                </a:cxn>
                <a:cxn ang="0">
                  <a:pos x="149" y="152"/>
                </a:cxn>
                <a:cxn ang="0">
                  <a:pos x="149" y="143"/>
                </a:cxn>
                <a:cxn ang="0">
                  <a:pos x="149" y="152"/>
                </a:cxn>
                <a:cxn ang="0">
                  <a:pos x="140" y="152"/>
                </a:cxn>
                <a:cxn ang="0">
                  <a:pos x="112" y="171"/>
                </a:cxn>
                <a:cxn ang="0">
                  <a:pos x="84" y="171"/>
                </a:cxn>
                <a:cxn ang="0">
                  <a:pos x="56" y="171"/>
                </a:cxn>
                <a:cxn ang="0">
                  <a:pos x="37" y="152"/>
                </a:cxn>
                <a:cxn ang="0">
                  <a:pos x="19" y="133"/>
                </a:cxn>
                <a:cxn ang="0">
                  <a:pos x="9" y="114"/>
                </a:cxn>
                <a:cxn ang="0">
                  <a:pos x="0" y="86"/>
                </a:cxn>
                <a:cxn ang="0">
                  <a:pos x="9" y="57"/>
                </a:cxn>
                <a:cxn ang="0">
                  <a:pos x="19" y="38"/>
                </a:cxn>
                <a:cxn ang="0">
                  <a:pos x="37" y="19"/>
                </a:cxn>
                <a:cxn ang="0">
                  <a:pos x="56" y="9"/>
                </a:cxn>
                <a:cxn ang="0">
                  <a:pos x="84" y="0"/>
                </a:cxn>
              </a:cxnLst>
              <a:rect l="0" t="0" r="r" b="b"/>
              <a:pathLst>
                <a:path w="187" h="486">
                  <a:moveTo>
                    <a:pt x="84" y="0"/>
                  </a:moveTo>
                  <a:lnTo>
                    <a:pt x="140" y="19"/>
                  </a:lnTo>
                  <a:lnTo>
                    <a:pt x="178" y="76"/>
                  </a:lnTo>
                  <a:lnTo>
                    <a:pt x="187" y="171"/>
                  </a:lnTo>
                  <a:lnTo>
                    <a:pt x="187" y="171"/>
                  </a:lnTo>
                  <a:lnTo>
                    <a:pt x="178" y="276"/>
                  </a:lnTo>
                  <a:lnTo>
                    <a:pt x="140" y="362"/>
                  </a:lnTo>
                  <a:lnTo>
                    <a:pt x="103" y="429"/>
                  </a:lnTo>
                  <a:lnTo>
                    <a:pt x="65" y="467"/>
                  </a:lnTo>
                  <a:lnTo>
                    <a:pt x="47" y="486"/>
                  </a:lnTo>
                  <a:lnTo>
                    <a:pt x="28" y="477"/>
                  </a:lnTo>
                  <a:lnTo>
                    <a:pt x="28" y="467"/>
                  </a:lnTo>
                  <a:lnTo>
                    <a:pt x="28" y="467"/>
                  </a:lnTo>
                  <a:lnTo>
                    <a:pt x="28" y="458"/>
                  </a:lnTo>
                  <a:lnTo>
                    <a:pt x="37" y="458"/>
                  </a:lnTo>
                  <a:lnTo>
                    <a:pt x="47" y="439"/>
                  </a:lnTo>
                  <a:lnTo>
                    <a:pt x="93" y="372"/>
                  </a:lnTo>
                  <a:lnTo>
                    <a:pt x="140" y="286"/>
                  </a:lnTo>
                  <a:lnTo>
                    <a:pt x="149" y="171"/>
                  </a:lnTo>
                  <a:lnTo>
                    <a:pt x="149" y="152"/>
                  </a:lnTo>
                  <a:lnTo>
                    <a:pt x="149" y="152"/>
                  </a:lnTo>
                  <a:lnTo>
                    <a:pt x="149" y="143"/>
                  </a:lnTo>
                  <a:lnTo>
                    <a:pt x="149" y="152"/>
                  </a:lnTo>
                  <a:lnTo>
                    <a:pt x="140" y="152"/>
                  </a:lnTo>
                  <a:lnTo>
                    <a:pt x="112" y="171"/>
                  </a:lnTo>
                  <a:lnTo>
                    <a:pt x="84" y="171"/>
                  </a:lnTo>
                  <a:lnTo>
                    <a:pt x="56" y="171"/>
                  </a:lnTo>
                  <a:lnTo>
                    <a:pt x="37" y="152"/>
                  </a:lnTo>
                  <a:lnTo>
                    <a:pt x="19" y="133"/>
                  </a:lnTo>
                  <a:lnTo>
                    <a:pt x="9" y="114"/>
                  </a:lnTo>
                  <a:lnTo>
                    <a:pt x="0" y="86"/>
                  </a:lnTo>
                  <a:lnTo>
                    <a:pt x="9" y="57"/>
                  </a:lnTo>
                  <a:lnTo>
                    <a:pt x="19" y="38"/>
                  </a:lnTo>
                  <a:lnTo>
                    <a:pt x="37" y="19"/>
                  </a:lnTo>
                  <a:lnTo>
                    <a:pt x="56" y="9"/>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2" name="Freeform 26"/>
            <p:cNvSpPr>
              <a:spLocks/>
            </p:cNvSpPr>
            <p:nvPr/>
          </p:nvSpPr>
          <p:spPr bwMode="auto">
            <a:xfrm>
              <a:off x="16521" y="1666"/>
              <a:ext cx="841" cy="1068"/>
            </a:xfrm>
            <a:custGeom>
              <a:avLst/>
              <a:gdLst/>
              <a:ahLst/>
              <a:cxnLst>
                <a:cxn ang="0">
                  <a:pos x="393" y="19"/>
                </a:cxn>
                <a:cxn ang="0">
                  <a:pos x="495" y="105"/>
                </a:cxn>
                <a:cxn ang="0">
                  <a:pos x="570" y="324"/>
                </a:cxn>
                <a:cxn ang="0">
                  <a:pos x="589" y="506"/>
                </a:cxn>
                <a:cxn ang="0">
                  <a:pos x="804" y="29"/>
                </a:cxn>
                <a:cxn ang="0">
                  <a:pos x="813" y="19"/>
                </a:cxn>
                <a:cxn ang="0">
                  <a:pos x="822" y="19"/>
                </a:cxn>
                <a:cxn ang="0">
                  <a:pos x="841" y="29"/>
                </a:cxn>
                <a:cxn ang="0">
                  <a:pos x="841" y="48"/>
                </a:cxn>
                <a:cxn ang="0">
                  <a:pos x="822" y="76"/>
                </a:cxn>
                <a:cxn ang="0">
                  <a:pos x="757" y="210"/>
                </a:cxn>
                <a:cxn ang="0">
                  <a:pos x="636" y="496"/>
                </a:cxn>
                <a:cxn ang="0">
                  <a:pos x="579" y="687"/>
                </a:cxn>
                <a:cxn ang="0">
                  <a:pos x="551" y="849"/>
                </a:cxn>
                <a:cxn ang="0">
                  <a:pos x="505" y="1011"/>
                </a:cxn>
                <a:cxn ang="0">
                  <a:pos x="486" y="1059"/>
                </a:cxn>
                <a:cxn ang="0">
                  <a:pos x="458" y="1059"/>
                </a:cxn>
                <a:cxn ang="0">
                  <a:pos x="449" y="1040"/>
                </a:cxn>
                <a:cxn ang="0">
                  <a:pos x="477" y="887"/>
                </a:cxn>
                <a:cxn ang="0">
                  <a:pos x="533" y="687"/>
                </a:cxn>
                <a:cxn ang="0">
                  <a:pos x="551" y="610"/>
                </a:cxn>
                <a:cxn ang="0">
                  <a:pos x="551" y="467"/>
                </a:cxn>
                <a:cxn ang="0">
                  <a:pos x="523" y="315"/>
                </a:cxn>
                <a:cxn ang="0">
                  <a:pos x="449" y="181"/>
                </a:cxn>
                <a:cxn ang="0">
                  <a:pos x="290" y="114"/>
                </a:cxn>
                <a:cxn ang="0">
                  <a:pos x="215" y="133"/>
                </a:cxn>
                <a:cxn ang="0">
                  <a:pos x="94" y="210"/>
                </a:cxn>
                <a:cxn ang="0">
                  <a:pos x="37" y="305"/>
                </a:cxn>
                <a:cxn ang="0">
                  <a:pos x="28" y="315"/>
                </a:cxn>
                <a:cxn ang="0">
                  <a:pos x="9" y="305"/>
                </a:cxn>
                <a:cxn ang="0">
                  <a:pos x="9" y="258"/>
                </a:cxn>
                <a:cxn ang="0">
                  <a:pos x="84" y="133"/>
                </a:cxn>
                <a:cxn ang="0">
                  <a:pos x="224" y="19"/>
                </a:cxn>
              </a:cxnLst>
              <a:rect l="0" t="0" r="r" b="b"/>
              <a:pathLst>
                <a:path w="841" h="1068">
                  <a:moveTo>
                    <a:pt x="318" y="0"/>
                  </a:moveTo>
                  <a:lnTo>
                    <a:pt x="393" y="19"/>
                  </a:lnTo>
                  <a:lnTo>
                    <a:pt x="449" y="48"/>
                  </a:lnTo>
                  <a:lnTo>
                    <a:pt x="495" y="105"/>
                  </a:lnTo>
                  <a:lnTo>
                    <a:pt x="523" y="181"/>
                  </a:lnTo>
                  <a:lnTo>
                    <a:pt x="570" y="324"/>
                  </a:lnTo>
                  <a:lnTo>
                    <a:pt x="589" y="439"/>
                  </a:lnTo>
                  <a:lnTo>
                    <a:pt x="589" y="506"/>
                  </a:lnTo>
                  <a:lnTo>
                    <a:pt x="692" y="267"/>
                  </a:lnTo>
                  <a:lnTo>
                    <a:pt x="804" y="29"/>
                  </a:lnTo>
                  <a:lnTo>
                    <a:pt x="804" y="19"/>
                  </a:lnTo>
                  <a:lnTo>
                    <a:pt x="813" y="19"/>
                  </a:lnTo>
                  <a:lnTo>
                    <a:pt x="822" y="19"/>
                  </a:lnTo>
                  <a:lnTo>
                    <a:pt x="822" y="19"/>
                  </a:lnTo>
                  <a:lnTo>
                    <a:pt x="832" y="19"/>
                  </a:lnTo>
                  <a:lnTo>
                    <a:pt x="841" y="29"/>
                  </a:lnTo>
                  <a:lnTo>
                    <a:pt x="841" y="38"/>
                  </a:lnTo>
                  <a:lnTo>
                    <a:pt x="841" y="48"/>
                  </a:lnTo>
                  <a:lnTo>
                    <a:pt x="832" y="57"/>
                  </a:lnTo>
                  <a:lnTo>
                    <a:pt x="822" y="76"/>
                  </a:lnTo>
                  <a:lnTo>
                    <a:pt x="813" y="95"/>
                  </a:lnTo>
                  <a:lnTo>
                    <a:pt x="757" y="210"/>
                  </a:lnTo>
                  <a:lnTo>
                    <a:pt x="692" y="353"/>
                  </a:lnTo>
                  <a:lnTo>
                    <a:pt x="636" y="496"/>
                  </a:lnTo>
                  <a:lnTo>
                    <a:pt x="589" y="630"/>
                  </a:lnTo>
                  <a:lnTo>
                    <a:pt x="579" y="687"/>
                  </a:lnTo>
                  <a:lnTo>
                    <a:pt x="570" y="754"/>
                  </a:lnTo>
                  <a:lnTo>
                    <a:pt x="551" y="849"/>
                  </a:lnTo>
                  <a:lnTo>
                    <a:pt x="523" y="973"/>
                  </a:lnTo>
                  <a:lnTo>
                    <a:pt x="505" y="1011"/>
                  </a:lnTo>
                  <a:lnTo>
                    <a:pt x="495" y="1040"/>
                  </a:lnTo>
                  <a:lnTo>
                    <a:pt x="486" y="1059"/>
                  </a:lnTo>
                  <a:lnTo>
                    <a:pt x="467" y="1068"/>
                  </a:lnTo>
                  <a:lnTo>
                    <a:pt x="458" y="1059"/>
                  </a:lnTo>
                  <a:lnTo>
                    <a:pt x="449" y="1049"/>
                  </a:lnTo>
                  <a:lnTo>
                    <a:pt x="449" y="1040"/>
                  </a:lnTo>
                  <a:lnTo>
                    <a:pt x="458" y="983"/>
                  </a:lnTo>
                  <a:lnTo>
                    <a:pt x="477" y="887"/>
                  </a:lnTo>
                  <a:lnTo>
                    <a:pt x="505" y="782"/>
                  </a:lnTo>
                  <a:lnTo>
                    <a:pt x="533" y="687"/>
                  </a:lnTo>
                  <a:lnTo>
                    <a:pt x="542" y="658"/>
                  </a:lnTo>
                  <a:lnTo>
                    <a:pt x="551" y="610"/>
                  </a:lnTo>
                  <a:lnTo>
                    <a:pt x="551" y="525"/>
                  </a:lnTo>
                  <a:lnTo>
                    <a:pt x="551" y="467"/>
                  </a:lnTo>
                  <a:lnTo>
                    <a:pt x="542" y="391"/>
                  </a:lnTo>
                  <a:lnTo>
                    <a:pt x="523" y="315"/>
                  </a:lnTo>
                  <a:lnTo>
                    <a:pt x="495" y="238"/>
                  </a:lnTo>
                  <a:lnTo>
                    <a:pt x="449" y="181"/>
                  </a:lnTo>
                  <a:lnTo>
                    <a:pt x="383" y="133"/>
                  </a:lnTo>
                  <a:lnTo>
                    <a:pt x="290" y="114"/>
                  </a:lnTo>
                  <a:lnTo>
                    <a:pt x="262" y="124"/>
                  </a:lnTo>
                  <a:lnTo>
                    <a:pt x="215" y="133"/>
                  </a:lnTo>
                  <a:lnTo>
                    <a:pt x="150" y="162"/>
                  </a:lnTo>
                  <a:lnTo>
                    <a:pt x="94" y="210"/>
                  </a:lnTo>
                  <a:lnTo>
                    <a:pt x="37" y="305"/>
                  </a:lnTo>
                  <a:lnTo>
                    <a:pt x="37" y="305"/>
                  </a:lnTo>
                  <a:lnTo>
                    <a:pt x="37" y="315"/>
                  </a:lnTo>
                  <a:lnTo>
                    <a:pt x="28" y="315"/>
                  </a:lnTo>
                  <a:lnTo>
                    <a:pt x="9" y="315"/>
                  </a:lnTo>
                  <a:lnTo>
                    <a:pt x="9" y="305"/>
                  </a:lnTo>
                  <a:lnTo>
                    <a:pt x="0" y="296"/>
                  </a:lnTo>
                  <a:lnTo>
                    <a:pt x="9" y="258"/>
                  </a:lnTo>
                  <a:lnTo>
                    <a:pt x="37" y="200"/>
                  </a:lnTo>
                  <a:lnTo>
                    <a:pt x="84" y="133"/>
                  </a:lnTo>
                  <a:lnTo>
                    <a:pt x="150" y="67"/>
                  </a:lnTo>
                  <a:lnTo>
                    <a:pt x="224" y="19"/>
                  </a:lnTo>
                  <a:lnTo>
                    <a:pt x="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3" name="Freeform 27"/>
            <p:cNvSpPr>
              <a:spLocks/>
            </p:cNvSpPr>
            <p:nvPr/>
          </p:nvSpPr>
          <p:spPr bwMode="auto">
            <a:xfrm>
              <a:off x="17502" y="1170"/>
              <a:ext cx="374" cy="1622"/>
            </a:xfrm>
            <a:custGeom>
              <a:avLst/>
              <a:gdLst/>
              <a:ahLst/>
              <a:cxnLst>
                <a:cxn ang="0">
                  <a:pos x="19" y="0"/>
                </a:cxn>
                <a:cxn ang="0">
                  <a:pos x="47" y="9"/>
                </a:cxn>
                <a:cxn ang="0">
                  <a:pos x="84" y="48"/>
                </a:cxn>
                <a:cxn ang="0">
                  <a:pos x="150" y="105"/>
                </a:cxn>
                <a:cxn ang="0">
                  <a:pos x="206" y="191"/>
                </a:cxn>
                <a:cxn ang="0">
                  <a:pos x="271" y="305"/>
                </a:cxn>
                <a:cxn ang="0">
                  <a:pos x="337" y="486"/>
                </a:cxn>
                <a:cxn ang="0">
                  <a:pos x="365" y="658"/>
                </a:cxn>
                <a:cxn ang="0">
                  <a:pos x="374" y="811"/>
                </a:cxn>
                <a:cxn ang="0">
                  <a:pos x="374" y="811"/>
                </a:cxn>
                <a:cxn ang="0">
                  <a:pos x="365" y="954"/>
                </a:cxn>
                <a:cxn ang="0">
                  <a:pos x="337" y="1126"/>
                </a:cxn>
                <a:cxn ang="0">
                  <a:pos x="271" y="1297"/>
                </a:cxn>
                <a:cxn ang="0">
                  <a:pos x="215" y="1412"/>
                </a:cxn>
                <a:cxn ang="0">
                  <a:pos x="150" y="1498"/>
                </a:cxn>
                <a:cxn ang="0">
                  <a:pos x="94" y="1564"/>
                </a:cxn>
                <a:cxn ang="0">
                  <a:pos x="47" y="1603"/>
                </a:cxn>
                <a:cxn ang="0">
                  <a:pos x="19" y="1622"/>
                </a:cxn>
                <a:cxn ang="0">
                  <a:pos x="10" y="1612"/>
                </a:cxn>
                <a:cxn ang="0">
                  <a:pos x="0" y="1603"/>
                </a:cxn>
                <a:cxn ang="0">
                  <a:pos x="10" y="1603"/>
                </a:cxn>
                <a:cxn ang="0">
                  <a:pos x="10" y="1593"/>
                </a:cxn>
                <a:cxn ang="0">
                  <a:pos x="19" y="1583"/>
                </a:cxn>
                <a:cxn ang="0">
                  <a:pos x="28" y="1574"/>
                </a:cxn>
                <a:cxn ang="0">
                  <a:pos x="131" y="1440"/>
                </a:cxn>
                <a:cxn ang="0">
                  <a:pos x="206" y="1297"/>
                </a:cxn>
                <a:cxn ang="0">
                  <a:pos x="253" y="1135"/>
                </a:cxn>
                <a:cxn ang="0">
                  <a:pos x="271" y="973"/>
                </a:cxn>
                <a:cxn ang="0">
                  <a:pos x="281" y="811"/>
                </a:cxn>
                <a:cxn ang="0">
                  <a:pos x="262" y="572"/>
                </a:cxn>
                <a:cxn ang="0">
                  <a:pos x="215" y="362"/>
                </a:cxn>
                <a:cxn ang="0">
                  <a:pos x="141" y="191"/>
                </a:cxn>
                <a:cxn ang="0">
                  <a:pos x="38" y="48"/>
                </a:cxn>
                <a:cxn ang="0">
                  <a:pos x="19" y="38"/>
                </a:cxn>
                <a:cxn ang="0">
                  <a:pos x="10" y="28"/>
                </a:cxn>
                <a:cxn ang="0">
                  <a:pos x="10" y="19"/>
                </a:cxn>
                <a:cxn ang="0">
                  <a:pos x="10" y="19"/>
                </a:cxn>
                <a:cxn ang="0">
                  <a:pos x="0" y="19"/>
                </a:cxn>
                <a:cxn ang="0">
                  <a:pos x="10" y="0"/>
                </a:cxn>
                <a:cxn ang="0">
                  <a:pos x="19" y="0"/>
                </a:cxn>
              </a:cxnLst>
              <a:rect l="0" t="0" r="r" b="b"/>
              <a:pathLst>
                <a:path w="374" h="1622">
                  <a:moveTo>
                    <a:pt x="19" y="0"/>
                  </a:moveTo>
                  <a:lnTo>
                    <a:pt x="47" y="9"/>
                  </a:lnTo>
                  <a:lnTo>
                    <a:pt x="84" y="48"/>
                  </a:lnTo>
                  <a:lnTo>
                    <a:pt x="150" y="105"/>
                  </a:lnTo>
                  <a:lnTo>
                    <a:pt x="206" y="191"/>
                  </a:lnTo>
                  <a:lnTo>
                    <a:pt x="271" y="305"/>
                  </a:lnTo>
                  <a:lnTo>
                    <a:pt x="337" y="486"/>
                  </a:lnTo>
                  <a:lnTo>
                    <a:pt x="365" y="658"/>
                  </a:lnTo>
                  <a:lnTo>
                    <a:pt x="374" y="811"/>
                  </a:lnTo>
                  <a:lnTo>
                    <a:pt x="374" y="811"/>
                  </a:lnTo>
                  <a:lnTo>
                    <a:pt x="365" y="954"/>
                  </a:lnTo>
                  <a:lnTo>
                    <a:pt x="337" y="1126"/>
                  </a:lnTo>
                  <a:lnTo>
                    <a:pt x="271" y="1297"/>
                  </a:lnTo>
                  <a:lnTo>
                    <a:pt x="215" y="1412"/>
                  </a:lnTo>
                  <a:lnTo>
                    <a:pt x="150" y="1498"/>
                  </a:lnTo>
                  <a:lnTo>
                    <a:pt x="94" y="1564"/>
                  </a:lnTo>
                  <a:lnTo>
                    <a:pt x="47" y="1603"/>
                  </a:lnTo>
                  <a:lnTo>
                    <a:pt x="19" y="1622"/>
                  </a:lnTo>
                  <a:lnTo>
                    <a:pt x="10" y="1612"/>
                  </a:lnTo>
                  <a:lnTo>
                    <a:pt x="0" y="1603"/>
                  </a:lnTo>
                  <a:lnTo>
                    <a:pt x="10" y="1603"/>
                  </a:lnTo>
                  <a:lnTo>
                    <a:pt x="10" y="1593"/>
                  </a:lnTo>
                  <a:lnTo>
                    <a:pt x="19" y="1583"/>
                  </a:lnTo>
                  <a:lnTo>
                    <a:pt x="28" y="1574"/>
                  </a:lnTo>
                  <a:lnTo>
                    <a:pt x="131" y="1440"/>
                  </a:lnTo>
                  <a:lnTo>
                    <a:pt x="206" y="1297"/>
                  </a:lnTo>
                  <a:lnTo>
                    <a:pt x="253" y="1135"/>
                  </a:lnTo>
                  <a:lnTo>
                    <a:pt x="271" y="973"/>
                  </a:lnTo>
                  <a:lnTo>
                    <a:pt x="281" y="811"/>
                  </a:lnTo>
                  <a:lnTo>
                    <a:pt x="262" y="572"/>
                  </a:lnTo>
                  <a:lnTo>
                    <a:pt x="215" y="362"/>
                  </a:lnTo>
                  <a:lnTo>
                    <a:pt x="141" y="191"/>
                  </a:lnTo>
                  <a:lnTo>
                    <a:pt x="38" y="48"/>
                  </a:lnTo>
                  <a:lnTo>
                    <a:pt x="19" y="38"/>
                  </a:lnTo>
                  <a:lnTo>
                    <a:pt x="10" y="28"/>
                  </a:lnTo>
                  <a:lnTo>
                    <a:pt x="10" y="19"/>
                  </a:lnTo>
                  <a:lnTo>
                    <a:pt x="10" y="19"/>
                  </a:lnTo>
                  <a:lnTo>
                    <a:pt x="0" y="19"/>
                  </a:lnTo>
                  <a:lnTo>
                    <a:pt x="10"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 name="Freeform 28"/>
            <p:cNvSpPr>
              <a:spLocks/>
            </p:cNvSpPr>
            <p:nvPr/>
          </p:nvSpPr>
          <p:spPr bwMode="auto">
            <a:xfrm>
              <a:off x="18082" y="1275"/>
              <a:ext cx="1093" cy="1326"/>
            </a:xfrm>
            <a:custGeom>
              <a:avLst/>
              <a:gdLst/>
              <a:ahLst/>
              <a:cxnLst>
                <a:cxn ang="0">
                  <a:pos x="990" y="9"/>
                </a:cxn>
                <a:cxn ang="0">
                  <a:pos x="1074" y="105"/>
                </a:cxn>
                <a:cxn ang="0">
                  <a:pos x="1084" y="248"/>
                </a:cxn>
                <a:cxn ang="0">
                  <a:pos x="1018" y="448"/>
                </a:cxn>
                <a:cxn ang="0">
                  <a:pos x="850" y="744"/>
                </a:cxn>
                <a:cxn ang="0">
                  <a:pos x="635" y="1011"/>
                </a:cxn>
                <a:cxn ang="0">
                  <a:pos x="448" y="1183"/>
                </a:cxn>
                <a:cxn ang="0">
                  <a:pos x="261" y="1307"/>
                </a:cxn>
                <a:cxn ang="0">
                  <a:pos x="103" y="1307"/>
                </a:cxn>
                <a:cxn ang="0">
                  <a:pos x="9" y="1202"/>
                </a:cxn>
                <a:cxn ang="0">
                  <a:pos x="0" y="1116"/>
                </a:cxn>
                <a:cxn ang="0">
                  <a:pos x="18" y="1068"/>
                </a:cxn>
                <a:cxn ang="0">
                  <a:pos x="46" y="1049"/>
                </a:cxn>
                <a:cxn ang="0">
                  <a:pos x="56" y="1059"/>
                </a:cxn>
                <a:cxn ang="0">
                  <a:pos x="93" y="1135"/>
                </a:cxn>
                <a:cxn ang="0">
                  <a:pos x="177" y="1192"/>
                </a:cxn>
                <a:cxn ang="0">
                  <a:pos x="233" y="1202"/>
                </a:cxn>
                <a:cxn ang="0">
                  <a:pos x="355" y="1154"/>
                </a:cxn>
                <a:cxn ang="0">
                  <a:pos x="458" y="1078"/>
                </a:cxn>
                <a:cxn ang="0">
                  <a:pos x="476" y="1059"/>
                </a:cxn>
                <a:cxn ang="0">
                  <a:pos x="476" y="1001"/>
                </a:cxn>
                <a:cxn ang="0">
                  <a:pos x="486" y="811"/>
                </a:cxn>
                <a:cxn ang="0">
                  <a:pos x="448" y="391"/>
                </a:cxn>
                <a:cxn ang="0">
                  <a:pos x="336" y="162"/>
                </a:cxn>
                <a:cxn ang="0">
                  <a:pos x="168" y="86"/>
                </a:cxn>
                <a:cxn ang="0">
                  <a:pos x="121" y="124"/>
                </a:cxn>
                <a:cxn ang="0">
                  <a:pos x="84" y="133"/>
                </a:cxn>
                <a:cxn ang="0">
                  <a:pos x="65" y="133"/>
                </a:cxn>
                <a:cxn ang="0">
                  <a:pos x="56" y="124"/>
                </a:cxn>
                <a:cxn ang="0">
                  <a:pos x="121" y="57"/>
                </a:cxn>
                <a:cxn ang="0">
                  <a:pos x="261" y="0"/>
                </a:cxn>
                <a:cxn ang="0">
                  <a:pos x="439" y="76"/>
                </a:cxn>
                <a:cxn ang="0">
                  <a:pos x="542" y="257"/>
                </a:cxn>
                <a:cxn ang="0">
                  <a:pos x="589" y="486"/>
                </a:cxn>
                <a:cxn ang="0">
                  <a:pos x="598" y="687"/>
                </a:cxn>
                <a:cxn ang="0">
                  <a:pos x="598" y="849"/>
                </a:cxn>
                <a:cxn ang="0">
                  <a:pos x="598" y="954"/>
                </a:cxn>
                <a:cxn ang="0">
                  <a:pos x="598" y="954"/>
                </a:cxn>
                <a:cxn ang="0">
                  <a:pos x="869" y="629"/>
                </a:cxn>
                <a:cxn ang="0">
                  <a:pos x="990" y="381"/>
                </a:cxn>
                <a:cxn ang="0">
                  <a:pos x="1028" y="257"/>
                </a:cxn>
                <a:cxn ang="0">
                  <a:pos x="1018" y="219"/>
                </a:cxn>
                <a:cxn ang="0">
                  <a:pos x="990" y="172"/>
                </a:cxn>
                <a:cxn ang="0">
                  <a:pos x="944" y="133"/>
                </a:cxn>
                <a:cxn ang="0">
                  <a:pos x="888" y="124"/>
                </a:cxn>
                <a:cxn ang="0">
                  <a:pos x="878" y="95"/>
                </a:cxn>
                <a:cxn ang="0">
                  <a:pos x="888" y="67"/>
                </a:cxn>
                <a:cxn ang="0">
                  <a:pos x="906" y="19"/>
                </a:cxn>
                <a:cxn ang="0">
                  <a:pos x="934" y="0"/>
                </a:cxn>
              </a:cxnLst>
              <a:rect l="0" t="0" r="r" b="b"/>
              <a:pathLst>
                <a:path w="1093" h="1326">
                  <a:moveTo>
                    <a:pt x="934" y="0"/>
                  </a:moveTo>
                  <a:lnTo>
                    <a:pt x="990" y="9"/>
                  </a:lnTo>
                  <a:lnTo>
                    <a:pt x="1037" y="48"/>
                  </a:lnTo>
                  <a:lnTo>
                    <a:pt x="1074" y="105"/>
                  </a:lnTo>
                  <a:lnTo>
                    <a:pt x="1093" y="191"/>
                  </a:lnTo>
                  <a:lnTo>
                    <a:pt x="1084" y="248"/>
                  </a:lnTo>
                  <a:lnTo>
                    <a:pt x="1065" y="334"/>
                  </a:lnTo>
                  <a:lnTo>
                    <a:pt x="1018" y="448"/>
                  </a:lnTo>
                  <a:lnTo>
                    <a:pt x="953" y="591"/>
                  </a:lnTo>
                  <a:lnTo>
                    <a:pt x="850" y="744"/>
                  </a:lnTo>
                  <a:lnTo>
                    <a:pt x="719" y="925"/>
                  </a:lnTo>
                  <a:lnTo>
                    <a:pt x="635" y="1011"/>
                  </a:lnTo>
                  <a:lnTo>
                    <a:pt x="542" y="1097"/>
                  </a:lnTo>
                  <a:lnTo>
                    <a:pt x="448" y="1183"/>
                  </a:lnTo>
                  <a:lnTo>
                    <a:pt x="355" y="1259"/>
                  </a:lnTo>
                  <a:lnTo>
                    <a:pt x="261" y="1307"/>
                  </a:lnTo>
                  <a:lnTo>
                    <a:pt x="196" y="1326"/>
                  </a:lnTo>
                  <a:lnTo>
                    <a:pt x="103" y="1307"/>
                  </a:lnTo>
                  <a:lnTo>
                    <a:pt x="46" y="1259"/>
                  </a:lnTo>
                  <a:lnTo>
                    <a:pt x="9" y="1202"/>
                  </a:lnTo>
                  <a:lnTo>
                    <a:pt x="0" y="1145"/>
                  </a:lnTo>
                  <a:lnTo>
                    <a:pt x="0" y="1116"/>
                  </a:lnTo>
                  <a:lnTo>
                    <a:pt x="9" y="1087"/>
                  </a:lnTo>
                  <a:lnTo>
                    <a:pt x="18" y="1068"/>
                  </a:lnTo>
                  <a:lnTo>
                    <a:pt x="37" y="1049"/>
                  </a:lnTo>
                  <a:lnTo>
                    <a:pt x="46" y="1049"/>
                  </a:lnTo>
                  <a:lnTo>
                    <a:pt x="56" y="1049"/>
                  </a:lnTo>
                  <a:lnTo>
                    <a:pt x="56" y="1059"/>
                  </a:lnTo>
                  <a:lnTo>
                    <a:pt x="65" y="1068"/>
                  </a:lnTo>
                  <a:lnTo>
                    <a:pt x="93" y="1135"/>
                  </a:lnTo>
                  <a:lnTo>
                    <a:pt x="131" y="1173"/>
                  </a:lnTo>
                  <a:lnTo>
                    <a:pt x="177" y="1192"/>
                  </a:lnTo>
                  <a:lnTo>
                    <a:pt x="215" y="1202"/>
                  </a:lnTo>
                  <a:lnTo>
                    <a:pt x="233" y="1202"/>
                  </a:lnTo>
                  <a:lnTo>
                    <a:pt x="289" y="1192"/>
                  </a:lnTo>
                  <a:lnTo>
                    <a:pt x="355" y="1154"/>
                  </a:lnTo>
                  <a:lnTo>
                    <a:pt x="411" y="1116"/>
                  </a:lnTo>
                  <a:lnTo>
                    <a:pt x="458" y="1078"/>
                  </a:lnTo>
                  <a:lnTo>
                    <a:pt x="476" y="1059"/>
                  </a:lnTo>
                  <a:lnTo>
                    <a:pt x="476" y="1059"/>
                  </a:lnTo>
                  <a:lnTo>
                    <a:pt x="476" y="1040"/>
                  </a:lnTo>
                  <a:lnTo>
                    <a:pt x="476" y="1001"/>
                  </a:lnTo>
                  <a:lnTo>
                    <a:pt x="486" y="916"/>
                  </a:lnTo>
                  <a:lnTo>
                    <a:pt x="486" y="811"/>
                  </a:lnTo>
                  <a:lnTo>
                    <a:pt x="476" y="601"/>
                  </a:lnTo>
                  <a:lnTo>
                    <a:pt x="448" y="391"/>
                  </a:lnTo>
                  <a:lnTo>
                    <a:pt x="402" y="257"/>
                  </a:lnTo>
                  <a:lnTo>
                    <a:pt x="336" y="162"/>
                  </a:lnTo>
                  <a:lnTo>
                    <a:pt x="261" y="105"/>
                  </a:lnTo>
                  <a:lnTo>
                    <a:pt x="168" y="86"/>
                  </a:lnTo>
                  <a:lnTo>
                    <a:pt x="140" y="105"/>
                  </a:lnTo>
                  <a:lnTo>
                    <a:pt x="121" y="124"/>
                  </a:lnTo>
                  <a:lnTo>
                    <a:pt x="103" y="133"/>
                  </a:lnTo>
                  <a:lnTo>
                    <a:pt x="84" y="133"/>
                  </a:lnTo>
                  <a:lnTo>
                    <a:pt x="75" y="133"/>
                  </a:lnTo>
                  <a:lnTo>
                    <a:pt x="65" y="133"/>
                  </a:lnTo>
                  <a:lnTo>
                    <a:pt x="56" y="133"/>
                  </a:lnTo>
                  <a:lnTo>
                    <a:pt x="56" y="124"/>
                  </a:lnTo>
                  <a:lnTo>
                    <a:pt x="75" y="95"/>
                  </a:lnTo>
                  <a:lnTo>
                    <a:pt x="121" y="57"/>
                  </a:lnTo>
                  <a:lnTo>
                    <a:pt x="187" y="19"/>
                  </a:lnTo>
                  <a:lnTo>
                    <a:pt x="261" y="0"/>
                  </a:lnTo>
                  <a:lnTo>
                    <a:pt x="364" y="19"/>
                  </a:lnTo>
                  <a:lnTo>
                    <a:pt x="439" y="76"/>
                  </a:lnTo>
                  <a:lnTo>
                    <a:pt x="495" y="162"/>
                  </a:lnTo>
                  <a:lnTo>
                    <a:pt x="542" y="257"/>
                  </a:lnTo>
                  <a:lnTo>
                    <a:pt x="570" y="372"/>
                  </a:lnTo>
                  <a:lnTo>
                    <a:pt x="589" y="486"/>
                  </a:lnTo>
                  <a:lnTo>
                    <a:pt x="598" y="591"/>
                  </a:lnTo>
                  <a:lnTo>
                    <a:pt x="598" y="687"/>
                  </a:lnTo>
                  <a:lnTo>
                    <a:pt x="607" y="753"/>
                  </a:lnTo>
                  <a:lnTo>
                    <a:pt x="598" y="849"/>
                  </a:lnTo>
                  <a:lnTo>
                    <a:pt x="598" y="954"/>
                  </a:lnTo>
                  <a:lnTo>
                    <a:pt x="598" y="954"/>
                  </a:lnTo>
                  <a:lnTo>
                    <a:pt x="598" y="954"/>
                  </a:lnTo>
                  <a:lnTo>
                    <a:pt x="598" y="954"/>
                  </a:lnTo>
                  <a:lnTo>
                    <a:pt x="747" y="782"/>
                  </a:lnTo>
                  <a:lnTo>
                    <a:pt x="869" y="629"/>
                  </a:lnTo>
                  <a:lnTo>
                    <a:pt x="944" y="496"/>
                  </a:lnTo>
                  <a:lnTo>
                    <a:pt x="990" y="381"/>
                  </a:lnTo>
                  <a:lnTo>
                    <a:pt x="1018" y="305"/>
                  </a:lnTo>
                  <a:lnTo>
                    <a:pt x="1028" y="257"/>
                  </a:lnTo>
                  <a:lnTo>
                    <a:pt x="1028" y="238"/>
                  </a:lnTo>
                  <a:lnTo>
                    <a:pt x="1018" y="219"/>
                  </a:lnTo>
                  <a:lnTo>
                    <a:pt x="1009" y="191"/>
                  </a:lnTo>
                  <a:lnTo>
                    <a:pt x="990" y="172"/>
                  </a:lnTo>
                  <a:lnTo>
                    <a:pt x="972" y="152"/>
                  </a:lnTo>
                  <a:lnTo>
                    <a:pt x="944" y="133"/>
                  </a:lnTo>
                  <a:lnTo>
                    <a:pt x="906" y="124"/>
                  </a:lnTo>
                  <a:lnTo>
                    <a:pt x="888" y="124"/>
                  </a:lnTo>
                  <a:lnTo>
                    <a:pt x="878" y="114"/>
                  </a:lnTo>
                  <a:lnTo>
                    <a:pt x="878" y="95"/>
                  </a:lnTo>
                  <a:lnTo>
                    <a:pt x="878" y="86"/>
                  </a:lnTo>
                  <a:lnTo>
                    <a:pt x="888" y="67"/>
                  </a:lnTo>
                  <a:lnTo>
                    <a:pt x="888" y="48"/>
                  </a:lnTo>
                  <a:lnTo>
                    <a:pt x="906" y="19"/>
                  </a:lnTo>
                  <a:lnTo>
                    <a:pt x="916" y="9"/>
                  </a:lnTo>
                  <a:lnTo>
                    <a:pt x="9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5" name="Freeform 29"/>
            <p:cNvSpPr>
              <a:spLocks/>
            </p:cNvSpPr>
            <p:nvPr/>
          </p:nvSpPr>
          <p:spPr bwMode="auto">
            <a:xfrm>
              <a:off x="19119" y="2114"/>
              <a:ext cx="654" cy="744"/>
            </a:xfrm>
            <a:custGeom>
              <a:avLst/>
              <a:gdLst/>
              <a:ahLst/>
              <a:cxnLst>
                <a:cxn ang="0">
                  <a:pos x="318" y="19"/>
                </a:cxn>
                <a:cxn ang="0">
                  <a:pos x="421" y="143"/>
                </a:cxn>
                <a:cxn ang="0">
                  <a:pos x="467" y="296"/>
                </a:cxn>
                <a:cxn ang="0">
                  <a:pos x="467" y="344"/>
                </a:cxn>
                <a:cxn ang="0">
                  <a:pos x="542" y="172"/>
                </a:cxn>
                <a:cxn ang="0">
                  <a:pos x="608" y="48"/>
                </a:cxn>
                <a:cxn ang="0">
                  <a:pos x="626" y="10"/>
                </a:cxn>
                <a:cxn ang="0">
                  <a:pos x="645" y="10"/>
                </a:cxn>
                <a:cxn ang="0">
                  <a:pos x="654" y="19"/>
                </a:cxn>
                <a:cxn ang="0">
                  <a:pos x="608" y="124"/>
                </a:cxn>
                <a:cxn ang="0">
                  <a:pos x="561" y="229"/>
                </a:cxn>
                <a:cxn ang="0">
                  <a:pos x="505" y="353"/>
                </a:cxn>
                <a:cxn ang="0">
                  <a:pos x="467" y="477"/>
                </a:cxn>
                <a:cxn ang="0">
                  <a:pos x="421" y="687"/>
                </a:cxn>
                <a:cxn ang="0">
                  <a:pos x="402" y="735"/>
                </a:cxn>
                <a:cxn ang="0">
                  <a:pos x="393" y="744"/>
                </a:cxn>
                <a:cxn ang="0">
                  <a:pos x="374" y="744"/>
                </a:cxn>
                <a:cxn ang="0">
                  <a:pos x="365" y="716"/>
                </a:cxn>
                <a:cxn ang="0">
                  <a:pos x="383" y="620"/>
                </a:cxn>
                <a:cxn ang="0">
                  <a:pos x="421" y="468"/>
                </a:cxn>
                <a:cxn ang="0">
                  <a:pos x="430" y="449"/>
                </a:cxn>
                <a:cxn ang="0">
                  <a:pos x="430" y="391"/>
                </a:cxn>
                <a:cxn ang="0">
                  <a:pos x="421" y="258"/>
                </a:cxn>
                <a:cxn ang="0">
                  <a:pos x="365" y="143"/>
                </a:cxn>
                <a:cxn ang="0">
                  <a:pos x="224" y="86"/>
                </a:cxn>
                <a:cxn ang="0">
                  <a:pos x="84" y="143"/>
                </a:cxn>
                <a:cxn ang="0">
                  <a:pos x="37" y="210"/>
                </a:cxn>
                <a:cxn ang="0">
                  <a:pos x="28" y="220"/>
                </a:cxn>
                <a:cxn ang="0">
                  <a:pos x="9" y="210"/>
                </a:cxn>
                <a:cxn ang="0">
                  <a:pos x="9" y="201"/>
                </a:cxn>
                <a:cxn ang="0">
                  <a:pos x="19" y="153"/>
                </a:cxn>
                <a:cxn ang="0">
                  <a:pos x="56" y="96"/>
                </a:cxn>
                <a:cxn ang="0">
                  <a:pos x="150" y="19"/>
                </a:cxn>
              </a:cxnLst>
              <a:rect l="0" t="0" r="r" b="b"/>
              <a:pathLst>
                <a:path w="654" h="744">
                  <a:moveTo>
                    <a:pt x="243" y="0"/>
                  </a:moveTo>
                  <a:lnTo>
                    <a:pt x="318" y="19"/>
                  </a:lnTo>
                  <a:lnTo>
                    <a:pt x="383" y="77"/>
                  </a:lnTo>
                  <a:lnTo>
                    <a:pt x="421" y="143"/>
                  </a:lnTo>
                  <a:lnTo>
                    <a:pt x="449" y="220"/>
                  </a:lnTo>
                  <a:lnTo>
                    <a:pt x="467" y="296"/>
                  </a:lnTo>
                  <a:lnTo>
                    <a:pt x="467" y="344"/>
                  </a:lnTo>
                  <a:lnTo>
                    <a:pt x="467" y="344"/>
                  </a:lnTo>
                  <a:lnTo>
                    <a:pt x="505" y="258"/>
                  </a:lnTo>
                  <a:lnTo>
                    <a:pt x="542" y="172"/>
                  </a:lnTo>
                  <a:lnTo>
                    <a:pt x="580" y="96"/>
                  </a:lnTo>
                  <a:lnTo>
                    <a:pt x="608" y="48"/>
                  </a:lnTo>
                  <a:lnTo>
                    <a:pt x="617" y="10"/>
                  </a:lnTo>
                  <a:lnTo>
                    <a:pt x="626" y="10"/>
                  </a:lnTo>
                  <a:lnTo>
                    <a:pt x="636" y="10"/>
                  </a:lnTo>
                  <a:lnTo>
                    <a:pt x="645" y="10"/>
                  </a:lnTo>
                  <a:lnTo>
                    <a:pt x="654" y="10"/>
                  </a:lnTo>
                  <a:lnTo>
                    <a:pt x="654" y="19"/>
                  </a:lnTo>
                  <a:lnTo>
                    <a:pt x="645" y="38"/>
                  </a:lnTo>
                  <a:lnTo>
                    <a:pt x="608" y="124"/>
                  </a:lnTo>
                  <a:lnTo>
                    <a:pt x="580" y="182"/>
                  </a:lnTo>
                  <a:lnTo>
                    <a:pt x="561" y="229"/>
                  </a:lnTo>
                  <a:lnTo>
                    <a:pt x="533" y="287"/>
                  </a:lnTo>
                  <a:lnTo>
                    <a:pt x="505" y="353"/>
                  </a:lnTo>
                  <a:lnTo>
                    <a:pt x="477" y="430"/>
                  </a:lnTo>
                  <a:lnTo>
                    <a:pt x="467" y="477"/>
                  </a:lnTo>
                  <a:lnTo>
                    <a:pt x="449" y="601"/>
                  </a:lnTo>
                  <a:lnTo>
                    <a:pt x="421" y="687"/>
                  </a:lnTo>
                  <a:lnTo>
                    <a:pt x="411" y="716"/>
                  </a:lnTo>
                  <a:lnTo>
                    <a:pt x="402" y="735"/>
                  </a:lnTo>
                  <a:lnTo>
                    <a:pt x="393" y="744"/>
                  </a:lnTo>
                  <a:lnTo>
                    <a:pt x="393" y="744"/>
                  </a:lnTo>
                  <a:lnTo>
                    <a:pt x="383" y="744"/>
                  </a:lnTo>
                  <a:lnTo>
                    <a:pt x="374" y="744"/>
                  </a:lnTo>
                  <a:lnTo>
                    <a:pt x="365" y="735"/>
                  </a:lnTo>
                  <a:lnTo>
                    <a:pt x="365" y="716"/>
                  </a:lnTo>
                  <a:lnTo>
                    <a:pt x="374" y="678"/>
                  </a:lnTo>
                  <a:lnTo>
                    <a:pt x="383" y="620"/>
                  </a:lnTo>
                  <a:lnTo>
                    <a:pt x="402" y="544"/>
                  </a:lnTo>
                  <a:lnTo>
                    <a:pt x="421" y="468"/>
                  </a:lnTo>
                  <a:lnTo>
                    <a:pt x="430" y="458"/>
                  </a:lnTo>
                  <a:lnTo>
                    <a:pt x="430" y="449"/>
                  </a:lnTo>
                  <a:lnTo>
                    <a:pt x="430" y="430"/>
                  </a:lnTo>
                  <a:lnTo>
                    <a:pt x="430" y="391"/>
                  </a:lnTo>
                  <a:lnTo>
                    <a:pt x="430" y="325"/>
                  </a:lnTo>
                  <a:lnTo>
                    <a:pt x="421" y="258"/>
                  </a:lnTo>
                  <a:lnTo>
                    <a:pt x="402" y="201"/>
                  </a:lnTo>
                  <a:lnTo>
                    <a:pt x="365" y="143"/>
                  </a:lnTo>
                  <a:lnTo>
                    <a:pt x="308" y="105"/>
                  </a:lnTo>
                  <a:lnTo>
                    <a:pt x="224" y="86"/>
                  </a:lnTo>
                  <a:lnTo>
                    <a:pt x="150" y="105"/>
                  </a:lnTo>
                  <a:lnTo>
                    <a:pt x="84" y="143"/>
                  </a:lnTo>
                  <a:lnTo>
                    <a:pt x="47" y="201"/>
                  </a:lnTo>
                  <a:lnTo>
                    <a:pt x="37" y="210"/>
                  </a:lnTo>
                  <a:lnTo>
                    <a:pt x="37" y="220"/>
                  </a:lnTo>
                  <a:lnTo>
                    <a:pt x="28" y="220"/>
                  </a:lnTo>
                  <a:lnTo>
                    <a:pt x="19" y="220"/>
                  </a:lnTo>
                  <a:lnTo>
                    <a:pt x="9" y="210"/>
                  </a:lnTo>
                  <a:lnTo>
                    <a:pt x="0" y="201"/>
                  </a:lnTo>
                  <a:lnTo>
                    <a:pt x="9" y="201"/>
                  </a:lnTo>
                  <a:lnTo>
                    <a:pt x="9" y="182"/>
                  </a:lnTo>
                  <a:lnTo>
                    <a:pt x="19" y="153"/>
                  </a:lnTo>
                  <a:lnTo>
                    <a:pt x="37" y="124"/>
                  </a:lnTo>
                  <a:lnTo>
                    <a:pt x="56" y="96"/>
                  </a:lnTo>
                  <a:lnTo>
                    <a:pt x="84" y="67"/>
                  </a:lnTo>
                  <a:lnTo>
                    <a:pt x="150" y="19"/>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6" name="Freeform 30"/>
            <p:cNvSpPr>
              <a:spLocks noEditPoints="1"/>
            </p:cNvSpPr>
            <p:nvPr/>
          </p:nvSpPr>
          <p:spPr bwMode="auto">
            <a:xfrm>
              <a:off x="20437" y="1790"/>
              <a:ext cx="1056" cy="372"/>
            </a:xfrm>
            <a:custGeom>
              <a:avLst/>
              <a:gdLst/>
              <a:ahLst/>
              <a:cxnLst>
                <a:cxn ang="0">
                  <a:pos x="56" y="315"/>
                </a:cxn>
                <a:cxn ang="0">
                  <a:pos x="1009" y="315"/>
                </a:cxn>
                <a:cxn ang="0">
                  <a:pos x="1018" y="315"/>
                </a:cxn>
                <a:cxn ang="0">
                  <a:pos x="1037" y="315"/>
                </a:cxn>
                <a:cxn ang="0">
                  <a:pos x="1046" y="315"/>
                </a:cxn>
                <a:cxn ang="0">
                  <a:pos x="1056" y="334"/>
                </a:cxn>
                <a:cxn ang="0">
                  <a:pos x="1056" y="343"/>
                </a:cxn>
                <a:cxn ang="0">
                  <a:pos x="1056" y="362"/>
                </a:cxn>
                <a:cxn ang="0">
                  <a:pos x="1046" y="372"/>
                </a:cxn>
                <a:cxn ang="0">
                  <a:pos x="1037" y="372"/>
                </a:cxn>
                <a:cxn ang="0">
                  <a:pos x="1018" y="372"/>
                </a:cxn>
                <a:cxn ang="0">
                  <a:pos x="1009" y="372"/>
                </a:cxn>
                <a:cxn ang="0">
                  <a:pos x="56" y="372"/>
                </a:cxn>
                <a:cxn ang="0">
                  <a:pos x="47" y="372"/>
                </a:cxn>
                <a:cxn ang="0">
                  <a:pos x="28" y="372"/>
                </a:cxn>
                <a:cxn ang="0">
                  <a:pos x="18" y="372"/>
                </a:cxn>
                <a:cxn ang="0">
                  <a:pos x="9" y="362"/>
                </a:cxn>
                <a:cxn ang="0">
                  <a:pos x="0" y="343"/>
                </a:cxn>
                <a:cxn ang="0">
                  <a:pos x="9" y="334"/>
                </a:cxn>
                <a:cxn ang="0">
                  <a:pos x="18" y="315"/>
                </a:cxn>
                <a:cxn ang="0">
                  <a:pos x="28" y="315"/>
                </a:cxn>
                <a:cxn ang="0">
                  <a:pos x="47" y="315"/>
                </a:cxn>
                <a:cxn ang="0">
                  <a:pos x="56" y="315"/>
                </a:cxn>
                <a:cxn ang="0">
                  <a:pos x="56" y="0"/>
                </a:cxn>
                <a:cxn ang="0">
                  <a:pos x="1009" y="0"/>
                </a:cxn>
                <a:cxn ang="0">
                  <a:pos x="1018" y="0"/>
                </a:cxn>
                <a:cxn ang="0">
                  <a:pos x="1037" y="0"/>
                </a:cxn>
                <a:cxn ang="0">
                  <a:pos x="1046" y="9"/>
                </a:cxn>
                <a:cxn ang="0">
                  <a:pos x="1056" y="19"/>
                </a:cxn>
                <a:cxn ang="0">
                  <a:pos x="1056" y="29"/>
                </a:cxn>
                <a:cxn ang="0">
                  <a:pos x="1056" y="48"/>
                </a:cxn>
                <a:cxn ang="0">
                  <a:pos x="1046" y="57"/>
                </a:cxn>
                <a:cxn ang="0">
                  <a:pos x="1037" y="57"/>
                </a:cxn>
                <a:cxn ang="0">
                  <a:pos x="1018" y="67"/>
                </a:cxn>
                <a:cxn ang="0">
                  <a:pos x="1009" y="67"/>
                </a:cxn>
                <a:cxn ang="0">
                  <a:pos x="56" y="67"/>
                </a:cxn>
                <a:cxn ang="0">
                  <a:pos x="47" y="67"/>
                </a:cxn>
                <a:cxn ang="0">
                  <a:pos x="28" y="57"/>
                </a:cxn>
                <a:cxn ang="0">
                  <a:pos x="18" y="57"/>
                </a:cxn>
                <a:cxn ang="0">
                  <a:pos x="9" y="48"/>
                </a:cxn>
                <a:cxn ang="0">
                  <a:pos x="0" y="29"/>
                </a:cxn>
                <a:cxn ang="0">
                  <a:pos x="9" y="19"/>
                </a:cxn>
                <a:cxn ang="0">
                  <a:pos x="18" y="9"/>
                </a:cxn>
                <a:cxn ang="0">
                  <a:pos x="28" y="0"/>
                </a:cxn>
                <a:cxn ang="0">
                  <a:pos x="47" y="0"/>
                </a:cxn>
                <a:cxn ang="0">
                  <a:pos x="56" y="0"/>
                </a:cxn>
              </a:cxnLst>
              <a:rect l="0" t="0" r="r" b="b"/>
              <a:pathLst>
                <a:path w="1056" h="372">
                  <a:moveTo>
                    <a:pt x="56" y="315"/>
                  </a:moveTo>
                  <a:lnTo>
                    <a:pt x="1009" y="315"/>
                  </a:lnTo>
                  <a:lnTo>
                    <a:pt x="1018" y="315"/>
                  </a:lnTo>
                  <a:lnTo>
                    <a:pt x="1037" y="315"/>
                  </a:lnTo>
                  <a:lnTo>
                    <a:pt x="1046" y="315"/>
                  </a:lnTo>
                  <a:lnTo>
                    <a:pt x="1056" y="334"/>
                  </a:lnTo>
                  <a:lnTo>
                    <a:pt x="1056" y="343"/>
                  </a:lnTo>
                  <a:lnTo>
                    <a:pt x="1056" y="362"/>
                  </a:lnTo>
                  <a:lnTo>
                    <a:pt x="1046" y="372"/>
                  </a:lnTo>
                  <a:lnTo>
                    <a:pt x="1037" y="372"/>
                  </a:lnTo>
                  <a:lnTo>
                    <a:pt x="1018" y="372"/>
                  </a:lnTo>
                  <a:lnTo>
                    <a:pt x="1009" y="372"/>
                  </a:lnTo>
                  <a:lnTo>
                    <a:pt x="56" y="372"/>
                  </a:lnTo>
                  <a:lnTo>
                    <a:pt x="47" y="372"/>
                  </a:lnTo>
                  <a:lnTo>
                    <a:pt x="28" y="372"/>
                  </a:lnTo>
                  <a:lnTo>
                    <a:pt x="18" y="372"/>
                  </a:lnTo>
                  <a:lnTo>
                    <a:pt x="9" y="362"/>
                  </a:lnTo>
                  <a:lnTo>
                    <a:pt x="0" y="343"/>
                  </a:lnTo>
                  <a:lnTo>
                    <a:pt x="9" y="334"/>
                  </a:lnTo>
                  <a:lnTo>
                    <a:pt x="18" y="315"/>
                  </a:lnTo>
                  <a:lnTo>
                    <a:pt x="28" y="315"/>
                  </a:lnTo>
                  <a:lnTo>
                    <a:pt x="47" y="315"/>
                  </a:lnTo>
                  <a:lnTo>
                    <a:pt x="56" y="315"/>
                  </a:lnTo>
                  <a:close/>
                  <a:moveTo>
                    <a:pt x="56" y="0"/>
                  </a:moveTo>
                  <a:lnTo>
                    <a:pt x="1009" y="0"/>
                  </a:lnTo>
                  <a:lnTo>
                    <a:pt x="1018" y="0"/>
                  </a:lnTo>
                  <a:lnTo>
                    <a:pt x="1037" y="0"/>
                  </a:lnTo>
                  <a:lnTo>
                    <a:pt x="1046" y="9"/>
                  </a:lnTo>
                  <a:lnTo>
                    <a:pt x="1056" y="19"/>
                  </a:lnTo>
                  <a:lnTo>
                    <a:pt x="1056" y="29"/>
                  </a:lnTo>
                  <a:lnTo>
                    <a:pt x="1056" y="48"/>
                  </a:lnTo>
                  <a:lnTo>
                    <a:pt x="1046" y="57"/>
                  </a:lnTo>
                  <a:lnTo>
                    <a:pt x="1037" y="57"/>
                  </a:lnTo>
                  <a:lnTo>
                    <a:pt x="1018" y="67"/>
                  </a:lnTo>
                  <a:lnTo>
                    <a:pt x="1009" y="67"/>
                  </a:lnTo>
                  <a:lnTo>
                    <a:pt x="56" y="67"/>
                  </a:lnTo>
                  <a:lnTo>
                    <a:pt x="47" y="67"/>
                  </a:lnTo>
                  <a:lnTo>
                    <a:pt x="28" y="57"/>
                  </a:lnTo>
                  <a:lnTo>
                    <a:pt x="18" y="57"/>
                  </a:lnTo>
                  <a:lnTo>
                    <a:pt x="9" y="48"/>
                  </a:lnTo>
                  <a:lnTo>
                    <a:pt x="0" y="29"/>
                  </a:lnTo>
                  <a:lnTo>
                    <a:pt x="9" y="19"/>
                  </a:lnTo>
                  <a:lnTo>
                    <a:pt x="18" y="9"/>
                  </a:lnTo>
                  <a:lnTo>
                    <a:pt x="28" y="0"/>
                  </a:lnTo>
                  <a:lnTo>
                    <a:pt x="47" y="0"/>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7" name="Freeform 31"/>
            <p:cNvSpPr>
              <a:spLocks/>
            </p:cNvSpPr>
            <p:nvPr/>
          </p:nvSpPr>
          <p:spPr bwMode="auto">
            <a:xfrm>
              <a:off x="22100" y="1284"/>
              <a:ext cx="1028" cy="1097"/>
            </a:xfrm>
            <a:custGeom>
              <a:avLst/>
              <a:gdLst/>
              <a:ahLst/>
              <a:cxnLst>
                <a:cxn ang="0">
                  <a:pos x="28" y="0"/>
                </a:cxn>
                <a:cxn ang="0">
                  <a:pos x="1000" y="0"/>
                </a:cxn>
                <a:cxn ang="0">
                  <a:pos x="1028" y="363"/>
                </a:cxn>
                <a:cxn ang="0">
                  <a:pos x="991" y="363"/>
                </a:cxn>
                <a:cxn ang="0">
                  <a:pos x="972" y="229"/>
                </a:cxn>
                <a:cxn ang="0">
                  <a:pos x="944" y="143"/>
                </a:cxn>
                <a:cxn ang="0">
                  <a:pos x="897" y="86"/>
                </a:cxn>
                <a:cxn ang="0">
                  <a:pos x="823" y="58"/>
                </a:cxn>
                <a:cxn ang="0">
                  <a:pos x="701" y="48"/>
                </a:cxn>
                <a:cxn ang="0">
                  <a:pos x="683" y="48"/>
                </a:cxn>
                <a:cxn ang="0">
                  <a:pos x="654" y="48"/>
                </a:cxn>
                <a:cxn ang="0">
                  <a:pos x="626" y="58"/>
                </a:cxn>
                <a:cxn ang="0">
                  <a:pos x="608" y="58"/>
                </a:cxn>
                <a:cxn ang="0">
                  <a:pos x="598" y="67"/>
                </a:cxn>
                <a:cxn ang="0">
                  <a:pos x="589" y="77"/>
                </a:cxn>
                <a:cxn ang="0">
                  <a:pos x="580" y="96"/>
                </a:cxn>
                <a:cxn ang="0">
                  <a:pos x="580" y="115"/>
                </a:cxn>
                <a:cxn ang="0">
                  <a:pos x="580" y="973"/>
                </a:cxn>
                <a:cxn ang="0">
                  <a:pos x="589" y="1002"/>
                </a:cxn>
                <a:cxn ang="0">
                  <a:pos x="608" y="1031"/>
                </a:cxn>
                <a:cxn ang="0">
                  <a:pos x="654" y="1040"/>
                </a:cxn>
                <a:cxn ang="0">
                  <a:pos x="748" y="1050"/>
                </a:cxn>
                <a:cxn ang="0">
                  <a:pos x="813" y="1050"/>
                </a:cxn>
                <a:cxn ang="0">
                  <a:pos x="813" y="1097"/>
                </a:cxn>
                <a:cxn ang="0">
                  <a:pos x="720" y="1097"/>
                </a:cxn>
                <a:cxn ang="0">
                  <a:pos x="608" y="1097"/>
                </a:cxn>
                <a:cxn ang="0">
                  <a:pos x="514" y="1097"/>
                </a:cxn>
                <a:cxn ang="0">
                  <a:pos x="411" y="1097"/>
                </a:cxn>
                <a:cxn ang="0">
                  <a:pos x="299" y="1097"/>
                </a:cxn>
                <a:cxn ang="0">
                  <a:pos x="215" y="1097"/>
                </a:cxn>
                <a:cxn ang="0">
                  <a:pos x="215" y="1050"/>
                </a:cxn>
                <a:cxn ang="0">
                  <a:pos x="271" y="1050"/>
                </a:cxn>
                <a:cxn ang="0">
                  <a:pos x="374" y="1040"/>
                </a:cxn>
                <a:cxn ang="0">
                  <a:pos x="421" y="1031"/>
                </a:cxn>
                <a:cxn ang="0">
                  <a:pos x="440" y="1002"/>
                </a:cxn>
                <a:cxn ang="0">
                  <a:pos x="440" y="973"/>
                </a:cxn>
                <a:cxn ang="0">
                  <a:pos x="440" y="115"/>
                </a:cxn>
                <a:cxn ang="0">
                  <a:pos x="440" y="96"/>
                </a:cxn>
                <a:cxn ang="0">
                  <a:pos x="440" y="77"/>
                </a:cxn>
                <a:cxn ang="0">
                  <a:pos x="430" y="67"/>
                </a:cxn>
                <a:cxn ang="0">
                  <a:pos x="411" y="58"/>
                </a:cxn>
                <a:cxn ang="0">
                  <a:pos x="383" y="48"/>
                </a:cxn>
                <a:cxn ang="0">
                  <a:pos x="355" y="48"/>
                </a:cxn>
                <a:cxn ang="0">
                  <a:pos x="318" y="48"/>
                </a:cxn>
                <a:cxn ang="0">
                  <a:pos x="197" y="58"/>
                </a:cxn>
                <a:cxn ang="0">
                  <a:pos x="122" y="86"/>
                </a:cxn>
                <a:cxn ang="0">
                  <a:pos x="75" y="143"/>
                </a:cxn>
                <a:cxn ang="0">
                  <a:pos x="47" y="229"/>
                </a:cxn>
                <a:cxn ang="0">
                  <a:pos x="38" y="363"/>
                </a:cxn>
                <a:cxn ang="0">
                  <a:pos x="0" y="363"/>
                </a:cxn>
                <a:cxn ang="0">
                  <a:pos x="28" y="0"/>
                </a:cxn>
              </a:cxnLst>
              <a:rect l="0" t="0" r="r" b="b"/>
              <a:pathLst>
                <a:path w="1028" h="1097">
                  <a:moveTo>
                    <a:pt x="28" y="0"/>
                  </a:moveTo>
                  <a:lnTo>
                    <a:pt x="1000" y="0"/>
                  </a:lnTo>
                  <a:lnTo>
                    <a:pt x="1028" y="363"/>
                  </a:lnTo>
                  <a:lnTo>
                    <a:pt x="991" y="363"/>
                  </a:lnTo>
                  <a:lnTo>
                    <a:pt x="972" y="229"/>
                  </a:lnTo>
                  <a:lnTo>
                    <a:pt x="944" y="143"/>
                  </a:lnTo>
                  <a:lnTo>
                    <a:pt x="897" y="86"/>
                  </a:lnTo>
                  <a:lnTo>
                    <a:pt x="823" y="58"/>
                  </a:lnTo>
                  <a:lnTo>
                    <a:pt x="701" y="48"/>
                  </a:lnTo>
                  <a:lnTo>
                    <a:pt x="683" y="48"/>
                  </a:lnTo>
                  <a:lnTo>
                    <a:pt x="654" y="48"/>
                  </a:lnTo>
                  <a:lnTo>
                    <a:pt x="626" y="58"/>
                  </a:lnTo>
                  <a:lnTo>
                    <a:pt x="608" y="58"/>
                  </a:lnTo>
                  <a:lnTo>
                    <a:pt x="598" y="67"/>
                  </a:lnTo>
                  <a:lnTo>
                    <a:pt x="589" y="77"/>
                  </a:lnTo>
                  <a:lnTo>
                    <a:pt x="580" y="96"/>
                  </a:lnTo>
                  <a:lnTo>
                    <a:pt x="580" y="115"/>
                  </a:lnTo>
                  <a:lnTo>
                    <a:pt x="580" y="973"/>
                  </a:lnTo>
                  <a:lnTo>
                    <a:pt x="589" y="1002"/>
                  </a:lnTo>
                  <a:lnTo>
                    <a:pt x="608" y="1031"/>
                  </a:lnTo>
                  <a:lnTo>
                    <a:pt x="654" y="1040"/>
                  </a:lnTo>
                  <a:lnTo>
                    <a:pt x="748" y="1050"/>
                  </a:lnTo>
                  <a:lnTo>
                    <a:pt x="813" y="1050"/>
                  </a:lnTo>
                  <a:lnTo>
                    <a:pt x="813" y="1097"/>
                  </a:lnTo>
                  <a:lnTo>
                    <a:pt x="720" y="1097"/>
                  </a:lnTo>
                  <a:lnTo>
                    <a:pt x="608" y="1097"/>
                  </a:lnTo>
                  <a:lnTo>
                    <a:pt x="514" y="1097"/>
                  </a:lnTo>
                  <a:lnTo>
                    <a:pt x="411" y="1097"/>
                  </a:lnTo>
                  <a:lnTo>
                    <a:pt x="299" y="1097"/>
                  </a:lnTo>
                  <a:lnTo>
                    <a:pt x="215" y="1097"/>
                  </a:lnTo>
                  <a:lnTo>
                    <a:pt x="215" y="1050"/>
                  </a:lnTo>
                  <a:lnTo>
                    <a:pt x="271" y="1050"/>
                  </a:lnTo>
                  <a:lnTo>
                    <a:pt x="374" y="1040"/>
                  </a:lnTo>
                  <a:lnTo>
                    <a:pt x="421" y="1031"/>
                  </a:lnTo>
                  <a:lnTo>
                    <a:pt x="440" y="1002"/>
                  </a:lnTo>
                  <a:lnTo>
                    <a:pt x="440" y="973"/>
                  </a:lnTo>
                  <a:lnTo>
                    <a:pt x="440" y="115"/>
                  </a:lnTo>
                  <a:lnTo>
                    <a:pt x="440" y="96"/>
                  </a:lnTo>
                  <a:lnTo>
                    <a:pt x="440" y="77"/>
                  </a:lnTo>
                  <a:lnTo>
                    <a:pt x="430" y="67"/>
                  </a:lnTo>
                  <a:lnTo>
                    <a:pt x="411" y="58"/>
                  </a:lnTo>
                  <a:lnTo>
                    <a:pt x="383" y="48"/>
                  </a:lnTo>
                  <a:lnTo>
                    <a:pt x="355" y="48"/>
                  </a:lnTo>
                  <a:lnTo>
                    <a:pt x="318" y="48"/>
                  </a:lnTo>
                  <a:lnTo>
                    <a:pt x="197" y="58"/>
                  </a:lnTo>
                  <a:lnTo>
                    <a:pt x="122" y="86"/>
                  </a:lnTo>
                  <a:lnTo>
                    <a:pt x="75" y="143"/>
                  </a:lnTo>
                  <a:lnTo>
                    <a:pt x="47" y="229"/>
                  </a:lnTo>
                  <a:lnTo>
                    <a:pt x="38" y="363"/>
                  </a:lnTo>
                  <a:lnTo>
                    <a:pt x="0" y="363"/>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8" name="Freeform 32"/>
            <p:cNvSpPr>
              <a:spLocks/>
            </p:cNvSpPr>
            <p:nvPr/>
          </p:nvSpPr>
          <p:spPr bwMode="auto">
            <a:xfrm>
              <a:off x="23100" y="1666"/>
              <a:ext cx="533" cy="715"/>
            </a:xfrm>
            <a:custGeom>
              <a:avLst/>
              <a:gdLst/>
              <a:ahLst/>
              <a:cxnLst>
                <a:cxn ang="0">
                  <a:pos x="215" y="181"/>
                </a:cxn>
                <a:cxn ang="0">
                  <a:pos x="215" y="181"/>
                </a:cxn>
                <a:cxn ang="0">
                  <a:pos x="243" y="124"/>
                </a:cxn>
                <a:cxn ang="0">
                  <a:pos x="337" y="19"/>
                </a:cxn>
                <a:cxn ang="0">
                  <a:pos x="458" y="9"/>
                </a:cxn>
                <a:cxn ang="0">
                  <a:pos x="514" y="38"/>
                </a:cxn>
                <a:cxn ang="0">
                  <a:pos x="533" y="95"/>
                </a:cxn>
                <a:cxn ang="0">
                  <a:pos x="514" y="143"/>
                </a:cxn>
                <a:cxn ang="0">
                  <a:pos x="486" y="172"/>
                </a:cxn>
                <a:cxn ang="0">
                  <a:pos x="439" y="172"/>
                </a:cxn>
                <a:cxn ang="0">
                  <a:pos x="411" y="143"/>
                </a:cxn>
                <a:cxn ang="0">
                  <a:pos x="393" y="95"/>
                </a:cxn>
                <a:cxn ang="0">
                  <a:pos x="411" y="57"/>
                </a:cxn>
                <a:cxn ang="0">
                  <a:pos x="430" y="38"/>
                </a:cxn>
                <a:cxn ang="0">
                  <a:pos x="430" y="38"/>
                </a:cxn>
                <a:cxn ang="0">
                  <a:pos x="346" y="57"/>
                </a:cxn>
                <a:cxn ang="0">
                  <a:pos x="262" y="162"/>
                </a:cxn>
                <a:cxn ang="0">
                  <a:pos x="234" y="343"/>
                </a:cxn>
                <a:cxn ang="0">
                  <a:pos x="234" y="610"/>
                </a:cxn>
                <a:cxn ang="0">
                  <a:pos x="243" y="639"/>
                </a:cxn>
                <a:cxn ang="0">
                  <a:pos x="271" y="658"/>
                </a:cxn>
                <a:cxn ang="0">
                  <a:pos x="346" y="668"/>
                </a:cxn>
                <a:cxn ang="0">
                  <a:pos x="383" y="715"/>
                </a:cxn>
                <a:cxn ang="0">
                  <a:pos x="178" y="715"/>
                </a:cxn>
                <a:cxn ang="0">
                  <a:pos x="0" y="715"/>
                </a:cxn>
                <a:cxn ang="0">
                  <a:pos x="47" y="668"/>
                </a:cxn>
                <a:cxn ang="0">
                  <a:pos x="103" y="658"/>
                </a:cxn>
                <a:cxn ang="0">
                  <a:pos x="122" y="620"/>
                </a:cxn>
                <a:cxn ang="0">
                  <a:pos x="122" y="162"/>
                </a:cxn>
                <a:cxn ang="0">
                  <a:pos x="112" y="105"/>
                </a:cxn>
                <a:cxn ang="0">
                  <a:pos x="84" y="76"/>
                </a:cxn>
                <a:cxn ang="0">
                  <a:pos x="0" y="67"/>
                </a:cxn>
                <a:cxn ang="0">
                  <a:pos x="215" y="0"/>
                </a:cxn>
              </a:cxnLst>
              <a:rect l="0" t="0" r="r" b="b"/>
              <a:pathLst>
                <a:path w="533" h="715">
                  <a:moveTo>
                    <a:pt x="215" y="0"/>
                  </a:moveTo>
                  <a:lnTo>
                    <a:pt x="215" y="181"/>
                  </a:lnTo>
                  <a:lnTo>
                    <a:pt x="215" y="181"/>
                  </a:lnTo>
                  <a:lnTo>
                    <a:pt x="215" y="181"/>
                  </a:lnTo>
                  <a:lnTo>
                    <a:pt x="215" y="181"/>
                  </a:lnTo>
                  <a:lnTo>
                    <a:pt x="243" y="124"/>
                  </a:lnTo>
                  <a:lnTo>
                    <a:pt x="281" y="67"/>
                  </a:lnTo>
                  <a:lnTo>
                    <a:pt x="337" y="19"/>
                  </a:lnTo>
                  <a:lnTo>
                    <a:pt x="421" y="0"/>
                  </a:lnTo>
                  <a:lnTo>
                    <a:pt x="458" y="9"/>
                  </a:lnTo>
                  <a:lnTo>
                    <a:pt x="486" y="19"/>
                  </a:lnTo>
                  <a:lnTo>
                    <a:pt x="514" y="38"/>
                  </a:lnTo>
                  <a:lnTo>
                    <a:pt x="533" y="67"/>
                  </a:lnTo>
                  <a:lnTo>
                    <a:pt x="533" y="95"/>
                  </a:lnTo>
                  <a:lnTo>
                    <a:pt x="533" y="124"/>
                  </a:lnTo>
                  <a:lnTo>
                    <a:pt x="514" y="143"/>
                  </a:lnTo>
                  <a:lnTo>
                    <a:pt x="505" y="162"/>
                  </a:lnTo>
                  <a:lnTo>
                    <a:pt x="486" y="172"/>
                  </a:lnTo>
                  <a:lnTo>
                    <a:pt x="468" y="172"/>
                  </a:lnTo>
                  <a:lnTo>
                    <a:pt x="439" y="172"/>
                  </a:lnTo>
                  <a:lnTo>
                    <a:pt x="421" y="162"/>
                  </a:lnTo>
                  <a:lnTo>
                    <a:pt x="411" y="143"/>
                  </a:lnTo>
                  <a:lnTo>
                    <a:pt x="402" y="124"/>
                  </a:lnTo>
                  <a:lnTo>
                    <a:pt x="393" y="95"/>
                  </a:lnTo>
                  <a:lnTo>
                    <a:pt x="402" y="76"/>
                  </a:lnTo>
                  <a:lnTo>
                    <a:pt x="411" y="57"/>
                  </a:lnTo>
                  <a:lnTo>
                    <a:pt x="421" y="48"/>
                  </a:lnTo>
                  <a:lnTo>
                    <a:pt x="430" y="38"/>
                  </a:lnTo>
                  <a:lnTo>
                    <a:pt x="430" y="38"/>
                  </a:lnTo>
                  <a:lnTo>
                    <a:pt x="430" y="38"/>
                  </a:lnTo>
                  <a:lnTo>
                    <a:pt x="421" y="38"/>
                  </a:lnTo>
                  <a:lnTo>
                    <a:pt x="346" y="57"/>
                  </a:lnTo>
                  <a:lnTo>
                    <a:pt x="299" y="95"/>
                  </a:lnTo>
                  <a:lnTo>
                    <a:pt x="262" y="162"/>
                  </a:lnTo>
                  <a:lnTo>
                    <a:pt x="234" y="248"/>
                  </a:lnTo>
                  <a:lnTo>
                    <a:pt x="234" y="343"/>
                  </a:lnTo>
                  <a:lnTo>
                    <a:pt x="234" y="591"/>
                  </a:lnTo>
                  <a:lnTo>
                    <a:pt x="234" y="610"/>
                  </a:lnTo>
                  <a:lnTo>
                    <a:pt x="234" y="630"/>
                  </a:lnTo>
                  <a:lnTo>
                    <a:pt x="243" y="639"/>
                  </a:lnTo>
                  <a:lnTo>
                    <a:pt x="253" y="658"/>
                  </a:lnTo>
                  <a:lnTo>
                    <a:pt x="271" y="658"/>
                  </a:lnTo>
                  <a:lnTo>
                    <a:pt x="309" y="668"/>
                  </a:lnTo>
                  <a:lnTo>
                    <a:pt x="346" y="668"/>
                  </a:lnTo>
                  <a:lnTo>
                    <a:pt x="383" y="668"/>
                  </a:lnTo>
                  <a:lnTo>
                    <a:pt x="383" y="715"/>
                  </a:lnTo>
                  <a:lnTo>
                    <a:pt x="281" y="715"/>
                  </a:lnTo>
                  <a:lnTo>
                    <a:pt x="178" y="715"/>
                  </a:lnTo>
                  <a:lnTo>
                    <a:pt x="94" y="715"/>
                  </a:lnTo>
                  <a:lnTo>
                    <a:pt x="0" y="715"/>
                  </a:lnTo>
                  <a:lnTo>
                    <a:pt x="0" y="668"/>
                  </a:lnTo>
                  <a:lnTo>
                    <a:pt x="47" y="668"/>
                  </a:lnTo>
                  <a:lnTo>
                    <a:pt x="75" y="658"/>
                  </a:lnTo>
                  <a:lnTo>
                    <a:pt x="103" y="658"/>
                  </a:lnTo>
                  <a:lnTo>
                    <a:pt x="112" y="649"/>
                  </a:lnTo>
                  <a:lnTo>
                    <a:pt x="122" y="620"/>
                  </a:lnTo>
                  <a:lnTo>
                    <a:pt x="122" y="591"/>
                  </a:lnTo>
                  <a:lnTo>
                    <a:pt x="122" y="162"/>
                  </a:lnTo>
                  <a:lnTo>
                    <a:pt x="122" y="124"/>
                  </a:lnTo>
                  <a:lnTo>
                    <a:pt x="112" y="105"/>
                  </a:lnTo>
                  <a:lnTo>
                    <a:pt x="103" y="86"/>
                  </a:lnTo>
                  <a:lnTo>
                    <a:pt x="84" y="76"/>
                  </a:lnTo>
                  <a:lnTo>
                    <a:pt x="47" y="67"/>
                  </a:lnTo>
                  <a:lnTo>
                    <a:pt x="0" y="67"/>
                  </a:lnTo>
                  <a:lnTo>
                    <a:pt x="0" y="19"/>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9" name="Freeform 33"/>
            <p:cNvSpPr>
              <a:spLocks/>
            </p:cNvSpPr>
            <p:nvPr/>
          </p:nvSpPr>
          <p:spPr bwMode="auto">
            <a:xfrm>
              <a:off x="23698" y="1275"/>
              <a:ext cx="1131" cy="1192"/>
            </a:xfrm>
            <a:custGeom>
              <a:avLst/>
              <a:gdLst/>
              <a:ahLst/>
              <a:cxnLst>
                <a:cxn ang="0">
                  <a:pos x="739" y="0"/>
                </a:cxn>
                <a:cxn ang="0">
                  <a:pos x="926" y="28"/>
                </a:cxn>
                <a:cxn ang="0">
                  <a:pos x="1075" y="105"/>
                </a:cxn>
                <a:cxn ang="0">
                  <a:pos x="1131" y="257"/>
                </a:cxn>
                <a:cxn ang="0">
                  <a:pos x="1028" y="515"/>
                </a:cxn>
                <a:cxn ang="0">
                  <a:pos x="767" y="706"/>
                </a:cxn>
                <a:cxn ang="0">
                  <a:pos x="468" y="773"/>
                </a:cxn>
                <a:cxn ang="0">
                  <a:pos x="440" y="773"/>
                </a:cxn>
                <a:cxn ang="0">
                  <a:pos x="440" y="753"/>
                </a:cxn>
                <a:cxn ang="0">
                  <a:pos x="477" y="715"/>
                </a:cxn>
                <a:cxn ang="0">
                  <a:pos x="524" y="696"/>
                </a:cxn>
                <a:cxn ang="0">
                  <a:pos x="561" y="687"/>
                </a:cxn>
                <a:cxn ang="0">
                  <a:pos x="720" y="668"/>
                </a:cxn>
                <a:cxn ang="0">
                  <a:pos x="907" y="553"/>
                </a:cxn>
                <a:cxn ang="0">
                  <a:pos x="991" y="400"/>
                </a:cxn>
                <a:cxn ang="0">
                  <a:pos x="982" y="238"/>
                </a:cxn>
                <a:cxn ang="0">
                  <a:pos x="841" y="124"/>
                </a:cxn>
                <a:cxn ang="0">
                  <a:pos x="617" y="95"/>
                </a:cxn>
                <a:cxn ang="0">
                  <a:pos x="496" y="353"/>
                </a:cxn>
                <a:cxn ang="0">
                  <a:pos x="393" y="792"/>
                </a:cxn>
                <a:cxn ang="0">
                  <a:pos x="281" y="1106"/>
                </a:cxn>
                <a:cxn ang="0">
                  <a:pos x="243" y="1154"/>
                </a:cxn>
                <a:cxn ang="0">
                  <a:pos x="197" y="1183"/>
                </a:cxn>
                <a:cxn ang="0">
                  <a:pos x="159" y="1192"/>
                </a:cxn>
                <a:cxn ang="0">
                  <a:pos x="141" y="1173"/>
                </a:cxn>
                <a:cxn ang="0">
                  <a:pos x="141" y="1164"/>
                </a:cxn>
                <a:cxn ang="0">
                  <a:pos x="271" y="801"/>
                </a:cxn>
                <a:cxn ang="0">
                  <a:pos x="412" y="95"/>
                </a:cxn>
                <a:cxn ang="0">
                  <a:pos x="234" y="124"/>
                </a:cxn>
                <a:cxn ang="0">
                  <a:pos x="159" y="181"/>
                </a:cxn>
                <a:cxn ang="0">
                  <a:pos x="131" y="238"/>
                </a:cxn>
                <a:cxn ang="0">
                  <a:pos x="113" y="267"/>
                </a:cxn>
                <a:cxn ang="0">
                  <a:pos x="84" y="296"/>
                </a:cxn>
                <a:cxn ang="0">
                  <a:pos x="38" y="315"/>
                </a:cxn>
                <a:cxn ang="0">
                  <a:pos x="10" y="315"/>
                </a:cxn>
                <a:cxn ang="0">
                  <a:pos x="0" y="305"/>
                </a:cxn>
                <a:cxn ang="0">
                  <a:pos x="10" y="276"/>
                </a:cxn>
                <a:cxn ang="0">
                  <a:pos x="38" y="219"/>
                </a:cxn>
                <a:cxn ang="0">
                  <a:pos x="131" y="124"/>
                </a:cxn>
                <a:cxn ang="0">
                  <a:pos x="365" y="19"/>
                </a:cxn>
                <a:cxn ang="0">
                  <a:pos x="524" y="0"/>
                </a:cxn>
              </a:cxnLst>
              <a:rect l="0" t="0" r="r" b="b"/>
              <a:pathLst>
                <a:path w="1131" h="1192">
                  <a:moveTo>
                    <a:pt x="524" y="0"/>
                  </a:moveTo>
                  <a:lnTo>
                    <a:pt x="739" y="0"/>
                  </a:lnTo>
                  <a:lnTo>
                    <a:pt x="832" y="9"/>
                  </a:lnTo>
                  <a:lnTo>
                    <a:pt x="926" y="28"/>
                  </a:lnTo>
                  <a:lnTo>
                    <a:pt x="1010" y="57"/>
                  </a:lnTo>
                  <a:lnTo>
                    <a:pt x="1075" y="105"/>
                  </a:lnTo>
                  <a:lnTo>
                    <a:pt x="1122" y="172"/>
                  </a:lnTo>
                  <a:lnTo>
                    <a:pt x="1131" y="257"/>
                  </a:lnTo>
                  <a:lnTo>
                    <a:pt x="1103" y="391"/>
                  </a:lnTo>
                  <a:lnTo>
                    <a:pt x="1028" y="515"/>
                  </a:lnTo>
                  <a:lnTo>
                    <a:pt x="907" y="620"/>
                  </a:lnTo>
                  <a:lnTo>
                    <a:pt x="767" y="706"/>
                  </a:lnTo>
                  <a:lnTo>
                    <a:pt x="617" y="753"/>
                  </a:lnTo>
                  <a:lnTo>
                    <a:pt x="468" y="773"/>
                  </a:lnTo>
                  <a:lnTo>
                    <a:pt x="449" y="773"/>
                  </a:lnTo>
                  <a:lnTo>
                    <a:pt x="440" y="773"/>
                  </a:lnTo>
                  <a:lnTo>
                    <a:pt x="440" y="763"/>
                  </a:lnTo>
                  <a:lnTo>
                    <a:pt x="440" y="753"/>
                  </a:lnTo>
                  <a:lnTo>
                    <a:pt x="458" y="734"/>
                  </a:lnTo>
                  <a:lnTo>
                    <a:pt x="477" y="715"/>
                  </a:lnTo>
                  <a:lnTo>
                    <a:pt x="505" y="706"/>
                  </a:lnTo>
                  <a:lnTo>
                    <a:pt x="524" y="696"/>
                  </a:lnTo>
                  <a:lnTo>
                    <a:pt x="542" y="687"/>
                  </a:lnTo>
                  <a:lnTo>
                    <a:pt x="561" y="687"/>
                  </a:lnTo>
                  <a:lnTo>
                    <a:pt x="580" y="687"/>
                  </a:lnTo>
                  <a:lnTo>
                    <a:pt x="720" y="668"/>
                  </a:lnTo>
                  <a:lnTo>
                    <a:pt x="823" y="620"/>
                  </a:lnTo>
                  <a:lnTo>
                    <a:pt x="907" y="553"/>
                  </a:lnTo>
                  <a:lnTo>
                    <a:pt x="963" y="477"/>
                  </a:lnTo>
                  <a:lnTo>
                    <a:pt x="991" y="400"/>
                  </a:lnTo>
                  <a:lnTo>
                    <a:pt x="1000" y="324"/>
                  </a:lnTo>
                  <a:lnTo>
                    <a:pt x="982" y="238"/>
                  </a:lnTo>
                  <a:lnTo>
                    <a:pt x="926" y="172"/>
                  </a:lnTo>
                  <a:lnTo>
                    <a:pt x="841" y="124"/>
                  </a:lnTo>
                  <a:lnTo>
                    <a:pt x="729" y="95"/>
                  </a:lnTo>
                  <a:lnTo>
                    <a:pt x="617" y="95"/>
                  </a:lnTo>
                  <a:lnTo>
                    <a:pt x="533" y="95"/>
                  </a:lnTo>
                  <a:lnTo>
                    <a:pt x="496" y="353"/>
                  </a:lnTo>
                  <a:lnTo>
                    <a:pt x="449" y="591"/>
                  </a:lnTo>
                  <a:lnTo>
                    <a:pt x="393" y="792"/>
                  </a:lnTo>
                  <a:lnTo>
                    <a:pt x="327" y="973"/>
                  </a:lnTo>
                  <a:lnTo>
                    <a:pt x="281" y="1106"/>
                  </a:lnTo>
                  <a:lnTo>
                    <a:pt x="262" y="1135"/>
                  </a:lnTo>
                  <a:lnTo>
                    <a:pt x="243" y="1154"/>
                  </a:lnTo>
                  <a:lnTo>
                    <a:pt x="215" y="1164"/>
                  </a:lnTo>
                  <a:lnTo>
                    <a:pt x="197" y="1183"/>
                  </a:lnTo>
                  <a:lnTo>
                    <a:pt x="169" y="1183"/>
                  </a:lnTo>
                  <a:lnTo>
                    <a:pt x="159" y="1192"/>
                  </a:lnTo>
                  <a:lnTo>
                    <a:pt x="150" y="1183"/>
                  </a:lnTo>
                  <a:lnTo>
                    <a:pt x="141" y="1173"/>
                  </a:lnTo>
                  <a:lnTo>
                    <a:pt x="141" y="1173"/>
                  </a:lnTo>
                  <a:lnTo>
                    <a:pt x="141" y="1164"/>
                  </a:lnTo>
                  <a:lnTo>
                    <a:pt x="150" y="1145"/>
                  </a:lnTo>
                  <a:lnTo>
                    <a:pt x="271" y="801"/>
                  </a:lnTo>
                  <a:lnTo>
                    <a:pt x="355" y="448"/>
                  </a:lnTo>
                  <a:lnTo>
                    <a:pt x="412" y="95"/>
                  </a:lnTo>
                  <a:lnTo>
                    <a:pt x="309" y="105"/>
                  </a:lnTo>
                  <a:lnTo>
                    <a:pt x="234" y="124"/>
                  </a:lnTo>
                  <a:lnTo>
                    <a:pt x="187" y="152"/>
                  </a:lnTo>
                  <a:lnTo>
                    <a:pt x="159" y="181"/>
                  </a:lnTo>
                  <a:lnTo>
                    <a:pt x="141" y="219"/>
                  </a:lnTo>
                  <a:lnTo>
                    <a:pt x="131" y="238"/>
                  </a:lnTo>
                  <a:lnTo>
                    <a:pt x="131" y="257"/>
                  </a:lnTo>
                  <a:lnTo>
                    <a:pt x="113" y="267"/>
                  </a:lnTo>
                  <a:lnTo>
                    <a:pt x="94" y="286"/>
                  </a:lnTo>
                  <a:lnTo>
                    <a:pt x="84" y="296"/>
                  </a:lnTo>
                  <a:lnTo>
                    <a:pt x="66" y="305"/>
                  </a:lnTo>
                  <a:lnTo>
                    <a:pt x="38" y="315"/>
                  </a:lnTo>
                  <a:lnTo>
                    <a:pt x="19" y="315"/>
                  </a:lnTo>
                  <a:lnTo>
                    <a:pt x="10" y="315"/>
                  </a:lnTo>
                  <a:lnTo>
                    <a:pt x="0" y="315"/>
                  </a:lnTo>
                  <a:lnTo>
                    <a:pt x="0" y="305"/>
                  </a:lnTo>
                  <a:lnTo>
                    <a:pt x="0" y="296"/>
                  </a:lnTo>
                  <a:lnTo>
                    <a:pt x="10" y="276"/>
                  </a:lnTo>
                  <a:lnTo>
                    <a:pt x="19" y="257"/>
                  </a:lnTo>
                  <a:lnTo>
                    <a:pt x="38" y="219"/>
                  </a:lnTo>
                  <a:lnTo>
                    <a:pt x="66" y="191"/>
                  </a:lnTo>
                  <a:lnTo>
                    <a:pt x="131" y="124"/>
                  </a:lnTo>
                  <a:lnTo>
                    <a:pt x="234" y="67"/>
                  </a:lnTo>
                  <a:lnTo>
                    <a:pt x="365" y="19"/>
                  </a:lnTo>
                  <a:lnTo>
                    <a:pt x="524" y="0"/>
                  </a:lnTo>
                  <a:lnTo>
                    <a:pt x="5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0" name="Freeform 34"/>
            <p:cNvSpPr>
              <a:spLocks noEditPoints="1"/>
            </p:cNvSpPr>
            <p:nvPr/>
          </p:nvSpPr>
          <p:spPr bwMode="auto">
            <a:xfrm>
              <a:off x="25231" y="1656"/>
              <a:ext cx="607" cy="745"/>
            </a:xfrm>
            <a:custGeom>
              <a:avLst/>
              <a:gdLst/>
              <a:ahLst/>
              <a:cxnLst>
                <a:cxn ang="0">
                  <a:pos x="327" y="39"/>
                </a:cxn>
                <a:cxn ang="0">
                  <a:pos x="290" y="39"/>
                </a:cxn>
                <a:cxn ang="0">
                  <a:pos x="252" y="58"/>
                </a:cxn>
                <a:cxn ang="0">
                  <a:pos x="215" y="86"/>
                </a:cxn>
                <a:cxn ang="0">
                  <a:pos x="168" y="134"/>
                </a:cxn>
                <a:cxn ang="0">
                  <a:pos x="140" y="210"/>
                </a:cxn>
                <a:cxn ang="0">
                  <a:pos x="131" y="315"/>
                </a:cxn>
                <a:cxn ang="0">
                  <a:pos x="505" y="315"/>
                </a:cxn>
                <a:cxn ang="0">
                  <a:pos x="505" y="277"/>
                </a:cxn>
                <a:cxn ang="0">
                  <a:pos x="495" y="220"/>
                </a:cxn>
                <a:cxn ang="0">
                  <a:pos x="477" y="153"/>
                </a:cxn>
                <a:cxn ang="0">
                  <a:pos x="449" y="96"/>
                </a:cxn>
                <a:cxn ang="0">
                  <a:pos x="393" y="48"/>
                </a:cxn>
                <a:cxn ang="0">
                  <a:pos x="327" y="39"/>
                </a:cxn>
                <a:cxn ang="0">
                  <a:pos x="327" y="0"/>
                </a:cxn>
                <a:cxn ang="0">
                  <a:pos x="430" y="19"/>
                </a:cxn>
                <a:cxn ang="0">
                  <a:pos x="514" y="67"/>
                </a:cxn>
                <a:cxn ang="0">
                  <a:pos x="570" y="134"/>
                </a:cxn>
                <a:cxn ang="0">
                  <a:pos x="598" y="220"/>
                </a:cxn>
                <a:cxn ang="0">
                  <a:pos x="607" y="315"/>
                </a:cxn>
                <a:cxn ang="0">
                  <a:pos x="607" y="334"/>
                </a:cxn>
                <a:cxn ang="0">
                  <a:pos x="607" y="344"/>
                </a:cxn>
                <a:cxn ang="0">
                  <a:pos x="589" y="353"/>
                </a:cxn>
                <a:cxn ang="0">
                  <a:pos x="570" y="353"/>
                </a:cxn>
                <a:cxn ang="0">
                  <a:pos x="131" y="353"/>
                </a:cxn>
                <a:cxn ang="0">
                  <a:pos x="131" y="353"/>
                </a:cxn>
                <a:cxn ang="0">
                  <a:pos x="131" y="420"/>
                </a:cxn>
                <a:cxn ang="0">
                  <a:pos x="140" y="516"/>
                </a:cxn>
                <a:cxn ang="0">
                  <a:pos x="178" y="601"/>
                </a:cxn>
                <a:cxn ang="0">
                  <a:pos x="224" y="649"/>
                </a:cxn>
                <a:cxn ang="0">
                  <a:pos x="280" y="687"/>
                </a:cxn>
                <a:cxn ang="0">
                  <a:pos x="355" y="706"/>
                </a:cxn>
                <a:cxn ang="0">
                  <a:pos x="374" y="706"/>
                </a:cxn>
                <a:cxn ang="0">
                  <a:pos x="421" y="697"/>
                </a:cxn>
                <a:cxn ang="0">
                  <a:pos x="477" y="668"/>
                </a:cxn>
                <a:cxn ang="0">
                  <a:pos x="523" y="620"/>
                </a:cxn>
                <a:cxn ang="0">
                  <a:pos x="570" y="535"/>
                </a:cxn>
                <a:cxn ang="0">
                  <a:pos x="570" y="525"/>
                </a:cxn>
                <a:cxn ang="0">
                  <a:pos x="579" y="516"/>
                </a:cxn>
                <a:cxn ang="0">
                  <a:pos x="589" y="516"/>
                </a:cxn>
                <a:cxn ang="0">
                  <a:pos x="598" y="516"/>
                </a:cxn>
                <a:cxn ang="0">
                  <a:pos x="607" y="525"/>
                </a:cxn>
                <a:cxn ang="0">
                  <a:pos x="607" y="535"/>
                </a:cxn>
                <a:cxn ang="0">
                  <a:pos x="598" y="563"/>
                </a:cxn>
                <a:cxn ang="0">
                  <a:pos x="570" y="620"/>
                </a:cxn>
                <a:cxn ang="0">
                  <a:pos x="523" y="678"/>
                </a:cxn>
                <a:cxn ang="0">
                  <a:pos x="449" y="725"/>
                </a:cxn>
                <a:cxn ang="0">
                  <a:pos x="346" y="745"/>
                </a:cxn>
                <a:cxn ang="0">
                  <a:pos x="243" y="725"/>
                </a:cxn>
                <a:cxn ang="0">
                  <a:pos x="140" y="678"/>
                </a:cxn>
                <a:cxn ang="0">
                  <a:pos x="65" y="592"/>
                </a:cxn>
                <a:cxn ang="0">
                  <a:pos x="19" y="496"/>
                </a:cxn>
                <a:cxn ang="0">
                  <a:pos x="0" y="372"/>
                </a:cxn>
                <a:cxn ang="0">
                  <a:pos x="9" y="258"/>
                </a:cxn>
                <a:cxn ang="0">
                  <a:pos x="56" y="153"/>
                </a:cxn>
                <a:cxn ang="0">
                  <a:pos x="131" y="77"/>
                </a:cxn>
                <a:cxn ang="0">
                  <a:pos x="224" y="19"/>
                </a:cxn>
                <a:cxn ang="0">
                  <a:pos x="327" y="0"/>
                </a:cxn>
              </a:cxnLst>
              <a:rect l="0" t="0" r="r" b="b"/>
              <a:pathLst>
                <a:path w="607" h="745">
                  <a:moveTo>
                    <a:pt x="327" y="39"/>
                  </a:moveTo>
                  <a:lnTo>
                    <a:pt x="290" y="39"/>
                  </a:lnTo>
                  <a:lnTo>
                    <a:pt x="252" y="58"/>
                  </a:lnTo>
                  <a:lnTo>
                    <a:pt x="215" y="86"/>
                  </a:lnTo>
                  <a:lnTo>
                    <a:pt x="168" y="134"/>
                  </a:lnTo>
                  <a:lnTo>
                    <a:pt x="140" y="210"/>
                  </a:lnTo>
                  <a:lnTo>
                    <a:pt x="131" y="315"/>
                  </a:lnTo>
                  <a:lnTo>
                    <a:pt x="505" y="315"/>
                  </a:lnTo>
                  <a:lnTo>
                    <a:pt x="505" y="277"/>
                  </a:lnTo>
                  <a:lnTo>
                    <a:pt x="495" y="220"/>
                  </a:lnTo>
                  <a:lnTo>
                    <a:pt x="477" y="153"/>
                  </a:lnTo>
                  <a:lnTo>
                    <a:pt x="449" y="96"/>
                  </a:lnTo>
                  <a:lnTo>
                    <a:pt x="393" y="48"/>
                  </a:lnTo>
                  <a:lnTo>
                    <a:pt x="327" y="39"/>
                  </a:lnTo>
                  <a:close/>
                  <a:moveTo>
                    <a:pt x="327" y="0"/>
                  </a:moveTo>
                  <a:lnTo>
                    <a:pt x="430" y="19"/>
                  </a:lnTo>
                  <a:lnTo>
                    <a:pt x="514" y="67"/>
                  </a:lnTo>
                  <a:lnTo>
                    <a:pt x="570" y="134"/>
                  </a:lnTo>
                  <a:lnTo>
                    <a:pt x="598" y="220"/>
                  </a:lnTo>
                  <a:lnTo>
                    <a:pt x="607" y="315"/>
                  </a:lnTo>
                  <a:lnTo>
                    <a:pt x="607" y="334"/>
                  </a:lnTo>
                  <a:lnTo>
                    <a:pt x="607" y="344"/>
                  </a:lnTo>
                  <a:lnTo>
                    <a:pt x="589" y="353"/>
                  </a:lnTo>
                  <a:lnTo>
                    <a:pt x="570" y="353"/>
                  </a:lnTo>
                  <a:lnTo>
                    <a:pt x="131" y="353"/>
                  </a:lnTo>
                  <a:lnTo>
                    <a:pt x="131" y="353"/>
                  </a:lnTo>
                  <a:lnTo>
                    <a:pt x="131" y="420"/>
                  </a:lnTo>
                  <a:lnTo>
                    <a:pt x="140" y="516"/>
                  </a:lnTo>
                  <a:lnTo>
                    <a:pt x="178" y="601"/>
                  </a:lnTo>
                  <a:lnTo>
                    <a:pt x="224" y="649"/>
                  </a:lnTo>
                  <a:lnTo>
                    <a:pt x="280" y="687"/>
                  </a:lnTo>
                  <a:lnTo>
                    <a:pt x="355" y="706"/>
                  </a:lnTo>
                  <a:lnTo>
                    <a:pt x="374" y="706"/>
                  </a:lnTo>
                  <a:lnTo>
                    <a:pt x="421" y="697"/>
                  </a:lnTo>
                  <a:lnTo>
                    <a:pt x="477" y="668"/>
                  </a:lnTo>
                  <a:lnTo>
                    <a:pt x="523" y="620"/>
                  </a:lnTo>
                  <a:lnTo>
                    <a:pt x="570" y="535"/>
                  </a:lnTo>
                  <a:lnTo>
                    <a:pt x="570" y="525"/>
                  </a:lnTo>
                  <a:lnTo>
                    <a:pt x="579" y="516"/>
                  </a:lnTo>
                  <a:lnTo>
                    <a:pt x="589" y="516"/>
                  </a:lnTo>
                  <a:lnTo>
                    <a:pt x="598" y="516"/>
                  </a:lnTo>
                  <a:lnTo>
                    <a:pt x="607" y="525"/>
                  </a:lnTo>
                  <a:lnTo>
                    <a:pt x="607" y="535"/>
                  </a:lnTo>
                  <a:lnTo>
                    <a:pt x="598" y="563"/>
                  </a:lnTo>
                  <a:lnTo>
                    <a:pt x="570" y="620"/>
                  </a:lnTo>
                  <a:lnTo>
                    <a:pt x="523" y="678"/>
                  </a:lnTo>
                  <a:lnTo>
                    <a:pt x="449" y="725"/>
                  </a:lnTo>
                  <a:lnTo>
                    <a:pt x="346" y="745"/>
                  </a:lnTo>
                  <a:lnTo>
                    <a:pt x="243" y="725"/>
                  </a:lnTo>
                  <a:lnTo>
                    <a:pt x="140" y="678"/>
                  </a:lnTo>
                  <a:lnTo>
                    <a:pt x="65" y="592"/>
                  </a:lnTo>
                  <a:lnTo>
                    <a:pt x="19" y="496"/>
                  </a:lnTo>
                  <a:lnTo>
                    <a:pt x="0" y="372"/>
                  </a:lnTo>
                  <a:lnTo>
                    <a:pt x="9" y="258"/>
                  </a:lnTo>
                  <a:lnTo>
                    <a:pt x="56" y="153"/>
                  </a:lnTo>
                  <a:lnTo>
                    <a:pt x="131" y="77"/>
                  </a:lnTo>
                  <a:lnTo>
                    <a:pt x="224" y="19"/>
                  </a:lnTo>
                  <a:lnTo>
                    <a:pt x="3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1" name="Freeform 35"/>
            <p:cNvSpPr>
              <a:spLocks/>
            </p:cNvSpPr>
            <p:nvPr/>
          </p:nvSpPr>
          <p:spPr bwMode="auto">
            <a:xfrm>
              <a:off x="25913" y="1685"/>
              <a:ext cx="804" cy="696"/>
            </a:xfrm>
            <a:custGeom>
              <a:avLst/>
              <a:gdLst/>
              <a:ahLst/>
              <a:cxnLst>
                <a:cxn ang="0">
                  <a:pos x="84" y="0"/>
                </a:cxn>
                <a:cxn ang="0">
                  <a:pos x="206" y="0"/>
                </a:cxn>
                <a:cxn ang="0">
                  <a:pos x="327" y="0"/>
                </a:cxn>
                <a:cxn ang="0">
                  <a:pos x="309" y="57"/>
                </a:cxn>
                <a:cxn ang="0">
                  <a:pos x="281" y="76"/>
                </a:cxn>
                <a:cxn ang="0">
                  <a:pos x="271" y="95"/>
                </a:cxn>
                <a:cxn ang="0">
                  <a:pos x="290" y="114"/>
                </a:cxn>
                <a:cxn ang="0">
                  <a:pos x="514" y="153"/>
                </a:cxn>
                <a:cxn ang="0">
                  <a:pos x="524" y="124"/>
                </a:cxn>
                <a:cxn ang="0">
                  <a:pos x="533" y="76"/>
                </a:cxn>
                <a:cxn ang="0">
                  <a:pos x="505" y="57"/>
                </a:cxn>
                <a:cxn ang="0">
                  <a:pos x="486" y="0"/>
                </a:cxn>
                <a:cxn ang="0">
                  <a:pos x="580" y="0"/>
                </a:cxn>
                <a:cxn ang="0">
                  <a:pos x="682" y="0"/>
                </a:cxn>
                <a:cxn ang="0">
                  <a:pos x="767" y="0"/>
                </a:cxn>
                <a:cxn ang="0">
                  <a:pos x="664" y="67"/>
                </a:cxn>
                <a:cxn ang="0">
                  <a:pos x="533" y="181"/>
                </a:cxn>
                <a:cxn ang="0">
                  <a:pos x="439" y="315"/>
                </a:cxn>
                <a:cxn ang="0">
                  <a:pos x="439" y="315"/>
                </a:cxn>
                <a:cxn ang="0">
                  <a:pos x="645" y="601"/>
                </a:cxn>
                <a:cxn ang="0">
                  <a:pos x="729" y="649"/>
                </a:cxn>
                <a:cxn ang="0">
                  <a:pos x="804" y="696"/>
                </a:cxn>
                <a:cxn ang="0">
                  <a:pos x="645" y="696"/>
                </a:cxn>
                <a:cxn ang="0">
                  <a:pos x="533" y="696"/>
                </a:cxn>
                <a:cxn ang="0">
                  <a:pos x="477" y="649"/>
                </a:cxn>
                <a:cxn ang="0">
                  <a:pos x="514" y="639"/>
                </a:cxn>
                <a:cxn ang="0">
                  <a:pos x="533" y="620"/>
                </a:cxn>
                <a:cxn ang="0">
                  <a:pos x="533" y="601"/>
                </a:cxn>
                <a:cxn ang="0">
                  <a:pos x="505" y="563"/>
                </a:cxn>
                <a:cxn ang="0">
                  <a:pos x="374" y="391"/>
                </a:cxn>
                <a:cxn ang="0">
                  <a:pos x="271" y="525"/>
                </a:cxn>
                <a:cxn ang="0">
                  <a:pos x="234" y="601"/>
                </a:cxn>
                <a:cxn ang="0">
                  <a:pos x="243" y="630"/>
                </a:cxn>
                <a:cxn ang="0">
                  <a:pos x="281" y="649"/>
                </a:cxn>
                <a:cxn ang="0">
                  <a:pos x="206" y="696"/>
                </a:cxn>
                <a:cxn ang="0">
                  <a:pos x="66" y="696"/>
                </a:cxn>
                <a:cxn ang="0">
                  <a:pos x="0" y="649"/>
                </a:cxn>
                <a:cxn ang="0">
                  <a:pos x="122" y="620"/>
                </a:cxn>
                <a:cxn ang="0">
                  <a:pos x="346" y="353"/>
                </a:cxn>
                <a:cxn ang="0">
                  <a:pos x="150" y="95"/>
                </a:cxn>
                <a:cxn ang="0">
                  <a:pos x="75" y="48"/>
                </a:cxn>
                <a:cxn ang="0">
                  <a:pos x="10" y="0"/>
                </a:cxn>
              </a:cxnLst>
              <a:rect l="0" t="0" r="r" b="b"/>
              <a:pathLst>
                <a:path w="804" h="696">
                  <a:moveTo>
                    <a:pt x="10" y="0"/>
                  </a:moveTo>
                  <a:lnTo>
                    <a:pt x="84" y="0"/>
                  </a:lnTo>
                  <a:lnTo>
                    <a:pt x="159" y="0"/>
                  </a:lnTo>
                  <a:lnTo>
                    <a:pt x="206" y="0"/>
                  </a:lnTo>
                  <a:lnTo>
                    <a:pt x="271" y="0"/>
                  </a:lnTo>
                  <a:lnTo>
                    <a:pt x="327" y="0"/>
                  </a:lnTo>
                  <a:lnTo>
                    <a:pt x="327" y="48"/>
                  </a:lnTo>
                  <a:lnTo>
                    <a:pt x="309" y="57"/>
                  </a:lnTo>
                  <a:lnTo>
                    <a:pt x="290" y="57"/>
                  </a:lnTo>
                  <a:lnTo>
                    <a:pt x="281" y="76"/>
                  </a:lnTo>
                  <a:lnTo>
                    <a:pt x="271" y="95"/>
                  </a:lnTo>
                  <a:lnTo>
                    <a:pt x="271" y="95"/>
                  </a:lnTo>
                  <a:lnTo>
                    <a:pt x="281" y="105"/>
                  </a:lnTo>
                  <a:lnTo>
                    <a:pt x="290" y="114"/>
                  </a:lnTo>
                  <a:lnTo>
                    <a:pt x="411" y="286"/>
                  </a:lnTo>
                  <a:lnTo>
                    <a:pt x="514" y="153"/>
                  </a:lnTo>
                  <a:lnTo>
                    <a:pt x="524" y="143"/>
                  </a:lnTo>
                  <a:lnTo>
                    <a:pt x="524" y="124"/>
                  </a:lnTo>
                  <a:lnTo>
                    <a:pt x="533" y="95"/>
                  </a:lnTo>
                  <a:lnTo>
                    <a:pt x="533" y="76"/>
                  </a:lnTo>
                  <a:lnTo>
                    <a:pt x="524" y="67"/>
                  </a:lnTo>
                  <a:lnTo>
                    <a:pt x="505" y="57"/>
                  </a:lnTo>
                  <a:lnTo>
                    <a:pt x="486" y="48"/>
                  </a:lnTo>
                  <a:lnTo>
                    <a:pt x="486" y="0"/>
                  </a:lnTo>
                  <a:lnTo>
                    <a:pt x="524" y="0"/>
                  </a:lnTo>
                  <a:lnTo>
                    <a:pt x="580" y="0"/>
                  </a:lnTo>
                  <a:lnTo>
                    <a:pt x="636" y="0"/>
                  </a:lnTo>
                  <a:lnTo>
                    <a:pt x="682" y="0"/>
                  </a:lnTo>
                  <a:lnTo>
                    <a:pt x="729" y="0"/>
                  </a:lnTo>
                  <a:lnTo>
                    <a:pt x="767" y="0"/>
                  </a:lnTo>
                  <a:lnTo>
                    <a:pt x="767" y="48"/>
                  </a:lnTo>
                  <a:lnTo>
                    <a:pt x="664" y="67"/>
                  </a:lnTo>
                  <a:lnTo>
                    <a:pt x="580" y="134"/>
                  </a:lnTo>
                  <a:lnTo>
                    <a:pt x="533" y="181"/>
                  </a:lnTo>
                  <a:lnTo>
                    <a:pt x="486" y="248"/>
                  </a:lnTo>
                  <a:lnTo>
                    <a:pt x="439" y="315"/>
                  </a:lnTo>
                  <a:lnTo>
                    <a:pt x="439" y="315"/>
                  </a:lnTo>
                  <a:lnTo>
                    <a:pt x="439" y="315"/>
                  </a:lnTo>
                  <a:lnTo>
                    <a:pt x="439" y="315"/>
                  </a:lnTo>
                  <a:lnTo>
                    <a:pt x="645" y="601"/>
                  </a:lnTo>
                  <a:lnTo>
                    <a:pt x="682" y="630"/>
                  </a:lnTo>
                  <a:lnTo>
                    <a:pt x="729" y="649"/>
                  </a:lnTo>
                  <a:lnTo>
                    <a:pt x="804" y="649"/>
                  </a:lnTo>
                  <a:lnTo>
                    <a:pt x="804" y="696"/>
                  </a:lnTo>
                  <a:lnTo>
                    <a:pt x="720" y="696"/>
                  </a:lnTo>
                  <a:lnTo>
                    <a:pt x="645" y="696"/>
                  </a:lnTo>
                  <a:lnTo>
                    <a:pt x="598" y="696"/>
                  </a:lnTo>
                  <a:lnTo>
                    <a:pt x="533" y="696"/>
                  </a:lnTo>
                  <a:lnTo>
                    <a:pt x="477" y="696"/>
                  </a:lnTo>
                  <a:lnTo>
                    <a:pt x="477" y="649"/>
                  </a:lnTo>
                  <a:lnTo>
                    <a:pt x="496" y="639"/>
                  </a:lnTo>
                  <a:lnTo>
                    <a:pt x="514" y="639"/>
                  </a:lnTo>
                  <a:lnTo>
                    <a:pt x="524" y="630"/>
                  </a:lnTo>
                  <a:lnTo>
                    <a:pt x="533" y="620"/>
                  </a:lnTo>
                  <a:lnTo>
                    <a:pt x="533" y="601"/>
                  </a:lnTo>
                  <a:lnTo>
                    <a:pt x="533" y="601"/>
                  </a:lnTo>
                  <a:lnTo>
                    <a:pt x="524" y="582"/>
                  </a:lnTo>
                  <a:lnTo>
                    <a:pt x="505" y="563"/>
                  </a:lnTo>
                  <a:lnTo>
                    <a:pt x="496" y="553"/>
                  </a:lnTo>
                  <a:lnTo>
                    <a:pt x="374" y="391"/>
                  </a:lnTo>
                  <a:lnTo>
                    <a:pt x="318" y="467"/>
                  </a:lnTo>
                  <a:lnTo>
                    <a:pt x="271" y="525"/>
                  </a:lnTo>
                  <a:lnTo>
                    <a:pt x="243" y="563"/>
                  </a:lnTo>
                  <a:lnTo>
                    <a:pt x="234" y="601"/>
                  </a:lnTo>
                  <a:lnTo>
                    <a:pt x="234" y="611"/>
                  </a:lnTo>
                  <a:lnTo>
                    <a:pt x="243" y="630"/>
                  </a:lnTo>
                  <a:lnTo>
                    <a:pt x="262" y="639"/>
                  </a:lnTo>
                  <a:lnTo>
                    <a:pt x="281" y="649"/>
                  </a:lnTo>
                  <a:lnTo>
                    <a:pt x="281" y="696"/>
                  </a:lnTo>
                  <a:lnTo>
                    <a:pt x="206" y="696"/>
                  </a:lnTo>
                  <a:lnTo>
                    <a:pt x="131" y="696"/>
                  </a:lnTo>
                  <a:lnTo>
                    <a:pt x="66" y="696"/>
                  </a:lnTo>
                  <a:lnTo>
                    <a:pt x="0" y="696"/>
                  </a:lnTo>
                  <a:lnTo>
                    <a:pt x="0" y="649"/>
                  </a:lnTo>
                  <a:lnTo>
                    <a:pt x="47" y="639"/>
                  </a:lnTo>
                  <a:lnTo>
                    <a:pt x="122" y="620"/>
                  </a:lnTo>
                  <a:lnTo>
                    <a:pt x="196" y="553"/>
                  </a:lnTo>
                  <a:lnTo>
                    <a:pt x="346" y="353"/>
                  </a:lnTo>
                  <a:lnTo>
                    <a:pt x="196" y="143"/>
                  </a:lnTo>
                  <a:lnTo>
                    <a:pt x="150" y="95"/>
                  </a:lnTo>
                  <a:lnTo>
                    <a:pt x="112" y="67"/>
                  </a:lnTo>
                  <a:lnTo>
                    <a:pt x="75" y="48"/>
                  </a:lnTo>
                  <a:lnTo>
                    <a:pt x="10" y="48"/>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2" name="Freeform 36"/>
            <p:cNvSpPr>
              <a:spLocks noEditPoints="1"/>
            </p:cNvSpPr>
            <p:nvPr/>
          </p:nvSpPr>
          <p:spPr bwMode="auto">
            <a:xfrm>
              <a:off x="26782" y="1666"/>
              <a:ext cx="785" cy="1030"/>
            </a:xfrm>
            <a:custGeom>
              <a:avLst/>
              <a:gdLst/>
              <a:ahLst/>
              <a:cxnLst>
                <a:cxn ang="0">
                  <a:pos x="355" y="57"/>
                </a:cxn>
                <a:cxn ang="0">
                  <a:pos x="234" y="172"/>
                </a:cxn>
                <a:cxn ang="0">
                  <a:pos x="234" y="553"/>
                </a:cxn>
                <a:cxn ang="0">
                  <a:pos x="234" y="572"/>
                </a:cxn>
                <a:cxn ang="0">
                  <a:pos x="253" y="601"/>
                </a:cxn>
                <a:cxn ang="0">
                  <a:pos x="421" y="696"/>
                </a:cxn>
                <a:cxn ang="0">
                  <a:pos x="580" y="610"/>
                </a:cxn>
                <a:cxn ang="0">
                  <a:pos x="645" y="372"/>
                </a:cxn>
                <a:cxn ang="0">
                  <a:pos x="589" y="133"/>
                </a:cxn>
                <a:cxn ang="0">
                  <a:pos x="440" y="38"/>
                </a:cxn>
                <a:cxn ang="0">
                  <a:pos x="552" y="19"/>
                </a:cxn>
                <a:cxn ang="0">
                  <a:pos x="720" y="153"/>
                </a:cxn>
                <a:cxn ang="0">
                  <a:pos x="785" y="372"/>
                </a:cxn>
                <a:cxn ang="0">
                  <a:pos x="711" y="591"/>
                </a:cxn>
                <a:cxn ang="0">
                  <a:pos x="533" y="715"/>
                </a:cxn>
                <a:cxn ang="0">
                  <a:pos x="346" y="725"/>
                </a:cxn>
                <a:cxn ang="0">
                  <a:pos x="243" y="649"/>
                </a:cxn>
                <a:cxn ang="0">
                  <a:pos x="234" y="906"/>
                </a:cxn>
                <a:cxn ang="0">
                  <a:pos x="234" y="963"/>
                </a:cxn>
                <a:cxn ang="0">
                  <a:pos x="271" y="983"/>
                </a:cxn>
                <a:cxn ang="0">
                  <a:pos x="355" y="983"/>
                </a:cxn>
                <a:cxn ang="0">
                  <a:pos x="262" y="1030"/>
                </a:cxn>
                <a:cxn ang="0">
                  <a:pos x="122" y="1030"/>
                </a:cxn>
                <a:cxn ang="0">
                  <a:pos x="0" y="1030"/>
                </a:cxn>
                <a:cxn ang="0">
                  <a:pos x="47" y="983"/>
                </a:cxn>
                <a:cxn ang="0">
                  <a:pos x="94" y="973"/>
                </a:cxn>
                <a:cxn ang="0">
                  <a:pos x="122" y="935"/>
                </a:cxn>
                <a:cxn ang="0">
                  <a:pos x="122" y="153"/>
                </a:cxn>
                <a:cxn ang="0">
                  <a:pos x="113" y="105"/>
                </a:cxn>
                <a:cxn ang="0">
                  <a:pos x="94" y="76"/>
                </a:cxn>
                <a:cxn ang="0">
                  <a:pos x="38" y="67"/>
                </a:cxn>
                <a:cxn ang="0">
                  <a:pos x="0" y="19"/>
                </a:cxn>
                <a:cxn ang="0">
                  <a:pos x="225" y="105"/>
                </a:cxn>
                <a:cxn ang="0">
                  <a:pos x="299" y="38"/>
                </a:cxn>
                <a:cxn ang="0">
                  <a:pos x="449" y="0"/>
                </a:cxn>
              </a:cxnLst>
              <a:rect l="0" t="0" r="r" b="b"/>
              <a:pathLst>
                <a:path w="785" h="1030">
                  <a:moveTo>
                    <a:pt x="440" y="38"/>
                  </a:moveTo>
                  <a:lnTo>
                    <a:pt x="355" y="57"/>
                  </a:lnTo>
                  <a:lnTo>
                    <a:pt x="290" y="95"/>
                  </a:lnTo>
                  <a:lnTo>
                    <a:pt x="234" y="172"/>
                  </a:lnTo>
                  <a:lnTo>
                    <a:pt x="234" y="534"/>
                  </a:lnTo>
                  <a:lnTo>
                    <a:pt x="234" y="553"/>
                  </a:lnTo>
                  <a:lnTo>
                    <a:pt x="234" y="563"/>
                  </a:lnTo>
                  <a:lnTo>
                    <a:pt x="234" y="572"/>
                  </a:lnTo>
                  <a:lnTo>
                    <a:pt x="243" y="582"/>
                  </a:lnTo>
                  <a:lnTo>
                    <a:pt x="253" y="601"/>
                  </a:lnTo>
                  <a:lnTo>
                    <a:pt x="327" y="677"/>
                  </a:lnTo>
                  <a:lnTo>
                    <a:pt x="421" y="696"/>
                  </a:lnTo>
                  <a:lnTo>
                    <a:pt x="505" y="677"/>
                  </a:lnTo>
                  <a:lnTo>
                    <a:pt x="580" y="610"/>
                  </a:lnTo>
                  <a:lnTo>
                    <a:pt x="627" y="506"/>
                  </a:lnTo>
                  <a:lnTo>
                    <a:pt x="645" y="372"/>
                  </a:lnTo>
                  <a:lnTo>
                    <a:pt x="636" y="238"/>
                  </a:lnTo>
                  <a:lnTo>
                    <a:pt x="589" y="133"/>
                  </a:lnTo>
                  <a:lnTo>
                    <a:pt x="514" y="67"/>
                  </a:lnTo>
                  <a:lnTo>
                    <a:pt x="440" y="38"/>
                  </a:lnTo>
                  <a:close/>
                  <a:moveTo>
                    <a:pt x="449" y="0"/>
                  </a:moveTo>
                  <a:lnTo>
                    <a:pt x="552" y="19"/>
                  </a:lnTo>
                  <a:lnTo>
                    <a:pt x="645" y="67"/>
                  </a:lnTo>
                  <a:lnTo>
                    <a:pt x="720" y="153"/>
                  </a:lnTo>
                  <a:lnTo>
                    <a:pt x="767" y="248"/>
                  </a:lnTo>
                  <a:lnTo>
                    <a:pt x="785" y="372"/>
                  </a:lnTo>
                  <a:lnTo>
                    <a:pt x="767" y="486"/>
                  </a:lnTo>
                  <a:lnTo>
                    <a:pt x="711" y="591"/>
                  </a:lnTo>
                  <a:lnTo>
                    <a:pt x="636" y="668"/>
                  </a:lnTo>
                  <a:lnTo>
                    <a:pt x="533" y="715"/>
                  </a:lnTo>
                  <a:lnTo>
                    <a:pt x="430" y="735"/>
                  </a:lnTo>
                  <a:lnTo>
                    <a:pt x="346" y="725"/>
                  </a:lnTo>
                  <a:lnTo>
                    <a:pt x="290" y="687"/>
                  </a:lnTo>
                  <a:lnTo>
                    <a:pt x="243" y="649"/>
                  </a:lnTo>
                  <a:lnTo>
                    <a:pt x="234" y="620"/>
                  </a:lnTo>
                  <a:lnTo>
                    <a:pt x="234" y="906"/>
                  </a:lnTo>
                  <a:lnTo>
                    <a:pt x="234" y="935"/>
                  </a:lnTo>
                  <a:lnTo>
                    <a:pt x="234" y="963"/>
                  </a:lnTo>
                  <a:lnTo>
                    <a:pt x="253" y="973"/>
                  </a:lnTo>
                  <a:lnTo>
                    <a:pt x="271" y="983"/>
                  </a:lnTo>
                  <a:lnTo>
                    <a:pt x="309" y="983"/>
                  </a:lnTo>
                  <a:lnTo>
                    <a:pt x="355" y="983"/>
                  </a:lnTo>
                  <a:lnTo>
                    <a:pt x="355" y="1030"/>
                  </a:lnTo>
                  <a:lnTo>
                    <a:pt x="262" y="1030"/>
                  </a:lnTo>
                  <a:lnTo>
                    <a:pt x="178" y="1021"/>
                  </a:lnTo>
                  <a:lnTo>
                    <a:pt x="122" y="1030"/>
                  </a:lnTo>
                  <a:lnTo>
                    <a:pt x="56" y="1030"/>
                  </a:lnTo>
                  <a:lnTo>
                    <a:pt x="0" y="1030"/>
                  </a:lnTo>
                  <a:lnTo>
                    <a:pt x="0" y="983"/>
                  </a:lnTo>
                  <a:lnTo>
                    <a:pt x="47" y="983"/>
                  </a:lnTo>
                  <a:lnTo>
                    <a:pt x="75" y="983"/>
                  </a:lnTo>
                  <a:lnTo>
                    <a:pt x="94" y="973"/>
                  </a:lnTo>
                  <a:lnTo>
                    <a:pt x="113" y="963"/>
                  </a:lnTo>
                  <a:lnTo>
                    <a:pt x="122" y="935"/>
                  </a:lnTo>
                  <a:lnTo>
                    <a:pt x="122" y="906"/>
                  </a:lnTo>
                  <a:lnTo>
                    <a:pt x="122" y="153"/>
                  </a:lnTo>
                  <a:lnTo>
                    <a:pt x="122" y="124"/>
                  </a:lnTo>
                  <a:lnTo>
                    <a:pt x="113" y="105"/>
                  </a:lnTo>
                  <a:lnTo>
                    <a:pt x="103" y="86"/>
                  </a:lnTo>
                  <a:lnTo>
                    <a:pt x="94" y="76"/>
                  </a:lnTo>
                  <a:lnTo>
                    <a:pt x="75" y="76"/>
                  </a:lnTo>
                  <a:lnTo>
                    <a:pt x="38" y="67"/>
                  </a:lnTo>
                  <a:lnTo>
                    <a:pt x="0" y="67"/>
                  </a:lnTo>
                  <a:lnTo>
                    <a:pt x="0" y="19"/>
                  </a:lnTo>
                  <a:lnTo>
                    <a:pt x="225" y="0"/>
                  </a:lnTo>
                  <a:lnTo>
                    <a:pt x="225" y="105"/>
                  </a:lnTo>
                  <a:lnTo>
                    <a:pt x="253" y="76"/>
                  </a:lnTo>
                  <a:lnTo>
                    <a:pt x="299" y="38"/>
                  </a:lnTo>
                  <a:lnTo>
                    <a:pt x="365" y="9"/>
                  </a:lnTo>
                  <a:lnTo>
                    <a:pt x="4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3" name="Freeform 37"/>
            <p:cNvSpPr>
              <a:spLocks/>
            </p:cNvSpPr>
            <p:nvPr/>
          </p:nvSpPr>
          <p:spPr bwMode="auto">
            <a:xfrm>
              <a:off x="27960" y="1074"/>
              <a:ext cx="878" cy="1794"/>
            </a:xfrm>
            <a:custGeom>
              <a:avLst/>
              <a:gdLst/>
              <a:ahLst/>
              <a:cxnLst>
                <a:cxn ang="0">
                  <a:pos x="794" y="10"/>
                </a:cxn>
                <a:cxn ang="0">
                  <a:pos x="878" y="134"/>
                </a:cxn>
                <a:cxn ang="0">
                  <a:pos x="860" y="172"/>
                </a:cxn>
                <a:cxn ang="0">
                  <a:pos x="832" y="201"/>
                </a:cxn>
                <a:cxn ang="0">
                  <a:pos x="794" y="201"/>
                </a:cxn>
                <a:cxn ang="0">
                  <a:pos x="757" y="172"/>
                </a:cxn>
                <a:cxn ang="0">
                  <a:pos x="748" y="134"/>
                </a:cxn>
                <a:cxn ang="0">
                  <a:pos x="748" y="105"/>
                </a:cxn>
                <a:cxn ang="0">
                  <a:pos x="776" y="77"/>
                </a:cxn>
                <a:cxn ang="0">
                  <a:pos x="776" y="48"/>
                </a:cxn>
                <a:cxn ang="0">
                  <a:pos x="719" y="29"/>
                </a:cxn>
                <a:cxn ang="0">
                  <a:pos x="663" y="39"/>
                </a:cxn>
                <a:cxn ang="0">
                  <a:pos x="598" y="124"/>
                </a:cxn>
                <a:cxn ang="0">
                  <a:pos x="551" y="373"/>
                </a:cxn>
                <a:cxn ang="0">
                  <a:pos x="514" y="888"/>
                </a:cxn>
                <a:cxn ang="0">
                  <a:pos x="486" y="1174"/>
                </a:cxn>
                <a:cxn ang="0">
                  <a:pos x="448" y="1441"/>
                </a:cxn>
                <a:cxn ang="0">
                  <a:pos x="411" y="1594"/>
                </a:cxn>
                <a:cxn ang="0">
                  <a:pos x="318" y="1737"/>
                </a:cxn>
                <a:cxn ang="0">
                  <a:pos x="177" y="1794"/>
                </a:cxn>
                <a:cxn ang="0">
                  <a:pos x="19" y="1727"/>
                </a:cxn>
                <a:cxn ang="0">
                  <a:pos x="0" y="1632"/>
                </a:cxn>
                <a:cxn ang="0">
                  <a:pos x="28" y="1603"/>
                </a:cxn>
                <a:cxn ang="0">
                  <a:pos x="65" y="1594"/>
                </a:cxn>
                <a:cxn ang="0">
                  <a:pos x="103" y="1603"/>
                </a:cxn>
                <a:cxn ang="0">
                  <a:pos x="131" y="1632"/>
                </a:cxn>
                <a:cxn ang="0">
                  <a:pos x="131" y="1679"/>
                </a:cxn>
                <a:cxn ang="0">
                  <a:pos x="112" y="1708"/>
                </a:cxn>
                <a:cxn ang="0">
                  <a:pos x="75" y="1727"/>
                </a:cxn>
                <a:cxn ang="0">
                  <a:pos x="121" y="1756"/>
                </a:cxn>
                <a:cxn ang="0">
                  <a:pos x="177" y="1756"/>
                </a:cxn>
                <a:cxn ang="0">
                  <a:pos x="262" y="1718"/>
                </a:cxn>
                <a:cxn ang="0">
                  <a:pos x="327" y="1555"/>
                </a:cxn>
                <a:cxn ang="0">
                  <a:pos x="336" y="1422"/>
                </a:cxn>
                <a:cxn ang="0">
                  <a:pos x="383" y="897"/>
                </a:cxn>
                <a:cxn ang="0">
                  <a:pos x="411" y="611"/>
                </a:cxn>
                <a:cxn ang="0">
                  <a:pos x="448" y="353"/>
                </a:cxn>
                <a:cxn ang="0">
                  <a:pos x="486" y="201"/>
                </a:cxn>
                <a:cxn ang="0">
                  <a:pos x="561" y="58"/>
                </a:cxn>
                <a:cxn ang="0">
                  <a:pos x="701" y="0"/>
                </a:cxn>
              </a:cxnLst>
              <a:rect l="0" t="0" r="r" b="b"/>
              <a:pathLst>
                <a:path w="878" h="1794">
                  <a:moveTo>
                    <a:pt x="701" y="0"/>
                  </a:moveTo>
                  <a:lnTo>
                    <a:pt x="794" y="10"/>
                  </a:lnTo>
                  <a:lnTo>
                    <a:pt x="850" y="58"/>
                  </a:lnTo>
                  <a:lnTo>
                    <a:pt x="878" y="134"/>
                  </a:lnTo>
                  <a:lnTo>
                    <a:pt x="869" y="153"/>
                  </a:lnTo>
                  <a:lnTo>
                    <a:pt x="860" y="172"/>
                  </a:lnTo>
                  <a:lnTo>
                    <a:pt x="850" y="191"/>
                  </a:lnTo>
                  <a:lnTo>
                    <a:pt x="832" y="201"/>
                  </a:lnTo>
                  <a:lnTo>
                    <a:pt x="813" y="201"/>
                  </a:lnTo>
                  <a:lnTo>
                    <a:pt x="794" y="201"/>
                  </a:lnTo>
                  <a:lnTo>
                    <a:pt x="776" y="191"/>
                  </a:lnTo>
                  <a:lnTo>
                    <a:pt x="757" y="172"/>
                  </a:lnTo>
                  <a:lnTo>
                    <a:pt x="748" y="153"/>
                  </a:lnTo>
                  <a:lnTo>
                    <a:pt x="748" y="134"/>
                  </a:lnTo>
                  <a:lnTo>
                    <a:pt x="748" y="115"/>
                  </a:lnTo>
                  <a:lnTo>
                    <a:pt x="748" y="105"/>
                  </a:lnTo>
                  <a:lnTo>
                    <a:pt x="766" y="86"/>
                  </a:lnTo>
                  <a:lnTo>
                    <a:pt x="776" y="77"/>
                  </a:lnTo>
                  <a:lnTo>
                    <a:pt x="804" y="67"/>
                  </a:lnTo>
                  <a:lnTo>
                    <a:pt x="776" y="48"/>
                  </a:lnTo>
                  <a:lnTo>
                    <a:pt x="748" y="39"/>
                  </a:lnTo>
                  <a:lnTo>
                    <a:pt x="719" y="29"/>
                  </a:lnTo>
                  <a:lnTo>
                    <a:pt x="701" y="29"/>
                  </a:lnTo>
                  <a:lnTo>
                    <a:pt x="663" y="39"/>
                  </a:lnTo>
                  <a:lnTo>
                    <a:pt x="626" y="67"/>
                  </a:lnTo>
                  <a:lnTo>
                    <a:pt x="598" y="124"/>
                  </a:lnTo>
                  <a:lnTo>
                    <a:pt x="570" y="220"/>
                  </a:lnTo>
                  <a:lnTo>
                    <a:pt x="551" y="373"/>
                  </a:lnTo>
                  <a:lnTo>
                    <a:pt x="523" y="773"/>
                  </a:lnTo>
                  <a:lnTo>
                    <a:pt x="514" y="888"/>
                  </a:lnTo>
                  <a:lnTo>
                    <a:pt x="505" y="1031"/>
                  </a:lnTo>
                  <a:lnTo>
                    <a:pt x="486" y="1174"/>
                  </a:lnTo>
                  <a:lnTo>
                    <a:pt x="467" y="1327"/>
                  </a:lnTo>
                  <a:lnTo>
                    <a:pt x="448" y="1441"/>
                  </a:lnTo>
                  <a:lnTo>
                    <a:pt x="439" y="1508"/>
                  </a:lnTo>
                  <a:lnTo>
                    <a:pt x="411" y="1594"/>
                  </a:lnTo>
                  <a:lnTo>
                    <a:pt x="374" y="1670"/>
                  </a:lnTo>
                  <a:lnTo>
                    <a:pt x="318" y="1737"/>
                  </a:lnTo>
                  <a:lnTo>
                    <a:pt x="252" y="1784"/>
                  </a:lnTo>
                  <a:lnTo>
                    <a:pt x="177" y="1794"/>
                  </a:lnTo>
                  <a:lnTo>
                    <a:pt x="84" y="1775"/>
                  </a:lnTo>
                  <a:lnTo>
                    <a:pt x="19" y="1727"/>
                  </a:lnTo>
                  <a:lnTo>
                    <a:pt x="0" y="1660"/>
                  </a:lnTo>
                  <a:lnTo>
                    <a:pt x="0" y="1632"/>
                  </a:lnTo>
                  <a:lnTo>
                    <a:pt x="9" y="1613"/>
                  </a:lnTo>
                  <a:lnTo>
                    <a:pt x="28" y="1603"/>
                  </a:lnTo>
                  <a:lnTo>
                    <a:pt x="47" y="1594"/>
                  </a:lnTo>
                  <a:lnTo>
                    <a:pt x="65" y="1594"/>
                  </a:lnTo>
                  <a:lnTo>
                    <a:pt x="84" y="1594"/>
                  </a:lnTo>
                  <a:lnTo>
                    <a:pt x="103" y="1603"/>
                  </a:lnTo>
                  <a:lnTo>
                    <a:pt x="112" y="1613"/>
                  </a:lnTo>
                  <a:lnTo>
                    <a:pt x="131" y="1632"/>
                  </a:lnTo>
                  <a:lnTo>
                    <a:pt x="131" y="1660"/>
                  </a:lnTo>
                  <a:lnTo>
                    <a:pt x="131" y="1679"/>
                  </a:lnTo>
                  <a:lnTo>
                    <a:pt x="121" y="1689"/>
                  </a:lnTo>
                  <a:lnTo>
                    <a:pt x="112" y="1708"/>
                  </a:lnTo>
                  <a:lnTo>
                    <a:pt x="93" y="1718"/>
                  </a:lnTo>
                  <a:lnTo>
                    <a:pt x="75" y="1727"/>
                  </a:lnTo>
                  <a:lnTo>
                    <a:pt x="93" y="1746"/>
                  </a:lnTo>
                  <a:lnTo>
                    <a:pt x="121" y="1756"/>
                  </a:lnTo>
                  <a:lnTo>
                    <a:pt x="149" y="1756"/>
                  </a:lnTo>
                  <a:lnTo>
                    <a:pt x="177" y="1756"/>
                  </a:lnTo>
                  <a:lnTo>
                    <a:pt x="224" y="1746"/>
                  </a:lnTo>
                  <a:lnTo>
                    <a:pt x="262" y="1718"/>
                  </a:lnTo>
                  <a:lnTo>
                    <a:pt x="299" y="1660"/>
                  </a:lnTo>
                  <a:lnTo>
                    <a:pt x="327" y="1555"/>
                  </a:lnTo>
                  <a:lnTo>
                    <a:pt x="336" y="1422"/>
                  </a:lnTo>
                  <a:lnTo>
                    <a:pt x="336" y="1422"/>
                  </a:lnTo>
                  <a:lnTo>
                    <a:pt x="374" y="1012"/>
                  </a:lnTo>
                  <a:lnTo>
                    <a:pt x="383" y="897"/>
                  </a:lnTo>
                  <a:lnTo>
                    <a:pt x="392" y="764"/>
                  </a:lnTo>
                  <a:lnTo>
                    <a:pt x="411" y="611"/>
                  </a:lnTo>
                  <a:lnTo>
                    <a:pt x="430" y="468"/>
                  </a:lnTo>
                  <a:lnTo>
                    <a:pt x="448" y="353"/>
                  </a:lnTo>
                  <a:lnTo>
                    <a:pt x="467" y="277"/>
                  </a:lnTo>
                  <a:lnTo>
                    <a:pt x="486" y="201"/>
                  </a:lnTo>
                  <a:lnTo>
                    <a:pt x="514" y="124"/>
                  </a:lnTo>
                  <a:lnTo>
                    <a:pt x="561" y="58"/>
                  </a:lnTo>
                  <a:lnTo>
                    <a:pt x="626" y="10"/>
                  </a:lnTo>
                  <a:lnTo>
                    <a:pt x="7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4" name="Freeform 38"/>
            <p:cNvSpPr>
              <a:spLocks noEditPoints="1"/>
            </p:cNvSpPr>
            <p:nvPr/>
          </p:nvSpPr>
          <p:spPr bwMode="auto">
            <a:xfrm>
              <a:off x="28736" y="2448"/>
              <a:ext cx="663" cy="763"/>
            </a:xfrm>
            <a:custGeom>
              <a:avLst/>
              <a:gdLst/>
              <a:ahLst/>
              <a:cxnLst>
                <a:cxn ang="0">
                  <a:pos x="56" y="515"/>
                </a:cxn>
                <a:cxn ang="0">
                  <a:pos x="28" y="658"/>
                </a:cxn>
                <a:cxn ang="0">
                  <a:pos x="37" y="706"/>
                </a:cxn>
                <a:cxn ang="0">
                  <a:pos x="65" y="735"/>
                </a:cxn>
                <a:cxn ang="0">
                  <a:pos x="112" y="725"/>
                </a:cxn>
                <a:cxn ang="0">
                  <a:pos x="158" y="678"/>
                </a:cxn>
                <a:cxn ang="0">
                  <a:pos x="177" y="620"/>
                </a:cxn>
                <a:cxn ang="0">
                  <a:pos x="177" y="582"/>
                </a:cxn>
                <a:cxn ang="0">
                  <a:pos x="121" y="515"/>
                </a:cxn>
                <a:cxn ang="0">
                  <a:pos x="74" y="468"/>
                </a:cxn>
                <a:cxn ang="0">
                  <a:pos x="196" y="10"/>
                </a:cxn>
                <a:cxn ang="0">
                  <a:pos x="205" y="19"/>
                </a:cxn>
                <a:cxn ang="0">
                  <a:pos x="196" y="38"/>
                </a:cxn>
                <a:cxn ang="0">
                  <a:pos x="140" y="67"/>
                </a:cxn>
                <a:cxn ang="0">
                  <a:pos x="65" y="201"/>
                </a:cxn>
                <a:cxn ang="0">
                  <a:pos x="56" y="296"/>
                </a:cxn>
                <a:cxn ang="0">
                  <a:pos x="84" y="344"/>
                </a:cxn>
                <a:cxn ang="0">
                  <a:pos x="261" y="134"/>
                </a:cxn>
                <a:cxn ang="0">
                  <a:pos x="486" y="48"/>
                </a:cxn>
                <a:cxn ang="0">
                  <a:pos x="635" y="134"/>
                </a:cxn>
                <a:cxn ang="0">
                  <a:pos x="635" y="344"/>
                </a:cxn>
                <a:cxn ang="0">
                  <a:pos x="486" y="506"/>
                </a:cxn>
                <a:cxn ang="0">
                  <a:pos x="345" y="525"/>
                </a:cxn>
                <a:cxn ang="0">
                  <a:pos x="289" y="487"/>
                </a:cxn>
                <a:cxn ang="0">
                  <a:pos x="271" y="429"/>
                </a:cxn>
                <a:cxn ang="0">
                  <a:pos x="271" y="401"/>
                </a:cxn>
                <a:cxn ang="0">
                  <a:pos x="289" y="382"/>
                </a:cxn>
                <a:cxn ang="0">
                  <a:pos x="317" y="382"/>
                </a:cxn>
                <a:cxn ang="0">
                  <a:pos x="327" y="401"/>
                </a:cxn>
                <a:cxn ang="0">
                  <a:pos x="317" y="429"/>
                </a:cxn>
                <a:cxn ang="0">
                  <a:pos x="308" y="458"/>
                </a:cxn>
                <a:cxn ang="0">
                  <a:pos x="336" y="487"/>
                </a:cxn>
                <a:cxn ang="0">
                  <a:pos x="383" y="496"/>
                </a:cxn>
                <a:cxn ang="0">
                  <a:pos x="429" y="487"/>
                </a:cxn>
                <a:cxn ang="0">
                  <a:pos x="495" y="449"/>
                </a:cxn>
                <a:cxn ang="0">
                  <a:pos x="551" y="334"/>
                </a:cxn>
                <a:cxn ang="0">
                  <a:pos x="579" y="201"/>
                </a:cxn>
                <a:cxn ang="0">
                  <a:pos x="560" y="134"/>
                </a:cxn>
                <a:cxn ang="0">
                  <a:pos x="523" y="86"/>
                </a:cxn>
                <a:cxn ang="0">
                  <a:pos x="383" y="105"/>
                </a:cxn>
                <a:cxn ang="0">
                  <a:pos x="186" y="258"/>
                </a:cxn>
                <a:cxn ang="0">
                  <a:pos x="112" y="382"/>
                </a:cxn>
                <a:cxn ang="0">
                  <a:pos x="140" y="410"/>
                </a:cxn>
                <a:cxn ang="0">
                  <a:pos x="168" y="449"/>
                </a:cxn>
                <a:cxn ang="0">
                  <a:pos x="205" y="496"/>
                </a:cxn>
                <a:cxn ang="0">
                  <a:pos x="233" y="534"/>
                </a:cxn>
                <a:cxn ang="0">
                  <a:pos x="243" y="582"/>
                </a:cxn>
                <a:cxn ang="0">
                  <a:pos x="158" y="735"/>
                </a:cxn>
                <a:cxn ang="0">
                  <a:pos x="56" y="763"/>
                </a:cxn>
                <a:cxn ang="0">
                  <a:pos x="18" y="735"/>
                </a:cxn>
                <a:cxn ang="0">
                  <a:pos x="0" y="697"/>
                </a:cxn>
                <a:cxn ang="0">
                  <a:pos x="0" y="658"/>
                </a:cxn>
                <a:cxn ang="0">
                  <a:pos x="0" y="573"/>
                </a:cxn>
                <a:cxn ang="0">
                  <a:pos x="46" y="429"/>
                </a:cxn>
                <a:cxn ang="0">
                  <a:pos x="18" y="401"/>
                </a:cxn>
                <a:cxn ang="0">
                  <a:pos x="0" y="344"/>
                </a:cxn>
                <a:cxn ang="0">
                  <a:pos x="18" y="191"/>
                </a:cxn>
                <a:cxn ang="0">
                  <a:pos x="121" y="29"/>
                </a:cxn>
              </a:cxnLst>
              <a:rect l="0" t="0" r="r" b="b"/>
              <a:pathLst>
                <a:path w="663" h="763">
                  <a:moveTo>
                    <a:pt x="74" y="468"/>
                  </a:moveTo>
                  <a:lnTo>
                    <a:pt x="56" y="515"/>
                  </a:lnTo>
                  <a:lnTo>
                    <a:pt x="37" y="592"/>
                  </a:lnTo>
                  <a:lnTo>
                    <a:pt x="28" y="658"/>
                  </a:lnTo>
                  <a:lnTo>
                    <a:pt x="37" y="687"/>
                  </a:lnTo>
                  <a:lnTo>
                    <a:pt x="37" y="706"/>
                  </a:lnTo>
                  <a:lnTo>
                    <a:pt x="56" y="725"/>
                  </a:lnTo>
                  <a:lnTo>
                    <a:pt x="65" y="735"/>
                  </a:lnTo>
                  <a:lnTo>
                    <a:pt x="84" y="735"/>
                  </a:lnTo>
                  <a:lnTo>
                    <a:pt x="112" y="725"/>
                  </a:lnTo>
                  <a:lnTo>
                    <a:pt x="140" y="706"/>
                  </a:lnTo>
                  <a:lnTo>
                    <a:pt x="158" y="678"/>
                  </a:lnTo>
                  <a:lnTo>
                    <a:pt x="177" y="649"/>
                  </a:lnTo>
                  <a:lnTo>
                    <a:pt x="177" y="620"/>
                  </a:lnTo>
                  <a:lnTo>
                    <a:pt x="177" y="592"/>
                  </a:lnTo>
                  <a:lnTo>
                    <a:pt x="177" y="582"/>
                  </a:lnTo>
                  <a:lnTo>
                    <a:pt x="168" y="573"/>
                  </a:lnTo>
                  <a:lnTo>
                    <a:pt x="121" y="515"/>
                  </a:lnTo>
                  <a:lnTo>
                    <a:pt x="74" y="468"/>
                  </a:lnTo>
                  <a:lnTo>
                    <a:pt x="74" y="468"/>
                  </a:lnTo>
                  <a:close/>
                  <a:moveTo>
                    <a:pt x="186" y="0"/>
                  </a:moveTo>
                  <a:lnTo>
                    <a:pt x="196" y="10"/>
                  </a:lnTo>
                  <a:lnTo>
                    <a:pt x="205" y="10"/>
                  </a:lnTo>
                  <a:lnTo>
                    <a:pt x="205" y="19"/>
                  </a:lnTo>
                  <a:lnTo>
                    <a:pt x="205" y="29"/>
                  </a:lnTo>
                  <a:lnTo>
                    <a:pt x="196" y="38"/>
                  </a:lnTo>
                  <a:lnTo>
                    <a:pt x="186" y="38"/>
                  </a:lnTo>
                  <a:lnTo>
                    <a:pt x="140" y="67"/>
                  </a:lnTo>
                  <a:lnTo>
                    <a:pt x="93" y="124"/>
                  </a:lnTo>
                  <a:lnTo>
                    <a:pt x="65" y="201"/>
                  </a:lnTo>
                  <a:lnTo>
                    <a:pt x="56" y="267"/>
                  </a:lnTo>
                  <a:lnTo>
                    <a:pt x="56" y="296"/>
                  </a:lnTo>
                  <a:lnTo>
                    <a:pt x="65" y="325"/>
                  </a:lnTo>
                  <a:lnTo>
                    <a:pt x="84" y="344"/>
                  </a:lnTo>
                  <a:lnTo>
                    <a:pt x="168" y="229"/>
                  </a:lnTo>
                  <a:lnTo>
                    <a:pt x="261" y="134"/>
                  </a:lnTo>
                  <a:lnTo>
                    <a:pt x="373" y="77"/>
                  </a:lnTo>
                  <a:lnTo>
                    <a:pt x="486" y="48"/>
                  </a:lnTo>
                  <a:lnTo>
                    <a:pt x="579" y="77"/>
                  </a:lnTo>
                  <a:lnTo>
                    <a:pt x="635" y="134"/>
                  </a:lnTo>
                  <a:lnTo>
                    <a:pt x="663" y="229"/>
                  </a:lnTo>
                  <a:lnTo>
                    <a:pt x="635" y="344"/>
                  </a:lnTo>
                  <a:lnTo>
                    <a:pt x="570" y="439"/>
                  </a:lnTo>
                  <a:lnTo>
                    <a:pt x="486" y="506"/>
                  </a:lnTo>
                  <a:lnTo>
                    <a:pt x="383" y="534"/>
                  </a:lnTo>
                  <a:lnTo>
                    <a:pt x="345" y="525"/>
                  </a:lnTo>
                  <a:lnTo>
                    <a:pt x="308" y="515"/>
                  </a:lnTo>
                  <a:lnTo>
                    <a:pt x="289" y="487"/>
                  </a:lnTo>
                  <a:lnTo>
                    <a:pt x="271" y="468"/>
                  </a:lnTo>
                  <a:lnTo>
                    <a:pt x="271" y="429"/>
                  </a:lnTo>
                  <a:lnTo>
                    <a:pt x="271" y="420"/>
                  </a:lnTo>
                  <a:lnTo>
                    <a:pt x="271" y="401"/>
                  </a:lnTo>
                  <a:lnTo>
                    <a:pt x="280" y="391"/>
                  </a:lnTo>
                  <a:lnTo>
                    <a:pt x="289" y="382"/>
                  </a:lnTo>
                  <a:lnTo>
                    <a:pt x="308" y="382"/>
                  </a:lnTo>
                  <a:lnTo>
                    <a:pt x="317" y="382"/>
                  </a:lnTo>
                  <a:lnTo>
                    <a:pt x="327" y="391"/>
                  </a:lnTo>
                  <a:lnTo>
                    <a:pt x="327" y="401"/>
                  </a:lnTo>
                  <a:lnTo>
                    <a:pt x="327" y="420"/>
                  </a:lnTo>
                  <a:lnTo>
                    <a:pt x="317" y="429"/>
                  </a:lnTo>
                  <a:lnTo>
                    <a:pt x="308" y="439"/>
                  </a:lnTo>
                  <a:lnTo>
                    <a:pt x="308" y="458"/>
                  </a:lnTo>
                  <a:lnTo>
                    <a:pt x="327" y="477"/>
                  </a:lnTo>
                  <a:lnTo>
                    <a:pt x="336" y="487"/>
                  </a:lnTo>
                  <a:lnTo>
                    <a:pt x="364" y="496"/>
                  </a:lnTo>
                  <a:lnTo>
                    <a:pt x="383" y="496"/>
                  </a:lnTo>
                  <a:lnTo>
                    <a:pt x="411" y="496"/>
                  </a:lnTo>
                  <a:lnTo>
                    <a:pt x="429" y="487"/>
                  </a:lnTo>
                  <a:lnTo>
                    <a:pt x="467" y="468"/>
                  </a:lnTo>
                  <a:lnTo>
                    <a:pt x="495" y="449"/>
                  </a:lnTo>
                  <a:lnTo>
                    <a:pt x="523" y="410"/>
                  </a:lnTo>
                  <a:lnTo>
                    <a:pt x="551" y="334"/>
                  </a:lnTo>
                  <a:lnTo>
                    <a:pt x="570" y="258"/>
                  </a:lnTo>
                  <a:lnTo>
                    <a:pt x="579" y="201"/>
                  </a:lnTo>
                  <a:lnTo>
                    <a:pt x="579" y="162"/>
                  </a:lnTo>
                  <a:lnTo>
                    <a:pt x="560" y="134"/>
                  </a:lnTo>
                  <a:lnTo>
                    <a:pt x="551" y="105"/>
                  </a:lnTo>
                  <a:lnTo>
                    <a:pt x="523" y="86"/>
                  </a:lnTo>
                  <a:lnTo>
                    <a:pt x="486" y="86"/>
                  </a:lnTo>
                  <a:lnTo>
                    <a:pt x="383" y="105"/>
                  </a:lnTo>
                  <a:lnTo>
                    <a:pt x="280" y="162"/>
                  </a:lnTo>
                  <a:lnTo>
                    <a:pt x="186" y="258"/>
                  </a:lnTo>
                  <a:lnTo>
                    <a:pt x="112" y="382"/>
                  </a:lnTo>
                  <a:lnTo>
                    <a:pt x="112" y="382"/>
                  </a:lnTo>
                  <a:lnTo>
                    <a:pt x="121" y="391"/>
                  </a:lnTo>
                  <a:lnTo>
                    <a:pt x="140" y="410"/>
                  </a:lnTo>
                  <a:lnTo>
                    <a:pt x="149" y="429"/>
                  </a:lnTo>
                  <a:lnTo>
                    <a:pt x="168" y="449"/>
                  </a:lnTo>
                  <a:lnTo>
                    <a:pt x="186" y="468"/>
                  </a:lnTo>
                  <a:lnTo>
                    <a:pt x="205" y="496"/>
                  </a:lnTo>
                  <a:lnTo>
                    <a:pt x="224" y="515"/>
                  </a:lnTo>
                  <a:lnTo>
                    <a:pt x="233" y="534"/>
                  </a:lnTo>
                  <a:lnTo>
                    <a:pt x="243" y="554"/>
                  </a:lnTo>
                  <a:lnTo>
                    <a:pt x="243" y="582"/>
                  </a:lnTo>
                  <a:lnTo>
                    <a:pt x="215" y="668"/>
                  </a:lnTo>
                  <a:lnTo>
                    <a:pt x="158" y="735"/>
                  </a:lnTo>
                  <a:lnTo>
                    <a:pt x="84" y="763"/>
                  </a:lnTo>
                  <a:lnTo>
                    <a:pt x="56" y="763"/>
                  </a:lnTo>
                  <a:lnTo>
                    <a:pt x="28" y="754"/>
                  </a:lnTo>
                  <a:lnTo>
                    <a:pt x="18" y="735"/>
                  </a:lnTo>
                  <a:lnTo>
                    <a:pt x="9" y="716"/>
                  </a:lnTo>
                  <a:lnTo>
                    <a:pt x="0" y="697"/>
                  </a:lnTo>
                  <a:lnTo>
                    <a:pt x="0" y="678"/>
                  </a:lnTo>
                  <a:lnTo>
                    <a:pt x="0" y="658"/>
                  </a:lnTo>
                  <a:lnTo>
                    <a:pt x="0" y="649"/>
                  </a:lnTo>
                  <a:lnTo>
                    <a:pt x="0" y="573"/>
                  </a:lnTo>
                  <a:lnTo>
                    <a:pt x="18" y="496"/>
                  </a:lnTo>
                  <a:lnTo>
                    <a:pt x="46" y="429"/>
                  </a:lnTo>
                  <a:lnTo>
                    <a:pt x="28" y="420"/>
                  </a:lnTo>
                  <a:lnTo>
                    <a:pt x="18" y="401"/>
                  </a:lnTo>
                  <a:lnTo>
                    <a:pt x="9" y="372"/>
                  </a:lnTo>
                  <a:lnTo>
                    <a:pt x="0" y="344"/>
                  </a:lnTo>
                  <a:lnTo>
                    <a:pt x="0" y="305"/>
                  </a:lnTo>
                  <a:lnTo>
                    <a:pt x="18" y="191"/>
                  </a:lnTo>
                  <a:lnTo>
                    <a:pt x="65" y="96"/>
                  </a:lnTo>
                  <a:lnTo>
                    <a:pt x="121" y="29"/>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5" name="Freeform 39"/>
            <p:cNvSpPr>
              <a:spLocks noEditPoints="1"/>
            </p:cNvSpPr>
            <p:nvPr/>
          </p:nvSpPr>
          <p:spPr bwMode="auto">
            <a:xfrm>
              <a:off x="29829" y="1208"/>
              <a:ext cx="1224" cy="1259"/>
            </a:xfrm>
            <a:custGeom>
              <a:avLst/>
              <a:gdLst/>
              <a:ahLst/>
              <a:cxnLst>
                <a:cxn ang="0">
                  <a:pos x="841" y="258"/>
                </a:cxn>
                <a:cxn ang="0">
                  <a:pos x="729" y="487"/>
                </a:cxn>
                <a:cxn ang="0">
                  <a:pos x="682" y="572"/>
                </a:cxn>
                <a:cxn ang="0">
                  <a:pos x="579" y="744"/>
                </a:cxn>
                <a:cxn ang="0">
                  <a:pos x="542" y="830"/>
                </a:cxn>
                <a:cxn ang="0">
                  <a:pos x="589" y="820"/>
                </a:cxn>
                <a:cxn ang="0">
                  <a:pos x="897" y="820"/>
                </a:cxn>
                <a:cxn ang="0">
                  <a:pos x="878" y="639"/>
                </a:cxn>
                <a:cxn ang="0">
                  <a:pos x="869" y="296"/>
                </a:cxn>
                <a:cxn ang="0">
                  <a:pos x="869" y="200"/>
                </a:cxn>
                <a:cxn ang="0">
                  <a:pos x="1000" y="10"/>
                </a:cxn>
                <a:cxn ang="0">
                  <a:pos x="1009" y="38"/>
                </a:cxn>
                <a:cxn ang="0">
                  <a:pos x="1009" y="162"/>
                </a:cxn>
                <a:cxn ang="0">
                  <a:pos x="1037" y="792"/>
                </a:cxn>
                <a:cxn ang="0">
                  <a:pos x="1056" y="944"/>
                </a:cxn>
                <a:cxn ang="0">
                  <a:pos x="1075" y="1049"/>
                </a:cxn>
                <a:cxn ang="0">
                  <a:pos x="1093" y="1116"/>
                </a:cxn>
                <a:cxn ang="0">
                  <a:pos x="1140" y="1135"/>
                </a:cxn>
                <a:cxn ang="0">
                  <a:pos x="1140" y="1135"/>
                </a:cxn>
                <a:cxn ang="0">
                  <a:pos x="1159" y="1126"/>
                </a:cxn>
                <a:cxn ang="0">
                  <a:pos x="1196" y="1107"/>
                </a:cxn>
                <a:cxn ang="0">
                  <a:pos x="1224" y="1107"/>
                </a:cxn>
                <a:cxn ang="0">
                  <a:pos x="1206" y="1145"/>
                </a:cxn>
                <a:cxn ang="0">
                  <a:pos x="1093" y="1212"/>
                </a:cxn>
                <a:cxn ang="0">
                  <a:pos x="1000" y="1221"/>
                </a:cxn>
                <a:cxn ang="0">
                  <a:pos x="963" y="1193"/>
                </a:cxn>
                <a:cxn ang="0">
                  <a:pos x="944" y="1145"/>
                </a:cxn>
                <a:cxn ang="0">
                  <a:pos x="925" y="1068"/>
                </a:cxn>
                <a:cxn ang="0">
                  <a:pos x="906" y="906"/>
                </a:cxn>
                <a:cxn ang="0">
                  <a:pos x="467" y="906"/>
                </a:cxn>
                <a:cxn ang="0">
                  <a:pos x="392" y="1021"/>
                </a:cxn>
                <a:cxn ang="0">
                  <a:pos x="271" y="1173"/>
                </a:cxn>
                <a:cxn ang="0">
                  <a:pos x="140" y="1259"/>
                </a:cxn>
                <a:cxn ang="0">
                  <a:pos x="56" y="1231"/>
                </a:cxn>
                <a:cxn ang="0">
                  <a:pos x="9" y="1154"/>
                </a:cxn>
                <a:cxn ang="0">
                  <a:pos x="0" y="1097"/>
                </a:cxn>
                <a:cxn ang="0">
                  <a:pos x="19" y="1040"/>
                </a:cxn>
                <a:cxn ang="0">
                  <a:pos x="47" y="1002"/>
                </a:cxn>
                <a:cxn ang="0">
                  <a:pos x="65" y="1002"/>
                </a:cxn>
                <a:cxn ang="0">
                  <a:pos x="84" y="1040"/>
                </a:cxn>
                <a:cxn ang="0">
                  <a:pos x="131" y="1088"/>
                </a:cxn>
                <a:cxn ang="0">
                  <a:pos x="196" y="1107"/>
                </a:cxn>
                <a:cxn ang="0">
                  <a:pos x="299" y="1030"/>
                </a:cxn>
                <a:cxn ang="0">
                  <a:pos x="430" y="868"/>
                </a:cxn>
                <a:cxn ang="0">
                  <a:pos x="533" y="696"/>
                </a:cxn>
                <a:cxn ang="0">
                  <a:pos x="738" y="343"/>
                </a:cxn>
                <a:cxn ang="0">
                  <a:pos x="869" y="76"/>
                </a:cxn>
                <a:cxn ang="0">
                  <a:pos x="925" y="29"/>
                </a:cxn>
                <a:cxn ang="0">
                  <a:pos x="972" y="10"/>
                </a:cxn>
              </a:cxnLst>
              <a:rect l="0" t="0" r="r" b="b"/>
              <a:pathLst>
                <a:path w="1224" h="1259">
                  <a:moveTo>
                    <a:pt x="869" y="200"/>
                  </a:moveTo>
                  <a:lnTo>
                    <a:pt x="841" y="258"/>
                  </a:lnTo>
                  <a:lnTo>
                    <a:pt x="794" y="353"/>
                  </a:lnTo>
                  <a:lnTo>
                    <a:pt x="729" y="487"/>
                  </a:lnTo>
                  <a:lnTo>
                    <a:pt x="710" y="515"/>
                  </a:lnTo>
                  <a:lnTo>
                    <a:pt x="682" y="572"/>
                  </a:lnTo>
                  <a:lnTo>
                    <a:pt x="635" y="649"/>
                  </a:lnTo>
                  <a:lnTo>
                    <a:pt x="579" y="744"/>
                  </a:lnTo>
                  <a:lnTo>
                    <a:pt x="514" y="840"/>
                  </a:lnTo>
                  <a:lnTo>
                    <a:pt x="542" y="830"/>
                  </a:lnTo>
                  <a:lnTo>
                    <a:pt x="561" y="820"/>
                  </a:lnTo>
                  <a:lnTo>
                    <a:pt x="589" y="820"/>
                  </a:lnTo>
                  <a:lnTo>
                    <a:pt x="607" y="820"/>
                  </a:lnTo>
                  <a:lnTo>
                    <a:pt x="897" y="820"/>
                  </a:lnTo>
                  <a:lnTo>
                    <a:pt x="888" y="725"/>
                  </a:lnTo>
                  <a:lnTo>
                    <a:pt x="878" y="639"/>
                  </a:lnTo>
                  <a:lnTo>
                    <a:pt x="878" y="582"/>
                  </a:lnTo>
                  <a:lnTo>
                    <a:pt x="869" y="296"/>
                  </a:lnTo>
                  <a:lnTo>
                    <a:pt x="869" y="200"/>
                  </a:lnTo>
                  <a:lnTo>
                    <a:pt x="869" y="200"/>
                  </a:lnTo>
                  <a:close/>
                  <a:moveTo>
                    <a:pt x="991" y="0"/>
                  </a:moveTo>
                  <a:lnTo>
                    <a:pt x="1000" y="10"/>
                  </a:lnTo>
                  <a:lnTo>
                    <a:pt x="1009" y="19"/>
                  </a:lnTo>
                  <a:lnTo>
                    <a:pt x="1009" y="38"/>
                  </a:lnTo>
                  <a:lnTo>
                    <a:pt x="1009" y="95"/>
                  </a:lnTo>
                  <a:lnTo>
                    <a:pt x="1009" y="162"/>
                  </a:lnTo>
                  <a:lnTo>
                    <a:pt x="1019" y="649"/>
                  </a:lnTo>
                  <a:lnTo>
                    <a:pt x="1037" y="792"/>
                  </a:lnTo>
                  <a:lnTo>
                    <a:pt x="1047" y="878"/>
                  </a:lnTo>
                  <a:lnTo>
                    <a:pt x="1056" y="944"/>
                  </a:lnTo>
                  <a:lnTo>
                    <a:pt x="1065" y="992"/>
                  </a:lnTo>
                  <a:lnTo>
                    <a:pt x="1075" y="1049"/>
                  </a:lnTo>
                  <a:lnTo>
                    <a:pt x="1084" y="1088"/>
                  </a:lnTo>
                  <a:lnTo>
                    <a:pt x="1093" y="1116"/>
                  </a:lnTo>
                  <a:lnTo>
                    <a:pt x="1112" y="1126"/>
                  </a:lnTo>
                  <a:lnTo>
                    <a:pt x="1140" y="1135"/>
                  </a:lnTo>
                  <a:lnTo>
                    <a:pt x="1140" y="1135"/>
                  </a:lnTo>
                  <a:lnTo>
                    <a:pt x="1140" y="1135"/>
                  </a:lnTo>
                  <a:lnTo>
                    <a:pt x="1149" y="1126"/>
                  </a:lnTo>
                  <a:lnTo>
                    <a:pt x="1159" y="1126"/>
                  </a:lnTo>
                  <a:lnTo>
                    <a:pt x="1178" y="1116"/>
                  </a:lnTo>
                  <a:lnTo>
                    <a:pt x="1196" y="1107"/>
                  </a:lnTo>
                  <a:lnTo>
                    <a:pt x="1215" y="1107"/>
                  </a:lnTo>
                  <a:lnTo>
                    <a:pt x="1224" y="1107"/>
                  </a:lnTo>
                  <a:lnTo>
                    <a:pt x="1224" y="1116"/>
                  </a:lnTo>
                  <a:lnTo>
                    <a:pt x="1206" y="1145"/>
                  </a:lnTo>
                  <a:lnTo>
                    <a:pt x="1159" y="1183"/>
                  </a:lnTo>
                  <a:lnTo>
                    <a:pt x="1093" y="1212"/>
                  </a:lnTo>
                  <a:lnTo>
                    <a:pt x="1028" y="1221"/>
                  </a:lnTo>
                  <a:lnTo>
                    <a:pt x="1000" y="1221"/>
                  </a:lnTo>
                  <a:lnTo>
                    <a:pt x="981" y="1212"/>
                  </a:lnTo>
                  <a:lnTo>
                    <a:pt x="963" y="1193"/>
                  </a:lnTo>
                  <a:lnTo>
                    <a:pt x="953" y="1173"/>
                  </a:lnTo>
                  <a:lnTo>
                    <a:pt x="944" y="1145"/>
                  </a:lnTo>
                  <a:lnTo>
                    <a:pt x="935" y="1116"/>
                  </a:lnTo>
                  <a:lnTo>
                    <a:pt x="925" y="1068"/>
                  </a:lnTo>
                  <a:lnTo>
                    <a:pt x="916" y="1002"/>
                  </a:lnTo>
                  <a:lnTo>
                    <a:pt x="906" y="906"/>
                  </a:lnTo>
                  <a:lnTo>
                    <a:pt x="906" y="906"/>
                  </a:lnTo>
                  <a:lnTo>
                    <a:pt x="467" y="906"/>
                  </a:lnTo>
                  <a:lnTo>
                    <a:pt x="439" y="954"/>
                  </a:lnTo>
                  <a:lnTo>
                    <a:pt x="392" y="1021"/>
                  </a:lnTo>
                  <a:lnTo>
                    <a:pt x="336" y="1107"/>
                  </a:lnTo>
                  <a:lnTo>
                    <a:pt x="271" y="1173"/>
                  </a:lnTo>
                  <a:lnTo>
                    <a:pt x="206" y="1231"/>
                  </a:lnTo>
                  <a:lnTo>
                    <a:pt x="140" y="1259"/>
                  </a:lnTo>
                  <a:lnTo>
                    <a:pt x="103" y="1250"/>
                  </a:lnTo>
                  <a:lnTo>
                    <a:pt x="56" y="1231"/>
                  </a:lnTo>
                  <a:lnTo>
                    <a:pt x="28" y="1193"/>
                  </a:lnTo>
                  <a:lnTo>
                    <a:pt x="9" y="1154"/>
                  </a:lnTo>
                  <a:lnTo>
                    <a:pt x="0" y="1116"/>
                  </a:lnTo>
                  <a:lnTo>
                    <a:pt x="0" y="1097"/>
                  </a:lnTo>
                  <a:lnTo>
                    <a:pt x="9" y="1068"/>
                  </a:lnTo>
                  <a:lnTo>
                    <a:pt x="19" y="1040"/>
                  </a:lnTo>
                  <a:lnTo>
                    <a:pt x="37" y="1021"/>
                  </a:lnTo>
                  <a:lnTo>
                    <a:pt x="47" y="1002"/>
                  </a:lnTo>
                  <a:lnTo>
                    <a:pt x="56" y="992"/>
                  </a:lnTo>
                  <a:lnTo>
                    <a:pt x="65" y="1002"/>
                  </a:lnTo>
                  <a:lnTo>
                    <a:pt x="65" y="1011"/>
                  </a:lnTo>
                  <a:lnTo>
                    <a:pt x="84" y="1040"/>
                  </a:lnTo>
                  <a:lnTo>
                    <a:pt x="103" y="1068"/>
                  </a:lnTo>
                  <a:lnTo>
                    <a:pt x="131" y="1088"/>
                  </a:lnTo>
                  <a:lnTo>
                    <a:pt x="159" y="1097"/>
                  </a:lnTo>
                  <a:lnTo>
                    <a:pt x="196" y="1107"/>
                  </a:lnTo>
                  <a:lnTo>
                    <a:pt x="243" y="1088"/>
                  </a:lnTo>
                  <a:lnTo>
                    <a:pt x="299" y="1030"/>
                  </a:lnTo>
                  <a:lnTo>
                    <a:pt x="364" y="954"/>
                  </a:lnTo>
                  <a:lnTo>
                    <a:pt x="430" y="868"/>
                  </a:lnTo>
                  <a:lnTo>
                    <a:pt x="486" y="773"/>
                  </a:lnTo>
                  <a:lnTo>
                    <a:pt x="533" y="696"/>
                  </a:lnTo>
                  <a:lnTo>
                    <a:pt x="635" y="544"/>
                  </a:lnTo>
                  <a:lnTo>
                    <a:pt x="738" y="343"/>
                  </a:lnTo>
                  <a:lnTo>
                    <a:pt x="860" y="95"/>
                  </a:lnTo>
                  <a:lnTo>
                    <a:pt x="869" y="76"/>
                  </a:lnTo>
                  <a:lnTo>
                    <a:pt x="897" y="48"/>
                  </a:lnTo>
                  <a:lnTo>
                    <a:pt x="925" y="29"/>
                  </a:lnTo>
                  <a:lnTo>
                    <a:pt x="944" y="19"/>
                  </a:lnTo>
                  <a:lnTo>
                    <a:pt x="972" y="10"/>
                  </a:lnTo>
                  <a:lnTo>
                    <a:pt x="9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2738283" y="1536664"/>
            <a:ext cx="6236770" cy="646331"/>
          </a:xfrm>
          <a:prstGeom prst="rect">
            <a:avLst/>
          </a:prstGeom>
          <a:noFill/>
        </p:spPr>
        <p:txBody>
          <a:bodyPr wrap="square" rtlCol="0">
            <a:spAutoFit/>
          </a:bodyPr>
          <a:lstStyle/>
          <a:p>
            <a:r>
              <a:rPr lang="en-US" sz="3600" dirty="0" smtClean="0">
                <a:solidFill>
                  <a:srgbClr val="FF0000"/>
                </a:solidFill>
              </a:rPr>
              <a:t>Example: SYM Wilson line</a:t>
            </a:r>
            <a:endParaRPr lang="en-US" sz="3600" dirty="0">
              <a:solidFill>
                <a:srgbClr val="FF0000"/>
              </a:solidFill>
            </a:endParaRPr>
          </a:p>
        </p:txBody>
      </p:sp>
      <p:sp>
        <p:nvSpPr>
          <p:cNvPr id="105" name="TextBox 104"/>
          <p:cNvSpPr txBox="1"/>
          <p:nvPr/>
        </p:nvSpPr>
        <p:spPr>
          <a:xfrm>
            <a:off x="2645865" y="5029548"/>
            <a:ext cx="2939072" cy="461665"/>
          </a:xfrm>
          <a:prstGeom prst="rect">
            <a:avLst/>
          </a:prstGeom>
          <a:noFill/>
        </p:spPr>
        <p:txBody>
          <a:bodyPr wrap="square" rtlCol="0">
            <a:spAutoFit/>
          </a:bodyPr>
          <a:lstStyle/>
          <a:p>
            <a:r>
              <a:rPr lang="en-US" sz="2400" dirty="0" smtClean="0">
                <a:solidFill>
                  <a:srgbClr val="C00000"/>
                </a:solidFill>
                <a:latin typeface="Bernard MT Condensed" panose="02050806060905020404" pitchFamily="18" charset="0"/>
              </a:rPr>
              <a:t>Algebraic &amp; Quantum  </a:t>
            </a:r>
            <a:endParaRPr lang="en-US" sz="2400" dirty="0">
              <a:solidFill>
                <a:srgbClr val="C00000"/>
              </a:solidFill>
              <a:latin typeface="Bernard MT Condensed" panose="02050806060905020404" pitchFamily="18" charset="0"/>
            </a:endParaRPr>
          </a:p>
        </p:txBody>
      </p:sp>
      <p:sp>
        <p:nvSpPr>
          <p:cNvPr id="106" name="TextBox 105"/>
          <p:cNvSpPr txBox="1"/>
          <p:nvPr/>
        </p:nvSpPr>
        <p:spPr>
          <a:xfrm>
            <a:off x="5668637" y="5029548"/>
            <a:ext cx="3562593" cy="461665"/>
          </a:xfrm>
          <a:prstGeom prst="rect">
            <a:avLst/>
          </a:prstGeom>
          <a:noFill/>
        </p:spPr>
        <p:txBody>
          <a:bodyPr wrap="square" rtlCol="0">
            <a:spAutoFit/>
          </a:bodyPr>
          <a:lstStyle/>
          <a:p>
            <a:r>
              <a:rPr lang="en-US" sz="2400" dirty="0" smtClean="0">
                <a:solidFill>
                  <a:srgbClr val="7030A0"/>
                </a:solidFill>
                <a:latin typeface="Bernard MT Condensed" panose="02050806060905020404" pitchFamily="18" charset="0"/>
              </a:rPr>
              <a:t>Geometrical &amp; Classical </a:t>
            </a:r>
            <a:endParaRPr lang="en-US" sz="2400" dirty="0">
              <a:solidFill>
                <a:srgbClr val="7030A0"/>
              </a:solidFill>
              <a:latin typeface="Bernard MT Condensed" panose="02050806060905020404" pitchFamily="18" charset="0"/>
            </a:endParaRPr>
          </a:p>
        </p:txBody>
      </p:sp>
      <p:sp>
        <p:nvSpPr>
          <p:cNvPr id="49" name="Left Brace 48"/>
          <p:cNvSpPr/>
          <p:nvPr/>
        </p:nvSpPr>
        <p:spPr>
          <a:xfrm rot="16200000">
            <a:off x="6823628" y="3214053"/>
            <a:ext cx="751621" cy="2573873"/>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Left Brace 113"/>
          <p:cNvSpPr/>
          <p:nvPr/>
        </p:nvSpPr>
        <p:spPr>
          <a:xfrm rot="16200000">
            <a:off x="3550800" y="3260009"/>
            <a:ext cx="751621" cy="2688466"/>
          </a:xfrm>
          <a:prstGeom prst="leftBrace">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876905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38200" y="5410200"/>
            <a:ext cx="7924800" cy="523220"/>
          </a:xfrm>
          <a:prstGeom prst="rect">
            <a:avLst/>
          </a:prstGeom>
          <a:solidFill>
            <a:srgbClr val="002060"/>
          </a:solidFill>
        </p:spPr>
        <p:txBody>
          <a:bodyPr wrap="square" rtlCol="0">
            <a:spAutoFit/>
          </a:bodyPr>
          <a:lstStyle/>
          <a:p>
            <a:r>
              <a:rPr lang="en-US" sz="2800" dirty="0" smtClean="0">
                <a:solidFill>
                  <a:srgbClr val="FFFF00"/>
                </a:solidFill>
              </a:rPr>
              <a:t> </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82</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0000"/>
                </a:solidFill>
              </a:rPr>
              <a:t>Wall Crossing 101</a:t>
            </a:r>
            <a:endParaRPr lang="en-US" sz="2800" dirty="0">
              <a:solidFill>
                <a:srgbClr val="FF00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9" name="TextBox 8"/>
          <p:cNvSpPr txBox="1"/>
          <p:nvPr/>
        </p:nvSpPr>
        <p:spPr>
          <a:xfrm>
            <a:off x="854068" y="3581400"/>
            <a:ext cx="7527932" cy="954107"/>
          </a:xfrm>
          <a:prstGeom prst="rect">
            <a:avLst/>
          </a:prstGeom>
          <a:noFill/>
        </p:spPr>
        <p:txBody>
          <a:bodyPr wrap="square" rtlCol="0">
            <a:spAutoFit/>
          </a:bodyPr>
          <a:lstStyle/>
          <a:p>
            <a:r>
              <a:rPr lang="en-US" sz="2800" dirty="0">
                <a:solidFill>
                  <a:srgbClr val="FF0000"/>
                </a:solidFill>
              </a:rPr>
              <a:t>Theories </a:t>
            </a:r>
            <a:r>
              <a:rPr lang="en-US" sz="2800" dirty="0" smtClean="0">
                <a:solidFill>
                  <a:srgbClr val="FF0000"/>
                </a:solidFill>
              </a:rPr>
              <a:t>Of </a:t>
            </a:r>
            <a:r>
              <a:rPr lang="en-US" sz="2800" dirty="0">
                <a:solidFill>
                  <a:srgbClr val="FF0000"/>
                </a:solidFill>
              </a:rPr>
              <a:t>Class S &amp; Spectral Networks</a:t>
            </a:r>
          </a:p>
          <a:p>
            <a:endParaRPr lang="en-US" sz="2800" dirty="0">
              <a:solidFill>
                <a:srgbClr val="FF0000"/>
              </a:solidFill>
            </a:endParaRPr>
          </a:p>
        </p:txBody>
      </p:sp>
      <p:sp>
        <p:nvSpPr>
          <p:cNvPr id="10" name="Oval 9"/>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
        <p:nvSpPr>
          <p:cNvPr id="11" name="TextBox 10"/>
          <p:cNvSpPr txBox="1"/>
          <p:nvPr/>
        </p:nvSpPr>
        <p:spPr>
          <a:xfrm>
            <a:off x="838200" y="5410200"/>
            <a:ext cx="6720875" cy="523220"/>
          </a:xfrm>
          <a:prstGeom prst="rect">
            <a:avLst/>
          </a:prstGeom>
          <a:noFill/>
        </p:spPr>
        <p:txBody>
          <a:bodyPr wrap="square" rtlCol="0">
            <a:spAutoFit/>
          </a:bodyPr>
          <a:lstStyle/>
          <a:p>
            <a:r>
              <a:rPr lang="en-US" sz="2800" dirty="0" smtClean="0">
                <a:solidFill>
                  <a:srgbClr val="FFFF00"/>
                </a:solidFill>
              </a:rPr>
              <a:t>Conclusion</a:t>
            </a:r>
            <a:endParaRPr lang="en-US" sz="2800" dirty="0">
              <a:solidFill>
                <a:srgbClr val="FFFF00"/>
              </a:solidFill>
            </a:endParaRPr>
          </a:p>
        </p:txBody>
      </p:sp>
      <p:sp>
        <p:nvSpPr>
          <p:cNvPr id="12" name="Oval 11"/>
          <p:cNvSpPr/>
          <p:nvPr/>
        </p:nvSpPr>
        <p:spPr>
          <a:xfrm>
            <a:off x="35689" y="44958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13" name="Oval 12"/>
          <p:cNvSpPr/>
          <p:nvPr/>
        </p:nvSpPr>
        <p:spPr>
          <a:xfrm>
            <a:off x="17362" y="5410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dirty="0"/>
          </a:p>
        </p:txBody>
      </p:sp>
      <p:sp>
        <p:nvSpPr>
          <p:cNvPr id="14" name="TextBox 13"/>
          <p:cNvSpPr txBox="1"/>
          <p:nvPr/>
        </p:nvSpPr>
        <p:spPr>
          <a:xfrm>
            <a:off x="838200" y="4419600"/>
            <a:ext cx="6720875" cy="523220"/>
          </a:xfrm>
          <a:prstGeom prst="rect">
            <a:avLst/>
          </a:prstGeom>
          <a:noFill/>
        </p:spPr>
        <p:txBody>
          <a:bodyPr wrap="square" rtlCol="0">
            <a:spAutoFit/>
          </a:bodyPr>
          <a:lstStyle/>
          <a:p>
            <a:r>
              <a:rPr lang="en-US" sz="2800" dirty="0" smtClean="0">
                <a:solidFill>
                  <a:srgbClr val="FF0000"/>
                </a:solidFill>
              </a:rPr>
              <a:t>Defects In QFT – Exact Results</a:t>
            </a:r>
            <a:endParaRPr lang="en-US" sz="2800" dirty="0">
              <a:solidFill>
                <a:srgbClr val="FF0000"/>
              </a:solidFill>
            </a:endParaRPr>
          </a:p>
        </p:txBody>
      </p:sp>
      <p:sp>
        <p:nvSpPr>
          <p:cNvPr id="17" name="Rectangle 16"/>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17981222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Away Messages – 1/2 </a:t>
            </a:r>
            <a:endParaRPr lang="en-US" dirty="0"/>
          </a:p>
        </p:txBody>
      </p:sp>
      <p:sp>
        <p:nvSpPr>
          <p:cNvPr id="3" name="TextBox 2"/>
          <p:cNvSpPr txBox="1"/>
          <p:nvPr/>
        </p:nvSpPr>
        <p:spPr>
          <a:xfrm>
            <a:off x="0" y="1752600"/>
            <a:ext cx="9144000" cy="1569660"/>
          </a:xfrm>
          <a:prstGeom prst="rect">
            <a:avLst/>
          </a:prstGeom>
          <a:solidFill>
            <a:srgbClr val="002060"/>
          </a:solidFill>
        </p:spPr>
        <p:txBody>
          <a:bodyPr wrap="square" rtlCol="0">
            <a:spAutoFit/>
          </a:bodyPr>
          <a:lstStyle/>
          <a:p>
            <a:r>
              <a:rPr lang="en-US" sz="3200" dirty="0" err="1" smtClean="0">
                <a:solidFill>
                  <a:srgbClr val="FFFF00"/>
                </a:solidFill>
              </a:rPr>
              <a:t>Seiberg</a:t>
            </a:r>
            <a:r>
              <a:rPr lang="en-US" sz="3200" dirty="0" smtClean="0">
                <a:solidFill>
                  <a:srgbClr val="FFFF00"/>
                </a:solidFill>
              </a:rPr>
              <a:t> and Witten’s  breakthrough in 1994, opened up many interesting problems.  Some were quickly solved, but some remained stubbornly open. </a:t>
            </a:r>
            <a:endParaRPr lang="en-US" sz="3200" dirty="0">
              <a:solidFill>
                <a:srgbClr val="FFFF00"/>
              </a:solidFill>
            </a:endParaRPr>
          </a:p>
        </p:txBody>
      </p:sp>
      <p:sp>
        <p:nvSpPr>
          <p:cNvPr id="5" name="TextBox 4"/>
          <p:cNvSpPr txBox="1"/>
          <p:nvPr/>
        </p:nvSpPr>
        <p:spPr>
          <a:xfrm>
            <a:off x="0" y="4114800"/>
            <a:ext cx="9144000" cy="1569660"/>
          </a:xfrm>
          <a:prstGeom prst="rect">
            <a:avLst/>
          </a:prstGeom>
          <a:solidFill>
            <a:srgbClr val="002060"/>
          </a:solidFill>
        </p:spPr>
        <p:txBody>
          <a:bodyPr wrap="square" rtlCol="0">
            <a:spAutoFit/>
          </a:bodyPr>
          <a:lstStyle/>
          <a:p>
            <a:r>
              <a:rPr lang="en-US" sz="3200" dirty="0" smtClean="0">
                <a:solidFill>
                  <a:srgbClr val="FFFF00"/>
                </a:solidFill>
              </a:rPr>
              <a:t>But the past ten years has lead to  a much deeper understanding of the BPS spectrum and the line and surface defects in these theories.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Take Away Messages – 2/2</a:t>
            </a:r>
            <a:endParaRPr lang="en-US" dirty="0"/>
          </a:p>
        </p:txBody>
      </p:sp>
      <p:sp>
        <p:nvSpPr>
          <p:cNvPr id="4" name="TextBox 3"/>
          <p:cNvSpPr txBox="1"/>
          <p:nvPr/>
        </p:nvSpPr>
        <p:spPr>
          <a:xfrm>
            <a:off x="0" y="1447800"/>
            <a:ext cx="8991600" cy="1569660"/>
          </a:xfrm>
          <a:prstGeom prst="rect">
            <a:avLst/>
          </a:prstGeom>
          <a:solidFill>
            <a:srgbClr val="002060"/>
          </a:solidFill>
        </p:spPr>
        <p:txBody>
          <a:bodyPr wrap="square" rtlCol="0">
            <a:spAutoFit/>
          </a:bodyPr>
          <a:lstStyle/>
          <a:p>
            <a:r>
              <a:rPr lang="en-US" sz="3200" dirty="0" smtClean="0">
                <a:solidFill>
                  <a:srgbClr val="FFFF00"/>
                </a:solidFill>
              </a:rPr>
              <a:t>        This progress has involved nontrivial and </a:t>
            </a:r>
          </a:p>
          <a:p>
            <a:r>
              <a:rPr lang="en-US" sz="3200" dirty="0" smtClean="0">
                <a:solidFill>
                  <a:srgbClr val="FFFF00"/>
                </a:solidFill>
              </a:rPr>
              <a:t>       surprising connections to other aspects of </a:t>
            </a:r>
          </a:p>
          <a:p>
            <a:r>
              <a:rPr lang="en-US" sz="3200" dirty="0">
                <a:solidFill>
                  <a:srgbClr val="FFFF00"/>
                </a:solidFill>
              </a:rPr>
              <a:t> </a:t>
            </a:r>
            <a:r>
              <a:rPr lang="en-US" sz="3200" dirty="0" smtClean="0">
                <a:solidFill>
                  <a:srgbClr val="FFFF00"/>
                </a:solidFill>
              </a:rPr>
              <a:t>                  Physical Mathematics:  </a:t>
            </a:r>
            <a:endParaRPr lang="en-US" sz="3200" dirty="0">
              <a:solidFill>
                <a:srgbClr val="FFFF00"/>
              </a:solidFill>
            </a:endParaRPr>
          </a:p>
        </p:txBody>
      </p:sp>
      <p:sp>
        <p:nvSpPr>
          <p:cNvPr id="5" name="TextBox 4"/>
          <p:cNvSpPr txBox="1"/>
          <p:nvPr/>
        </p:nvSpPr>
        <p:spPr>
          <a:xfrm>
            <a:off x="0" y="3657600"/>
            <a:ext cx="9144000" cy="1569660"/>
          </a:xfrm>
          <a:prstGeom prst="rect">
            <a:avLst/>
          </a:prstGeom>
          <a:solidFill>
            <a:srgbClr val="002060"/>
          </a:solidFill>
        </p:spPr>
        <p:txBody>
          <a:bodyPr wrap="square" rtlCol="0">
            <a:spAutoFit/>
          </a:bodyPr>
          <a:lstStyle/>
          <a:p>
            <a:r>
              <a:rPr lang="en-US" sz="3200" dirty="0" err="1" smtClean="0">
                <a:solidFill>
                  <a:srgbClr val="FFFF00"/>
                </a:solidFill>
              </a:rPr>
              <a:t>Hyperkähler</a:t>
            </a:r>
            <a:r>
              <a:rPr lang="en-US" sz="3200" dirty="0" smtClean="0">
                <a:solidFill>
                  <a:srgbClr val="FFFF00"/>
                </a:solidFill>
              </a:rPr>
              <a:t> geometry, cluster algebras, moduli    spaces of flat connections, </a:t>
            </a:r>
            <a:r>
              <a:rPr lang="en-US" sz="3200" dirty="0" err="1" smtClean="0">
                <a:solidFill>
                  <a:srgbClr val="FFFF00"/>
                </a:solidFill>
              </a:rPr>
              <a:t>Hitchin</a:t>
            </a:r>
            <a:r>
              <a:rPr lang="en-US" sz="3200" dirty="0" smtClean="0">
                <a:solidFill>
                  <a:srgbClr val="FFFF00"/>
                </a:solidFill>
              </a:rPr>
              <a:t> systems, </a:t>
            </a:r>
          </a:p>
          <a:p>
            <a:r>
              <a:rPr lang="en-US" sz="3200" dirty="0">
                <a:solidFill>
                  <a:srgbClr val="FFFF00"/>
                </a:solidFill>
              </a:rPr>
              <a:t> </a:t>
            </a:r>
            <a:r>
              <a:rPr lang="en-US" sz="3200" dirty="0" smtClean="0">
                <a:solidFill>
                  <a:srgbClr val="FFFF00"/>
                </a:solidFill>
              </a:rPr>
              <a:t>   </a:t>
            </a:r>
            <a:r>
              <a:rPr lang="en-US" sz="3200" dirty="0" err="1" smtClean="0">
                <a:solidFill>
                  <a:srgbClr val="FFFF00"/>
                </a:solidFill>
              </a:rPr>
              <a:t>integrable</a:t>
            </a:r>
            <a:r>
              <a:rPr lang="en-US" sz="3200" dirty="0" smtClean="0">
                <a:solidFill>
                  <a:srgbClr val="FFFF00"/>
                </a:solidFill>
              </a:rPr>
              <a:t> systems, </a:t>
            </a:r>
            <a:r>
              <a:rPr lang="en-US" sz="3200" dirty="0" err="1" smtClean="0">
                <a:solidFill>
                  <a:srgbClr val="FFFF00"/>
                </a:solidFill>
              </a:rPr>
              <a:t>Teichm</a:t>
            </a:r>
            <a:r>
              <a:rPr lang="hu-HU" sz="3200" dirty="0" smtClean="0">
                <a:solidFill>
                  <a:srgbClr val="FFFF00"/>
                </a:solidFill>
              </a:rPr>
              <a:t>ü</a:t>
            </a:r>
            <a:r>
              <a:rPr lang="en-US" sz="3200" dirty="0" err="1" smtClean="0">
                <a:solidFill>
                  <a:srgbClr val="FFFF00"/>
                </a:solidFill>
              </a:rPr>
              <a:t>ller</a:t>
            </a:r>
            <a:r>
              <a:rPr lang="en-US" sz="3200" dirty="0" smtClean="0">
                <a:solidFill>
                  <a:srgbClr val="FFFF00"/>
                </a:solidFill>
              </a:rPr>
              <a:t> theory,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Untitled.png"/>
          <p:cNvPicPr>
            <a:picLocks noChangeAspect="1"/>
          </p:cNvPicPr>
          <p:nvPr/>
        </p:nvPicPr>
        <p:blipFill>
          <a:blip r:embed="rId3" cstate="print"/>
          <a:stretch>
            <a:fillRect/>
          </a:stretch>
        </p:blipFill>
        <p:spPr>
          <a:xfrm>
            <a:off x="6332" y="0"/>
            <a:ext cx="9137668" cy="6858000"/>
          </a:xfrm>
          <a:prstGeom prst="rect">
            <a:avLst/>
          </a:prstGeom>
        </p:spPr>
      </p:pic>
      <p:sp>
        <p:nvSpPr>
          <p:cNvPr id="3" name="Slide Number Placeholder 2"/>
          <p:cNvSpPr>
            <a:spLocks noGrp="1"/>
          </p:cNvSpPr>
          <p:nvPr>
            <p:ph type="sldNum" sz="quarter" idx="12"/>
          </p:nvPr>
        </p:nvSpPr>
        <p:spPr/>
        <p:txBody>
          <a:bodyPr/>
          <a:lstStyle/>
          <a:p>
            <a:fld id="{8CC33826-6C47-413F-88A8-05EB57E6DE90}" type="slidenum">
              <a:rPr lang="en-US" smtClean="0"/>
              <a:pPr/>
              <a:t>85</a:t>
            </a:fld>
            <a:endParaRPr lang="en-US"/>
          </a:p>
        </p:txBody>
      </p:sp>
      <p:sp>
        <p:nvSpPr>
          <p:cNvPr id="6" name="TextBox 5"/>
          <p:cNvSpPr txBox="1"/>
          <p:nvPr/>
        </p:nvSpPr>
        <p:spPr>
          <a:xfrm>
            <a:off x="533400" y="3886200"/>
            <a:ext cx="1524000" cy="1569660"/>
          </a:xfrm>
          <a:prstGeom prst="rect">
            <a:avLst/>
          </a:prstGeom>
          <a:noFill/>
        </p:spPr>
        <p:txBody>
          <a:bodyPr wrap="square" rtlCol="0">
            <a:spAutoFit/>
          </a:bodyPr>
          <a:lstStyle/>
          <a:p>
            <a:r>
              <a:rPr lang="en-US" sz="2400" dirty="0" smtClean="0"/>
              <a:t>S-Duality and the modular </a:t>
            </a:r>
            <a:r>
              <a:rPr lang="en-US" sz="2400" dirty="0" err="1" smtClean="0"/>
              <a:t>groupoid</a:t>
            </a:r>
            <a:endParaRPr lang="en-US" dirty="0"/>
          </a:p>
        </p:txBody>
      </p:sp>
      <p:sp>
        <p:nvSpPr>
          <p:cNvPr id="7" name="TextBox 6"/>
          <p:cNvSpPr txBox="1"/>
          <p:nvPr/>
        </p:nvSpPr>
        <p:spPr>
          <a:xfrm>
            <a:off x="2667000" y="5105400"/>
            <a:ext cx="2041540" cy="369332"/>
          </a:xfrm>
          <a:prstGeom prst="rect">
            <a:avLst/>
          </a:prstGeom>
          <a:noFill/>
        </p:spPr>
        <p:txBody>
          <a:bodyPr wrap="square" rtlCol="0">
            <a:spAutoFit/>
          </a:bodyPr>
          <a:lstStyle/>
          <a:p>
            <a:r>
              <a:rPr lang="en-US" dirty="0" smtClean="0"/>
              <a:t>Higgs</a:t>
            </a:r>
            <a:r>
              <a:rPr lang="en-US" b="1" i="1" u="sng" dirty="0" smtClean="0"/>
              <a:t> </a:t>
            </a:r>
            <a:r>
              <a:rPr lang="en-US" dirty="0" smtClean="0"/>
              <a:t>branches</a:t>
            </a:r>
            <a:endParaRPr lang="en-US" dirty="0"/>
          </a:p>
        </p:txBody>
      </p:sp>
      <p:sp>
        <p:nvSpPr>
          <p:cNvPr id="9" name="TextBox 8"/>
          <p:cNvSpPr txBox="1"/>
          <p:nvPr/>
        </p:nvSpPr>
        <p:spPr>
          <a:xfrm>
            <a:off x="609600" y="5486400"/>
            <a:ext cx="1828800" cy="1569660"/>
          </a:xfrm>
          <a:prstGeom prst="rect">
            <a:avLst/>
          </a:prstGeom>
          <a:noFill/>
        </p:spPr>
        <p:txBody>
          <a:bodyPr wrap="square" rtlCol="0">
            <a:spAutoFit/>
          </a:bodyPr>
          <a:lstStyle/>
          <a:p>
            <a:r>
              <a:rPr lang="en-US" sz="2400" dirty="0" smtClean="0"/>
              <a:t>AGT:  </a:t>
            </a:r>
            <a:r>
              <a:rPr lang="en-US" sz="2400" dirty="0" err="1" smtClean="0"/>
              <a:t>Liouville</a:t>
            </a:r>
            <a:r>
              <a:rPr lang="en-US" sz="2400" dirty="0" smtClean="0"/>
              <a:t> &amp; Toda theory</a:t>
            </a:r>
          </a:p>
          <a:p>
            <a:r>
              <a:rPr lang="en-US" sz="2400" dirty="0" smtClean="0"/>
              <a:t> </a:t>
            </a:r>
            <a:endParaRPr lang="en-US" sz="2400" dirty="0"/>
          </a:p>
        </p:txBody>
      </p:sp>
      <p:sp>
        <p:nvSpPr>
          <p:cNvPr id="12" name="TextBox 11"/>
          <p:cNvSpPr txBox="1"/>
          <p:nvPr/>
        </p:nvSpPr>
        <p:spPr>
          <a:xfrm>
            <a:off x="4876800" y="5105400"/>
            <a:ext cx="1828800" cy="1077218"/>
          </a:xfrm>
          <a:prstGeom prst="rect">
            <a:avLst/>
          </a:prstGeom>
          <a:noFill/>
        </p:spPr>
        <p:txBody>
          <a:bodyPr wrap="square" rtlCol="0">
            <a:spAutoFit/>
          </a:bodyPr>
          <a:lstStyle/>
          <a:p>
            <a:r>
              <a:rPr lang="en-US" sz="1600" dirty="0" smtClean="0">
                <a:sym typeface="Mathematica1"/>
              </a:rPr>
              <a:t>-backgrounds, </a:t>
            </a:r>
            <a:r>
              <a:rPr lang="en-US" sz="1600" dirty="0" err="1" smtClean="0">
                <a:sym typeface="Mathematica1"/>
              </a:rPr>
              <a:t>Nekrasov</a:t>
            </a:r>
            <a:r>
              <a:rPr lang="en-US" sz="1600" dirty="0" smtClean="0">
                <a:sym typeface="Mathematica1"/>
              </a:rPr>
              <a:t> partition functions, </a:t>
            </a:r>
            <a:r>
              <a:rPr lang="en-US" sz="1600" dirty="0" err="1" smtClean="0">
                <a:sym typeface="Mathematica1"/>
              </a:rPr>
              <a:t>Pestun</a:t>
            </a:r>
            <a:r>
              <a:rPr lang="en-US" sz="1600" dirty="0" smtClean="0">
                <a:sym typeface="Mathematica1"/>
              </a:rPr>
              <a:t> localization</a:t>
            </a:r>
            <a:r>
              <a:rPr lang="en-US" sz="1400" dirty="0" smtClean="0">
                <a:sym typeface="Mathematica1"/>
              </a:rPr>
              <a:t>. </a:t>
            </a:r>
            <a:endParaRPr lang="en-US" sz="1400" dirty="0"/>
          </a:p>
        </p:txBody>
      </p:sp>
      <p:sp>
        <p:nvSpPr>
          <p:cNvPr id="14" name="TextBox 13"/>
          <p:cNvSpPr txBox="1"/>
          <p:nvPr/>
        </p:nvSpPr>
        <p:spPr>
          <a:xfrm>
            <a:off x="2690155" y="5464465"/>
            <a:ext cx="1752600" cy="369332"/>
          </a:xfrm>
          <a:prstGeom prst="rect">
            <a:avLst/>
          </a:prstGeom>
          <a:noFill/>
        </p:spPr>
        <p:txBody>
          <a:bodyPr wrap="square" rtlCol="0">
            <a:spAutoFit/>
          </a:bodyPr>
          <a:lstStyle/>
          <a:p>
            <a:r>
              <a:rPr lang="en-US" dirty="0" smtClean="0"/>
              <a:t>Cluster algebras</a:t>
            </a:r>
            <a:endParaRPr lang="en-US" dirty="0"/>
          </a:p>
        </p:txBody>
      </p:sp>
      <p:sp>
        <p:nvSpPr>
          <p:cNvPr id="15" name="TextBox 14"/>
          <p:cNvSpPr txBox="1"/>
          <p:nvPr/>
        </p:nvSpPr>
        <p:spPr>
          <a:xfrm>
            <a:off x="4953000" y="6211669"/>
            <a:ext cx="1447800" cy="646331"/>
          </a:xfrm>
          <a:prstGeom prst="rect">
            <a:avLst/>
          </a:prstGeom>
          <a:noFill/>
        </p:spPr>
        <p:txBody>
          <a:bodyPr wrap="square" rtlCol="0">
            <a:spAutoFit/>
          </a:bodyPr>
          <a:lstStyle/>
          <a:p>
            <a:r>
              <a:rPr lang="en-US" dirty="0" smtClean="0"/>
              <a:t>Z(S</a:t>
            </a:r>
            <a:r>
              <a:rPr lang="en-US" baseline="30000" dirty="0" smtClean="0"/>
              <a:t>3</a:t>
            </a:r>
            <a:r>
              <a:rPr lang="en-US" dirty="0" smtClean="0"/>
              <a:t> x S</a:t>
            </a:r>
            <a:r>
              <a:rPr lang="en-US" baseline="30000" dirty="0" smtClean="0"/>
              <a:t>1</a:t>
            </a:r>
            <a:r>
              <a:rPr lang="en-US" dirty="0" smtClean="0"/>
              <a:t>)  </a:t>
            </a:r>
            <a:r>
              <a:rPr lang="en-US" dirty="0" err="1" smtClean="0"/>
              <a:t>Scfml</a:t>
            </a:r>
            <a:r>
              <a:rPr lang="en-US" dirty="0" smtClean="0"/>
              <a:t> </a:t>
            </a:r>
            <a:r>
              <a:rPr lang="en-US" dirty="0" err="1" smtClean="0"/>
              <a:t>indx</a:t>
            </a:r>
            <a:r>
              <a:rPr lang="en-US" dirty="0" smtClean="0"/>
              <a:t>  </a:t>
            </a:r>
            <a:endParaRPr lang="en-US" dirty="0"/>
          </a:p>
        </p:txBody>
      </p:sp>
      <p:sp>
        <p:nvSpPr>
          <p:cNvPr id="17" name="TextBox 16"/>
          <p:cNvSpPr txBox="1"/>
          <p:nvPr/>
        </p:nvSpPr>
        <p:spPr>
          <a:xfrm>
            <a:off x="7086600" y="5867400"/>
            <a:ext cx="2057400" cy="830997"/>
          </a:xfrm>
          <a:prstGeom prst="rect">
            <a:avLst/>
          </a:prstGeom>
          <a:noFill/>
        </p:spPr>
        <p:txBody>
          <a:bodyPr wrap="square" rtlCol="0">
            <a:spAutoFit/>
          </a:bodyPr>
          <a:lstStyle/>
          <a:p>
            <a:r>
              <a:rPr lang="en-US" sz="1600" dirty="0" smtClean="0"/>
              <a:t>Three dimensions, </a:t>
            </a:r>
            <a:r>
              <a:rPr lang="en-US" sz="1600" dirty="0" err="1" smtClean="0"/>
              <a:t>Chern</a:t>
            </a:r>
            <a:r>
              <a:rPr lang="en-US" sz="1600" dirty="0" smtClean="0"/>
              <a:t>-Simons, and mirror symmetry</a:t>
            </a:r>
          </a:p>
        </p:txBody>
      </p:sp>
      <p:sp>
        <p:nvSpPr>
          <p:cNvPr id="18" name="TextBox 17"/>
          <p:cNvSpPr txBox="1"/>
          <p:nvPr/>
        </p:nvSpPr>
        <p:spPr>
          <a:xfrm>
            <a:off x="7086600" y="4572000"/>
            <a:ext cx="2057400" cy="1200329"/>
          </a:xfrm>
          <a:prstGeom prst="rect">
            <a:avLst/>
          </a:prstGeom>
          <a:noFill/>
        </p:spPr>
        <p:txBody>
          <a:bodyPr wrap="square" rtlCol="0">
            <a:spAutoFit/>
          </a:bodyPr>
          <a:lstStyle/>
          <a:p>
            <a:r>
              <a:rPr lang="en-US" dirty="0" err="1" smtClean="0"/>
              <a:t>Nekrasov-Shatashvili</a:t>
            </a:r>
            <a:r>
              <a:rPr lang="en-US" dirty="0" smtClean="0"/>
              <a:t>: Quantum </a:t>
            </a:r>
            <a:r>
              <a:rPr lang="en-US" dirty="0" err="1" smtClean="0"/>
              <a:t>Integrable</a:t>
            </a:r>
            <a:r>
              <a:rPr lang="en-US" dirty="0" smtClean="0"/>
              <a:t> systems</a:t>
            </a:r>
            <a:endParaRPr lang="en-US" dirty="0"/>
          </a:p>
        </p:txBody>
      </p:sp>
      <p:sp>
        <p:nvSpPr>
          <p:cNvPr id="21" name="TextBox 20"/>
          <p:cNvSpPr txBox="1"/>
          <p:nvPr/>
        </p:nvSpPr>
        <p:spPr>
          <a:xfrm>
            <a:off x="2766965" y="5810110"/>
            <a:ext cx="1524000" cy="707886"/>
          </a:xfrm>
          <a:prstGeom prst="rect">
            <a:avLst/>
          </a:prstGeom>
          <a:noFill/>
        </p:spPr>
        <p:txBody>
          <a:bodyPr wrap="square" rtlCol="0">
            <a:spAutoFit/>
          </a:bodyPr>
          <a:lstStyle/>
          <a:p>
            <a:r>
              <a:rPr lang="en-US" sz="2000" dirty="0" smtClean="0"/>
              <a:t>Holographic duals  </a:t>
            </a:r>
            <a:endParaRPr lang="en-US" sz="2000" dirty="0"/>
          </a:p>
        </p:txBody>
      </p:sp>
      <p:sp>
        <p:nvSpPr>
          <p:cNvPr id="23" name="TextBox 22"/>
          <p:cNvSpPr txBox="1"/>
          <p:nvPr/>
        </p:nvSpPr>
        <p:spPr>
          <a:xfrm>
            <a:off x="2743200" y="6488668"/>
            <a:ext cx="1600200" cy="369332"/>
          </a:xfrm>
          <a:prstGeom prst="rect">
            <a:avLst/>
          </a:prstGeom>
          <a:noFill/>
        </p:spPr>
        <p:txBody>
          <a:bodyPr wrap="square" rtlCol="0">
            <a:spAutoFit/>
          </a:bodyPr>
          <a:lstStyle/>
          <a:p>
            <a:r>
              <a:rPr lang="en-US" dirty="0" smtClean="0"/>
              <a:t>N=4 scattering</a:t>
            </a:r>
            <a:endParaRPr lang="en-US" dirty="0" smtClean="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endCondLst>
                                    <p:cond evt="onNext" delay="0">
                                      <p:tgtEl>
                                        <p:sldTgt/>
                                      </p:tgtEl>
                                    </p:cond>
                                  </p:end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endCondLst>
                                    <p:cond evt="onNext" delay="0">
                                      <p:tgtEl>
                                        <p:sldTgt/>
                                      </p:tgtEl>
                                    </p:cond>
                                  </p:endCondLst>
                                  <p:iterate type="lt">
                                    <p:tmAbs val="25"/>
                                  </p:iterate>
                                  <p:childTnLst>
                                    <p:set>
                                      <p:cBhvr override="childStyle">
                                        <p:cTn id="10" dur="indefinite"/>
                                        <p:tgtEl>
                                          <p:spTgt spid="9"/>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endCondLst>
                                    <p:cond evt="onNext" delay="0">
                                      <p:tgtEl>
                                        <p:sldTgt/>
                                      </p:tgtEl>
                                    </p:cond>
                                  </p:endCondLst>
                                  <p:iterate type="lt">
                                    <p:tmAbs val="25"/>
                                  </p:iterate>
                                  <p:childTnLst>
                                    <p:set>
                                      <p:cBhvr override="childStyle">
                                        <p:cTn id="14" dur="indefinite"/>
                                        <p:tgtEl>
                                          <p:spTgt spid="7"/>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endCondLst>
                                    <p:cond evt="onNext" delay="0">
                                      <p:tgtEl>
                                        <p:sldTgt/>
                                      </p:tgtEl>
                                    </p:cond>
                                  </p:endCondLst>
                                  <p:iterate type="lt">
                                    <p:tmAbs val="25"/>
                                  </p:iterate>
                                  <p:childTnLst>
                                    <p:set>
                                      <p:cBhvr override="childStyle">
                                        <p:cTn id="18" dur="indefinite"/>
                                        <p:tgtEl>
                                          <p:spTgt spid="14"/>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endCondLst>
                                    <p:cond evt="onNext" delay="0">
                                      <p:tgtEl>
                                        <p:sldTgt/>
                                      </p:tgtEl>
                                    </p:cond>
                                  </p:endCondLst>
                                  <p:iterate type="lt">
                                    <p:tmAbs val="25"/>
                                  </p:iterate>
                                  <p:childTnLst>
                                    <p:set>
                                      <p:cBhvr override="childStyle">
                                        <p:cTn id="22" dur="indefinite"/>
                                        <p:tgtEl>
                                          <p:spTgt spid="21"/>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endCondLst>
                                    <p:cond evt="onNext" delay="0">
                                      <p:tgtEl>
                                        <p:sldTgt/>
                                      </p:tgtEl>
                                    </p:cond>
                                  </p:endCondLst>
                                  <p:iterate type="lt">
                                    <p:tmAbs val="25"/>
                                  </p:iterate>
                                  <p:childTnLst>
                                    <p:set>
                                      <p:cBhvr override="childStyle">
                                        <p:cTn id="26" dur="indefinite"/>
                                        <p:tgtEl>
                                          <p:spTgt spid="23"/>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hold" grpId="0" nodeType="clickEffect">
                                  <p:stCondLst>
                                    <p:cond delay="0"/>
                                  </p:stCondLst>
                                  <p:childTnLst>
                                    <p:animClr clrSpc="rgb" dir="cw">
                                      <p:cBhvr override="childStyle">
                                        <p:cTn id="30" dur="250" autoRev="1" fill="hold"/>
                                        <p:tgtEl>
                                          <p:spTgt spid="12"/>
                                        </p:tgtEl>
                                        <p:attrNameLst>
                                          <p:attrName>style.color</p:attrName>
                                        </p:attrNameLst>
                                      </p:cBhvr>
                                      <p:to>
                                        <a:schemeClr val="bg1"/>
                                      </p:to>
                                    </p:animClr>
                                    <p:animClr clrSpc="rgb" dir="cw">
                                      <p:cBhvr>
                                        <p:cTn id="31" dur="250" autoRev="1" fill="hold"/>
                                        <p:tgtEl>
                                          <p:spTgt spid="12"/>
                                        </p:tgtEl>
                                        <p:attrNameLst>
                                          <p:attrName>fillcolor</p:attrName>
                                        </p:attrNameLst>
                                      </p:cBhvr>
                                      <p:to>
                                        <a:schemeClr val="bg1"/>
                                      </p:to>
                                    </p:animClr>
                                    <p:set>
                                      <p:cBhvr>
                                        <p:cTn id="32" dur="250" autoRev="1" fill="hold"/>
                                        <p:tgtEl>
                                          <p:spTgt spid="12"/>
                                        </p:tgtEl>
                                        <p:attrNameLst>
                                          <p:attrName>fill.type</p:attrName>
                                        </p:attrNameLst>
                                      </p:cBhvr>
                                      <p:to>
                                        <p:strVal val="solid"/>
                                      </p:to>
                                    </p:set>
                                    <p:set>
                                      <p:cBhvr>
                                        <p:cTn id="33" dur="250" autoRev="1" fill="hold"/>
                                        <p:tgtEl>
                                          <p:spTgt spid="12"/>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hold" grpId="0" nodeType="clickEffect">
                                  <p:stCondLst>
                                    <p:cond delay="0"/>
                                  </p:stCondLst>
                                  <p:childTnLst>
                                    <p:animClr clrSpc="rgb" dir="cw">
                                      <p:cBhvr override="childStyle">
                                        <p:cTn id="37" dur="250" autoRev="1" fill="hold"/>
                                        <p:tgtEl>
                                          <p:spTgt spid="15"/>
                                        </p:tgtEl>
                                        <p:attrNameLst>
                                          <p:attrName>style.color</p:attrName>
                                        </p:attrNameLst>
                                      </p:cBhvr>
                                      <p:to>
                                        <a:schemeClr val="bg1"/>
                                      </p:to>
                                    </p:animClr>
                                    <p:animClr clrSpc="rgb" dir="cw">
                                      <p:cBhvr>
                                        <p:cTn id="38" dur="250" autoRev="1" fill="hold"/>
                                        <p:tgtEl>
                                          <p:spTgt spid="15"/>
                                        </p:tgtEl>
                                        <p:attrNameLst>
                                          <p:attrName>fillcolor</p:attrName>
                                        </p:attrNameLst>
                                      </p:cBhvr>
                                      <p:to>
                                        <a:schemeClr val="bg1"/>
                                      </p:to>
                                    </p:animClr>
                                    <p:set>
                                      <p:cBhvr>
                                        <p:cTn id="39" dur="250" autoRev="1" fill="hold"/>
                                        <p:tgtEl>
                                          <p:spTgt spid="15"/>
                                        </p:tgtEl>
                                        <p:attrNameLst>
                                          <p:attrName>fill.type</p:attrName>
                                        </p:attrNameLst>
                                      </p:cBhvr>
                                      <p:to>
                                        <p:strVal val="solid"/>
                                      </p:to>
                                    </p:set>
                                    <p:set>
                                      <p:cBhvr>
                                        <p:cTn id="40" dur="250" autoRev="1" fill="hold"/>
                                        <p:tgtEl>
                                          <p:spTgt spid="15"/>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7" presetClass="emph" presetSubtype="0" fill="hold" grpId="0" nodeType="clickEffect">
                                  <p:stCondLst>
                                    <p:cond delay="0"/>
                                  </p:stCondLst>
                                  <p:childTnLst>
                                    <p:animClr clrSpc="rgb" dir="cw">
                                      <p:cBhvr override="childStyle">
                                        <p:cTn id="44" dur="250" autoRev="1" fill="hold"/>
                                        <p:tgtEl>
                                          <p:spTgt spid="18"/>
                                        </p:tgtEl>
                                        <p:attrNameLst>
                                          <p:attrName>style.color</p:attrName>
                                        </p:attrNameLst>
                                      </p:cBhvr>
                                      <p:to>
                                        <a:schemeClr val="bg1"/>
                                      </p:to>
                                    </p:animClr>
                                    <p:animClr clrSpc="rgb" dir="cw">
                                      <p:cBhvr>
                                        <p:cTn id="45" dur="250" autoRev="1" fill="hold"/>
                                        <p:tgtEl>
                                          <p:spTgt spid="18"/>
                                        </p:tgtEl>
                                        <p:attrNameLst>
                                          <p:attrName>fillcolor</p:attrName>
                                        </p:attrNameLst>
                                      </p:cBhvr>
                                      <p:to>
                                        <a:schemeClr val="bg1"/>
                                      </p:to>
                                    </p:animClr>
                                    <p:set>
                                      <p:cBhvr>
                                        <p:cTn id="46" dur="250" autoRev="1" fill="hold"/>
                                        <p:tgtEl>
                                          <p:spTgt spid="18"/>
                                        </p:tgtEl>
                                        <p:attrNameLst>
                                          <p:attrName>fill.type</p:attrName>
                                        </p:attrNameLst>
                                      </p:cBhvr>
                                      <p:to>
                                        <p:strVal val="solid"/>
                                      </p:to>
                                    </p:set>
                                    <p:set>
                                      <p:cBhvr>
                                        <p:cTn id="47" dur="250" autoRev="1" fill="hold"/>
                                        <p:tgtEl>
                                          <p:spTgt spid="1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7" presetClass="emph" presetSubtype="0" fill="hold" grpId="0" nodeType="clickEffect">
                                  <p:stCondLst>
                                    <p:cond delay="0"/>
                                  </p:stCondLst>
                                  <p:childTnLst>
                                    <p:animClr clrSpc="rgb" dir="cw">
                                      <p:cBhvr override="childStyle">
                                        <p:cTn id="51" dur="250" autoRev="1" fill="hold"/>
                                        <p:tgtEl>
                                          <p:spTgt spid="17"/>
                                        </p:tgtEl>
                                        <p:attrNameLst>
                                          <p:attrName>style.color</p:attrName>
                                        </p:attrNameLst>
                                      </p:cBhvr>
                                      <p:to>
                                        <a:schemeClr val="bg1"/>
                                      </p:to>
                                    </p:animClr>
                                    <p:animClr clrSpc="rgb" dir="cw">
                                      <p:cBhvr>
                                        <p:cTn id="52" dur="250" autoRev="1" fill="hold"/>
                                        <p:tgtEl>
                                          <p:spTgt spid="17"/>
                                        </p:tgtEl>
                                        <p:attrNameLst>
                                          <p:attrName>fillcolor</p:attrName>
                                        </p:attrNameLst>
                                      </p:cBhvr>
                                      <p:to>
                                        <a:schemeClr val="bg1"/>
                                      </p:to>
                                    </p:animClr>
                                    <p:set>
                                      <p:cBhvr>
                                        <p:cTn id="53" dur="250" autoRev="1" fill="hold"/>
                                        <p:tgtEl>
                                          <p:spTgt spid="17"/>
                                        </p:tgtEl>
                                        <p:attrNameLst>
                                          <p:attrName>fill.type</p:attrName>
                                        </p:attrNameLst>
                                      </p:cBhvr>
                                      <p:to>
                                        <p:strVal val="solid"/>
                                      </p:to>
                                    </p:set>
                                    <p:set>
                                      <p:cBhvr>
                                        <p:cTn id="54" dur="250" autoRev="1"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P spid="14" grpId="0"/>
      <p:bldP spid="15" grpId="0"/>
      <p:bldP spid="17" grpId="0"/>
      <p:bldP spid="18" grpId="0"/>
      <p:bldP spid="21" grpId="0"/>
      <p:bldP spid="2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data:image/jpg;base64,/9j/4AAQSkZJRgABAQAAAQABAAD/2wCEAAkGBhQSEBUUEhQUFBQUFBQVFBUVFBQUFBQUFBQVFBQUFBUXHCYeFxkkGRUUHy8gIycpLCwsFR4xNTAqNSYrLCkBCQoKDgwOGg8PGiwkHyQsKSwsLCwsLCwsLSwsKSwpKi0sLCwsLCwsKSwsKSwsKiwsLCwsLCwsLCwsLCwsLCwsLP/AABEIAMMBAwMBIgACEQEDEQH/xAAbAAACAwEBAQAAAAAAAAAAAAADBAACBQEGB//EAEAQAAICAQIDBQUGAwUIAwAAAAECAAMEESEFEjEGQVFhcRMiMoGRFEKhscHRUmLwByOy4fEVQ1Nyc4KDkjOio//EABoBAAIDAQEAAAAAAAAAAAAAAAIDAQQFAAb/xAAzEQACAQMDAgMHAgYDAAAAAAABAgADESEEEjFBURMicQUyYYGhsfAjwRRCkdHh8TNSYv/aAAwDAQACEQMRAD8A+GySSyrOkgXl6kjvthWuvf3D9TBJoo1Py84rY5J1MVbcfhLwf+HXHvH6TtlhY6k6kyoEgEIqQ+JUALHM4qwyVy1dUZVQB4RTNNCjp75M5XVO2Xqvr4D+totfmdy7Dx7z+0XCyAl8mMfVBPLSHzhbctm8h5fvBaS61wyUQ7heJV2VKpu2YuElhVHFx4VcaAakspomMQFM77CaQx500QfFlkaCZnsZw1TT+zSHHneLIOgMyzVKFJpHHgnohipK76MiIaRinNZfMeB/eWemBNcK4bmVgtSkbqbTRpyFfpsfA/1vJZVMzljdGdps+48e8fvFlLZWX6erV/LVFvj/AHlbKoBlmi6AjbeK2VyVaLr0LZEVInarip1H9eRlmWUIjeZnm6m4mibA66j5jwMQtrkptKnUf6xuxQw1EXbYZcLfxK3PvD8vM4ichbEg44GZjLtNpySSSTBnYxQkDWsLc2g0+sE5xH0gFG8wd1up8u6VAkAl1WdxBy5uZ1FjFdcrWkYUaDU9Ipml+jR6md2A1MTvvLeQ8P3nL7uY+XcJxEkqtsmDWrGp5E4+84qRiumXqpjlVMB3ljT6S/MDXRGEpl7GCDVjp+Z9BEb+IM2y+6Px+vdFDc80HNLTjzc9hHbHVfiIHl3/AEi7cTUdFJ+gERFJMKuLD2KOZWOrrv7gA+v5/SFPFm7lUeuplDxJ/L6S64st9kk+QdJFtU3LGCHEn8vpLrxQ96g+moljiSpxJ3k7Trapf5j94ZOIoeoK/jDKAw2IPpM9saD9mR02kbFPEMaqqv8AyLf6TQeiAemSniBGz7jxHX/OOgBhqp1EE3XmWFFKuPLz26zLemBZZqWVRWymMV5Qr6W3EXoyCvmPD9o8QGGo3Ez3SXx7+U+R6/vCZb5ETRrbDsfj7S9lcXZZo2LqNRFbEkK0KvRtkRUiGxbtDoeh/rWUYShEbyLSgCabbhG8iqJssdofmXTvH5Re5IKm2DH10DDevWAnJ0iSNmfGKhoNYEnU6wtx0AHzg1EAd5Yfoo6SAQ1ayqLGKkgsY+jTuYStIvk3a7DoPzh8izlXzP8AWsTVYKDqZY1D2/TX5zqJGqaZWqqPU1QXeN0umuZ2mmTJywmw3b8B6yZmTyDQfEfw8/WIV1EmKVb5aXq1bw/06XPU9v8AMqQWOp3MYqxoenHjtdHf3SWqdBIoaK/maK140OuJO2ZIGy7+fdAszN1P7fSLyZeARcAXh+VR1InPap4/gYFaJcY8jEMFzwJfnTx/AywVT0IgjjyponYk+cciFfFi1mNCq5XoYZLweu35SbkQCtN8EWmXbjwKMUOo2/X1m1ZjRG/HjFfoZQraMr5lhcfJFg8D3j9ROW1TPKFTqNiJo414ceDDr+8hltkQ6Nbxf06nvfeJW1RR1mrbVErqoxGlHVae2ZXDv0PKeh6eRh7a4gyzQx7OZd+o6yXFvMIGmfePCb5RSxIFhHbUiziGplatSsZWmzlIMYyEihEbobVdO8flObvIoG4NM/KIuN5IS1d5I0GUmWxMq7anWWUSohEEExii5vCVrG61gqlhMluVPXaIY3Npq0lCKWPSJ3Wcza93d6S9SQaLG6UhsbCVqKmo24w1FcZst5F1+g85ymuJ5NnO23QbD95XA3GbTN4FPHJ4g0QsdTuTHqMeVx6ppVV6DU7Ad852viFpdOANzSiqFGp/zi9thbyHcP38ZZ2LHy7h4RinGgS7tL4HEBXjxurC8oyECjfr4SaM3kPAfr4ybSwtMDiU9go6kenX8BJonn9IwmFtCfY4W2ESO8UIXz+kr9nB6ER37J5Qb4c7bOuDM+zEiz0TWKEefkZRqQekG1oLUwZmVWlfMeH7Qz1AjUdDJbRB1OVPkeokRNiuDxFL8eJglG1HdN26kHfxmZkUxit0Mz9Vp7eZYyGDKCO+K3VznD7uVuU9G6eRjd9cgjaYakV6d+vWY9yTmLbyt5HYxq+uJOssKbi0xKyGk+4TQtSJ2LHKG5kHlsYC1ItTY2lquodQw6xMiExX0b12nHWUj+RMvKMDL3r7x/rukl7dzr5D8hJIBxCdLsSIuoh61gkEYqE5jOorcw9SwOc3vAeA/ExqoRC1tWJ84pMm8vany0gvcy1Sx6lItSsepWDUMfo6c7kvyp5nYfr+EUx64XPbVgPAfiZfHSCMLHuPErW6DEdxap3Ms35R0HX1hqvdUt4D/SK0pqfMxc0yOFENjU6zS+ADTqf61nMSkAanoBL0JzHU/wBeUMLLAAGJKMYnc98atCVLzOwUePifADqTLZeStFXO3oq67s3h6eJnjMzMa1+Zzqe4dyjwUdwl6jpt2TxMT2j7VGn8i5b7es2sntX3VINP4n1/wg/rM9+0N5+/p6Kv7TP0nouxPZb7bkEOxSipDbkWdOWte4E7Bjod+4Bj3S8KSKOJ5Wp7Q1FU5c/LH2mdV2jvH3g3/Mi/oBNLD7UKdrV5P5l94fNeo/GafHuxKf7Xrw8bUV3Cll1JYorrzOdTudFVm39J6D+0Z8Z+E1/ZkCpj5rY9egG/s0sWwgjqCQDr3kayGpIcWhUvaGppZDE+uZh+zDKGUhgehG4PoRFxguW/u1ZmHcqlj9BPNcN4o1Daj3lPxIeh/Y+c+v8AaG+7HppXFLV45qrb2te3tXcaku431I0I37/pTfT7eeJ6TS+1/GsoHmPc4/PhPHt2dvcbY14P/Ss6/SDXsJmv8ONb/wBwCD5liJt8BtyLrHe3Lvrx6E5739rYSF3Cou/xMRt6egOZ2k4kbXJRrhUQNEsvstJ/mOp038O6VzTS1zeXvFrtUNIbfibEgfUZmGcY1u9TkFkJHusGXUfEAw2Py8DEcqqEI0II7p9H7DcBpBpvyEDte7LjowBUIilrb3U7EDQga+X8Q0Sib2sIWprDT0rvn9zPj96aHWaiWc6BvEb+vfG14KczONOOABbc/Jt7qV8zNzH+VU3+Wk9F2t4DiY1WOuIxcutxdyxPtOR1r5wOgHOHA5dtB39Y00yQT2lCjWFOuE/7Dj6zw96TOuWa96zNvSBTMjW0+snD33I8d/pCWiAoQqysQQGJAJB0Omx0PfprHLlhPhojTndRt2iFggTGLRAGMWZ9UWMqXklWnYyVSxvCJGahF0jVQinmhpxmHGwJ8jM1Jo3fA3pEKxAp8GP1fvKPhG6Fj9AidImhQsU809IthM606uT5mOYyxOsT0vZns+2RelZ/u1ZWsaxhoq0pqXsGuxHukeGskgnAgUGVbu/HP7xLLOiAeJ/L/WTDTeanbTg4xcxqVYsqqrKTpro45t9NtRrp8ongVyChDbTNChUWr+ovBjl+yhfHf5Dp+P5TX4FwOy4OyDUVLzvqQNt+nifdb6QPCODtk5KVKDpqgdgpIrU7szdw2J6zW7T4BwKcgpcnMyvUqBua1arDyhnI0AOm3/dt5XKNLcbniVdbrFooVU+a158745xL21pIPuL7qDyH3vU9fpM7SX5YxgcNtvfkpre1zvyopdtPHQd3nNcLYTwFSo1RyzcmLKs+i8IxDXwmihNruL5QQ/xDGrYVn5dflY08Vm8FuoVWuqesMbAvOvKSaiA45TvsSBuJ9HzG+y2C5unDOH0Y9IP3s7Kq128SqsWPoIL9B+dv3kJ1JlX4ov8AtDiucu4xaDTSe4WNy46EfNH/APaeW7S2+y4bw/F+8Usy7B/13Ip18+QE/ObHZTg3teE2h25arM2s5Fh+5jY1XtbG8yWblA72cTx/aHjBysmy4jlDHRE7q6kAWqseiBR9ZAGfz0kscTKnrux2flWg4q+3tp01CLzulbA8w10BCg+HjpB4HYB3pS27IxcUXDmpXIs5HsX+IDTZTtoT4jxlsLjuaLKeH0XhFW0VL9mKhbGazQ2NYm9nXXXXoILgMsZQqGlUDjkT1fHcR8fAqpKsrXO11+oI05fcqRj06Dm08RPMVe9X46HT9v68p9JPErXzLyt714uP/wDJ0cFaxy8oVgQWZlbf9dJk04a8T+0WJ7OmyvQVUKqKWTTmL2tsWJJ016A+soPTvYfKew02rNNCXH/okdN3AIt2+PE8Lh8LN99dK9bHVB5cx0J+Q1Pynu+P8SFVdrptzocLCUfcxqtFvvHhzspUHv5QYHhPBfsBszL2rZqE9yhLAz89v92hdl2Tqw7z1PdPJDPtyrmLDmd+RURRsAAVSqte5QNgPn4xQ/SB7niHVtq6wIPkUZPc8/a1/hfvN3sbw1kxr7lISy7XGqsOwpqVefKyCe4Kum/8Sgd88hxnjS35o9kCtFdYx6FPUU1LohP8xILHzafUOKcOoGPRwxssUWMqq6pWXNljnn0duiqz76agt7vz+PZmE2Plmp9Oaq0oxHT3W5SR5d8JwVphf6zPpuKmoNU98enF4XJEXxuHNddXUnx2OqL6sQNfQa6/Kb/HezluPXU9oC+25iqE/wB4Aum7r93XmH66RrsCi1W35lg1TDpZwD962zWupfnq34SuiHeFmjrKqmkXU3/vxFv7Vc1Fvpw6f/iwahWPOxgrOT56BNfPmnm7d4lnZDWWM7nV3ZmY+LMSSfqTHPuj0H5Q6xubiUNCu0MpidwixjVwirQllbUDMGZ2QyRkomGSNVRZIzXEvNPT8wt/wH+u+J1iO2fA3pEqjBTgx+p99fT95qcNwXucJUjO56KoLE/Id09pR2BapebMyKcUEfCzB7encin9ZMfJfC4LTZj+5Zl2uLrl+JUQuFrDfd15f8XjPN1BmfQ6lydPe15ix6a6767jr4yWVUtcXJ/pH6ZqlW4RgoGO5x9B9Z6zD4bg4+LZk0VfaRX7q3ZjGumyz+CjHUc1p/5tB57GG7LJdmjIsc6vktTjcwAVa6B/e38oGyoK0RQP5x4zF7eNy304NWpTEqrqCqNea+wBrGAHViWUfXxnpjgZGLiU8OpXXIyg91/KdPZ1kqpQt0A0UAt/KQOolj+b4Dt3megvT58zHF+ijJPpjM8p224mMjPttX4DoqeaIORT8+XX5x3s02Iic96222c3u1KRXVy6DRns11O+uw8O+Cp7K2W56Yre42pWw7EIqe87eB90jTx1E9NgJgrRlXYyW60p7BWtYOtjX/3a2qO46BvDY9PBSIzPuP5/qarVqVGkKS3OBbb8cC5+J7R7s/2ota+wAV049GPbd7KpAqkqoC8zHdjq3l0mbwDs4uafZ2kisFGsIIDOxb3awfFip366AwOEOTDyrf8AinHx1Pqxss/+qiM2W2UYqNWDqjrkue428vtKKT/4VJ/80tISbGUtQiqKgpjmy/S59ebetp8wzAPavyoaxzvpWSSaxzEBCTuSvTU+E9lxCxsDhONVSSl2eGvudSVc1DQU1BhuFPMD683jA/2r4KV8RLVjQX1V3MPB2LKTp4nkBPmTN3imbw+xMHMtyA32fHpr+yIAbXsrIOjb6oobrqNwo0O8vs3BnkgLEiI9u6nv4ljYS81hoqx6DuWYuwVrWJP8nKSf5TO9vDdn8TfDxk0WqxmbfRTYVQWZFrdFUIEUE9Am250lu0vbnGqyXt4eC9tzq9+S/MCVBUmikMNUVgoDHTy37srtd/aQ+WGSmsY9VmnteUg2XEdBa4A1UD7v18IIBx6QiRmafabHKYWFw/BZr1va6xig0+0OtgQFR3Vc4cgnbRFJO2s8Xx/hQxr3p9otpQAOyfCLeX361P3gpPLzbakHYTZr/tHyEw0xahXXyIa/bKD7Y1lieVW+513I327jPKyVuILEdJ7z+0vAuvyK8imt7MV8ekUPWrOqqFOqHlB5SGJ2P6QPZrAbh1VnEMhDW4Rq8KtwVey91Km3kO/Iik7+Z8tfN8I7T5OKCMe+2oHcqre6T48p1GvnpBZOddl3KbrHtsYhAzsWIBPQeA310EjgWMIZbHJn1Ts9Q1/Db6qzzXH2FhUkBnULWTufFlf5nzinDsJ8Km+29TXbdWaKK20DkMQbbCO5Roo17/mJkZV5QgoSpX4SpKkDu0I36RFMhnZndmZtAOZmLHr4nfuma72InuaWjfYVv5TYnGemL9jaepp7NG3haEWVUpZkPbc9h5VCV81VY6b6aMdNRuZbsfk41VzjGBZKKmtycuwaNYq9KqV/3aFtPMhSPOeEy7SdtSQNdBqdB6DuhOHZbrXYoYhLCgcDo3JzMuviAWJ0iPGAIxxDq6B2VgX943txz372HHSe47S8cSgUZ9eHS73oGFzlz7K/TRlZB7pYabHY+6fCeTwccY7DPzhz33OXxaG2NljNr9puX7tQJ1A+8dNNhB4PbXJxa2rqdeQnm5XRbArHqy83Tffw13gez3aofaL/ALZ7S77XV7J7AVNqEMGDLzbaDl6bdB4aRgqhjc/49ZmVdM9IbbX6XubkXwPh8pt/2hMbRiZROpvxl5vJ6yOfQd27/gZh8Wv9jw2mgfHkucq3x9mutWOh/wDV3+YjfG+L1Xvj1DnrxqAtQLaNZys4NtrBduY9dB4Tz3aNaRkWDHZnpDaVs/xFQAPAba66bDbSAzeYsOwH0zH+GVpJTYEWuflc2HrmYVs0F+BfQTPtmgR7o9B+UB+BF6b3mitsVaM3RVoaSpqOZQySGSNlAw6RmuKpGKzEtNKgY2q6gjxBmdXNGpo7wHsfblNYymuqms6WX3NyVLr0GvedxsPEa6aiDTBJIEs6whVVzD8D7YZWNWaqbeVCdeUqjgMepXmB0O3dNfsXScjiNJsJYmw22MTqTya2szE+JX8Zi9oezb4Nwrd635kDo9Z1VlJI10O43B/zno+wp9lRm5X/AAsf2Sf9S88q/PYf+0KzbwrdJKugoNUQC5Fr/E4+8x045aOJPfUFN1ttnsiw5uVriRW6j+JQy6a66ET6FxXjJHE6MTHYhg2NVkWg6u4qPN7LmPRdCzN/EznXpPH9iuFi3imMT8Ka2N5ewUsv48k52U49X/tYZNzBUa26zmOugNgs5NdO7VgIaudt+5/3FVKCiqUtfap+faetXJ1yOKXqCTXRkhT4E6Vjf0qJ9BFuyXZ17uFOOZalfJS0u+w9hUnKW9Obm010HuneBs7UpRdy4RDVA2NY1gLDIst+IuNiUUaBen3j37+W4vx+7IuZrSAdFTkQctaoh1VFQbcoJJ313Oslqqg9+frG0dLWcC3lB25PPl4x8TmfQHycFsILzn2ePeX9n/vMohCqk/wq5br3KNNpj8O7RWB3c8j+1YPYroGrLA6qQvdy9Bp0AA7p5/AyNdj0MIrcjaH5eYneLcCaSaBE3KxLX7/X6/t2mZ2ze18prbWL+10ZWPQAADkGmwC+HgR5zz+s+gXYyX1Gt/VT3q3cR+08VxLhj0PyuP8AlYfCw8VP6dZo0aocW6zyHtLQNp3LKPKfpFA0k5rKkx15lWltZNZXWdkXk2nZ6TsfwzVjcw2TVU83I0JHoCfmfKZ/AeAPkNrutQPvP4/yp4t+A7/Ce0vK1oEQcqqNAB3D+vziatQAWm17L0LVHFRhgcTOz7IuPdr823/b8PznNOd9O4dfT/ODz799pku18z3QWwCxG59TD1jSsee/16fgBFVTmYL4n/UxjMs02Hyle/WQTmZmW8Bw4a2a+AJ+u36yZLwvDU0Rm8ToPlGDAmYx31wO2YfIaZ1xjdzxC5pCyNW+Iuw1MftiVA1cfWM3NGtyJn0MKzRa0xdjDWGLkxiiUKzZnDJOESRkpwqmHrMVUw9bRbCXKL5j9RnrO2mqcK4cte1TiyyzTo1vukFvEjmcD08p42t56zg3aGlsVsTNV3x9eet69Pa0PudVB6jdjp5nrrBpkKTfrLmpVqtMFc2N7TyFTT6DxFPsnCMek7WZdpybB3itQBWD/wDmfkZn4t3B8YixTlZjqdUrdFqq1G459RuNfUeRmNxvtFZmXtdbpqdAqj4UQfCi+W59SSe+EwCA94qg5quotgG5+XE1eDcefG9q1ahmeiypSdfd5+XVxp1I5ek8zTZH8eyJ5tPK2o6HcfqJWU42mbOoQA+Mvof2mlh3xjOq1HOP+79D+kyMa2bGHk9x312MA4Mu038RILFv0M2UYOuh2Pcf67piZWNyHUfCeh8PIwmNlaQla0aDux1mvTaUOh2P9fhH/aLYvK6hlPUHf5+R84jXkK40b5eI9JGpYbr7w8uv0j1btFuquNriKZfY+tt6bCp/hccw+TDcfPWZ79jsgdPZt6OB/iAm4mbpCrn+csjUsJkVfYtFzcC3pMCrsXefiNajzfX/AAgzVwuydNe9rG0j7unInz31P1EZfPi9mYT06yG1LGTR9i0UNyL+s07M4KAFAUDoAAAB4AdJl25BsOg/08zOfZmPxe6PPr9O6cuyFUaKNPzPqZXaoTNhFVMJO22BF0G/ifEzJus1M7ffqZ3Go5jqfhH4+UrsbwybCFxU5RzHqenkP84ll3dYzl5HpMrJtnAXleq4RYvc2p0E0yvKoUdw/HvMU4dVqec9BsPXxhrrYTdpU04sDUbrx6QFzxC14e+yJuY1FmbqqtzGMQdT8p215ZV0UD6wFjyeTBJ8OmFgnMETLO0oBqY4CZdRrmFWraSEadgXMsbFGIsw0OnhCI0vmJ0bx6+sAphDIiWHhuRHK3jVTzPRoxW8UyzRoVrQeQnK3kdxLVWQ9ycy+Y6ftEVaSMiBVHhVLjgzVpsjbKHXQ/I+B7jMmq2OVWxDKQbzW09dWXaYvoVbQ9RHce+dup9ov8w6H9DElJU6HqJ3vCQN2nb4dJ6DHyARodweoMFfgFfeTdfxHr+8Qoumhj5hEXxiaIYOLiDqydI/j8S0g7Kkff4W8R0+Yiz4bjoOYeI/brJGOIe7owmwM9T8Wh9d50ezPd9Cf3mD7QjxlxkGFvkbV6G02z7Ifd19Sf3nGz1X4QB6bTFN5lOcnznb5G1epJj+RxAmIvdrLpiMevujxP7QyqqeZ8T+g7oJzzJ32wIOrF21bYdw7z+wncjJ7hsB3SmRl6zPuvnAXi3cKLmdvuildZdtB8z4CdALtoP69Y9WoRdB8z4mM90TPsdQ2fdEu5AGg6DpEbrIS22I22zlW87U1gosJS15XHTU+Qg2OscROVdPrHnAmRT/AFHueBOWvFHaEteLM0lBFaipczhMLjLvr4QEbUcq+u8NuJWoi7XPSUdt5IItOzrSTUzHVHMunj+cRIh8eyWyq/vD5+sAYNpYqDxKYccj7QCmGRoAS6tCIiab2MeqeCy6fvD5/vKI8ZreK903mkCKqbDEkeNU2wGRRy7jp+XlBo0MgMJVV2otYzYpuh7ag432Pcf38plVXRuq+VmQjIm3R1Cuu1pR0ZDof8j6QteRGRYCNDuIF8H+A/I/oZFweYzw3TNM3H1hq8mHTMMym1XqCJ0XztkJdV0abRzdeu/rvOi9D91foJji+d+0SNpjPHQzXF6fwr9JDnadAB6bflMg5EqciTYyDXQTUszdYpZkRNsicRWboPn3fWTt7xTanosvZfKVUl/Id57oxXhgfFufAdP84R7vDpJuBxA8JnzUwO06AEGi/M959YvbbKWXRS26cqkwK2oVBtWWttirtIzy9NWu56SwAAJiu7VWsJfGr03Py/edteWseLO8gC5vDdhTXaJR2gzOkzgEcJmsbmEx69T5DrCXvLheVdPrFrGgcmWSPCp7ep5lCZJJIyU5ZGjlVmo0PfEYSt4DLeWKNXYZayvQzgjHxDT6QBXSQDeMdNpuvEsph0eLiEUwSI2m1o2jePSLXY2m46flLoYwjRdysvbVrCzRAGFrshrcTXdfpFimkO4aVjTekcxyu+MJkTNBlw8AoJbpaplmsuT47+so9SHu09DpM9bpcXxewjiWv4pXHmEZOGO5j8xK/Y/5h9DA+3nftEmzQd1E9IX7H/N+EsMRf4ifoIv9olTfOs0jfRHSOBUHcPU7/nOvkzPN8qbZOy/Mg6sKLKI2+RF3vgGeUJhhBKdTVM0u90ExnQpPSMV4+m5h3AlUK9UwVVGu56QzvI7wDtI5jSRSFhOO8CTLGV0jBKLksZyMY9WnvH5StNOu56Ql1kgm+BGUqe0b2+UHdZFyZZmlYQFpXqNuMk5O6SQouSSSSdOh6WhbhtOyRR5mhT/4zAiESSScYKcwiwqTskWZfpwqmduUEbzskV1l7lTeJESaSSR8y+skkkkiTJJJJJnSGSckkSJycnZIUCQiQLJJOnCNqgA2g3kkihLz4FhFngzJJHCZbypkEkkKJ6xt9hFLDJJASWNRBzkkkbKE7JJJJn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g;base64,/9j/4AAQSkZJRgABAQAAAQABAAD/2wCEAAkGBhQSEBUUEhQUFBQUFBQVFBUVFBQUFBQUFBQVFBQUFBUXHCYeFxkkGRUUHy8gIycpLCwsFR4xNTAqNSYrLCkBCQoKDgwOGg8PGiwkHyQsKSwsLCwsLCwsLSwsKSwpKi0sLCwsLCwsKSwsKSwsKiwsLCwsLCwsLCwsLCwsLCwsLP/AABEIAMMBAwMBIgACEQEDEQH/xAAbAAACAwEBAQAAAAAAAAAAAAADBAACBQEGB//EAEAQAAICAQIDBQUGAwUIAwAAAAECAAMEESEFEjEGQVFhcRMiMoGRFEKhscHRUmLwByOy4fEVQ1Nyc4KDkjOio//EABoBAAIDAQEAAAAAAAAAAAAAAAIDAQQFAAb/xAAzEQACAQMDAgMHAgYDAAAAAAABAgADESEEEjFBURMicQUyYYGhsfAjwRRCkdHh8TNSYv/aAAwDAQACEQMRAD8A+GySSyrOkgXl6kjvthWuvf3D9TBJoo1Py84rY5J1MVbcfhLwf+HXHvH6TtlhY6k6kyoEgEIqQ+JUALHM4qwyVy1dUZVQB4RTNNCjp75M5XVO2Xqvr4D+totfmdy7Dx7z+0XCyAl8mMfVBPLSHzhbctm8h5fvBaS61wyUQ7heJV2VKpu2YuElhVHFx4VcaAakspomMQFM77CaQx500QfFlkaCZnsZw1TT+zSHHneLIOgMyzVKFJpHHgnohipK76MiIaRinNZfMeB/eWemBNcK4bmVgtSkbqbTRpyFfpsfA/1vJZVMzljdGdps+48e8fvFlLZWX6erV/LVFvj/AHlbKoBlmi6AjbeK2VyVaLr0LZEVInarip1H9eRlmWUIjeZnm6m4mibA66j5jwMQtrkptKnUf6xuxQw1EXbYZcLfxK3PvD8vM4ichbEg44GZjLtNpySSSTBnYxQkDWsLc2g0+sE5xH0gFG8wd1up8u6VAkAl1WdxBy5uZ1FjFdcrWkYUaDU9Ipml+jR6md2A1MTvvLeQ8P3nL7uY+XcJxEkqtsmDWrGp5E4+84qRiumXqpjlVMB3ljT6S/MDXRGEpl7GCDVjp+Z9BEb+IM2y+6Px+vdFDc80HNLTjzc9hHbHVfiIHl3/AEi7cTUdFJ+gERFJMKuLD2KOZWOrrv7gA+v5/SFPFm7lUeuplDxJ/L6S64st9kk+QdJFtU3LGCHEn8vpLrxQ96g+moljiSpxJ3k7Trapf5j94ZOIoeoK/jDKAw2IPpM9saD9mR02kbFPEMaqqv8AyLf6TQeiAemSniBGz7jxHX/OOgBhqp1EE3XmWFFKuPLz26zLemBZZqWVRWymMV5Qr6W3EXoyCvmPD9o8QGGo3Ez3SXx7+U+R6/vCZb5ETRrbDsfj7S9lcXZZo2LqNRFbEkK0KvRtkRUiGxbtDoeh/rWUYShEbyLSgCabbhG8iqJssdofmXTvH5Re5IKm2DH10DDevWAnJ0iSNmfGKhoNYEnU6wtx0AHzg1EAd5Yfoo6SAQ1ayqLGKkgsY+jTuYStIvk3a7DoPzh8izlXzP8AWsTVYKDqZY1D2/TX5zqJGqaZWqqPU1QXeN0umuZ2mmTJywmw3b8B6yZmTyDQfEfw8/WIV1EmKVb5aXq1bw/06XPU9v8AMqQWOp3MYqxoenHjtdHf3SWqdBIoaK/maK140OuJO2ZIGy7+fdAszN1P7fSLyZeARcAXh+VR1InPap4/gYFaJcY8jEMFzwJfnTx/AywVT0IgjjyponYk+cciFfFi1mNCq5XoYZLweu35SbkQCtN8EWmXbjwKMUOo2/X1m1ZjRG/HjFfoZQraMr5lhcfJFg8D3j9ROW1TPKFTqNiJo414ceDDr+8hltkQ6Nbxf06nvfeJW1RR1mrbVErqoxGlHVae2ZXDv0PKeh6eRh7a4gyzQx7OZd+o6yXFvMIGmfePCb5RSxIFhHbUiziGplatSsZWmzlIMYyEihEbobVdO8flObvIoG4NM/KIuN5IS1d5I0GUmWxMq7anWWUSohEEExii5vCVrG61gqlhMluVPXaIY3Npq0lCKWPSJ3Wcza93d6S9SQaLG6UhsbCVqKmo24w1FcZst5F1+g85ymuJ5NnO23QbD95XA3GbTN4FPHJ4g0QsdTuTHqMeVx6ppVV6DU7Ad852viFpdOANzSiqFGp/zi9thbyHcP38ZZ2LHy7h4RinGgS7tL4HEBXjxurC8oyECjfr4SaM3kPAfr4ybSwtMDiU9go6kenX8BJonn9IwmFtCfY4W2ESO8UIXz+kr9nB6ER37J5Qb4c7bOuDM+zEiz0TWKEefkZRqQekG1oLUwZmVWlfMeH7Qz1AjUdDJbRB1OVPkeokRNiuDxFL8eJglG1HdN26kHfxmZkUxit0Mz9Vp7eZYyGDKCO+K3VznD7uVuU9G6eRjd9cgjaYakV6d+vWY9yTmLbyt5HYxq+uJOssKbi0xKyGk+4TQtSJ2LHKG5kHlsYC1ItTY2lquodQw6xMiExX0b12nHWUj+RMvKMDL3r7x/rukl7dzr5D8hJIBxCdLsSIuoh61gkEYqE5jOorcw9SwOc3vAeA/ExqoRC1tWJ84pMm8vany0gvcy1Sx6lItSsepWDUMfo6c7kvyp5nYfr+EUx64XPbVgPAfiZfHSCMLHuPErW6DEdxap3Ms35R0HX1hqvdUt4D/SK0pqfMxc0yOFENjU6zS+ADTqf61nMSkAanoBL0JzHU/wBeUMLLAAGJKMYnc98atCVLzOwUePifADqTLZeStFXO3oq67s3h6eJnjMzMa1+Zzqe4dyjwUdwl6jpt2TxMT2j7VGn8i5b7es2sntX3VINP4n1/wg/rM9+0N5+/p6Kv7TP0nouxPZb7bkEOxSipDbkWdOWte4E7Bjod+4Bj3S8KSKOJ5Wp7Q1FU5c/LH2mdV2jvH3g3/Mi/oBNLD7UKdrV5P5l94fNeo/GafHuxKf7Xrw8bUV3Cll1JYorrzOdTudFVm39J6D+0Z8Z+E1/ZkCpj5rY9egG/s0sWwgjqCQDr3kayGpIcWhUvaGppZDE+uZh+zDKGUhgehG4PoRFxguW/u1ZmHcqlj9BPNcN4o1Daj3lPxIeh/Y+c+v8AaG+7HppXFLV45qrb2te3tXcaku431I0I37/pTfT7eeJ6TS+1/GsoHmPc4/PhPHt2dvcbY14P/Ss6/SDXsJmv8ONb/wBwCD5liJt8BtyLrHe3Lvrx6E5739rYSF3Cou/xMRt6egOZ2k4kbXJRrhUQNEsvstJ/mOp038O6VzTS1zeXvFrtUNIbfibEgfUZmGcY1u9TkFkJHusGXUfEAw2Py8DEcqqEI0II7p9H7DcBpBpvyEDte7LjowBUIilrb3U7EDQga+X8Q0Sib2sIWprDT0rvn9zPj96aHWaiWc6BvEb+vfG14KczONOOABbc/Jt7qV8zNzH+VU3+Wk9F2t4DiY1WOuIxcutxdyxPtOR1r5wOgHOHA5dtB39Y00yQT2lCjWFOuE/7Dj6zw96TOuWa96zNvSBTMjW0+snD33I8d/pCWiAoQqysQQGJAJB0Omx0PfprHLlhPhojTndRt2iFggTGLRAGMWZ9UWMqXklWnYyVSxvCJGahF0jVQinmhpxmHGwJ8jM1Jo3fA3pEKxAp8GP1fvKPhG6Fj9AidImhQsU809IthM606uT5mOYyxOsT0vZns+2RelZ/u1ZWsaxhoq0pqXsGuxHukeGskgnAgUGVbu/HP7xLLOiAeJ/L/WTDTeanbTg4xcxqVYsqqrKTpro45t9NtRrp8ongVyChDbTNChUWr+ovBjl+yhfHf5Dp+P5TX4FwOy4OyDUVLzvqQNt+nifdb6QPCODtk5KVKDpqgdgpIrU7szdw2J6zW7T4BwKcgpcnMyvUqBua1arDyhnI0AOm3/dt5XKNLcbniVdbrFooVU+a158745xL21pIPuL7qDyH3vU9fpM7SX5YxgcNtvfkpre1zvyopdtPHQd3nNcLYTwFSo1RyzcmLKs+i8IxDXwmihNruL5QQ/xDGrYVn5dflY08Vm8FuoVWuqesMbAvOvKSaiA45TvsSBuJ9HzG+y2C5unDOH0Y9IP3s7Kq128SqsWPoIL9B+dv3kJ1JlX4ov8AtDiucu4xaDTSe4WNy46EfNH/APaeW7S2+y4bw/F+8Usy7B/13Ip18+QE/ObHZTg3teE2h25arM2s5Fh+5jY1XtbG8yWblA72cTx/aHjBysmy4jlDHRE7q6kAWqseiBR9ZAGfz0kscTKnrux2flWg4q+3tp01CLzulbA8w10BCg+HjpB4HYB3pS27IxcUXDmpXIs5HsX+IDTZTtoT4jxlsLjuaLKeH0XhFW0VL9mKhbGazQ2NYm9nXXXXoILgMsZQqGlUDjkT1fHcR8fAqpKsrXO11+oI05fcqRj06Dm08RPMVe9X46HT9v68p9JPErXzLyt714uP/wDJ0cFaxy8oVgQWZlbf9dJk04a8T+0WJ7OmyvQVUKqKWTTmL2tsWJJ016A+soPTvYfKew02rNNCXH/okdN3AIt2+PE8Lh8LN99dK9bHVB5cx0J+Q1Pynu+P8SFVdrptzocLCUfcxqtFvvHhzspUHv5QYHhPBfsBszL2rZqE9yhLAz89v92hdl2Tqw7z1PdPJDPtyrmLDmd+RURRsAAVSqte5QNgPn4xQ/SB7niHVtq6wIPkUZPc8/a1/hfvN3sbw1kxr7lISy7XGqsOwpqVefKyCe4Kum/8Sgd88hxnjS35o9kCtFdYx6FPUU1LohP8xILHzafUOKcOoGPRwxssUWMqq6pWXNljnn0duiqz76agt7vz+PZmE2Plmp9Oaq0oxHT3W5SR5d8JwVphf6zPpuKmoNU98enF4XJEXxuHNddXUnx2OqL6sQNfQa6/Kb/HezluPXU9oC+25iqE/wB4Aum7r93XmH66RrsCi1W35lg1TDpZwD962zWupfnq34SuiHeFmjrKqmkXU3/vxFv7Vc1Fvpw6f/iwahWPOxgrOT56BNfPmnm7d4lnZDWWM7nV3ZmY+LMSSfqTHPuj0H5Q6xubiUNCu0MpidwixjVwirQllbUDMGZ2QyRkomGSNVRZIzXEvNPT8wt/wH+u+J1iO2fA3pEqjBTgx+p99fT95qcNwXucJUjO56KoLE/Id09pR2BapebMyKcUEfCzB7encin9ZMfJfC4LTZj+5Zl2uLrl+JUQuFrDfd15f8XjPN1BmfQ6lydPe15ix6a6767jr4yWVUtcXJ/pH6ZqlW4RgoGO5x9B9Z6zD4bg4+LZk0VfaRX7q3ZjGumyz+CjHUc1p/5tB57GG7LJdmjIsc6vktTjcwAVa6B/e38oGyoK0RQP5x4zF7eNy304NWpTEqrqCqNea+wBrGAHViWUfXxnpjgZGLiU8OpXXIyg91/KdPZ1kqpQt0A0UAt/KQOolj+b4Dt3megvT58zHF+ijJPpjM8p224mMjPttX4DoqeaIORT8+XX5x3s02Iic96222c3u1KRXVy6DRns11O+uw8O+Cp7K2W56Yre42pWw7EIqe87eB90jTx1E9NgJgrRlXYyW60p7BWtYOtjX/3a2qO46BvDY9PBSIzPuP5/qarVqVGkKS3OBbb8cC5+J7R7s/2ota+wAV049GPbd7KpAqkqoC8zHdjq3l0mbwDs4uafZ2kisFGsIIDOxb3awfFip366AwOEOTDyrf8AinHx1Pqxss/+qiM2W2UYqNWDqjrkue428vtKKT/4VJ/80tISbGUtQiqKgpjmy/S59ebetp8wzAPavyoaxzvpWSSaxzEBCTuSvTU+E9lxCxsDhONVSSl2eGvudSVc1DQU1BhuFPMD683jA/2r4KV8RLVjQX1V3MPB2LKTp4nkBPmTN3imbw+xMHMtyA32fHpr+yIAbXsrIOjb6oobrqNwo0O8vs3BnkgLEiI9u6nv4ljYS81hoqx6DuWYuwVrWJP8nKSf5TO9vDdn8TfDxk0WqxmbfRTYVQWZFrdFUIEUE9Am250lu0vbnGqyXt4eC9tzq9+S/MCVBUmikMNUVgoDHTy37srtd/aQ+WGSmsY9VmnteUg2XEdBa4A1UD7v18IIBx6QiRmafabHKYWFw/BZr1va6xig0+0OtgQFR3Vc4cgnbRFJO2s8Xx/hQxr3p9otpQAOyfCLeX361P3gpPLzbakHYTZr/tHyEw0xahXXyIa/bKD7Y1lieVW+513I327jPKyVuILEdJ7z+0vAuvyK8imt7MV8ekUPWrOqqFOqHlB5SGJ2P6QPZrAbh1VnEMhDW4Rq8KtwVey91Km3kO/Iik7+Z8tfN8I7T5OKCMe+2oHcqre6T48p1GvnpBZOddl3KbrHtsYhAzsWIBPQeA310EjgWMIZbHJn1Ts9Q1/Db6qzzXH2FhUkBnULWTufFlf5nzinDsJ8Km+29TXbdWaKK20DkMQbbCO5Roo17/mJkZV5QgoSpX4SpKkDu0I36RFMhnZndmZtAOZmLHr4nfuma72InuaWjfYVv5TYnGemL9jaepp7NG3haEWVUpZkPbc9h5VCV81VY6b6aMdNRuZbsfk41VzjGBZKKmtycuwaNYq9KqV/3aFtPMhSPOeEy7SdtSQNdBqdB6DuhOHZbrXYoYhLCgcDo3JzMuviAWJ0iPGAIxxDq6B2VgX943txz372HHSe47S8cSgUZ9eHS73oGFzlz7K/TRlZB7pYabHY+6fCeTwccY7DPzhz33OXxaG2NljNr9puX7tQJ1A+8dNNhB4PbXJxa2rqdeQnm5XRbArHqy83Tffw13gez3aofaL/ALZ7S77XV7J7AVNqEMGDLzbaDl6bdB4aRgqhjc/49ZmVdM9IbbX6XubkXwPh8pt/2hMbRiZROpvxl5vJ6yOfQd27/gZh8Wv9jw2mgfHkucq3x9mutWOh/wDV3+YjfG+L1Xvj1DnrxqAtQLaNZys4NtrBduY9dB4Tz3aNaRkWDHZnpDaVs/xFQAPAba66bDbSAzeYsOwH0zH+GVpJTYEWuflc2HrmYVs0F+BfQTPtmgR7o9B+UB+BF6b3mitsVaM3RVoaSpqOZQySGSNlAw6RmuKpGKzEtNKgY2q6gjxBmdXNGpo7wHsfblNYymuqms6WX3NyVLr0GvedxsPEa6aiDTBJIEs6whVVzD8D7YZWNWaqbeVCdeUqjgMepXmB0O3dNfsXScjiNJsJYmw22MTqTya2szE+JX8Zi9oezb4Nwrd635kDo9Z1VlJI10O43B/zno+wp9lRm5X/AAsf2Sf9S88q/PYf+0KzbwrdJKugoNUQC5Fr/E4+8x045aOJPfUFN1ttnsiw5uVriRW6j+JQy6a66ET6FxXjJHE6MTHYhg2NVkWg6u4qPN7LmPRdCzN/EznXpPH9iuFi3imMT8Ka2N5ewUsv48k52U49X/tYZNzBUa26zmOugNgs5NdO7VgIaudt+5/3FVKCiqUtfap+faetXJ1yOKXqCTXRkhT4E6Vjf0qJ9BFuyXZ17uFOOZalfJS0u+w9hUnKW9Obm010HuneBs7UpRdy4RDVA2NY1gLDIst+IuNiUUaBen3j37+W4vx+7IuZrSAdFTkQctaoh1VFQbcoJJ313Oslqqg9+frG0dLWcC3lB25PPl4x8TmfQHycFsILzn2ePeX9n/vMohCqk/wq5br3KNNpj8O7RWB3c8j+1YPYroGrLA6qQvdy9Bp0AA7p5/AyNdj0MIrcjaH5eYneLcCaSaBE3KxLX7/X6/t2mZ2ze18prbWL+10ZWPQAADkGmwC+HgR5zz+s+gXYyX1Gt/VT3q3cR+08VxLhj0PyuP8AlYfCw8VP6dZo0aocW6zyHtLQNp3LKPKfpFA0k5rKkx15lWltZNZXWdkXk2nZ6TsfwzVjcw2TVU83I0JHoCfmfKZ/AeAPkNrutQPvP4/yp4t+A7/Ce0vK1oEQcqqNAB3D+vziatQAWm17L0LVHFRhgcTOz7IuPdr823/b8PznNOd9O4dfT/ODz799pku18z3QWwCxG59TD1jSsee/16fgBFVTmYL4n/UxjMs02Hyle/WQTmZmW8Bw4a2a+AJ+u36yZLwvDU0Rm8ToPlGDAmYx31wO2YfIaZ1xjdzxC5pCyNW+Iuw1MftiVA1cfWM3NGtyJn0MKzRa0xdjDWGLkxiiUKzZnDJOESRkpwqmHrMVUw9bRbCXKL5j9RnrO2mqcK4cte1TiyyzTo1vukFvEjmcD08p42t56zg3aGlsVsTNV3x9eet69Pa0PudVB6jdjp5nrrBpkKTfrLmpVqtMFc2N7TyFTT6DxFPsnCMek7WZdpybB3itQBWD/wDmfkZn4t3B8YixTlZjqdUrdFqq1G459RuNfUeRmNxvtFZmXtdbpqdAqj4UQfCi+W59SSe+EwCA94qg5quotgG5+XE1eDcefG9q1ahmeiypSdfd5+XVxp1I5ek8zTZH8eyJ5tPK2o6HcfqJWU42mbOoQA+Mvof2mlh3xjOq1HOP+79D+kyMa2bGHk9x312MA4Mu038RILFv0M2UYOuh2Pcf67piZWNyHUfCeh8PIwmNlaQla0aDux1mvTaUOh2P9fhH/aLYvK6hlPUHf5+R84jXkK40b5eI9JGpYbr7w8uv0j1btFuquNriKZfY+tt6bCp/hccw+TDcfPWZ79jsgdPZt6OB/iAm4mbpCrn+csjUsJkVfYtFzcC3pMCrsXefiNajzfX/AAgzVwuydNe9rG0j7unInz31P1EZfPi9mYT06yG1LGTR9i0UNyL+s07M4KAFAUDoAAAB4AdJl25BsOg/08zOfZmPxe6PPr9O6cuyFUaKNPzPqZXaoTNhFVMJO22BF0G/ifEzJus1M7ffqZ3Go5jqfhH4+UrsbwybCFxU5RzHqenkP84ll3dYzl5HpMrJtnAXleq4RYvc2p0E0yvKoUdw/HvMU4dVqec9BsPXxhrrYTdpU04sDUbrx6QFzxC14e+yJuY1FmbqqtzGMQdT8p215ZV0UD6wFjyeTBJ8OmFgnMETLO0oBqY4CZdRrmFWraSEadgXMsbFGIsw0OnhCI0vmJ0bx6+sAphDIiWHhuRHK3jVTzPRoxW8UyzRoVrQeQnK3kdxLVWQ9ycy+Y6ftEVaSMiBVHhVLjgzVpsjbKHXQ/I+B7jMmq2OVWxDKQbzW09dWXaYvoVbQ9RHce+dup9ov8w6H9DElJU6HqJ3vCQN2nb4dJ6DHyARodweoMFfgFfeTdfxHr+8Qoumhj5hEXxiaIYOLiDqydI/j8S0g7Kkff4W8R0+Yiz4bjoOYeI/brJGOIe7owmwM9T8Wh9d50ezPd9Cf3mD7QjxlxkGFvkbV6G02z7Ifd19Sf3nGz1X4QB6bTFN5lOcnznb5G1epJj+RxAmIvdrLpiMevujxP7QyqqeZ8T+g7oJzzJ32wIOrF21bYdw7z+wncjJ7hsB3SmRl6zPuvnAXi3cKLmdvuildZdtB8z4CdALtoP69Y9WoRdB8z4mM90TPsdQ2fdEu5AGg6DpEbrIS22I22zlW87U1gosJS15XHTU+Qg2OscROVdPrHnAmRT/AFHueBOWvFHaEteLM0lBFaipczhMLjLvr4QEbUcq+u8NuJWoi7XPSUdt5IItOzrSTUzHVHMunj+cRIh8eyWyq/vD5+sAYNpYqDxKYccj7QCmGRoAS6tCIiab2MeqeCy6fvD5/vKI8ZreK903mkCKqbDEkeNU2wGRRy7jp+XlBo0MgMJVV2otYzYpuh7ag432Pcf38plVXRuq+VmQjIm3R1Cuu1pR0ZDof8j6QteRGRYCNDuIF8H+A/I/oZFweYzw3TNM3H1hq8mHTMMym1XqCJ0XztkJdV0abRzdeu/rvOi9D91foJji+d+0SNpjPHQzXF6fwr9JDnadAB6bflMg5EqciTYyDXQTUszdYpZkRNsicRWboPn3fWTt7xTanosvZfKVUl/Id57oxXhgfFufAdP84R7vDpJuBxA8JnzUwO06AEGi/M959YvbbKWXRS26cqkwK2oVBtWWttirtIzy9NWu56SwAAJiu7VWsJfGr03Py/edteWseLO8gC5vDdhTXaJR2gzOkzgEcJmsbmEx69T5DrCXvLheVdPrFrGgcmWSPCp7ep5lCZJJIyU5ZGjlVmo0PfEYSt4DLeWKNXYZayvQzgjHxDT6QBXSQDeMdNpuvEsph0eLiEUwSI2m1o2jePSLXY2m46flLoYwjRdysvbVrCzRAGFrshrcTXdfpFimkO4aVjTekcxyu+MJkTNBlw8AoJbpaplmsuT47+so9SHu09DpM9bpcXxewjiWv4pXHmEZOGO5j8xK/Y/5h9DA+3nftEmzQd1E9IX7H/N+EsMRf4ifoIv9olTfOs0jfRHSOBUHcPU7/nOvkzPN8qbZOy/Mg6sKLKI2+RF3vgGeUJhhBKdTVM0u90ExnQpPSMV4+m5h3AlUK9UwVVGu56QzvI7wDtI5jSRSFhOO8CTLGV0jBKLksZyMY9WnvH5StNOu56Ql1kgm+BGUqe0b2+UHdZFyZZmlYQFpXqNuMk5O6SQouSSSSdOh6WhbhtOyRR5mhT/4zAiESSScYKcwiwqTskWZfpwqmduUEbzskV1l7lTeJESaSSR8y+skkkkiTJJJJJnSGSckkSJycnZIUCQiQLJJOnCNqgA2g3kkihLz4FhFngzJJHCZbypkEkkKJ6xt9hFLDJJASWNRBzkkkbKE7JJJJn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geenkgo.fr/mode-developpement-durable/wp-content/uploads/blog/images/taf.jpg"/>
          <p:cNvPicPr>
            <a:picLocks noChangeAspect="1" noChangeArrowheads="1"/>
          </p:cNvPicPr>
          <p:nvPr/>
        </p:nvPicPr>
        <p:blipFill>
          <a:blip r:embed="rId3" cstate="print"/>
          <a:srcRect/>
          <a:stretch>
            <a:fillRect/>
          </a:stretch>
        </p:blipFill>
        <p:spPr bwMode="auto">
          <a:xfrm>
            <a:off x="0" y="-36579"/>
            <a:ext cx="9144000" cy="6894579"/>
          </a:xfrm>
          <a:prstGeom prst="rect">
            <a:avLst/>
          </a:prstGeom>
          <a:noFill/>
        </p:spPr>
      </p:pic>
      <p:grpSp>
        <p:nvGrpSpPr>
          <p:cNvPr id="2" name="Group 8"/>
          <p:cNvGrpSpPr/>
          <p:nvPr/>
        </p:nvGrpSpPr>
        <p:grpSpPr>
          <a:xfrm>
            <a:off x="2133600" y="1676400"/>
            <a:ext cx="2667000" cy="1553350"/>
            <a:chOff x="2133600" y="1676400"/>
            <a:chExt cx="2667000" cy="1553350"/>
          </a:xfrm>
        </p:grpSpPr>
        <p:grpSp>
          <p:nvGrpSpPr>
            <p:cNvPr id="3" name="Group 6"/>
            <p:cNvGrpSpPr/>
            <p:nvPr/>
          </p:nvGrpSpPr>
          <p:grpSpPr>
            <a:xfrm rot="21003426">
              <a:off x="2133600" y="1676400"/>
              <a:ext cx="2667000" cy="838200"/>
              <a:chOff x="2133600" y="1676400"/>
              <a:chExt cx="2667000" cy="838200"/>
            </a:xfrm>
          </p:grpSpPr>
          <p:sp>
            <p:nvSpPr>
              <p:cNvPr id="5" name="Oval 4"/>
              <p:cNvSpPr/>
              <p:nvPr/>
            </p:nvSpPr>
            <p:spPr>
              <a:xfrm>
                <a:off x="2133600" y="1676400"/>
                <a:ext cx="2667000" cy="838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9400" y="1828800"/>
                <a:ext cx="1371600" cy="646331"/>
              </a:xfrm>
              <a:prstGeom prst="rect">
                <a:avLst/>
              </a:prstGeom>
              <a:noFill/>
            </p:spPr>
            <p:txBody>
              <a:bodyPr wrap="square" rtlCol="0">
                <a:spAutoFit/>
              </a:bodyPr>
              <a:lstStyle/>
              <a:p>
                <a:r>
                  <a:rPr lang="en-US" sz="3600" dirty="0" smtClean="0">
                    <a:solidFill>
                      <a:srgbClr val="FFFF00"/>
                    </a:solidFill>
                  </a:rPr>
                  <a:t>NOT</a:t>
                </a:r>
                <a:endParaRPr lang="en-US" sz="3600" dirty="0">
                  <a:solidFill>
                    <a:srgbClr val="FFFF00"/>
                  </a:solidFill>
                </a:endParaRPr>
              </a:p>
            </p:txBody>
          </p:sp>
        </p:grpSp>
        <p:sp>
          <p:nvSpPr>
            <p:cNvPr id="8" name="Down Arrow 7"/>
            <p:cNvSpPr/>
            <p:nvPr/>
          </p:nvSpPr>
          <p:spPr>
            <a:xfrm rot="-660000">
              <a:off x="3421998" y="2467750"/>
              <a:ext cx="381000" cy="762000"/>
            </a:xfrm>
            <a:prstGeom prst="down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12"/>
          </p:nvPr>
        </p:nvSpPr>
        <p:spPr/>
        <p:txBody>
          <a:bodyPr/>
          <a:lstStyle/>
          <a:p>
            <a:fld id="{8CC33826-6C47-413F-88A8-05EB57E6DE90}" type="slidenum">
              <a:rPr lang="en-US" smtClean="0"/>
              <a:pPr/>
              <a:t>86</a:t>
            </a:fld>
            <a:endParaRPr lang="en-US"/>
          </a:p>
        </p:txBody>
      </p:sp>
    </p:spTree>
  </p:cSld>
  <p:clrMapOvr>
    <a:masterClrMapping/>
  </p:clrMapOvr>
  <p:transition advTm="766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SdQghMHoJA2-Uo-CqGl0z3ZSr0V3Dcd4hmOKYrzxgcZR0MPg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 y="0"/>
            <a:ext cx="3383985" cy="2030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87838" y="228600"/>
            <a:ext cx="5638800" cy="1143000"/>
          </a:xfrm>
        </p:spPr>
        <p:txBody>
          <a:bodyPr>
            <a:normAutofit fontScale="90000"/>
          </a:bodyPr>
          <a:lstStyle/>
          <a:p>
            <a:r>
              <a:rPr lang="en-US" dirty="0" smtClean="0"/>
              <a:t>1931: Dirac’s Paper on Monopoles</a:t>
            </a:r>
            <a:endParaRPr lang="en-US" dirty="0"/>
          </a:p>
        </p:txBody>
      </p:sp>
      <p:pic>
        <p:nvPicPr>
          <p:cNvPr id="5" name="Picture 4"/>
          <p:cNvPicPr>
            <a:picLocks noChangeAspect="1"/>
          </p:cNvPicPr>
          <p:nvPr/>
        </p:nvPicPr>
        <p:blipFill>
          <a:blip r:embed="rId4"/>
          <a:stretch>
            <a:fillRect/>
          </a:stretch>
        </p:blipFill>
        <p:spPr>
          <a:xfrm>
            <a:off x="936735" y="2209800"/>
            <a:ext cx="8177364" cy="1407083"/>
          </a:xfrm>
          <a:prstGeom prst="rect">
            <a:avLst/>
          </a:prstGeom>
        </p:spPr>
      </p:pic>
      <p:pic>
        <p:nvPicPr>
          <p:cNvPr id="7" name="Picture 6"/>
          <p:cNvPicPr>
            <a:picLocks noChangeAspect="1"/>
          </p:cNvPicPr>
          <p:nvPr/>
        </p:nvPicPr>
        <p:blipFill>
          <a:blip r:embed="rId5"/>
          <a:stretch>
            <a:fillRect/>
          </a:stretch>
        </p:blipFill>
        <p:spPr>
          <a:xfrm>
            <a:off x="0" y="3581400"/>
            <a:ext cx="8423400" cy="1524000"/>
          </a:xfrm>
          <a:prstGeom prst="rect">
            <a:avLst/>
          </a:prstGeom>
        </p:spPr>
      </p:pic>
      <p:pic>
        <p:nvPicPr>
          <p:cNvPr id="8" name="Picture 7"/>
          <p:cNvPicPr>
            <a:picLocks noChangeAspect="1"/>
          </p:cNvPicPr>
          <p:nvPr/>
        </p:nvPicPr>
        <p:blipFill>
          <a:blip r:embed="rId6"/>
          <a:stretch>
            <a:fillRect/>
          </a:stretch>
        </p:blipFill>
        <p:spPr>
          <a:xfrm>
            <a:off x="152400" y="5410200"/>
            <a:ext cx="8834461" cy="1251705"/>
          </a:xfrm>
          <a:prstGeom prst="rect">
            <a:avLst/>
          </a:prstGeom>
        </p:spPr>
      </p:pic>
    </p:spTree>
    <p:extLst>
      <p:ext uri="{BB962C8B-B14F-4D97-AF65-F5344CB8AC3E}">
        <p14:creationId xmlns:p14="http://schemas.microsoft.com/office/powerpoint/2010/main" val="1016139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 Q, Q^\dagger \} = 2 H  $&#10;&#10;&#10;&#10;\end{document}"/>
  <p:tag name="IGUANATEXSIZE" val="3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arphi $&#10;&#10;&#10;&#10;\end{document}"/>
  <p:tag name="IGUANATEXSIZE" val="5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W_R(\ell)= {\rm Tr}_R {\rm Pexp}\oint_{\ell} A&#10; $&#10;&#10;&#10;&#10;\end{document}"/>
  <p:tag name="IGUANATEXSIZE" val="4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x $&#10;&#10;&#10;&#10;\end{document}"/>
  <p:tag name="IGUANATEXSIZE" val="5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y $&#10;&#10;&#10;&#10;\end{document}"/>
  <p:tag name="IGUANATEXSIZE" val="5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z $&#10;&#10;&#10;&#10;\end{document}"/>
  <p:tag name="IGUANATEXSIZE" val="50"/>
</p:tagLst>
</file>

<file path=ppt/tags/tag105.xml><?xml version="1.0" encoding="utf-8"?>
<p:tagLst xmlns:a="http://schemas.openxmlformats.org/drawingml/2006/main" xmlns:r="http://schemas.openxmlformats.org/officeDocument/2006/relationships" xmlns:p="http://schemas.openxmlformats.org/presentationml/2006/main">
  <p:tag name="TIMING" val="|0.2|0.4|0.3|0.3|0.4"/>
</p:tagLst>
</file>

<file path=ppt/tags/tag106.xml><?xml version="1.0" encoding="utf-8"?>
<p:tagLst xmlns:a="http://schemas.openxmlformats.org/drawingml/2006/main" xmlns:r="http://schemas.openxmlformats.org/officeDocument/2006/relationships" xmlns:p="http://schemas.openxmlformats.org/presentationml/2006/main">
  <p:tag name="SRC" val="$L_\zeta =  \exp \int_{\IR_t \times \vec 0} \left(\frac{\varphi}{2\zeta} + A + \frac{\zeta}{2} \overline{\varphi} \right)$"/>
</p:tagLst>
</file>

<file path=ppt/tags/tag107.xml><?xml version="1.0" encoding="utf-8"?>
<p:tagLst xmlns:a="http://schemas.openxmlformats.org/drawingml/2006/main" xmlns:r="http://schemas.openxmlformats.org/officeDocument/2006/relationships" xmlns:p="http://schemas.openxmlformats.org/presentationml/2006/main">
  <p:tag name="SRC" val="$\langle {\rm Tr}_2 L_\zeta \rangle = \sqrt{{\cal Y}_{\gamma_e} } + \frac{1}{\sqrt{{\cal Y}_{\gamma_e} } } + \sqrt{ {\cal Y}_{\gamma_m + \gamma_e}}$"/>
</p:tagLst>
</file>

<file path=ppt/tags/tag108.xml><?xml version="1.0" encoding="utf-8"?>
<p:tagLst xmlns:a="http://schemas.openxmlformats.org/drawingml/2006/main" xmlns:r="http://schemas.openxmlformats.org/officeDocument/2006/relationships" xmlns:p="http://schemas.openxmlformats.org/presentationml/2006/main">
  <p:tag name="SRC" val="$\langle {\rm Tr} L_{\wp,\zeta} \rangle = \sum_{\gamma} \fro(L_{\wp,\zeta}, \gamma) \cal{Y}_{\gamma} = {\rm Tr} P\exp \int_{\wp} {\cal A} $"/>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arphi \rightarrow g^{-1} \varphi g $&#10;&#10;&#10;&#10;\end{document}"/>
  <p:tag name="IGUANATEXSIZE" val="5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1 $&#10;&#10;&#10;&#10;\end{document}"/>
  <p:tag name="IGUANATEXSIZE" val="5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2 $&#10;&#10;&#10;&#10;\end{document}"/>
  <p:tag name="IGUANATEXSIZE" val="5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1 $&#10;&#10;&#10;&#10;\end{document}"/>
  <p:tag name="IGUANATEXSIZE" val="5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2 $&#10;&#10;&#10;&#10;\end{document}"/>
  <p:tag name="IGUANATEXSIZE" val="5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H= e_0^{-2} \int_{\IR^3} &#10;{\rm Tr} \left( \vec E^2 + \vec B^2 + \vert \vec D\varphi \vert^2&#10;\right)$&#10;&#10;&#10;&#10;\end{document}"/>
  <p:tag name="IGUANATEXSIZE" val="4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e_0^{-2} \int_{\IR^3} &#10;{\rm Tr} \left( [\varphi, \varphi^\dagger]^2&#10;\right)$&#10;&#10;&#10;&#10;\end{document}"/>
  <p:tag name="IGUANATEXSIZE" val="40"/>
</p:tagLst>
</file>

<file path=ppt/tags/tag18.xml><?xml version="1.0" encoding="utf-8"?>
<p:tagLst xmlns:a="http://schemas.openxmlformats.org/drawingml/2006/main" xmlns:r="http://schemas.openxmlformats.org/officeDocument/2006/relationships" xmlns:p="http://schemas.openxmlformats.org/presentationml/2006/main">
  <p:tag name="SRC" val="$\vec  E = \vec  B = 0 $"/>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Mulberry} \varphi = cnst. $&#10;&#10;&#10;&#10;\end{document}"/>
  <p:tag name="IGUANATEXSIZE" val="5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Q_i , Q_j^\dagger \} = 2\delta_{i,j} H  $&#10;&#10;&#10;&#10;\end{document}"/>
  <p:tag name="IGUANATEXSIZE" val="4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varphi= {\rm Diag} \{ a_1, \dots, a_K \}  $&#10;&#10;&#10;&#10;\end{document}"/>
  <p:tag name="IGUANATEXSIZE" val="5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varphi , \varphi^\dagger ] = 0 $&#10;&#10;&#10;&#10;\end{document}"/>
  <p:tag name="IGUANATEXSIZE" val="4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H= e_0^{-2} \int_{\IR^3} &#10;{\rm Tr} \left( \vec E^2 + \vec B^2 + \vert \vec D\varphi \vert^2&#10;\right)$&#10;&#10;&#10;&#10;\end{document}"/>
  <p:tag name="IGUANATEXSIZE" val="3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e_0^{-2} \int_{\IR^3} &#10;{\rm Tr} \left( [\varphi, \varphi^\dagger]^2&#10;\right)$&#10;&#10;&#10;&#10;\end{document}"/>
  <p:tag name="IGUANATEXSIZE" val="3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langle {\rm Vac}\vert &#10;\varphi \vert {\rm Vac}\rangle $&#10;&#10;&#10;&#10;\end{document}"/>
  <p:tag name="IGUANATEXSIZE" val="5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10;={\rm Diag} \{ a_1, \dots, a_K \}$&#10;&#10;&#10;&#10;\end{document}"/>
  <p:tag name="IGUANATEXSIZE" val="5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u_s:= \langle {\rm Vac}(u)\vert &#10;{\rm Tr}(\varphi^s) \vert {\rm Vac}(u)\rangle $&#10;&#10;&#10;&#10;\end{document}"/>
  <p:tag name="IGUANATEXSIZE" val="5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CB := \{ u:=(u_1, \dots, u_K ) \}  $&#10;&#10;&#10;&#10;\end{document}"/>
  <p:tag name="IGUANATEXSIZE" val="5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U(1)^K $&#10;&#10;&#10;&#10;\end{document}"/>
  <p:tag name="IGUANATEXSIZE" val="5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langle {\rm Vac}(u)\vert &#10;\varphi \vert {\rm Vac}(u)\rangle $&#10;&#10;&#10;&#10;\end{document}"/>
  <p:tag name="IGUANATEXSIZE" val="4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Q_1 , Q_2 \} = 2 Z$&#10;&#10;&#10;&#10;\end{document}"/>
  <p:tag name="IGUANATEXSIZE" val="4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10;={\rm Diag} \{ a_1, \dots, a_K \}$&#10;&#10;&#10;&#10;\end{document}"/>
  <p:tag name="IGUANATEXSIZE" val="4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U(K) $&#10;&#10;&#10;&#10;\end{document}"/>
  <p:tag name="IGUANATEXSIZE" val="5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langle \varphi \rangle = 246{\rm GeV} $&#10;&#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ec E^I $&#10;&#10;&#10;&#10;\end{document}"/>
  <p:tag name="IGUANATEXSIZE" val="5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ec B^I $&#10;&#10;&#10;&#10;\end{document}"/>
  <p:tag name="IGUANATEXSIZE" val="5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I = 1, \dots, K $&#10;&#10;&#10;&#10;\end{document}"/>
  <p:tag name="IGUANATEXSIZE" val="50"/>
</p:tagLst>
</file>

<file path=ppt/tags/tag36.xml><?xml version="1.0" encoding="utf-8"?>
<p:tagLst xmlns:a="http://schemas.openxmlformats.org/drawingml/2006/main" xmlns:r="http://schemas.openxmlformats.org/officeDocument/2006/relationships" xmlns:p="http://schemas.openxmlformats.org/presentationml/2006/main">
  <p:tag name="SRC" val="$\gamma = (p^I, q_I ) $"/>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vec E^I $&#10;&#10;&#10;&#10;\end{document}"/>
  <p:tag name="IGUANATEXSIZE" val="4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vec B^I $&#10;&#10;&#10;&#10;\end{document}"/>
  <p:tag name="IGUANATEXSIZE" val="4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I = 1, \dots, K $&#10;&#10;&#10;&#10;\end{document}"/>
  <p:tag name="IGUANATEXSIZE" val="40"/>
</p:tagLst>
</file>

<file path=ppt/tags/tag4.xml><?xml version="1.0" encoding="utf-8"?>
<p:tagLst xmlns:a="http://schemas.openxmlformats.org/drawingml/2006/main" xmlns:r="http://schemas.openxmlformats.org/officeDocument/2006/relationships" xmlns:p="http://schemas.openxmlformats.org/presentationml/2006/main">
  <p:tag name="SRC" val="$\mathfrak{s}=\mathfrak{s}^0 \oplus \mathfrak{s}^1$"/>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E_1$&#10;&#10;&#10;&#10;\end{document}"/>
  <p:tag name="IGUANATEXSIZE" val="5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B_2$&#10;&#10;&#10;&#10;\end{document}"/>
  <p:tag name="IGUANATEXSIZE" val="5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B_2$&#10;&#10;&#10;&#10;\end{document}"/>
  <p:tag name="IGUANATEXSIZE" val="5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E_1$&#10;&#10;&#10;&#10;\end{document}"/>
  <p:tag name="IGUANATEXSIZE" val="5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Mulberry} J = \frac{\hbar}{2}&#10;\langle \gamma_1,  \gamma_2 \rangle \hat{r}_{12} $&#10;&#10;&#10;&#10;\end{document}"/>
  <p:tag name="IGUANATEXSIZE" val="5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rown}&#10;\langle \gamma_1,  \gamma_2 \rangle = p_1^I q_{2,I} &#10;- p_2^I q_{1,I} $&#10;&#10;&#10;&#10;\end{document}"/>
  <p:tag name="IGUANATEXSIZE" val="5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rown}&#10;\in \IZ $&#10;&#10;&#10;&#10;\end{document}"/>
  <p:tag name="IGUANATEXSIZE" val="50"/>
</p:tagLst>
</file>

<file path=ppt/tags/tag49.xml><?xml version="1.0" encoding="utf-8"?>
<p:tagLst xmlns:a="http://schemas.openxmlformats.org/drawingml/2006/main" xmlns:r="http://schemas.openxmlformats.org/officeDocument/2006/relationships" xmlns:p="http://schemas.openxmlformats.org/presentationml/2006/main">
  <p:tag name="SRC" val="$\CH = \oplus_{\gamma\in\Gamma} \CH_{\gamma}$"/>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rm Sym}^2\fs^1 \rightarrow &#10;{\rm transl} \oplus \IR^2_{\rm central}\subset \fs^0$&#10;&#10;&#10;&#10;\end{document}"/>
  <p:tag name="IGUANATEXSIZE" val="45"/>
</p:tagLst>
</file>

<file path=ppt/tags/tag50.xml><?xml version="1.0" encoding="utf-8"?>
<p:tagLst xmlns:a="http://schemas.openxmlformats.org/drawingml/2006/main" xmlns:r="http://schemas.openxmlformats.org/officeDocument/2006/relationships" xmlns:p="http://schemas.openxmlformats.org/presentationml/2006/main">
  <p:tag name="SRC" val="$E\geq \vert Z_{\gamma}\vert$ "/>
</p:tagLst>
</file>

<file path=ppt/tags/tag51.xml><?xml version="1.0" encoding="utf-8"?>
<p:tagLst xmlns:a="http://schemas.openxmlformats.org/drawingml/2006/main" xmlns:r="http://schemas.openxmlformats.org/officeDocument/2006/relationships" xmlns:p="http://schemas.openxmlformats.org/presentationml/2006/main">
  <p:tag name="SRC" val="${\cal H}_{\gamma}^{\rm BPS}  := \{ \psi: E\psi = \vert Z_\gamma\vert \psi \} $"/>
</p:tagLst>
</file>

<file path=ppt/tags/tag52.xml><?xml version="1.0" encoding="utf-8"?>
<p:tagLst xmlns:a="http://schemas.openxmlformats.org/drawingml/2006/main" xmlns:r="http://schemas.openxmlformats.org/officeDocument/2006/relationships" xmlns:p="http://schemas.openxmlformats.org/presentationml/2006/main">
  <p:tag name="SRC" val="$E = \vert Z_\gamma(u) \vert$"/>
</p:tagLst>
</file>

<file path=ppt/tags/tag53.xml><?xml version="1.0" encoding="utf-8"?>
<p:tagLst xmlns:a="http://schemas.openxmlformats.org/drawingml/2006/main" xmlns:r="http://schemas.openxmlformats.org/officeDocument/2006/relationships" xmlns:p="http://schemas.openxmlformats.org/presentationml/2006/main">
  <p:tag name="SRC" val="${\cal H}_\gamma^{\rm BPS}$"/>
</p:tagLst>
</file>

<file path=ppt/tags/tag54.xml><?xml version="1.0" encoding="utf-8"?>
<p:tagLst xmlns:a="http://schemas.openxmlformats.org/drawingml/2006/main" xmlns:r="http://schemas.openxmlformats.org/officeDocument/2006/relationships" xmlns:p="http://schemas.openxmlformats.org/presentationml/2006/main">
  <p:tag name="SRC" val="$Z_{\gamma_1 + \gamma_2} = Z_{\gamma_1} + Z_{\gamma_2}$"/>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10;\vec{F} $&#10;&#10;&#10;&#10;\end{document}"/>
  <p:tag name="IGUANATEXSIZE" val="50"/>
</p:tagLst>
</file>

<file path=ppt/tags/tag58.xml><?xml version="1.0" encoding="utf-8"?>
<p:tagLst xmlns:a="http://schemas.openxmlformats.org/drawingml/2006/main" xmlns:r="http://schemas.openxmlformats.org/officeDocument/2006/relationships" xmlns:p="http://schemas.openxmlformats.org/presentationml/2006/main">
  <p:tag name="SRC" val="$\Sigma_u$"/>
</p:tagLst>
</file>

<file path=ppt/tags/tag59.xml><?xml version="1.0" encoding="utf-8"?>
<p:tagLst xmlns:a="http://schemas.openxmlformats.org/drawingml/2006/main" xmlns:r="http://schemas.openxmlformats.org/officeDocument/2006/relationships" xmlns:p="http://schemas.openxmlformats.org/presentationml/2006/main">
  <p:tag name="SRC" val="${\cal B}$"/>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fs^1 = [(2;2)_{+1} \oplus (2^*;2)_{-1} ]_{\IR}$&#10;&#10;&#10;&#10;\end{document}"/>
  <p:tag name="IGUANATEXSIZE" val="45"/>
</p:tagLst>
</file>

<file path=ppt/tags/tag60.xml><?xml version="1.0" encoding="utf-8"?>
<p:tagLst xmlns:a="http://schemas.openxmlformats.org/drawingml/2006/main" xmlns:r="http://schemas.openxmlformats.org/officeDocument/2006/relationships" xmlns:p="http://schemas.openxmlformats.org/presentationml/2006/main">
  <p:tag name="SRC" val="$u= \langle  {\rm Tr} \varphi^2   \rangle$"/>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Sepia} Z_{\gamma}(u) = \oint_{\gamma} &#10;\sqrt{ \frac{1}{z^3} &#10;+ \frac{2u}{z^2} + \frac{1}{z} } dz $&#10; &#10;&#10;&#10;&#10;\end{document}"/>
  <p:tag name="IGUANATEXSIZE" val="40"/>
</p:tagLst>
</file>

<file path=ppt/tags/tag62.xml><?xml version="1.0" encoding="utf-8"?>
<p:tagLst xmlns:a="http://schemas.openxmlformats.org/drawingml/2006/main" xmlns:r="http://schemas.openxmlformats.org/officeDocument/2006/relationships" xmlns:p="http://schemas.openxmlformats.org/presentationml/2006/main">
  <p:tag name="SRC" val="${\cal B}$"/>
</p:tagLst>
</file>

<file path=ppt/tags/tag63.xml><?xml version="1.0" encoding="utf-8"?>
<p:tagLst xmlns:a="http://schemas.openxmlformats.org/drawingml/2006/main" xmlns:r="http://schemas.openxmlformats.org/officeDocument/2006/relationships" xmlns:p="http://schemas.openxmlformats.org/presentationml/2006/main">
  <p:tag name="SRC" val="$\Sigma_u$"/>
</p:tagLst>
</file>

<file path=ppt/tags/tag64.xml><?xml version="1.0" encoding="utf-8"?>
<p:tagLst xmlns:a="http://schemas.openxmlformats.org/drawingml/2006/main" xmlns:r="http://schemas.openxmlformats.org/officeDocument/2006/relationships" xmlns:p="http://schemas.openxmlformats.org/presentationml/2006/main">
  <p:tag name="SRC" val="${\cal H}_{\gamma}^{\rm BPS}  = \{ \psi: E\psi = \vert Z_\gamma(u)\vert \psi \} $"/>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Omega(\gamma):= {\rm Tr}_{\fh_\gamma^{\rm BPS}}&#10; (-1)^{2J_3} &#10;$&#10;&#10;&#10;&#10;\end{document}"/>
  <p:tag name="IGUANATEXSIZE" val="4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T_u: V \to W $&#10;&#10;&#10;&#10;\end{document}"/>
  <p:tag name="IGUANATEXSIZE" val="5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dim(\ker T_u) - \dim(\ker T_u^\dagger)  $&#10;&#10;&#10;&#10;\end{document}"/>
  <p:tag name="IGUANATEXSIZE" val="3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10;\dim  V - \dim W  $&#10;&#10;&#10;&#10;\end{document}"/>
  <p:tag name="IGUANATEXSIZE" val="3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T_{\color{Red} u} (\psi) =  &#10;{\color{Red} u} \psi$&#10;&#10;&#10;&#10;\end{document}"/>
  <p:tag name="IGUANATEXSIZE" val="5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A_\mu $&#10;&#10;&#10;&#10;\end{document}"/>
  <p:tag name="IGUANATEXSIZE" val="5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in \IC $&#10;&#10;&#10;&#10;\end{document}"/>
  <p:tag name="IGUANATEXSIZE" val="5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not= 0 $&#10;&#10;&#10;&#10;\end{document}"/>
  <p:tag name="IGUANATEXSIZE" val="5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ineGreen}  \dim(\ker T_u) = \dim(\ker T_u^\dagger) = 0$&#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 0 $&#10;&#10;&#10;&#10;\end{document}"/>
  <p:tag name="IGUANATEXSIZE" val="5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dim(\ker T_u) = \dim(\ker T_u^\dagger) = 1$&#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10;T_u = \begin{pmatrix} &#10;u &amp; u &amp; u^2 \\&#10;\sin(u)&amp; \sin(u) &amp; \sin(u) \\&#10;\end{pmatrix}&#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10;{\rm Ind}(T_u) = 3 - 2 = 1  &#10;$&#10;&#10;&#10;\end{document}"/>
  <p:tag name="IGUANATEXSIZE" val="3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psi\in V$&#10;&#10;&#10;&#10;\end{document}"/>
  <p:tag name="IGUANATEXSIZE" val="5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infty - \infty $&#10;&#10;&#10;&#10;\end{document}"/>
  <p:tag name="IGUANATEXSIZE" val="35"/>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dim(\ker T_u) - \dim(\ker T_u^\dagger)  $&#10;&#10;&#10;&#10;\end{document}"/>
  <p:tag name="IGUANATEXSIZE" val="3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psi_{\alpha}^1$&#10;&#10;&#10;&#10;\end{document}"/>
  <p:tag name="IGUANATEXSIZE" val="5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10;\dim  \CH_1 - \dim \CH_2 $&#10;&#10;&#10;&#10;\end{document}"/>
  <p:tag name="IGUANATEXSIZE" val="35"/>
</p:tagLst>
</file>

<file path=ppt/tags/tag81.xml><?xml version="1.0" encoding="utf-8"?>
<p:tagLst xmlns:a="http://schemas.openxmlformats.org/drawingml/2006/main" xmlns:r="http://schemas.openxmlformats.org/officeDocument/2006/relationships" xmlns:p="http://schemas.openxmlformats.org/presentationml/2006/main">
  <p:tag name="SRC" val="$R_{12}$"/>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84.xml><?xml version="1.0" encoding="utf-8"?>
<p:tagLst xmlns:a="http://schemas.openxmlformats.org/drawingml/2006/main" xmlns:r="http://schemas.openxmlformats.org/officeDocument/2006/relationships" xmlns:p="http://schemas.openxmlformats.org/presentationml/2006/main">
  <p:tag name="SRC" val="$R_{12}(u) = \langle \gamma_1, \gamma_2\rangle \frac{ \vert Z_{\gamma_1}(u) + Z_{\gamma_2}(u) \vert}{2 {\rm Im} \left( Z_{ \gamma_1}(u) Z_{\gamma_2}(u)^*\right) } $"/>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10;{\rm Im}(Z_1 Z_2^* ) &gt; 0 $&#10; &#10;&#10;&#10;&#10;\end{document}"/>
  <p:tag name="IGUANATEXSIZE" val="35"/>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10;{\rm Im}(Z_1 Z_2^* ) &lt; 0 $&#10; &#10;&#10;&#10;&#10;\end{document}"/>
  <p:tag name="IGUANATEXSIZE" val="35"/>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_{12} =  \langle \gamma_1,\gamma_2\rangle&#10;\frac{\vert Z_1 + Z_2 \vert}{2 {\rm Im}(Z_1 Z_2^* ) }  $&#10; &#10;&#10;&#10;&#10;\end{document}"/>
  <p:tag name="IGUANATEXSIZE" val="35"/>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psi_{\alpha}^2$&#10;&#10;&#10;&#10;\end{document}"/>
  <p:tag name="IGUANATEXSIZE" val="5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m Im}(Z_1 Z_2^* ) \rightarrow 0  $&#10; &#10;&#10;&#10;&#10;\end{document}"/>
  <p:tag name="IGUANATEXSIZE" val="35"/>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_{12} =  \langle \gamma_1,\gamma_2\rangle&#10;\frac{\vert Z_1 + Z_2 \vert}{2 {\rm Im}(Z_1 Z_2^* ) }  $&#10; &#10;&#10;&#10;&#10;\end{document}"/>
  <p:tag name="IGUANATEXSIZE" val="35"/>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m Im}(Z_1 Z_2^* ) \rightarrow 0  $&#10; &#10;&#10;&#10;&#10;\end{document}"/>
  <p:tag name="IGUANATEXSIZE" val="35"/>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2J_{12} +1 = &#10; \vert \langle \gamma_1 , \gamma_2 \rangle \vert $&#10; &#10;&#10;&#10;&#10;\end{document}"/>
  <p:tag name="IGUANATEXSIZE" val="45"/>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19730</TotalTime>
  <Words>5907</Words>
  <Application>Microsoft Office PowerPoint</Application>
  <PresentationFormat>On-screen Show (4:3)</PresentationFormat>
  <Paragraphs>708</Paragraphs>
  <Slides>86</Slides>
  <Notes>57</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d=4 N=2 Field Theory and  Physical Mathematics</vt:lpstr>
      <vt:lpstr>Phys-i-cal Math-e-ma-tics, n. </vt:lpstr>
      <vt:lpstr>PowerPoint Presentation</vt:lpstr>
      <vt:lpstr>When did Natural Philosophers become either  Physicists or Mathematicians?  </vt:lpstr>
      <vt:lpstr>1869: Sylvester’s Challenge  </vt:lpstr>
      <vt:lpstr>1870: Maxwell’s Answer</vt:lpstr>
      <vt:lpstr>1900: The Second ICM</vt:lpstr>
      <vt:lpstr>1900: Hilbert’s 6th Problem </vt:lpstr>
      <vt:lpstr>1931: Dirac’s Paper on Monopoles</vt:lpstr>
      <vt:lpstr>1972: Dyson’s Announcement</vt:lpstr>
      <vt:lpstr>PowerPoint Presentation</vt:lpstr>
      <vt:lpstr>PowerPoint Presentation</vt:lpstr>
      <vt:lpstr>Physical Mathematics</vt:lpstr>
      <vt:lpstr>PowerPoint Presentation</vt:lpstr>
      <vt:lpstr>Two Types Of Physical Problems </vt:lpstr>
      <vt:lpstr>Exact Analytic Results</vt:lpstr>
      <vt:lpstr>PowerPoint Presentation</vt:lpstr>
      <vt:lpstr>Cornucopia For Mathematicians </vt:lpstr>
      <vt:lpstr>The Importance Of BPS States</vt:lpstr>
      <vt:lpstr>Added Motivation For BPS-ology </vt:lpstr>
      <vt:lpstr>PowerPoint Presentation</vt:lpstr>
      <vt:lpstr>Definition Of d=4, N=2  Field  Theory </vt:lpstr>
      <vt:lpstr>d=4,N=2 Poincaré Superalgebra</vt:lpstr>
      <vt:lpstr>d=4,N=2 Poincaré Superalgebra</vt:lpstr>
      <vt:lpstr>The Power Of N=2   Supersymmetry</vt:lpstr>
      <vt:lpstr>Important Example Of An N=2  Theory </vt:lpstr>
      <vt:lpstr>N=2 Super-Yang-Mills For U(K) </vt:lpstr>
      <vt:lpstr>Hamiltonian Of N=2 U(K) SYM</vt:lpstr>
      <vt:lpstr>PowerPoint Presentation</vt:lpstr>
      <vt:lpstr>Classical Vacua</vt:lpstr>
      <vt:lpstr>Quantum Moduli Space of Vacua</vt:lpstr>
      <vt:lpstr>Gauge Invariant Vacuum Parameters</vt:lpstr>
      <vt:lpstr>Spontaneous Symmetry Breaking </vt:lpstr>
      <vt:lpstr>Physics At Low Energy Scales: LEET</vt:lpstr>
      <vt:lpstr>N=2 Low Energy U(1)K Gauge Theory   </vt:lpstr>
      <vt:lpstr>PowerPoint Presentation</vt:lpstr>
      <vt:lpstr>Electro-magnetic Charges</vt:lpstr>
      <vt:lpstr>PowerPoint Presentation</vt:lpstr>
      <vt:lpstr>BPS States: The Definition</vt:lpstr>
      <vt:lpstr>The Central Charge Function</vt:lpstr>
      <vt:lpstr>Coulomb Force Between Dyons</vt:lpstr>
      <vt:lpstr>PowerPoint Presentation</vt:lpstr>
      <vt:lpstr>PowerPoint Presentation</vt:lpstr>
      <vt:lpstr>General d=4, N=2 Theories</vt:lpstr>
      <vt:lpstr>PowerPoint Presentation</vt:lpstr>
      <vt:lpstr>Seiberg-Witten Paper</vt:lpstr>
      <vt:lpstr>PowerPoint Presentation</vt:lpstr>
      <vt:lpstr>PowerPoint Presentation</vt:lpstr>
      <vt:lpstr>The Promise of Seiberg-Witten Theory: 1/2</vt:lpstr>
      <vt:lpstr>The Promise of Seiberg-Witten Theory: 2/2</vt:lpstr>
      <vt:lpstr>PowerPoint Presentation</vt:lpstr>
      <vt:lpstr>PowerPoint Presentation</vt:lpstr>
      <vt:lpstr>But what about U.B. 2:  Find the BPS spectrum? </vt:lpstr>
      <vt:lpstr>PowerPoint Presentation</vt:lpstr>
      <vt:lpstr>PowerPoint Presentation</vt:lpstr>
      <vt:lpstr>PowerPoint Presentation</vt:lpstr>
      <vt:lpstr>Atiyah &amp; Singer  To The Rescue</vt:lpstr>
      <vt:lpstr>BPS Index </vt:lpstr>
      <vt:lpstr>Index Of An Operator: 1/4</vt:lpstr>
      <vt:lpstr>Index Of An Operator: 2/4</vt:lpstr>
      <vt:lpstr>Index Of An Operator: 3/4</vt:lpstr>
      <vt:lpstr>Index Of An Operator: 4/4</vt:lpstr>
      <vt:lpstr>The Wall-Crossing Phenomenon</vt:lpstr>
      <vt:lpstr>Denef’s Boundstate Radius Formula</vt:lpstr>
      <vt:lpstr>PowerPoint Presentation</vt:lpstr>
      <vt:lpstr>Wall of Marginal Stability</vt:lpstr>
      <vt:lpstr>The Primitive Wall-Crossing Formula</vt:lpstr>
      <vt:lpstr>Non-Primitive Bound States</vt:lpstr>
      <vt:lpstr>Kontsevich-Soibelman WCF</vt:lpstr>
      <vt:lpstr>PowerPoint Presentation</vt:lpstr>
      <vt:lpstr>PowerPoint Presentation</vt:lpstr>
      <vt:lpstr>PowerPoint Presentation</vt:lpstr>
      <vt:lpstr>Wall-Crossing: Only half the battle…</vt:lpstr>
      <vt:lpstr>Theories Of Class S</vt:lpstr>
      <vt:lpstr>Spectral Networks</vt:lpstr>
      <vt:lpstr>PowerPoint Presentation</vt:lpstr>
      <vt:lpstr>Interlude: Defects in Local QFT</vt:lpstr>
      <vt:lpstr>Examples of Defects</vt:lpstr>
      <vt:lpstr>PowerPoint Presentation</vt:lpstr>
      <vt:lpstr>Defects Within Defects</vt:lpstr>
      <vt:lpstr>Supersymmetric Line Defect VEVs</vt:lpstr>
      <vt:lpstr>PowerPoint Presentation</vt:lpstr>
      <vt:lpstr>Take Away Messages – 1/2 </vt:lpstr>
      <vt:lpstr>Take Away Messages – 2/2</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N=2 Field Theory</dc:title>
  <dc:creator>Greg</dc:creator>
  <cp:lastModifiedBy>Greg Moore</cp:lastModifiedBy>
  <cp:revision>2029</cp:revision>
  <cp:lastPrinted>2017-01-05T20:02:37Z</cp:lastPrinted>
  <dcterms:created xsi:type="dcterms:W3CDTF">2012-07-01T03:15:52Z</dcterms:created>
  <dcterms:modified xsi:type="dcterms:W3CDTF">2017-07-11T15:26:32Z</dcterms:modified>
</cp:coreProperties>
</file>