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6.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7.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0.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3.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467" r:id="rId2"/>
    <p:sldId id="465" r:id="rId3"/>
    <p:sldId id="466" r:id="rId4"/>
    <p:sldId id="427" r:id="rId5"/>
    <p:sldId id="426" r:id="rId6"/>
    <p:sldId id="434" r:id="rId7"/>
    <p:sldId id="417" r:id="rId8"/>
    <p:sldId id="445" r:id="rId9"/>
    <p:sldId id="420" r:id="rId10"/>
    <p:sldId id="423" r:id="rId11"/>
    <p:sldId id="442" r:id="rId12"/>
    <p:sldId id="433" r:id="rId13"/>
    <p:sldId id="413" r:id="rId14"/>
    <p:sldId id="416" r:id="rId15"/>
    <p:sldId id="415" r:id="rId16"/>
    <p:sldId id="412" r:id="rId17"/>
    <p:sldId id="435" r:id="rId18"/>
    <p:sldId id="429" r:id="rId19"/>
    <p:sldId id="454" r:id="rId20"/>
    <p:sldId id="410" r:id="rId21"/>
    <p:sldId id="414" r:id="rId22"/>
    <p:sldId id="409" r:id="rId23"/>
    <p:sldId id="452" r:id="rId24"/>
    <p:sldId id="459" r:id="rId25"/>
    <p:sldId id="403" r:id="rId26"/>
    <p:sldId id="402" r:id="rId27"/>
    <p:sldId id="404" r:id="rId28"/>
    <p:sldId id="444" r:id="rId29"/>
    <p:sldId id="431" r:id="rId30"/>
    <p:sldId id="401" r:id="rId31"/>
    <p:sldId id="458" r:id="rId32"/>
    <p:sldId id="432" r:id="rId33"/>
    <p:sldId id="408" r:id="rId34"/>
    <p:sldId id="436" r:id="rId35"/>
    <p:sldId id="400" r:id="rId36"/>
    <p:sldId id="422" r:id="rId37"/>
    <p:sldId id="399" r:id="rId38"/>
    <p:sldId id="450" r:id="rId39"/>
    <p:sldId id="440" r:id="rId40"/>
    <p:sldId id="430" r:id="rId41"/>
    <p:sldId id="405" r:id="rId42"/>
    <p:sldId id="455" r:id="rId43"/>
    <p:sldId id="457" r:id="rId44"/>
    <p:sldId id="461" r:id="rId45"/>
    <p:sldId id="460" r:id="rId46"/>
    <p:sldId id="456" r:id="rId47"/>
    <p:sldId id="451" r:id="rId48"/>
    <p:sldId id="464" r:id="rId49"/>
    <p:sldId id="447" r:id="rId50"/>
  </p:sldIdLst>
  <p:sldSz cx="9144000" cy="6858000" type="screen4x3"/>
  <p:notesSz cx="7010400" cy="9296400"/>
  <p:custShowLst>
    <p:custShow name="NatiFestReverseOrder1" id="0">
      <p:sldLst>
        <p:sld r:id="rId50"/>
        <p:sld r:id="rId49"/>
        <p:sld r:id="rId48"/>
        <p:sld r:id="rId47"/>
        <p:sld r:id="rId46"/>
        <p:sld r:id="rId45"/>
        <p:sld r:id="rId44"/>
        <p:sld r:id="rId43"/>
        <p:sld r:id="rId42"/>
        <p:sld r:id="rId41"/>
        <p:sld r:id="rId40"/>
        <p:sld r:id="rId39"/>
        <p:sld r:id="rId38"/>
        <p:sld r:id="rId37"/>
        <p:sld r:id="rId36"/>
        <p:sld r:id="rId35"/>
        <p:sld r:id="rId34"/>
        <p:sld r:id="rId33"/>
        <p:sld r:id="rId32"/>
        <p:sld r:id="rId31"/>
        <p:sld r:id="rId30"/>
        <p:sld r:id="rId29"/>
        <p:sld r:id="rId28"/>
        <p:sld r:id="rId27"/>
        <p:sld r:id="rId26"/>
        <p:sld r:id="rId25"/>
        <p:sld r:id="rId24"/>
        <p:sld r:id="rId23"/>
        <p:sld r:id="rId22"/>
        <p:sld r:id="rId21"/>
        <p:sld r:id="rId20"/>
        <p:sld r:id="rId19"/>
        <p:sld r:id="rId18"/>
        <p:sld r:id="rId17"/>
        <p:sld r:id="rId16"/>
        <p:sld r:id="rId15"/>
        <p:sld r:id="rId14"/>
        <p:sld r:id="rId13"/>
        <p:sld r:id="rId12"/>
        <p:sld r:id="rId11"/>
        <p:sld r:id="rId10"/>
        <p:sld r:id="rId9"/>
        <p:sld r:id="rId8"/>
        <p:sld r:id="rId7"/>
        <p:sld r:id="rId6"/>
        <p:sld r:id="rId5"/>
        <p:sld r:id="rId4"/>
        <p:sld r:id="rId3"/>
        <p:sld r:id="rId2"/>
      </p:sldLst>
    </p:custShow>
    <p:custShow name="Copy of NatiFestReverseOrder1" id="1">
      <p:sldLst>
        <p:sld r:id="rId50"/>
        <p:sld r:id="rId49"/>
        <p:sld r:id="rId48"/>
        <p:sld r:id="rId47"/>
        <p:sld r:id="rId46"/>
        <p:sld r:id="rId45"/>
        <p:sld r:id="rId44"/>
        <p:sld r:id="rId43"/>
        <p:sld r:id="rId42"/>
        <p:sld r:id="rId41"/>
        <p:sld r:id="rId40"/>
        <p:sld r:id="rId39"/>
        <p:sld r:id="rId38"/>
        <p:sld r:id="rId37"/>
        <p:sld r:id="rId36"/>
        <p:sld r:id="rId35"/>
        <p:sld r:id="rId34"/>
        <p:sld r:id="rId33"/>
        <p:sld r:id="rId32"/>
        <p:sld r:id="rId31"/>
        <p:sld r:id="rId30"/>
        <p:sld r:id="rId29"/>
        <p:sld r:id="rId28"/>
        <p:sld r:id="rId27"/>
        <p:sld r:id="rId26"/>
        <p:sld r:id="rId25"/>
        <p:sld r:id="rId24"/>
        <p:sld r:id="rId23"/>
        <p:sld r:id="rId22"/>
        <p:sld r:id="rId21"/>
        <p:sld r:id="rId20"/>
        <p:sld r:id="rId19"/>
        <p:sld r:id="rId18"/>
        <p:sld r:id="rId17"/>
        <p:sld r:id="rId16"/>
        <p:sld r:id="rId15"/>
        <p:sld r:id="rId14"/>
        <p:sld r:id="rId13"/>
        <p:sld r:id="rId12"/>
        <p:sld r:id="rId11"/>
        <p:sld r:id="rId10"/>
        <p:sld r:id="rId9"/>
        <p:sld r:id="rId8"/>
        <p:sld r:id="rId7"/>
        <p:sld r:id="rId6"/>
        <p:sld r:id="rId5"/>
        <p:sld r:id="rId4"/>
        <p:sld r:id="rId3"/>
        <p:sld r:id="rId2"/>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33CC"/>
    <a:srgbClr val="800000"/>
    <a:srgbClr val="16355A"/>
    <a:srgbClr val="6C5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17" autoAdjust="0"/>
    <p:restoredTop sz="87346" autoAdjust="0"/>
  </p:normalViewPr>
  <p:slideViewPr>
    <p:cSldViewPr>
      <p:cViewPr>
        <p:scale>
          <a:sx n="102" d="100"/>
          <a:sy n="102" d="100"/>
        </p:scale>
        <p:origin x="640" y="-32"/>
      </p:cViewPr>
      <p:guideLst>
        <p:guide orient="horz" pos="2160"/>
        <p:guide pos="2880"/>
      </p:guideLst>
    </p:cSldViewPr>
  </p:slideViewPr>
  <p:notesTextViewPr>
    <p:cViewPr>
      <p:scale>
        <a:sx n="135" d="100"/>
        <a:sy n="135" d="100"/>
      </p:scale>
      <p:origin x="0" y="0"/>
    </p:cViewPr>
  </p:notesTextViewPr>
  <p:sorterViewPr>
    <p:cViewPr>
      <p:scale>
        <a:sx n="55" d="100"/>
        <a:sy n="55" d="100"/>
      </p:scale>
      <p:origin x="0" y="0"/>
    </p:cViewPr>
  </p:sorterViewPr>
  <p:notesViewPr>
    <p:cSldViewPr>
      <p:cViewPr varScale="1">
        <p:scale>
          <a:sx n="139" d="100"/>
          <a:sy n="139" d="100"/>
        </p:scale>
        <p:origin x="-4552"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13D4595-0C9B-1E47-B722-9FC9451AE905}" type="datetimeFigureOut">
              <a:rPr lang="en-US" smtClean="0"/>
              <a:t>9/15/16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3636FAC-5A32-B348-99FE-1BEF82809FFB}" type="slidenum">
              <a:rPr lang="en-US" smtClean="0"/>
              <a:t>‹#›</a:t>
            </a:fld>
            <a:endParaRPr lang="en-US"/>
          </a:p>
        </p:txBody>
      </p:sp>
    </p:spTree>
    <p:extLst>
      <p:ext uri="{BB962C8B-B14F-4D97-AF65-F5344CB8AC3E}">
        <p14:creationId xmlns:p14="http://schemas.microsoft.com/office/powerpoint/2010/main" val="1388524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145" cy="465743"/>
          </a:xfrm>
          <a:prstGeom prst="rect">
            <a:avLst/>
          </a:prstGeom>
        </p:spPr>
        <p:txBody>
          <a:bodyPr vert="horz" lIns="88113" tIns="44058" rIns="88113" bIns="44058" rtlCol="0"/>
          <a:lstStyle>
            <a:lvl1pPr algn="l">
              <a:defRPr sz="1200"/>
            </a:lvl1pPr>
          </a:lstStyle>
          <a:p>
            <a:endParaRPr lang="en-US"/>
          </a:p>
        </p:txBody>
      </p:sp>
      <p:sp>
        <p:nvSpPr>
          <p:cNvPr id="3" name="Date Placeholder 2"/>
          <p:cNvSpPr>
            <a:spLocks noGrp="1"/>
          </p:cNvSpPr>
          <p:nvPr>
            <p:ph type="dt" idx="1"/>
          </p:nvPr>
        </p:nvSpPr>
        <p:spPr>
          <a:xfrm>
            <a:off x="3970734" y="2"/>
            <a:ext cx="3038145" cy="465743"/>
          </a:xfrm>
          <a:prstGeom prst="rect">
            <a:avLst/>
          </a:prstGeom>
        </p:spPr>
        <p:txBody>
          <a:bodyPr vert="horz" lIns="88113" tIns="44058" rIns="88113" bIns="44058" rtlCol="0"/>
          <a:lstStyle>
            <a:lvl1pPr algn="r">
              <a:defRPr sz="1200"/>
            </a:lvl1pPr>
          </a:lstStyle>
          <a:p>
            <a:fld id="{91192433-76AE-4237-9053-A01AE7C3AD64}" type="datetimeFigureOut">
              <a:rPr lang="en-US" smtClean="0"/>
              <a:t>9/15/16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88113" tIns="44058" rIns="88113" bIns="44058" rtlCol="0" anchor="ctr"/>
          <a:lstStyle/>
          <a:p>
            <a:endParaRPr lang="en-US"/>
          </a:p>
        </p:txBody>
      </p:sp>
      <p:sp>
        <p:nvSpPr>
          <p:cNvPr id="5" name="Notes Placeholder 4"/>
          <p:cNvSpPr>
            <a:spLocks noGrp="1"/>
          </p:cNvSpPr>
          <p:nvPr>
            <p:ph type="body" sz="quarter" idx="3"/>
          </p:nvPr>
        </p:nvSpPr>
        <p:spPr>
          <a:xfrm>
            <a:off x="701347" y="4474508"/>
            <a:ext cx="5607711" cy="3659842"/>
          </a:xfrm>
          <a:prstGeom prst="rect">
            <a:avLst/>
          </a:prstGeom>
        </p:spPr>
        <p:txBody>
          <a:bodyPr vert="horz" lIns="88113" tIns="44058" rIns="88113" bIns="4405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30658"/>
            <a:ext cx="3038145" cy="465742"/>
          </a:xfrm>
          <a:prstGeom prst="rect">
            <a:avLst/>
          </a:prstGeom>
        </p:spPr>
        <p:txBody>
          <a:bodyPr vert="horz" lIns="88113" tIns="44058" rIns="88113" bIns="44058"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58"/>
            <a:ext cx="3038145" cy="465742"/>
          </a:xfrm>
          <a:prstGeom prst="rect">
            <a:avLst/>
          </a:prstGeom>
        </p:spPr>
        <p:txBody>
          <a:bodyPr vert="horz" lIns="88113" tIns="44058" rIns="88113" bIns="44058" rtlCol="0" anchor="b"/>
          <a:lstStyle>
            <a:lvl1pPr algn="r">
              <a:defRPr sz="1200"/>
            </a:lvl1pPr>
          </a:lstStyle>
          <a:p>
            <a:fld id="{D542D17E-4B7A-4E9E-969E-28F0C0323397}" type="slidenum">
              <a:rPr lang="en-US" smtClean="0"/>
              <a:t>‹#›</a:t>
            </a:fld>
            <a:endParaRPr lang="en-US"/>
          </a:p>
        </p:txBody>
      </p:sp>
    </p:spTree>
    <p:extLst>
      <p:ext uri="{BB962C8B-B14F-4D97-AF65-F5344CB8AC3E}">
        <p14:creationId xmlns:p14="http://schemas.microsoft.com/office/powerpoint/2010/main" val="223225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a:t>
            </a:fld>
            <a:endParaRPr lang="en-US"/>
          </a:p>
        </p:txBody>
      </p:sp>
    </p:spTree>
    <p:extLst>
      <p:ext uri="{BB962C8B-B14F-4D97-AF65-F5344CB8AC3E}">
        <p14:creationId xmlns:p14="http://schemas.microsoft.com/office/powerpoint/2010/main" val="70609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r>
              <a:rPr lang="is-IS" dirty="0" smtClean="0"/>
              <a:t>….   </a:t>
            </a:r>
            <a:r>
              <a:rPr lang="en-US" dirty="0" smtClean="0"/>
              <a:t>I</a:t>
            </a:r>
            <a:r>
              <a:rPr lang="is-IS" dirty="0" smtClean="0"/>
              <a:t>n a general C* algebra \fA.    SO:</a:t>
            </a:r>
            <a:r>
              <a:rPr lang="is-IS" baseline="0" dirty="0" smtClean="0"/>
              <a:t> Now we have a number of questions to answer: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14</a:t>
            </a:fld>
            <a:endParaRPr lang="en-US"/>
          </a:p>
        </p:txBody>
      </p:sp>
    </p:spTree>
    <p:extLst>
      <p:ext uri="{BB962C8B-B14F-4D97-AF65-F5344CB8AC3E}">
        <p14:creationId xmlns:p14="http://schemas.microsoft.com/office/powerpoint/2010/main" val="24739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there are no points – leading to the old joke</a:t>
            </a:r>
            <a:r>
              <a:rPr lang="en-US" baseline="0" dirty="0" smtClean="0"/>
              <a:t> that noncommutative geometry is </a:t>
            </a:r>
          </a:p>
          <a:p>
            <a:r>
              <a:rPr lang="en-US" baseline="0" dirty="0" smtClean="0"/>
              <a:t>``pointless geometry’’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15</a:t>
            </a:fld>
            <a:endParaRPr lang="en-US"/>
          </a:p>
        </p:txBody>
      </p:sp>
    </p:spTree>
    <p:extLst>
      <p:ext uri="{BB962C8B-B14F-4D97-AF65-F5344CB8AC3E}">
        <p14:creationId xmlns:p14="http://schemas.microsoft.com/office/powerpoint/2010/main" val="93033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17</a:t>
            </a:fld>
            <a:endParaRPr lang="en-US"/>
          </a:p>
        </p:txBody>
      </p:sp>
    </p:spTree>
    <p:extLst>
      <p:ext uri="{BB962C8B-B14F-4D97-AF65-F5344CB8AC3E}">
        <p14:creationId xmlns:p14="http://schemas.microsoft.com/office/powerpoint/2010/main" val="74044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well</a:t>
            </a:r>
            <a:r>
              <a:rPr lang="en-US" baseline="0" dirty="0" smtClean="0"/>
              <a:t> ask – “Why do this?”  and the honest answer is just curiosity</a:t>
            </a:r>
            <a:r>
              <a:rPr lang="is-IS" baseline="0" dirty="0" smtClean="0"/>
              <a:t>…</a:t>
            </a:r>
          </a:p>
          <a:p>
            <a:endParaRPr lang="is-IS" baseline="0" dirty="0" smtClean="0"/>
          </a:p>
          <a:p>
            <a:r>
              <a:rPr lang="is-IS" baseline="0" dirty="0" smtClean="0"/>
              <a:t>A more respectable answer is that with irrational magnetic flux .... </a:t>
            </a:r>
          </a:p>
          <a:p>
            <a:endParaRPr lang="is-IS" baseline="0" dirty="0" smtClean="0"/>
          </a:p>
          <a:p>
            <a:r>
              <a:rPr lang="is-IS" baseline="0" dirty="0" smtClean="0"/>
              <a:t>****</a:t>
            </a:r>
          </a:p>
          <a:p>
            <a:endParaRPr lang="is-IS" baseline="0" dirty="0" smtClean="0"/>
          </a:p>
          <a:p>
            <a:r>
              <a:rPr lang="is-IS" baseline="0" dirty="0" smtClean="0"/>
              <a:t>But the honest answer is really just curiosity.   </a:t>
            </a:r>
          </a:p>
          <a:p>
            <a:endParaRPr lang="is-IS" baseline="0" dirty="0" smtClean="0"/>
          </a:p>
          <a:p>
            <a:r>
              <a:rPr lang="is-IS" baseline="0" dirty="0" smtClean="0"/>
              <a:t>Now to talk about noncommutative geometry we use the language of C* algebras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18</a:t>
            </a:fld>
            <a:endParaRPr lang="en-US"/>
          </a:p>
        </p:txBody>
      </p:sp>
    </p:spTree>
    <p:extLst>
      <p:ext uri="{BB962C8B-B14F-4D97-AF65-F5344CB8AC3E}">
        <p14:creationId xmlns:p14="http://schemas.microsoft.com/office/powerpoint/2010/main" val="69869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you will have no trouble recognizing the Bunkers. For those of you who don</a:t>
            </a:r>
            <a:r>
              <a:rPr lang="uk-UA" baseline="0" dirty="0" smtClean="0"/>
              <a:t>’</a:t>
            </a:r>
            <a:r>
              <a:rPr lang="en-US" baseline="0" dirty="0" smtClean="0"/>
              <a:t>t, you must know that</a:t>
            </a:r>
            <a:r>
              <a:rPr lang="en-US" dirty="0" smtClean="0"/>
              <a:t>  the most popular</a:t>
            </a:r>
            <a:r>
              <a:rPr lang="en-US" baseline="0" dirty="0" smtClean="0"/>
              <a:t> TV show in the 1970’s was a sitcom – called ``All in the family’’  that helped many Americans come to terms with the great lurch towards social justice that took place in the 1960’s.  The show broke all kinds of taboos and in particular broadened the notion of what kinds of families are deemed socially acceptable. So – in that spirit -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19</a:t>
            </a:fld>
            <a:endParaRPr lang="en-US"/>
          </a:p>
        </p:txBody>
      </p:sp>
    </p:spTree>
    <p:extLst>
      <p:ext uri="{BB962C8B-B14F-4D97-AF65-F5344CB8AC3E}">
        <p14:creationId xmlns:p14="http://schemas.microsoft.com/office/powerpoint/2010/main" val="41188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this is completely straightforward. But at this point we should pause and reflect on </a:t>
            </a:r>
          </a:p>
          <a:p>
            <a:r>
              <a:rPr lang="en-US" baseline="0" dirty="0" smtClean="0"/>
              <a:t>what kind of families we would consider acceptable </a:t>
            </a:r>
            <a:r>
              <a:rPr lang="is-IS" baseline="0" dirty="0" smtClean="0"/>
              <a:t>…  My friends: There are all sorts of families!</a:t>
            </a:r>
          </a:p>
          <a:p>
            <a:r>
              <a:rPr lang="is-IS" baseline="0" dirty="0" smtClean="0"/>
              <a:t> For example,  there’s the Bunker family...</a:t>
            </a:r>
          </a:p>
        </p:txBody>
      </p:sp>
      <p:sp>
        <p:nvSpPr>
          <p:cNvPr id="4" name="Slide Number Placeholder 3"/>
          <p:cNvSpPr>
            <a:spLocks noGrp="1"/>
          </p:cNvSpPr>
          <p:nvPr>
            <p:ph type="sldNum" sz="quarter" idx="10"/>
          </p:nvPr>
        </p:nvSpPr>
        <p:spPr/>
        <p:txBody>
          <a:bodyPr/>
          <a:lstStyle/>
          <a:p>
            <a:fld id="{D542D17E-4B7A-4E9E-969E-28F0C0323397}" type="slidenum">
              <a:rPr lang="en-US" smtClean="0"/>
              <a:t>20</a:t>
            </a:fld>
            <a:endParaRPr lang="en-US"/>
          </a:p>
        </p:txBody>
      </p:sp>
    </p:spTree>
    <p:extLst>
      <p:ext uri="{BB962C8B-B14F-4D97-AF65-F5344CB8AC3E}">
        <p14:creationId xmlns:p14="http://schemas.microsoft.com/office/powerpoint/2010/main" val="1724403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a:t>
            </a:r>
            <a:r>
              <a:rPr lang="en-US" baseline="0" dirty="0" smtClean="0"/>
              <a:t> the topological effective action point of view can be powerful. For example, </a:t>
            </a:r>
          </a:p>
          <a:p>
            <a:r>
              <a:rPr lang="en-US" baseline="0" dirty="0" smtClean="0"/>
              <a:t>Standard anomaly-inflow type arguments show that dislocations support chiral models – </a:t>
            </a:r>
          </a:p>
          <a:p>
            <a:r>
              <a:rPr lang="en-US" baseline="0" dirty="0" smtClean="0"/>
              <a:t>Thus giving physical realizations of surface defects: </a:t>
            </a:r>
          </a:p>
          <a:p>
            <a:endParaRPr lang="en-US" baseline="0" dirty="0" smtClean="0"/>
          </a:p>
          <a:p>
            <a:r>
              <a:rPr lang="en-US" baseline="0" dirty="0" smtClean="0"/>
              <a:t>So there are c\</a:t>
            </a:r>
            <a:r>
              <a:rPr lang="en-US" baseline="0" dirty="0" err="1" smtClean="0"/>
              <a:t>cdot</a:t>
            </a:r>
            <a:r>
              <a:rPr lang="en-US" baseline="0" dirty="0" smtClean="0"/>
              <a:t> D chiral bosons  on the surface defect. But I was scooped again by </a:t>
            </a:r>
          </a:p>
          <a:p>
            <a:r>
              <a:rPr lang="en-US" baseline="0" dirty="0" smtClean="0"/>
              <a:t>The </a:t>
            </a:r>
            <a:r>
              <a:rPr lang="en-US" baseline="0" dirty="0" err="1" smtClean="0"/>
              <a:t>cond</a:t>
            </a:r>
            <a:r>
              <a:rPr lang="en-US" baseline="0" dirty="0" smtClean="0"/>
              <a:t>-matt literature since very similar statements appear in at least two papers –</a:t>
            </a:r>
          </a:p>
          <a:p>
            <a:r>
              <a:rPr lang="en-US" baseline="0" dirty="0" smtClean="0"/>
              <a:t>In fact this nice figure is taken from Qi’s paper. </a:t>
            </a:r>
          </a:p>
          <a:p>
            <a:endParaRPr lang="en-US" baseline="0" dirty="0" smtClean="0"/>
          </a:p>
          <a:p>
            <a:r>
              <a:rPr lang="en-US" baseline="0" dirty="0" smtClean="0"/>
              <a:t>Nevertheless I believe there is more to be said about this example in particular, and I’m sure that </a:t>
            </a:r>
          </a:p>
          <a:p>
            <a:r>
              <a:rPr lang="en-US" baseline="0" dirty="0" smtClean="0"/>
              <a:t>The general point I’m making has broader applications. </a:t>
            </a:r>
          </a:p>
          <a:p>
            <a:endParaRPr lang="en-US" baseline="0" dirty="0" smtClean="0"/>
          </a:p>
          <a:p>
            <a:r>
              <a:rPr lang="en-US" baseline="0" dirty="0" smtClean="0"/>
              <a:t>But we must push on!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24</a:t>
            </a:fld>
            <a:endParaRPr lang="en-US"/>
          </a:p>
        </p:txBody>
      </p:sp>
    </p:spTree>
    <p:extLst>
      <p:ext uri="{BB962C8B-B14F-4D97-AF65-F5344CB8AC3E}">
        <p14:creationId xmlns:p14="http://schemas.microsoft.com/office/powerpoint/2010/main" val="1190706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a while I was puzzled about how to interpret this linear dependence until I spoke to Edward. </a:t>
            </a:r>
          </a:p>
          <a:p>
            <a:r>
              <a:rPr lang="en-US" dirty="0" smtClean="0"/>
              <a:t>He advised me to interpret</a:t>
            </a:r>
            <a:r>
              <a:rPr lang="en-US" baseline="0" dirty="0" smtClean="0"/>
              <a:t> this as just saying that theta is affine linear in x and to integrate by parts.  His advice is always good so let’s take it. </a:t>
            </a:r>
          </a:p>
          <a:p>
            <a:endParaRPr lang="en-US" baseline="0" dirty="0" smtClean="0"/>
          </a:p>
          <a:p>
            <a:r>
              <a:rPr lang="en-US" baseline="0" dirty="0" smtClean="0"/>
              <a:t>******</a:t>
            </a:r>
          </a:p>
          <a:p>
            <a:endParaRPr lang="en-US" baseline="0" dirty="0" smtClean="0"/>
          </a:p>
          <a:p>
            <a:r>
              <a:rPr lang="en-US" baseline="0" dirty="0" smtClean="0"/>
              <a:t>So I was quite pleased by this. Here we started with this general mathematical philosophy  </a:t>
            </a:r>
          </a:p>
          <a:p>
            <a:r>
              <a:rPr lang="en-US" baseline="0" dirty="0" smtClean="0"/>
              <a:t>and ended up with an interesting physical effect! But after talking about this recently I learned that the basic physics had already been discovered by Bert </a:t>
            </a:r>
            <a:r>
              <a:rPr lang="en-US" baseline="0" dirty="0" err="1" smtClean="0"/>
              <a:t>Halperin</a:t>
            </a:r>
            <a:r>
              <a:rPr lang="en-US" baseline="0" dirty="0" smtClean="0"/>
              <a:t> over 30 years ago.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25</a:t>
            </a:fld>
            <a:endParaRPr lang="en-US"/>
          </a:p>
        </p:txBody>
      </p:sp>
    </p:spTree>
    <p:extLst>
      <p:ext uri="{BB962C8B-B14F-4D97-AF65-F5344CB8AC3E}">
        <p14:creationId xmlns:p14="http://schemas.microsoft.com/office/powerpoint/2010/main" val="2145216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29</a:t>
            </a:fld>
            <a:endParaRPr lang="en-US"/>
          </a:p>
        </p:txBody>
      </p:sp>
    </p:spTree>
    <p:extLst>
      <p:ext uri="{BB962C8B-B14F-4D97-AF65-F5344CB8AC3E}">
        <p14:creationId xmlns:p14="http://schemas.microsoft.com/office/powerpoint/2010/main" val="354734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 simple man</a:t>
            </a:r>
            <a:r>
              <a:rPr lang="is-IS" dirty="0" smtClean="0"/>
              <a:t>…’’   as many of us</a:t>
            </a:r>
            <a:r>
              <a:rPr lang="is-IS" baseline="0" dirty="0" smtClean="0"/>
              <a:t> know this means one of two things. Either he is about to make an incredibly astute and penetrating observation or he’s fed up with meaningless formalism and wants to see a good example.  OK, time to give an example. </a:t>
            </a:r>
          </a:p>
          <a:p>
            <a:endParaRPr lang="is-IS" baseline="0" dirty="0" smtClean="0"/>
          </a:p>
          <a:p>
            <a:r>
              <a:rPr lang="is-IS" baseline="0" dirty="0" smtClean="0"/>
              <a:t>My example is drawn from  the theory of topological band structure – so let’s quickly review band structure, albeit from a highly mathematical point of view.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31</a:t>
            </a:fld>
            <a:endParaRPr lang="en-US"/>
          </a:p>
        </p:txBody>
      </p:sp>
    </p:spTree>
    <p:extLst>
      <p:ext uri="{BB962C8B-B14F-4D97-AF65-F5344CB8AC3E}">
        <p14:creationId xmlns:p14="http://schemas.microsoft.com/office/powerpoint/2010/main" val="136412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noticed</a:t>
            </a:r>
            <a:r>
              <a:rPr lang="en-US" baseline="0" dirty="0" smtClean="0"/>
              <a:t> that in the poster there is a serious mistake – one of the 10 hexagons </a:t>
            </a:r>
          </a:p>
          <a:p>
            <a:r>
              <a:rPr lang="en-US" baseline="0" dirty="0" smtClean="0"/>
              <a:t>has the fusion matrix, not the braiding matrix. But you see it is the braiding matrix which satisfies the hexagon relation, not the fusion matrix. The fusion matrix satisfies a pentagon relation so really there should have been 12 pentagons, not 10 hexagons. And </a:t>
            </a:r>
            <a:r>
              <a:rPr lang="en-US" baseline="0" dirty="0" err="1" smtClean="0"/>
              <a:t>Nati</a:t>
            </a:r>
            <a:r>
              <a:rPr lang="en-US" baseline="0" dirty="0" smtClean="0"/>
              <a:t> has enough great results that you could have filled up 12 pentagons just as easily as 10 hexagons. Anyway, no matter how you factor sixty – </a:t>
            </a:r>
          </a:p>
          <a:p>
            <a:r>
              <a:rPr lang="en-US" baseline="0" dirty="0" smtClean="0"/>
              <a:t>it has been a spectacular career </a:t>
            </a:r>
            <a:r>
              <a:rPr lang="en-US" baseline="0" dirty="0" err="1" smtClean="0"/>
              <a:t>Nati</a:t>
            </a:r>
            <a:r>
              <a:rPr lang="en-US" baseline="0" dirty="0" smtClean="0"/>
              <a:t> so – congratulations and Happy Birthday!  </a:t>
            </a:r>
            <a:endParaRPr lang="en-US" dirty="0" smtClean="0"/>
          </a:p>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a:t>
            </a:fld>
            <a:endParaRPr lang="en-US"/>
          </a:p>
        </p:txBody>
      </p:sp>
    </p:spTree>
    <p:extLst>
      <p:ext uri="{BB962C8B-B14F-4D97-AF65-F5344CB8AC3E}">
        <p14:creationId xmlns:p14="http://schemas.microsoft.com/office/powerpoint/2010/main" val="103643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Now, a general</a:t>
            </a:r>
            <a:r>
              <a:rPr lang="en-US" baseline="0" dirty="0" smtClean="0"/>
              <a:t> theorem says that \CH is  TRIVIALIZABLE, but  in general there is no natural </a:t>
            </a:r>
          </a:p>
          <a:p>
            <a:r>
              <a:rPr lang="en-US" baseline="0" dirty="0" smtClean="0"/>
              <a:t>Trivialization of \CH !!</a:t>
            </a:r>
          </a:p>
          <a:p>
            <a:endParaRPr lang="en-US" baseline="0" dirty="0" smtClean="0"/>
          </a:p>
          <a:p>
            <a:r>
              <a:rPr lang="en-US" baseline="0" dirty="0" smtClean="0"/>
              <a:t>OK. </a:t>
            </a:r>
            <a:r>
              <a:rPr lang="en-US" dirty="0" smtClean="0"/>
              <a:t>At this point I can well imagine </a:t>
            </a:r>
            <a:r>
              <a:rPr lang="en-US" dirty="0" err="1" smtClean="0"/>
              <a:t>Nati</a:t>
            </a:r>
            <a:r>
              <a:rPr lang="en-US" dirty="0" smtClean="0"/>
              <a:t> getting impatient</a:t>
            </a:r>
            <a:r>
              <a:rPr lang="is-IS" dirty="0" smtClean="0"/>
              <a:t>….</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32</a:t>
            </a:fld>
            <a:endParaRPr lang="en-US"/>
          </a:p>
        </p:txBody>
      </p:sp>
    </p:spTree>
    <p:extLst>
      <p:ext uri="{BB962C8B-B14F-4D97-AF65-F5344CB8AC3E}">
        <p14:creationId xmlns:p14="http://schemas.microsoft.com/office/powerpoint/2010/main" val="798198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I’ll denote it </a:t>
            </a:r>
            <a:r>
              <a:rPr lang="en-US" dirty="0" err="1" smtClean="0"/>
              <a:t>nabla</a:t>
            </a:r>
            <a:r>
              <a:rPr lang="en-US" dirty="0" smtClean="0"/>
              <a:t>-B where the B is for ``Berry’’. It could also stand</a:t>
            </a:r>
            <a:r>
              <a:rPr lang="en-US" baseline="0" dirty="0" smtClean="0"/>
              <a:t> for ``Barry’’  because it was actually Barry Simon who first pointed out the proper geometric interpretation of Berry’s ``mysterious geometric phase’’. </a:t>
            </a:r>
          </a:p>
          <a:p>
            <a:endParaRPr lang="en-US" baseline="0" dirty="0" smtClean="0"/>
          </a:p>
          <a:p>
            <a:r>
              <a:rPr lang="en-US" baseline="0" dirty="0" smtClean="0"/>
              <a:t>But note that it requires a CHOICE of connection </a:t>
            </a:r>
            <a:r>
              <a:rPr lang="en-US" baseline="0" dirty="0" err="1" smtClean="0"/>
              <a:t>nabla</a:t>
            </a:r>
            <a:r>
              <a:rPr lang="en-US" baseline="0" dirty="0" smtClean="0"/>
              <a:t>-H  on the Hilbert bundle. This is a point that was not mentioned in the physics papers and as far as I have seen is never mentioned in the physics literature. </a:t>
            </a:r>
            <a:endParaRPr lang="en-US" dirty="0" smtClean="0"/>
          </a:p>
        </p:txBody>
      </p:sp>
      <p:sp>
        <p:nvSpPr>
          <p:cNvPr id="4" name="Slide Number Placeholder 3"/>
          <p:cNvSpPr>
            <a:spLocks noGrp="1"/>
          </p:cNvSpPr>
          <p:nvPr>
            <p:ph type="sldNum" sz="quarter" idx="10"/>
          </p:nvPr>
        </p:nvSpPr>
        <p:spPr/>
        <p:txBody>
          <a:bodyPr/>
          <a:lstStyle/>
          <a:p>
            <a:fld id="{D542D17E-4B7A-4E9E-969E-28F0C0323397}" type="slidenum">
              <a:rPr lang="en-US" smtClean="0"/>
              <a:t>33</a:t>
            </a:fld>
            <a:endParaRPr lang="en-US"/>
          </a:p>
        </p:txBody>
      </p:sp>
    </p:spTree>
    <p:extLst>
      <p:ext uri="{BB962C8B-B14F-4D97-AF65-F5344CB8AC3E}">
        <p14:creationId xmlns:p14="http://schemas.microsoft.com/office/powerpoint/2010/main" val="3413655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2D17E-4B7A-4E9E-969E-28F0C0323397}" type="slidenum">
              <a:rPr lang="en-US" smtClean="0"/>
              <a:t>34</a:t>
            </a:fld>
            <a:endParaRPr lang="en-US"/>
          </a:p>
        </p:txBody>
      </p:sp>
    </p:spTree>
    <p:extLst>
      <p:ext uri="{BB962C8B-B14F-4D97-AF65-F5344CB8AC3E}">
        <p14:creationId xmlns:p14="http://schemas.microsoft.com/office/powerpoint/2010/main" val="188851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35</a:t>
            </a:fld>
            <a:endParaRPr lang="en-US"/>
          </a:p>
        </p:txBody>
      </p:sp>
    </p:spTree>
    <p:extLst>
      <p:ext uri="{BB962C8B-B14F-4D97-AF65-F5344CB8AC3E}">
        <p14:creationId xmlns:p14="http://schemas.microsoft.com/office/powerpoint/2010/main" val="93801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a:t>
            </a:r>
            <a:r>
              <a:rPr lang="en-US" baseline="0" dirty="0" smtClean="0"/>
              <a:t> this is a simple example, but bear in mind that the space of connections on a vector bundle is also an affine space and </a:t>
            </a:r>
          </a:p>
          <a:p>
            <a:r>
              <a:rPr lang="en-US" baseline="0" dirty="0" smtClean="0"/>
              <a:t>Has no natural origin – we will return to this point.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38</a:t>
            </a:fld>
            <a:endParaRPr lang="en-US"/>
          </a:p>
        </p:txBody>
      </p:sp>
    </p:spTree>
    <p:extLst>
      <p:ext uri="{BB962C8B-B14F-4D97-AF65-F5344CB8AC3E}">
        <p14:creationId xmlns:p14="http://schemas.microsoft.com/office/powerpoint/2010/main" val="1594798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slogan here 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39</a:t>
            </a:fld>
            <a:endParaRPr lang="en-US"/>
          </a:p>
        </p:txBody>
      </p:sp>
    </p:spTree>
    <p:extLst>
      <p:ext uri="{BB962C8B-B14F-4D97-AF65-F5344CB8AC3E}">
        <p14:creationId xmlns:p14="http://schemas.microsoft.com/office/powerpoint/2010/main" val="537955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begin with a philosophical premise: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41</a:t>
            </a:fld>
            <a:endParaRPr lang="en-US"/>
          </a:p>
        </p:txBody>
      </p:sp>
    </p:spTree>
    <p:extLst>
      <p:ext uri="{BB962C8B-B14F-4D97-AF65-F5344CB8AC3E}">
        <p14:creationId xmlns:p14="http://schemas.microsoft.com/office/powerpoint/2010/main" val="1299013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NSV wrote an important</a:t>
            </a:r>
            <a:r>
              <a:rPr lang="en-US" baseline="0" dirty="0" smtClean="0"/>
              <a:t> paper stating general consistency conditions for asymmetric </a:t>
            </a:r>
            <a:r>
              <a:rPr lang="en-US" baseline="0" dirty="0" err="1" smtClean="0"/>
              <a:t>orbifolds</a:t>
            </a:r>
            <a:r>
              <a:rPr lang="en-US" baseline="0" dirty="0" smtClean="0"/>
              <a:t> </a:t>
            </a:r>
          </a:p>
          <a:p>
            <a:r>
              <a:rPr lang="en-US" baseline="0" dirty="0" smtClean="0"/>
              <a:t>That generalized conditions set forth in Dixon-Harvey-</a:t>
            </a:r>
            <a:r>
              <a:rPr lang="en-US" baseline="0" dirty="0" err="1" smtClean="0"/>
              <a:t>Vafa</a:t>
            </a:r>
            <a:r>
              <a:rPr lang="en-US" baseline="0" dirty="0" smtClean="0"/>
              <a:t> &amp; Witten. </a:t>
            </a:r>
          </a:p>
          <a:p>
            <a:endParaRPr lang="en-US" baseline="0" dirty="0" smtClean="0"/>
          </a:p>
          <a:p>
            <a:r>
              <a:rPr lang="en-US" baseline="0" dirty="0" smtClean="0"/>
              <a:t>*****</a:t>
            </a:r>
          </a:p>
          <a:p>
            <a:endParaRPr lang="en-US" baseline="0" dirty="0" smtClean="0"/>
          </a:p>
          <a:p>
            <a:r>
              <a:rPr lang="en-US" baseline="0" dirty="0" smtClean="0"/>
              <a:t>So Jeff, and </a:t>
            </a:r>
            <a:r>
              <a:rPr lang="en-US" baseline="0" dirty="0" err="1" smtClean="0"/>
              <a:t>Nati</a:t>
            </a:r>
            <a:r>
              <a:rPr lang="en-US" baseline="0" dirty="0" smtClean="0"/>
              <a:t> and I </a:t>
            </a:r>
          </a:p>
        </p:txBody>
      </p:sp>
      <p:sp>
        <p:nvSpPr>
          <p:cNvPr id="4" name="Slide Number Placeholder 3"/>
          <p:cNvSpPr>
            <a:spLocks noGrp="1"/>
          </p:cNvSpPr>
          <p:nvPr>
            <p:ph type="sldNum" sz="quarter" idx="10"/>
          </p:nvPr>
        </p:nvSpPr>
        <p:spPr/>
        <p:txBody>
          <a:bodyPr/>
          <a:lstStyle/>
          <a:p>
            <a:fld id="{D542D17E-4B7A-4E9E-969E-28F0C0323397}" type="slidenum">
              <a:rPr lang="en-US" smtClean="0"/>
              <a:t>43</a:t>
            </a:fld>
            <a:endParaRPr lang="en-US"/>
          </a:p>
        </p:txBody>
      </p:sp>
    </p:spTree>
    <p:extLst>
      <p:ext uri="{BB962C8B-B14F-4D97-AF65-F5344CB8AC3E}">
        <p14:creationId xmlns:p14="http://schemas.microsoft.com/office/powerpoint/2010/main" val="790470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g is order four -  even though we thought we started with a transformation that is order two – an involution.  </a:t>
            </a:r>
          </a:p>
          <a:p>
            <a:r>
              <a:rPr lang="en-US" baseline="0" dirty="0" smtClean="0"/>
              <a:t>After all: T-duality takes R to 1/R.  Isn’t that order two?  Well somehow it is order four in the twisted sector. </a:t>
            </a:r>
          </a:p>
          <a:p>
            <a:endParaRPr lang="en-US" baseline="0" dirty="0" smtClean="0"/>
          </a:p>
          <a:p>
            <a:r>
              <a:rPr lang="en-US" baseline="0" dirty="0" smtClean="0"/>
              <a:t>Still, we thought, it is surely order two in the untwisted sector, and assuming this we computed the full partition function, but the computation of the partition function in the g2 –twisted sector gives negative half-integral degeneracies.  </a:t>
            </a:r>
          </a:p>
          <a:p>
            <a:endParaRPr lang="en-US" baseline="0" dirty="0" smtClean="0"/>
          </a:p>
          <a:p>
            <a:r>
              <a:rPr lang="en-US" baseline="0" dirty="0" smtClean="0"/>
              <a:t>So we were quite confused until we talked to </a:t>
            </a:r>
            <a:r>
              <a:rPr lang="en-US" baseline="0" dirty="0" err="1" smtClean="0"/>
              <a:t>Nati</a:t>
            </a:r>
            <a:r>
              <a:rPr lang="en-US" baseline="0" dirty="0" smtClean="0"/>
              <a:t>, who said – </a:t>
            </a:r>
          </a:p>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45</a:t>
            </a:fld>
            <a:endParaRPr lang="en-US"/>
          </a:p>
        </p:txBody>
      </p:sp>
    </p:spTree>
    <p:extLst>
      <p:ext uri="{BB962C8B-B14F-4D97-AF65-F5344CB8AC3E}">
        <p14:creationId xmlns:p14="http://schemas.microsoft.com/office/powerpoint/2010/main" val="1986363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begin with the question: Can you </a:t>
            </a:r>
            <a:r>
              <a:rPr lang="en-US" dirty="0" err="1" smtClean="0"/>
              <a:t>orbifold</a:t>
            </a:r>
            <a:r>
              <a:rPr lang="en-US" dirty="0" smtClean="0"/>
              <a:t> by T-duality?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a question that came up in some work I’ve been doing with Jeff on Moonshine – which I’ll tell you all about, some other time. Of course, we were not the first people to ask this question. For example it was noticed some time ago that it would be a nice way to</a:t>
            </a:r>
            <a:r>
              <a:rPr lang="en-US" baseline="0" dirty="0" smtClean="0"/>
              <a:t> make .. </a:t>
            </a:r>
            <a:endParaRPr lang="en-US" dirty="0" smtClean="0"/>
          </a:p>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46</a:t>
            </a:fld>
            <a:endParaRPr lang="en-US"/>
          </a:p>
        </p:txBody>
      </p:sp>
    </p:spTree>
    <p:extLst>
      <p:ext uri="{BB962C8B-B14F-4D97-AF65-F5344CB8AC3E}">
        <p14:creationId xmlns:p14="http://schemas.microsoft.com/office/powerpoint/2010/main" val="15291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a:t>
            </a:r>
            <a:r>
              <a:rPr lang="en-US" baseline="0" dirty="0" smtClean="0"/>
              <a:t> I was quite intrigued to see that the poster for this conference also used the </a:t>
            </a:r>
          </a:p>
          <a:p>
            <a:r>
              <a:rPr lang="en-US" baseline="0" dirty="0" smtClean="0"/>
              <a:t>theme of hexagons.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a:t>
            </a:fld>
            <a:endParaRPr lang="en-US"/>
          </a:p>
        </p:txBody>
      </p:sp>
    </p:spTree>
    <p:extLst>
      <p:ext uri="{BB962C8B-B14F-4D97-AF65-F5344CB8AC3E}">
        <p14:creationId xmlns:p14="http://schemas.microsoft.com/office/powerpoint/2010/main" val="1165554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2D17E-4B7A-4E9E-969E-28F0C0323397}" type="slidenum">
              <a:rPr lang="en-US" smtClean="0"/>
              <a:t>48</a:t>
            </a:fld>
            <a:endParaRPr lang="en-US"/>
          </a:p>
        </p:txBody>
      </p:sp>
    </p:spTree>
    <p:extLst>
      <p:ext uri="{BB962C8B-B14F-4D97-AF65-F5344CB8AC3E}">
        <p14:creationId xmlns:p14="http://schemas.microsoft.com/office/powerpoint/2010/main" val="1255157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title of my talk refers to</a:t>
            </a:r>
            <a:r>
              <a:rPr lang="en-US" baseline="0" dirty="0" smtClean="0"/>
              <a:t> Jerome </a:t>
            </a:r>
            <a:r>
              <a:rPr lang="en-US" baseline="0" dirty="0" err="1" smtClean="0"/>
              <a:t>Klapka</a:t>
            </a:r>
            <a:r>
              <a:rPr lang="en-US" baseline="0" dirty="0" smtClean="0"/>
              <a:t> Jerome’s classic novel</a:t>
            </a:r>
            <a:r>
              <a:rPr lang="en-US" dirty="0" smtClean="0"/>
              <a:t>, Three Men In A</a:t>
            </a:r>
            <a:r>
              <a:rPr lang="en-US" baseline="0" dirty="0" smtClean="0"/>
              <a:t> Boat, To Say Nothing Of The Dog. It is much beloved by many people throughout the world, including </a:t>
            </a:r>
            <a:r>
              <a:rPr lang="en-US" baseline="0" dirty="0" err="1" smtClean="0"/>
              <a:t>Nati</a:t>
            </a:r>
            <a:r>
              <a:rPr lang="en-US" baseline="0" dirty="0" smtClean="0"/>
              <a:t> and myself.  Of course, </a:t>
            </a:r>
            <a:r>
              <a:rPr lang="en-US" baseline="0" dirty="0" err="1" smtClean="0"/>
              <a:t>Nati</a:t>
            </a:r>
            <a:r>
              <a:rPr lang="en-US" baseline="0" dirty="0" smtClean="0"/>
              <a:t> read it in Hebrew, which differs in some ways from the English version, so here </a:t>
            </a:r>
            <a:r>
              <a:rPr lang="en-US" baseline="0" dirty="0" err="1" smtClean="0"/>
              <a:t>Nati</a:t>
            </a:r>
            <a:r>
              <a:rPr lang="en-US" baseline="0" dirty="0" smtClean="0"/>
              <a:t> </a:t>
            </a:r>
          </a:p>
          <a:p>
            <a:r>
              <a:rPr lang="en-US" baseline="0" dirty="0" smtClean="0"/>
              <a:t>is the original English addition – Three Men In A Boat  [handing the book] – </a:t>
            </a:r>
          </a:p>
          <a:p>
            <a:r>
              <a:rPr lang="en-US" baseline="0" dirty="0" smtClean="0"/>
              <a:t>To Say Nothing Of The Dog  [handing the other book]. And for those of you who don’t know it, if you can get nothing better out this talk, get a good book out of it, at least. </a:t>
            </a:r>
          </a:p>
        </p:txBody>
      </p:sp>
      <p:sp>
        <p:nvSpPr>
          <p:cNvPr id="4" name="Slide Number Placeholder 3"/>
          <p:cNvSpPr>
            <a:spLocks noGrp="1"/>
          </p:cNvSpPr>
          <p:nvPr>
            <p:ph type="sldNum" sz="quarter" idx="10"/>
          </p:nvPr>
        </p:nvSpPr>
        <p:spPr/>
        <p:txBody>
          <a:bodyPr/>
          <a:lstStyle/>
          <a:p>
            <a:fld id="{D542D17E-4B7A-4E9E-969E-28F0C0323397}" type="slidenum">
              <a:rPr lang="en-US" smtClean="0"/>
              <a:t>49</a:t>
            </a:fld>
            <a:endParaRPr lang="en-US"/>
          </a:p>
        </p:txBody>
      </p:sp>
    </p:spTree>
    <p:extLst>
      <p:ext uri="{BB962C8B-B14F-4D97-AF65-F5344CB8AC3E}">
        <p14:creationId xmlns:p14="http://schemas.microsoft.com/office/powerpoint/2010/main" val="18089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point of this slide and indeed of chapter three is that some concepts in quantum information theory can be rephrased in terms of noncommutative geometry. Whether or not this statement is useful</a:t>
            </a:r>
            <a:r>
              <a:rPr lang="en-US" baseline="0" dirty="0" smtClean="0"/>
              <a:t> or interesting I’m not in a position to say. I simply offer it. </a:t>
            </a:r>
          </a:p>
          <a:p>
            <a:endParaRPr lang="en-US" baseline="0" dirty="0" smtClean="0"/>
          </a:p>
          <a:p>
            <a:r>
              <a:rPr lang="en-US" baseline="0" dirty="0" smtClean="0"/>
              <a:t>So, there you have it: Three points in a talk. </a:t>
            </a:r>
          </a:p>
          <a:p>
            <a:endParaRPr lang="en-US" baseline="0" dirty="0" smtClean="0"/>
          </a:p>
          <a:p>
            <a:r>
              <a:rPr lang="en-US" baseline="0" dirty="0" smtClean="0"/>
              <a:t>OK, it’s time to wrap up: You know,  m</a:t>
            </a:r>
            <a:r>
              <a:rPr lang="en-US" dirty="0" smtClean="0"/>
              <a:t>y</a:t>
            </a:r>
            <a:r>
              <a:rPr lang="en-US" baseline="0" dirty="0" smtClean="0"/>
              <a:t> best work with </a:t>
            </a:r>
            <a:r>
              <a:rPr lang="en-US" baseline="0" dirty="0" err="1" smtClean="0"/>
              <a:t>Nati</a:t>
            </a:r>
            <a:r>
              <a:rPr lang="en-US" baseline="0" dirty="0" smtClean="0"/>
              <a:t> involved a lot of pentagon and hexagon relations,  And we spent a lot of time worrying about which relations were  really </a:t>
            </a:r>
          </a:p>
          <a:p>
            <a:r>
              <a:rPr lang="en-US" baseline="0" dirty="0" smtClean="0"/>
              <a:t>Independent from the others. Well, </a:t>
            </a:r>
            <a:r>
              <a:rPr lang="en-US" baseline="0" dirty="0" err="1" smtClean="0"/>
              <a:t>Nati</a:t>
            </a:r>
            <a:r>
              <a:rPr lang="en-US" baseline="0" dirty="0" smtClean="0"/>
              <a:t>, here is an independent hexagon relation for you  </a:t>
            </a:r>
            <a:endParaRPr lang="en-US" dirty="0" smtClean="0"/>
          </a:p>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4</a:t>
            </a:fld>
            <a:endParaRPr lang="en-US"/>
          </a:p>
        </p:txBody>
      </p:sp>
    </p:spTree>
    <p:extLst>
      <p:ext uri="{BB962C8B-B14F-4D97-AF65-F5344CB8AC3E}">
        <p14:creationId xmlns:p14="http://schemas.microsoft.com/office/powerpoint/2010/main" val="71177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Roughly speaking the formula is just this – but actually, this doesn’t quite make sense technically, </a:t>
            </a:r>
          </a:p>
          <a:p>
            <a:r>
              <a:rPr lang="en-US" baseline="0" dirty="0" smtClean="0"/>
              <a:t>For reasons I can explain to those who are </a:t>
            </a:r>
            <a:r>
              <a:rPr lang="en-US" baseline="0" smtClean="0"/>
              <a:t>really interested. </a:t>
            </a:r>
            <a:endParaRPr lang="en-US" baseline="0" dirty="0" smtClean="0"/>
          </a:p>
          <a:p>
            <a:endParaRPr lang="en-US" baseline="0" dirty="0" smtClean="0"/>
          </a:p>
          <a:p>
            <a:r>
              <a:rPr lang="en-US" baseline="0" dirty="0" smtClean="0"/>
              <a:t>Let me just note first that it fits in very well with </a:t>
            </a:r>
          </a:p>
          <a:p>
            <a:r>
              <a:rPr lang="en-US" baseline="0" dirty="0" smtClean="0"/>
              <a:t>The commutative case, and we’ll finish by discussing what it specializes to for the fuzzy point: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6</a:t>
            </a:fld>
            <a:endParaRPr lang="en-US"/>
          </a:p>
        </p:txBody>
      </p:sp>
    </p:spTree>
    <p:extLst>
      <p:ext uri="{BB962C8B-B14F-4D97-AF65-F5344CB8AC3E}">
        <p14:creationId xmlns:p14="http://schemas.microsoft.com/office/powerpoint/2010/main" val="81611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And</a:t>
            </a:r>
            <a:r>
              <a:rPr lang="en-US" baseline="0" dirty="0" smtClean="0"/>
              <a:t> that gives us a way to define dynamics. But – as the shilling shocker says – </a:t>
            </a:r>
          </a:p>
          <a:p>
            <a:r>
              <a:rPr lang="en-US" baseline="0" dirty="0" smtClean="0"/>
              <a:t>``We anticipate’’ – first,  we need to finish talking about kinematics – namely, what is the Born rule?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7</a:t>
            </a:fld>
            <a:endParaRPr lang="en-US"/>
          </a:p>
        </p:txBody>
      </p:sp>
    </p:spTree>
    <p:extLst>
      <p:ext uri="{BB962C8B-B14F-4D97-AF65-F5344CB8AC3E}">
        <p14:creationId xmlns:p14="http://schemas.microsoft.com/office/powerpoint/2010/main" val="396041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after wandering</a:t>
            </a:r>
            <a:r>
              <a:rPr lang="en-US" baseline="0" dirty="0" smtClean="0"/>
              <a:t> around in a dark wood for a long time I finally decided that a good definition of a QMNA state is the following: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8</a:t>
            </a:fld>
            <a:endParaRPr lang="en-US"/>
          </a:p>
        </p:txBody>
      </p:sp>
    </p:spTree>
    <p:extLst>
      <p:ext uri="{BB962C8B-B14F-4D97-AF65-F5344CB8AC3E}">
        <p14:creationId xmlns:p14="http://schemas.microsoft.com/office/powerpoint/2010/main" val="278517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Now, finding</a:t>
            </a:r>
            <a:r>
              <a:rPr lang="en-US" baseline="0" dirty="0" smtClean="0"/>
              <a:t> a good definition of states in QMNA is considerably harder. </a:t>
            </a:r>
          </a:p>
          <a:p>
            <a:endParaRPr lang="en-US" baseline="0" dirty="0" smtClean="0"/>
          </a:p>
          <a:p>
            <a:r>
              <a:rPr lang="en-US" baseline="0" dirty="0" smtClean="0"/>
              <a:t>It’s a little bit like trying to open a tin of pineapple without a </a:t>
            </a:r>
            <a:r>
              <a:rPr lang="en-US" baseline="0" smtClean="0"/>
              <a:t>proper cantin-operner</a:t>
            </a:r>
            <a:r>
              <a:rPr lang="en-US" baseline="0" dirty="0" smtClean="0"/>
              <a:t>. </a:t>
            </a:r>
          </a:p>
          <a:p>
            <a:endParaRPr lang="en-US" baseline="0" dirty="0" smtClean="0"/>
          </a:p>
          <a:p>
            <a:r>
              <a:rPr lang="en-US" baseline="0" dirty="0" smtClean="0"/>
              <a:t>To begin let’s recall the notion of C*-algebra states.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9</a:t>
            </a:fld>
            <a:endParaRPr lang="en-US"/>
          </a:p>
        </p:txBody>
      </p:sp>
    </p:spTree>
    <p:extLst>
      <p:ext uri="{BB962C8B-B14F-4D97-AF65-F5344CB8AC3E}">
        <p14:creationId xmlns:p14="http://schemas.microsoft.com/office/powerpoint/2010/main" val="198301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Hilbert-module overlaps are valued in a possibly noncommutative algebra. </a:t>
            </a:r>
          </a:p>
          <a:p>
            <a:endParaRPr lang="en-US" baseline="0" dirty="0" smtClean="0"/>
          </a:p>
          <a:p>
            <a:r>
              <a:rPr lang="en-US" baseline="0" dirty="0" smtClean="0"/>
              <a:t>So this means the generalization of the Born rule is going to be a little nontrivial. You </a:t>
            </a:r>
          </a:p>
          <a:p>
            <a:r>
              <a:rPr lang="en-US" baseline="0" dirty="0" smtClean="0"/>
              <a:t>See, in QM when we evaluate the probability of measuring some eigenvalue lambda</a:t>
            </a:r>
          </a:p>
          <a:p>
            <a:r>
              <a:rPr lang="en-US" baseline="0" dirty="0" smtClean="0"/>
              <a:t>We evaluate this combination of </a:t>
            </a:r>
            <a:r>
              <a:rPr lang="en-US" baseline="0" dirty="0" err="1" smtClean="0"/>
              <a:t>wavefunctions</a:t>
            </a:r>
            <a:r>
              <a:rPr lang="en-US" baseline="0" dirty="0" smtClean="0"/>
              <a:t> and get a real number between 0 and 1</a:t>
            </a:r>
            <a:r>
              <a:rPr lang="is-IS" baseline="0" dirty="0" smtClean="0"/>
              <a:t>.</a:t>
            </a:r>
          </a:p>
          <a:p>
            <a:endParaRPr lang="is-IS" baseline="0" dirty="0" smtClean="0"/>
          </a:p>
          <a:p>
            <a:r>
              <a:rPr lang="en-US" baseline="0" dirty="0" smtClean="0"/>
              <a:t>B</a:t>
            </a:r>
            <a:r>
              <a:rPr lang="is-IS" baseline="0" dirty="0" smtClean="0"/>
              <a:t>ut in QMNA  if we mindlessly copy the formulae from the text books we get  </a:t>
            </a:r>
            <a:r>
              <a:rPr lang="en-US" baseline="0" dirty="0" smtClean="0"/>
              <a:t> </a:t>
            </a:r>
          </a:p>
          <a:p>
            <a:r>
              <a:rPr lang="is-IS" baseline="0" dirty="0" smtClean="0"/>
              <a:t> Psi-lambda-Psi-Psi-lambda-Psi-star and this is valued in a possibly noncommutative algebra</a:t>
            </a:r>
          </a:p>
          <a:p>
            <a:endParaRPr lang="is-IS" baseline="0" dirty="0" smtClean="0"/>
          </a:p>
          <a:p>
            <a:r>
              <a:rPr lang="is-IS" baseline="0" smtClean="0"/>
              <a:t>Well, before we deal with this let’s look at our two examples of C* algebras </a:t>
            </a:r>
            <a:endParaRPr lang="is-IS" baseline="0" dirty="0" smtClean="0"/>
          </a:p>
        </p:txBody>
      </p:sp>
      <p:sp>
        <p:nvSpPr>
          <p:cNvPr id="4" name="Slide Number Placeholder 3"/>
          <p:cNvSpPr>
            <a:spLocks noGrp="1"/>
          </p:cNvSpPr>
          <p:nvPr>
            <p:ph type="sldNum" sz="quarter" idx="10"/>
          </p:nvPr>
        </p:nvSpPr>
        <p:spPr/>
        <p:txBody>
          <a:bodyPr/>
          <a:lstStyle/>
          <a:p>
            <a:fld id="{D542D17E-4B7A-4E9E-969E-28F0C0323397}" type="slidenum">
              <a:rPr lang="en-US" smtClean="0"/>
              <a:t>12</a:t>
            </a:fld>
            <a:endParaRPr lang="en-US"/>
          </a:p>
        </p:txBody>
      </p:sp>
    </p:spTree>
    <p:extLst>
      <p:ext uri="{BB962C8B-B14F-4D97-AF65-F5344CB8AC3E}">
        <p14:creationId xmlns:p14="http://schemas.microsoft.com/office/powerpoint/2010/main" val="196105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09049E-F28E-7645-AAA0-B20A695AFA78}" type="datetime1">
              <a:rPr lang="en-US" smtClean="0"/>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B5645-F678-2648-95D5-4E3FF027E427}" type="datetime1">
              <a:rPr lang="en-US" smtClean="0"/>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13D55A-62A4-FA42-8E7F-8287D3CC1614}" type="datetime1">
              <a:rPr lang="en-US" smtClean="0"/>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AFD11-F9C1-204A-8F3D-F2DF7D7218A2}" type="datetime1">
              <a:rPr lang="en-US" smtClean="0"/>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48CB06-014F-444C-A4C6-1AC3F5255001}" type="datetime1">
              <a:rPr lang="en-US" smtClean="0"/>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A08993-EEAE-D24A-92A1-73FA53078963}" type="datetime1">
              <a:rPr lang="en-US" smtClean="0"/>
              <a:t>9/15/16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4DC69D-08F6-2B4A-B879-215E4B06AB2C}" type="datetime1">
              <a:rPr lang="en-US" smtClean="0"/>
              <a:t>9/15/16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0BCE45-C021-3B4E-AFB8-A47E349DF875}" type="datetime1">
              <a:rPr lang="en-US" smtClean="0"/>
              <a:t>9/15/16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564EE-D0B1-B94E-9A20-EE356D495B87}" type="datetime1">
              <a:rPr lang="en-US" smtClean="0"/>
              <a:t>9/15/16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D65D32-7ED9-F643-87B2-7F8698843F63}" type="datetime1">
              <a:rPr lang="en-US" smtClean="0"/>
              <a:t>9/15/16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3A2AD-1E14-1546-B66D-465A879B967F}" type="datetime1">
              <a:rPr lang="en-US" smtClean="0"/>
              <a:t>9/15/16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1661D-2F21-7C48-9C94-E6732902EA34}" type="datetime1">
              <a:rPr lang="en-US" smtClean="0"/>
              <a:t>9/15/16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D29B0-BEC8-4D3C-8B11-487DD25536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4" Type="http://schemas.openxmlformats.org/officeDocument/2006/relationships/slideLayout" Target="../slideLayouts/slideLayout6.xml"/><Relationship Id="rId5" Type="http://schemas.openxmlformats.org/officeDocument/2006/relationships/image" Target="../media/image16.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tags" Target="../tags/tag26.xml"/><Relationship Id="rId2" Type="http://schemas.openxmlformats.org/officeDocument/2006/relationships/tags" Target="../tags/tag27.xml"/></Relationships>
</file>

<file path=ppt/slides/_rels/slide11.xml.rels><?xml version="1.0" encoding="UTF-8" standalone="yes"?>
<Relationships xmlns="http://schemas.openxmlformats.org/package/2006/relationships"><Relationship Id="rId9" Type="http://schemas.openxmlformats.org/officeDocument/2006/relationships/tags" Target="../tags/tag37.xml"/><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image" Target="../media/image44.png"/><Relationship Id="rId25" Type="http://schemas.openxmlformats.org/officeDocument/2006/relationships/image" Target="../media/image45.png"/><Relationship Id="rId26" Type="http://schemas.openxmlformats.org/officeDocument/2006/relationships/image" Target="../media/image46.png"/><Relationship Id="rId27" Type="http://schemas.openxmlformats.org/officeDocument/2006/relationships/image" Target="../media/image47.png"/><Relationship Id="rId10" Type="http://schemas.openxmlformats.org/officeDocument/2006/relationships/tags" Target="../tags/tag38.xml"/><Relationship Id="rId11" Type="http://schemas.openxmlformats.org/officeDocument/2006/relationships/tags" Target="../tags/tag39.xml"/><Relationship Id="rId12" Type="http://schemas.openxmlformats.org/officeDocument/2006/relationships/tags" Target="../tags/tag40.xml"/><Relationship Id="rId13" Type="http://schemas.openxmlformats.org/officeDocument/2006/relationships/tags" Target="../tags/tag41.xml"/><Relationship Id="rId14" Type="http://schemas.openxmlformats.org/officeDocument/2006/relationships/slideLayout" Target="../slideLayouts/slideLayout6.xml"/><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image" Target="../media/image39.png"/><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s>
</file>

<file path=ppt/slides/_rels/slide12.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6" Type="http://schemas.openxmlformats.org/officeDocument/2006/relationships/image" Target="../media/image54.pn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slideLayout" Target="../slideLayouts/slideLayout6.xml"/><Relationship Id="rId9" Type="http://schemas.openxmlformats.org/officeDocument/2006/relationships/notesSlide" Target="../notesSlides/notesSlide9.xml"/><Relationship Id="rId10"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slideLayout" Target="../slideLayouts/slideLayout6.xml"/><Relationship Id="rId6" Type="http://schemas.openxmlformats.org/officeDocument/2006/relationships/image" Target="../media/image550.png"/><Relationship Id="rId7" Type="http://schemas.openxmlformats.org/officeDocument/2006/relationships/image" Target="../media/image49.png"/><Relationship Id="rId8" Type="http://schemas.openxmlformats.org/officeDocument/2006/relationships/image" Target="../media/image1040.png"/><Relationship Id="rId9" Type="http://schemas.openxmlformats.org/officeDocument/2006/relationships/image" Target="../media/image50.png"/><Relationship Id="rId10" Type="http://schemas.openxmlformats.org/officeDocument/2006/relationships/image" Target="../media/image55.png"/><Relationship Id="rId11" Type="http://schemas.openxmlformats.org/officeDocument/2006/relationships/image" Target="../media/image56.png"/><Relationship Id="rId1" Type="http://schemas.openxmlformats.org/officeDocument/2006/relationships/tags" Target="../tags/tag49.xml"/><Relationship Id="rId2" Type="http://schemas.openxmlformats.org/officeDocument/2006/relationships/tags" Target="../tags/tag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970.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1000.png"/><Relationship Id="rId1" Type="http://schemas.openxmlformats.org/officeDocument/2006/relationships/tags" Target="../tags/tag53.xml"/><Relationship Id="rId2" Type="http://schemas.openxmlformats.org/officeDocument/2006/relationships/tags" Target="../tags/tag54.xml"/></Relationships>
</file>

<file path=ppt/slides/_rels/slide16.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emf"/><Relationship Id="rId1" Type="http://schemas.openxmlformats.org/officeDocument/2006/relationships/tags" Target="../tags/tag55.xml"/><Relationship Id="rId2" Type="http://schemas.openxmlformats.org/officeDocument/2006/relationships/tags" Target="../tags/tag56.xml"/><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slideLayout" Target="../slideLayouts/slideLayout6.xml"/><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17.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 Id="rId1" Type="http://schemas.openxmlformats.org/officeDocument/2006/relationships/tags" Target="../tags/tag60.xml"/><Relationship Id="rId2" Type="http://schemas.openxmlformats.org/officeDocument/2006/relationships/tags" Target="../tags/tag61.xml"/><Relationship Id="rId3" Type="http://schemas.openxmlformats.org/officeDocument/2006/relationships/tags" Target="../tags/tag62.xml"/><Relationship Id="rId4" Type="http://schemas.openxmlformats.org/officeDocument/2006/relationships/tags" Target="../tags/tag63.xml"/><Relationship Id="rId5" Type="http://schemas.openxmlformats.org/officeDocument/2006/relationships/tags" Target="../tags/tag64.xml"/><Relationship Id="rId6" Type="http://schemas.openxmlformats.org/officeDocument/2006/relationships/tags" Target="../tags/tag65.xml"/><Relationship Id="rId7" Type="http://schemas.openxmlformats.org/officeDocument/2006/relationships/slideLayout" Target="../slideLayouts/slideLayout6.xml"/><Relationship Id="rId8" Type="http://schemas.openxmlformats.org/officeDocument/2006/relationships/notesSlide" Target="../notesSlides/notesSlide12.xml"/><Relationship Id="rId9" Type="http://schemas.openxmlformats.org/officeDocument/2006/relationships/image" Target="../media/image800.png"/><Relationship Id="rId10"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tiff"/></Relationships>
</file>

<file path=ppt/slides/_rels/slide20.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920.png"/><Relationship Id="rId14" Type="http://schemas.openxmlformats.org/officeDocument/2006/relationships/image" Target="../media/image75.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4.png"/><Relationship Id="rId19" Type="http://schemas.openxmlformats.org/officeDocument/2006/relationships/image" Target="../media/image43.png"/><Relationship Id="rId1" Type="http://schemas.openxmlformats.org/officeDocument/2006/relationships/tags" Target="../tags/tag66.xml"/><Relationship Id="rId2" Type="http://schemas.openxmlformats.org/officeDocument/2006/relationships/tags" Target="../tags/tag67.xml"/><Relationship Id="rId3" Type="http://schemas.openxmlformats.org/officeDocument/2006/relationships/tags" Target="../tags/tag68.xml"/><Relationship Id="rId4" Type="http://schemas.openxmlformats.org/officeDocument/2006/relationships/tags" Target="../tags/tag69.xml"/><Relationship Id="rId5" Type="http://schemas.openxmlformats.org/officeDocument/2006/relationships/tags" Target="../tags/tag70.xml"/><Relationship Id="rId6" Type="http://schemas.openxmlformats.org/officeDocument/2006/relationships/tags" Target="../tags/tag71.xml"/><Relationship Id="rId7" Type="http://schemas.openxmlformats.org/officeDocument/2006/relationships/tags" Target="../tags/tag72.xml"/><Relationship Id="rId8" Type="http://schemas.openxmlformats.org/officeDocument/2006/relationships/tags" Target="../tags/tag73.xml"/><Relationship Id="rId9" Type="http://schemas.openxmlformats.org/officeDocument/2006/relationships/slideLayout" Target="../slideLayouts/slideLayout6.xml"/><Relationship Id="rId10"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5" Type="http://schemas.openxmlformats.org/officeDocument/2006/relationships/image" Target="../media/image92.png"/><Relationship Id="rId16" Type="http://schemas.openxmlformats.org/officeDocument/2006/relationships/image" Target="../media/image78.png"/><Relationship Id="rId17" Type="http://schemas.openxmlformats.org/officeDocument/2006/relationships/image" Target="../media/image79.png"/><Relationship Id="rId18" Type="http://schemas.openxmlformats.org/officeDocument/2006/relationships/image" Target="../media/image80.png"/><Relationship Id="rId19" Type="http://schemas.openxmlformats.org/officeDocument/2006/relationships/image" Target="../media/image81.png"/><Relationship Id="rId20" Type="http://schemas.openxmlformats.org/officeDocument/2006/relationships/image" Target="../media/image82.png"/><Relationship Id="rId21" Type="http://schemas.openxmlformats.org/officeDocument/2006/relationships/image" Target="../media/image930.png"/><Relationship Id="rId1" Type="http://schemas.openxmlformats.org/officeDocument/2006/relationships/tags" Target="../tags/tag74.xml"/><Relationship Id="rId2" Type="http://schemas.openxmlformats.org/officeDocument/2006/relationships/tags" Target="../tags/tag75.xml"/><Relationship Id="rId3" Type="http://schemas.openxmlformats.org/officeDocument/2006/relationships/tags" Target="../tags/tag76.xml"/><Relationship Id="rId4" Type="http://schemas.openxmlformats.org/officeDocument/2006/relationships/tags" Target="../tags/tag77.xml"/><Relationship Id="rId5" Type="http://schemas.openxmlformats.org/officeDocument/2006/relationships/tags" Target="../tags/tag78.xml"/><Relationship Id="rId6" Type="http://schemas.openxmlformats.org/officeDocument/2006/relationships/tags" Target="../tags/tag79.xml"/><Relationship Id="rId7" Type="http://schemas.openxmlformats.org/officeDocument/2006/relationships/tags" Target="../tags/tag80.xml"/><Relationship Id="rId8" Type="http://schemas.openxmlformats.org/officeDocument/2006/relationships/slideLayout" Target="../slideLayouts/slideLayout6.xml"/><Relationship Id="rId9" Type="http://schemas.openxmlformats.org/officeDocument/2006/relationships/image" Target="../media/image76.png"/><Relationship Id="rId10" Type="http://schemas.openxmlformats.org/officeDocument/2006/relationships/image" Target="../media/image77.png"/></Relationships>
</file>

<file path=ppt/slides/_rels/slide22.xml.rels><?xml version="1.0" encoding="UTF-8" standalone="yes"?>
<Relationships xmlns="http://schemas.openxmlformats.org/package/2006/relationships"><Relationship Id="rId9" Type="http://schemas.openxmlformats.org/officeDocument/2006/relationships/tags" Target="../tags/tag89.xml"/><Relationship Id="rId20" Type="http://schemas.openxmlformats.org/officeDocument/2006/relationships/image" Target="../media/image89.png"/><Relationship Id="rId10" Type="http://schemas.openxmlformats.org/officeDocument/2006/relationships/slideLayout" Target="../slideLayouts/slideLayout6.xml"/><Relationship Id="rId11" Type="http://schemas.openxmlformats.org/officeDocument/2006/relationships/image" Target="../media/image83.png"/><Relationship Id="rId12" Type="http://schemas.openxmlformats.org/officeDocument/2006/relationships/image" Target="../media/image77.png"/><Relationship Id="rId13" Type="http://schemas.openxmlformats.org/officeDocument/2006/relationships/image" Target="../media/image76.png"/><Relationship Id="rId14" Type="http://schemas.openxmlformats.org/officeDocument/2006/relationships/image" Target="../media/image84.png"/><Relationship Id="rId15" Type="http://schemas.openxmlformats.org/officeDocument/2006/relationships/image" Target="../media/image620.png"/><Relationship Id="rId16" Type="http://schemas.openxmlformats.org/officeDocument/2006/relationships/image" Target="../media/image85.png"/><Relationship Id="rId17" Type="http://schemas.openxmlformats.org/officeDocument/2006/relationships/image" Target="../media/image86.png"/><Relationship Id="rId18" Type="http://schemas.openxmlformats.org/officeDocument/2006/relationships/image" Target="../media/image87.png"/><Relationship Id="rId19" Type="http://schemas.openxmlformats.org/officeDocument/2006/relationships/image" Target="../media/image88.png"/><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6" Type="http://schemas.openxmlformats.org/officeDocument/2006/relationships/tags" Target="../tags/tag86.xml"/><Relationship Id="rId7" Type="http://schemas.openxmlformats.org/officeDocument/2006/relationships/tags" Target="../tags/tag87.xml"/><Relationship Id="rId8" Type="http://schemas.openxmlformats.org/officeDocument/2006/relationships/tags" Target="../tags/tag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tiff"/><Relationship Id="rId5" Type="http://schemas.openxmlformats.org/officeDocument/2006/relationships/image" Target="../media/image92.emf"/><Relationship Id="rId6" Type="http://schemas.openxmlformats.org/officeDocument/2006/relationships/image" Target="../media/image93.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 Type="http://schemas.openxmlformats.org/officeDocument/2006/relationships/tags" Target="../tags/tag90.xml"/><Relationship Id="rId2" Type="http://schemas.openxmlformats.org/officeDocument/2006/relationships/tags" Target="../tags/tag91.xml"/><Relationship Id="rId3" Type="http://schemas.openxmlformats.org/officeDocument/2006/relationships/tags" Target="../tags/tag92.xml"/><Relationship Id="rId4" Type="http://schemas.openxmlformats.org/officeDocument/2006/relationships/tags" Target="../tags/tag93.xml"/><Relationship Id="rId5" Type="http://schemas.openxmlformats.org/officeDocument/2006/relationships/tags" Target="../tags/tag94.xml"/><Relationship Id="rId6" Type="http://schemas.openxmlformats.org/officeDocument/2006/relationships/slideLayout" Target="../slideLayouts/slideLayout6.xml"/><Relationship Id="rId7" Type="http://schemas.openxmlformats.org/officeDocument/2006/relationships/notesSlide" Target="../notesSlides/notesSlide17.xml"/><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tags" Target="../tags/tag97.xml"/><Relationship Id="rId4" Type="http://schemas.openxmlformats.org/officeDocument/2006/relationships/slideLayout" Target="../slideLayouts/slideLayout7.xml"/><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tags" Target="../tags/tag95.xml"/><Relationship Id="rId2" Type="http://schemas.openxmlformats.org/officeDocument/2006/relationships/tags" Target="../tags/tag96.xml"/></Relationships>
</file>

<file path=ppt/slides/_rels/slide27.xml.rels><?xml version="1.0" encoding="UTF-8" standalone="yes"?>
<Relationships xmlns="http://schemas.openxmlformats.org/package/2006/relationships"><Relationship Id="rId3" Type="http://schemas.openxmlformats.org/officeDocument/2006/relationships/tags" Target="../tags/tag100.xml"/><Relationship Id="rId4" Type="http://schemas.openxmlformats.org/officeDocument/2006/relationships/tags" Target="../tags/tag101.xml"/><Relationship Id="rId5" Type="http://schemas.openxmlformats.org/officeDocument/2006/relationships/slideLayout" Target="../slideLayouts/slideLayout6.xml"/><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670.png"/><Relationship Id="rId10" Type="http://schemas.openxmlformats.org/officeDocument/2006/relationships/image" Target="../media/image105.png"/><Relationship Id="rId1" Type="http://schemas.openxmlformats.org/officeDocument/2006/relationships/tags" Target="../tags/tag98.xml"/><Relationship Id="rId2" Type="http://schemas.openxmlformats.org/officeDocument/2006/relationships/tags" Target="../tags/tag99.xml"/></Relationships>
</file>

<file path=ppt/slides/_rels/slide28.xml.rels><?xml version="1.0" encoding="UTF-8" standalone="yes"?>
<Relationships xmlns="http://schemas.openxmlformats.org/package/2006/relationships"><Relationship Id="rId3" Type="http://schemas.openxmlformats.org/officeDocument/2006/relationships/tags" Target="../tags/tag104.xml"/><Relationship Id="rId4" Type="http://schemas.openxmlformats.org/officeDocument/2006/relationships/slideLayout" Target="../slideLayouts/slideLayout6.xml"/><Relationship Id="rId5" Type="http://schemas.openxmlformats.org/officeDocument/2006/relationships/image" Target="../media/image610.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650.png"/><Relationship Id="rId1" Type="http://schemas.openxmlformats.org/officeDocument/2006/relationships/tags" Target="../tags/tag102.xml"/><Relationship Id="rId2" Type="http://schemas.openxmlformats.org/officeDocument/2006/relationships/tags" Target="../tags/tag103.xml"/></Relationships>
</file>

<file path=ppt/slides/_rels/slide29.xml.rels><?xml version="1.0" encoding="UTF-8" standalone="yes"?>
<Relationships xmlns="http://schemas.openxmlformats.org/package/2006/relationships"><Relationship Id="rId11" Type="http://schemas.openxmlformats.org/officeDocument/2006/relationships/image" Target="../media/image113.png"/><Relationship Id="rId12" Type="http://schemas.openxmlformats.org/officeDocument/2006/relationships/image" Target="../media/image111.png"/><Relationship Id="rId14" Type="http://schemas.openxmlformats.org/officeDocument/2006/relationships/image" Target="../media/image580.png"/><Relationship Id="rId15" Type="http://schemas.openxmlformats.org/officeDocument/2006/relationships/image" Target="../media/image114.png"/><Relationship Id="rId16" Type="http://schemas.openxmlformats.org/officeDocument/2006/relationships/image" Target="../media/image115.emf"/><Relationship Id="rId17" Type="http://schemas.openxmlformats.org/officeDocument/2006/relationships/image" Target="../media/image117.png"/><Relationship Id="rId1" Type="http://schemas.openxmlformats.org/officeDocument/2006/relationships/tags" Target="../tags/tag105.xml"/><Relationship Id="rId2" Type="http://schemas.openxmlformats.org/officeDocument/2006/relationships/tags" Target="../tags/tag106.xml"/><Relationship Id="rId3" Type="http://schemas.openxmlformats.org/officeDocument/2006/relationships/tags" Target="../tags/tag107.xml"/><Relationship Id="rId4" Type="http://schemas.openxmlformats.org/officeDocument/2006/relationships/slideLayout" Target="../slideLayouts/slideLayout6.xml"/><Relationship Id="rId5" Type="http://schemas.openxmlformats.org/officeDocument/2006/relationships/notesSlide" Target="../notesSlides/notesSlide18.xml"/><Relationship Id="rId8" Type="http://schemas.openxmlformats.org/officeDocument/2006/relationships/image" Target="../media/image110.png"/><Relationship Id="rId9" Type="http://schemas.openxmlformats.org/officeDocument/2006/relationships/image" Target="../media/image109.png"/><Relationship Id="rId10"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119.png"/><Relationship Id="rId12" Type="http://schemas.openxmlformats.org/officeDocument/2006/relationships/image" Target="../media/image120.png"/><Relationship Id="rId13" Type="http://schemas.openxmlformats.org/officeDocument/2006/relationships/image" Target="../media/image121.png"/><Relationship Id="rId14" Type="http://schemas.openxmlformats.org/officeDocument/2006/relationships/image" Target="../media/image122.png"/><Relationship Id="rId17" Type="http://schemas.openxmlformats.org/officeDocument/2006/relationships/image" Target="../media/image530.png"/><Relationship Id="rId18" Type="http://schemas.openxmlformats.org/officeDocument/2006/relationships/image" Target="../media/image123.png"/><Relationship Id="rId19" Type="http://schemas.openxmlformats.org/officeDocument/2006/relationships/image" Target="../media/image124.emf"/><Relationship Id="rId1" Type="http://schemas.openxmlformats.org/officeDocument/2006/relationships/tags" Target="../tags/tag108.xml"/><Relationship Id="rId2" Type="http://schemas.openxmlformats.org/officeDocument/2006/relationships/tags" Target="../tags/tag109.xml"/><Relationship Id="rId3" Type="http://schemas.openxmlformats.org/officeDocument/2006/relationships/tags" Target="../tags/tag110.xml"/><Relationship Id="rId4" Type="http://schemas.openxmlformats.org/officeDocument/2006/relationships/tags" Target="../tags/tag111.xml"/><Relationship Id="rId5" Type="http://schemas.openxmlformats.org/officeDocument/2006/relationships/tags" Target="../tags/tag112.xml"/><Relationship Id="rId6" Type="http://schemas.openxmlformats.org/officeDocument/2006/relationships/tags" Target="../tags/tag113.xml"/><Relationship Id="rId7" Type="http://schemas.openxmlformats.org/officeDocument/2006/relationships/tags" Target="../tags/tag114.xml"/><Relationship Id="rId8" Type="http://schemas.openxmlformats.org/officeDocument/2006/relationships/slideLayout" Target="../slideLayouts/slideLayout6.xml"/><Relationship Id="rId9" Type="http://schemas.openxmlformats.org/officeDocument/2006/relationships/image" Target="../media/image116.png"/><Relationship Id="rId10" Type="http://schemas.openxmlformats.org/officeDocument/2006/relationships/image" Target="../media/image1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5.jpeg"/></Relationships>
</file>

<file path=ppt/slides/_rels/slide32.xml.rels><?xml version="1.0" encoding="UTF-8" standalone="yes"?>
<Relationships xmlns="http://schemas.openxmlformats.org/package/2006/relationships"><Relationship Id="rId3" Type="http://schemas.openxmlformats.org/officeDocument/2006/relationships/tags" Target="../tags/tag117.xml"/><Relationship Id="rId4" Type="http://schemas.openxmlformats.org/officeDocument/2006/relationships/slideLayout" Target="../slideLayouts/slideLayout7.xml"/><Relationship Id="rId5" Type="http://schemas.openxmlformats.org/officeDocument/2006/relationships/notesSlide" Target="../notesSlides/notesSlide20.xml"/><Relationship Id="rId6" Type="http://schemas.openxmlformats.org/officeDocument/2006/relationships/image" Target="../media/image400.png"/><Relationship Id="rId7" Type="http://schemas.openxmlformats.org/officeDocument/2006/relationships/image" Target="../media/image410.png"/><Relationship Id="rId8" Type="http://schemas.openxmlformats.org/officeDocument/2006/relationships/image" Target="../media/image126.png"/><Relationship Id="rId9" Type="http://schemas.openxmlformats.org/officeDocument/2006/relationships/image" Target="../media/image330.png"/><Relationship Id="rId10" Type="http://schemas.openxmlformats.org/officeDocument/2006/relationships/image" Target="../media/image127.png"/><Relationship Id="rId11" Type="http://schemas.openxmlformats.org/officeDocument/2006/relationships/image" Target="../media/image128.png"/><Relationship Id="rId1" Type="http://schemas.openxmlformats.org/officeDocument/2006/relationships/tags" Target="../tags/tag115.xml"/><Relationship Id="rId2" Type="http://schemas.openxmlformats.org/officeDocument/2006/relationships/tags" Target="../tags/tag116.xml"/></Relationships>
</file>

<file path=ppt/slides/_rels/slide33.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png"/><Relationship Id="rId13" Type="http://schemas.openxmlformats.org/officeDocument/2006/relationships/image" Target="../media/image133.png"/><Relationship Id="rId1" Type="http://schemas.openxmlformats.org/officeDocument/2006/relationships/tags" Target="../tags/tag118.xml"/><Relationship Id="rId2" Type="http://schemas.openxmlformats.org/officeDocument/2006/relationships/tags" Target="../tags/tag119.xml"/><Relationship Id="rId3" Type="http://schemas.openxmlformats.org/officeDocument/2006/relationships/tags" Target="../tags/tag120.xml"/><Relationship Id="rId4" Type="http://schemas.openxmlformats.org/officeDocument/2006/relationships/tags" Target="../tags/tag121.xml"/><Relationship Id="rId5" Type="http://schemas.openxmlformats.org/officeDocument/2006/relationships/tags" Target="../tags/tag122.xml"/><Relationship Id="rId6" Type="http://schemas.openxmlformats.org/officeDocument/2006/relationships/slideLayout" Target="../slideLayouts/slideLayout6.xml"/><Relationship Id="rId7" Type="http://schemas.openxmlformats.org/officeDocument/2006/relationships/notesSlide" Target="../notesSlides/notesSlide21.xml"/><Relationship Id="rId8" Type="http://schemas.openxmlformats.org/officeDocument/2006/relationships/image" Target="../media/image129.png"/><Relationship Id="rId9" Type="http://schemas.openxmlformats.org/officeDocument/2006/relationships/image" Target="../media/image270.png"/><Relationship Id="rId10" Type="http://schemas.openxmlformats.org/officeDocument/2006/relationships/image" Target="../media/image130.png"/></Relationships>
</file>

<file path=ppt/slides/_rels/slide34.xml.rels><?xml version="1.0" encoding="UTF-8" standalone="yes"?>
<Relationships xmlns="http://schemas.openxmlformats.org/package/2006/relationships"><Relationship Id="rId9" Type="http://schemas.openxmlformats.org/officeDocument/2006/relationships/tags" Target="../tags/tag131.xml"/><Relationship Id="rId20" Type="http://schemas.openxmlformats.org/officeDocument/2006/relationships/image" Target="../media/image41.png"/><Relationship Id="rId21" Type="http://schemas.openxmlformats.org/officeDocument/2006/relationships/image" Target="../media/image142.png"/><Relationship Id="rId22" Type="http://schemas.openxmlformats.org/officeDocument/2006/relationships/image" Target="../media/image40.png"/><Relationship Id="rId23" Type="http://schemas.openxmlformats.org/officeDocument/2006/relationships/image" Target="../media/image42.png"/><Relationship Id="rId24" Type="http://schemas.openxmlformats.org/officeDocument/2006/relationships/image" Target="../media/image44.png"/><Relationship Id="rId25" Type="http://schemas.openxmlformats.org/officeDocument/2006/relationships/image" Target="../media/image43.png"/><Relationship Id="rId26" Type="http://schemas.openxmlformats.org/officeDocument/2006/relationships/image" Target="../media/image1430.png"/><Relationship Id="rId10" Type="http://schemas.openxmlformats.org/officeDocument/2006/relationships/tags" Target="../tags/tag132.xml"/><Relationship Id="rId11" Type="http://schemas.openxmlformats.org/officeDocument/2006/relationships/tags" Target="../tags/tag133.xml"/><Relationship Id="rId12" Type="http://schemas.openxmlformats.org/officeDocument/2006/relationships/tags" Target="../tags/tag134.xml"/><Relationship Id="rId13" Type="http://schemas.openxmlformats.org/officeDocument/2006/relationships/slideLayout" Target="../slideLayouts/slideLayout6.xml"/><Relationship Id="rId14" Type="http://schemas.openxmlformats.org/officeDocument/2006/relationships/notesSlide" Target="../notesSlides/notesSlide22.xml"/><Relationship Id="rId15" Type="http://schemas.openxmlformats.org/officeDocument/2006/relationships/image" Target="../media/image134.png"/><Relationship Id="rId16" Type="http://schemas.openxmlformats.org/officeDocument/2006/relationships/image" Target="../media/image135.png"/><Relationship Id="rId17" Type="http://schemas.openxmlformats.org/officeDocument/2006/relationships/image" Target="../media/image136.png"/><Relationship Id="rId18" Type="http://schemas.openxmlformats.org/officeDocument/2006/relationships/image" Target="../media/image137.png"/><Relationship Id="rId19" Type="http://schemas.openxmlformats.org/officeDocument/2006/relationships/image" Target="../media/image138.png"/><Relationship Id="rId1" Type="http://schemas.openxmlformats.org/officeDocument/2006/relationships/tags" Target="../tags/tag123.xml"/><Relationship Id="rId2" Type="http://schemas.openxmlformats.org/officeDocument/2006/relationships/tags" Target="../tags/tag124.xml"/><Relationship Id="rId3" Type="http://schemas.openxmlformats.org/officeDocument/2006/relationships/tags" Target="../tags/tag125.xml"/><Relationship Id="rId4" Type="http://schemas.openxmlformats.org/officeDocument/2006/relationships/tags" Target="../tags/tag126.xml"/><Relationship Id="rId5" Type="http://schemas.openxmlformats.org/officeDocument/2006/relationships/tags" Target="../tags/tag127.xml"/><Relationship Id="rId6" Type="http://schemas.openxmlformats.org/officeDocument/2006/relationships/tags" Target="../tags/tag128.xml"/><Relationship Id="rId7" Type="http://schemas.openxmlformats.org/officeDocument/2006/relationships/tags" Target="../tags/tag129.xml"/><Relationship Id="rId8" Type="http://schemas.openxmlformats.org/officeDocument/2006/relationships/tags" Target="../tags/tag130.xml"/></Relationships>
</file>

<file path=ppt/slides/_rels/slide35.xml.rels><?xml version="1.0" encoding="UTF-8" standalone="yes"?>
<Relationships xmlns="http://schemas.openxmlformats.org/package/2006/relationships"><Relationship Id="rId3" Type="http://schemas.openxmlformats.org/officeDocument/2006/relationships/tags" Target="../tags/tag137.xml"/><Relationship Id="rId4" Type="http://schemas.openxmlformats.org/officeDocument/2006/relationships/slideLayout" Target="../slideLayouts/slideLayout6.xml"/><Relationship Id="rId5" Type="http://schemas.openxmlformats.org/officeDocument/2006/relationships/notesSlide" Target="../notesSlides/notesSlide23.xml"/><Relationship Id="rId6" Type="http://schemas.openxmlformats.org/officeDocument/2006/relationships/image" Target="../media/image143.png"/><Relationship Id="rId7" Type="http://schemas.openxmlformats.org/officeDocument/2006/relationships/image" Target="../media/image144.png"/><Relationship Id="rId8" Type="http://schemas.openxmlformats.org/officeDocument/2006/relationships/image" Target="../media/image146.png"/><Relationship Id="rId9" Type="http://schemas.openxmlformats.org/officeDocument/2006/relationships/image" Target="../media/image147.emf"/><Relationship Id="rId1" Type="http://schemas.openxmlformats.org/officeDocument/2006/relationships/tags" Target="../tags/tag135.xml"/><Relationship Id="rId2" Type="http://schemas.openxmlformats.org/officeDocument/2006/relationships/tags" Target="../tags/tag136.xml"/></Relationships>
</file>

<file path=ppt/slides/_rels/slide36.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 Type="http://schemas.openxmlformats.org/officeDocument/2006/relationships/tags" Target="../tags/tag138.xml"/><Relationship Id="rId2" Type="http://schemas.openxmlformats.org/officeDocument/2006/relationships/tags" Target="../tags/tag139.xml"/><Relationship Id="rId3" Type="http://schemas.openxmlformats.org/officeDocument/2006/relationships/tags" Target="../tags/tag140.xml"/><Relationship Id="rId4" Type="http://schemas.openxmlformats.org/officeDocument/2006/relationships/tags" Target="../tags/tag141.xml"/><Relationship Id="rId5" Type="http://schemas.openxmlformats.org/officeDocument/2006/relationships/tags" Target="../tags/tag142.xml"/><Relationship Id="rId6" Type="http://schemas.openxmlformats.org/officeDocument/2006/relationships/tags" Target="../tags/tag143.xml"/><Relationship Id="rId7" Type="http://schemas.openxmlformats.org/officeDocument/2006/relationships/tags" Target="../tags/tag144.xml"/><Relationship Id="rId8" Type="http://schemas.openxmlformats.org/officeDocument/2006/relationships/tags" Target="../tags/tag145.xml"/><Relationship Id="rId9" Type="http://schemas.openxmlformats.org/officeDocument/2006/relationships/slideLayout" Target="../slideLayouts/slideLayout6.xml"/><Relationship Id="rId10" Type="http://schemas.openxmlformats.org/officeDocument/2006/relationships/image" Target="../media/image148.png"/></Relationships>
</file>

<file path=ppt/slides/_rels/slide37.xml.rels><?xml version="1.0" encoding="UTF-8" standalone="yes"?>
<Relationships xmlns="http://schemas.openxmlformats.org/package/2006/relationships"><Relationship Id="rId9" Type="http://schemas.openxmlformats.org/officeDocument/2006/relationships/tags" Target="../tags/tag154.xml"/><Relationship Id="rId20" Type="http://schemas.openxmlformats.org/officeDocument/2006/relationships/image" Target="../media/image41.png"/><Relationship Id="rId21" Type="http://schemas.openxmlformats.org/officeDocument/2006/relationships/image" Target="../media/image154.png"/><Relationship Id="rId22" Type="http://schemas.openxmlformats.org/officeDocument/2006/relationships/image" Target="../media/image40.png"/><Relationship Id="rId23" Type="http://schemas.openxmlformats.org/officeDocument/2006/relationships/image" Target="../media/image42.png"/><Relationship Id="rId24" Type="http://schemas.openxmlformats.org/officeDocument/2006/relationships/image" Target="../media/image44.png"/><Relationship Id="rId25" Type="http://schemas.openxmlformats.org/officeDocument/2006/relationships/image" Target="../media/image43.png"/><Relationship Id="rId10" Type="http://schemas.openxmlformats.org/officeDocument/2006/relationships/tags" Target="../tags/tag155.xml"/><Relationship Id="rId11" Type="http://schemas.openxmlformats.org/officeDocument/2006/relationships/tags" Target="../tags/tag156.xml"/><Relationship Id="rId12" Type="http://schemas.openxmlformats.org/officeDocument/2006/relationships/tags" Target="../tags/tag157.xml"/><Relationship Id="rId13" Type="http://schemas.openxmlformats.org/officeDocument/2006/relationships/tags" Target="../tags/tag158.xml"/><Relationship Id="rId14" Type="http://schemas.openxmlformats.org/officeDocument/2006/relationships/slideLayout" Target="../slideLayouts/slideLayout6.xml"/><Relationship Id="rId15" Type="http://schemas.openxmlformats.org/officeDocument/2006/relationships/image" Target="../media/image149.png"/><Relationship Id="rId16" Type="http://schemas.openxmlformats.org/officeDocument/2006/relationships/image" Target="../media/image138.png"/><Relationship Id="rId17" Type="http://schemas.openxmlformats.org/officeDocument/2006/relationships/image" Target="../media/image150.png"/><Relationship Id="rId18" Type="http://schemas.openxmlformats.org/officeDocument/2006/relationships/image" Target="../media/image152.png"/><Relationship Id="rId19" Type="http://schemas.openxmlformats.org/officeDocument/2006/relationships/image" Target="../media/image153.png"/><Relationship Id="rId1" Type="http://schemas.openxmlformats.org/officeDocument/2006/relationships/tags" Target="../tags/tag146.xml"/><Relationship Id="rId2" Type="http://schemas.openxmlformats.org/officeDocument/2006/relationships/tags" Target="../tags/tag147.xml"/><Relationship Id="rId3" Type="http://schemas.openxmlformats.org/officeDocument/2006/relationships/tags" Target="../tags/tag148.xml"/><Relationship Id="rId4" Type="http://schemas.openxmlformats.org/officeDocument/2006/relationships/tags" Target="../tags/tag149.xml"/><Relationship Id="rId5" Type="http://schemas.openxmlformats.org/officeDocument/2006/relationships/tags" Target="../tags/tag150.xml"/><Relationship Id="rId6" Type="http://schemas.openxmlformats.org/officeDocument/2006/relationships/tags" Target="../tags/tag151.xml"/><Relationship Id="rId7" Type="http://schemas.openxmlformats.org/officeDocument/2006/relationships/tags" Target="../tags/tag152.xml"/><Relationship Id="rId8" Type="http://schemas.openxmlformats.org/officeDocument/2006/relationships/tags" Target="../tags/tag1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5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6.xml"/><Relationship Id="rId6" Type="http://schemas.openxmlformats.org/officeDocument/2006/relationships/notesSlide" Target="../notesSlides/notesSlide4.xml"/><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610.png"/><Relationship Id="rId1" Type="http://schemas.openxmlformats.org/officeDocument/2006/relationships/tags" Target="../tags/tag1.xml"/><Relationship Id="rId2" Type="http://schemas.openxmlformats.org/officeDocument/2006/relationships/tags" Target="../tags/tag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6.em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58.emf"/><Relationship Id="rId1" Type="http://schemas.openxmlformats.org/officeDocument/2006/relationships/slideLayout" Target="../slideLayouts/slideLayout7.xml"/><Relationship Id="rId2" Type="http://schemas.openxmlformats.org/officeDocument/2006/relationships/image" Target="../media/image15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62.png"/></Relationships>
</file>

<file path=ppt/slides/_rels/slide46.xml.rels><?xml version="1.0" encoding="UTF-8" standalone="yes"?>
<Relationships xmlns="http://schemas.openxmlformats.org/package/2006/relationships"><Relationship Id="rId3" Type="http://schemas.openxmlformats.org/officeDocument/2006/relationships/image" Target="../media/image159.emf"/><Relationship Id="rId4" Type="http://schemas.openxmlformats.org/officeDocument/2006/relationships/image" Target="../media/image160.emf"/><Relationship Id="rId5" Type="http://schemas.openxmlformats.org/officeDocument/2006/relationships/image" Target="../media/image165.png"/><Relationship Id="rId6"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63.png"/></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8.png"/><Relationship Id="rId15" Type="http://schemas.openxmlformats.org/officeDocument/2006/relationships/image" Target="../media/image164.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tags" Target="../tags/tag10.xml"/><Relationship Id="rId7" Type="http://schemas.openxmlformats.org/officeDocument/2006/relationships/tags" Target="../tags/tag11.xml"/><Relationship Id="rId8" Type="http://schemas.openxmlformats.org/officeDocument/2006/relationships/tags" Target="../tags/tag12.xml"/><Relationship Id="rId9" Type="http://schemas.openxmlformats.org/officeDocument/2006/relationships/slideLayout" Target="../slideLayouts/slideLayout6.xml"/><Relationship Id="rId10"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19.png"/><Relationship Id="rId6" Type="http://schemas.openxmlformats.org/officeDocument/2006/relationships/image" Target="../media/image157.png"/><Relationship Id="rId7" Type="http://schemas.openxmlformats.org/officeDocument/2006/relationships/image" Target="../media/image20.png"/><Relationship Id="rId8" Type="http://schemas.openxmlformats.org/officeDocument/2006/relationships/image" Target="../media/image21.emf"/><Relationship Id="rId1" Type="http://schemas.openxmlformats.org/officeDocument/2006/relationships/tags" Target="../tags/tag13.xml"/><Relationship Id="rId2"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2.pn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6.xml"/><Relationship Id="rId20" Type="http://schemas.openxmlformats.org/officeDocument/2006/relationships/image" Target="../media/image30.png"/><Relationship Id="rId21" Type="http://schemas.openxmlformats.org/officeDocument/2006/relationships/image" Target="../media/image151.png"/><Relationship Id="rId10" Type="http://schemas.openxmlformats.org/officeDocument/2006/relationships/notesSlide" Target="../notesSlides/notesSlide7.xml"/><Relationship Id="rId11" Type="http://schemas.openxmlformats.org/officeDocument/2006/relationships/image" Target="../media/image141.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14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39.png"/><Relationship Id="rId8" Type="http://schemas.openxmlformats.org/officeDocument/2006/relationships/image" Target="../media/image140.png"/><Relationship Id="rId1" Type="http://schemas.openxmlformats.org/officeDocument/2006/relationships/tags" Target="../tags/tag24.xml"/><Relationship Id="rId2"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ytimg.com/vi/I69oSkS44oM/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1286"/>
            <a:ext cx="2088446" cy="156633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https://i.ytimg.com/vi/pBt9yq5IgZA/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343" y="3981895"/>
            <a:ext cx="2521915" cy="189143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www.wimklerkx.nl/TH/TH26-2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909" y="5517621"/>
            <a:ext cx="2088446" cy="14097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0" y="1809882"/>
            <a:ext cx="2446867" cy="1376363"/>
          </a:xfrm>
          <a:prstGeom prst="rect">
            <a:avLst/>
          </a:prstGeom>
        </p:spPr>
      </p:pic>
      <p:pic>
        <p:nvPicPr>
          <p:cNvPr id="13" name="Picture 12"/>
          <p:cNvPicPr>
            <a:picLocks noChangeAspect="1"/>
          </p:cNvPicPr>
          <p:nvPr/>
        </p:nvPicPr>
        <p:blipFill>
          <a:blip r:embed="rId7"/>
          <a:stretch>
            <a:fillRect/>
          </a:stretch>
        </p:blipFill>
        <p:spPr>
          <a:xfrm>
            <a:off x="6333067" y="1647693"/>
            <a:ext cx="2810933" cy="1581150"/>
          </a:xfrm>
          <a:prstGeom prst="rect">
            <a:avLst/>
          </a:prstGeom>
        </p:spPr>
      </p:pic>
      <p:cxnSp>
        <p:nvCxnSpPr>
          <p:cNvPr id="16" name="Straight Arrow Connector 15"/>
          <p:cNvCxnSpPr/>
          <p:nvPr/>
        </p:nvCxnSpPr>
        <p:spPr>
          <a:xfrm flipH="1" flipV="1">
            <a:off x="2088446" y="5679810"/>
            <a:ext cx="959554" cy="67654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611491" y="5679810"/>
            <a:ext cx="698500" cy="67654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993510" y="971153"/>
            <a:ext cx="698500" cy="67654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053982" y="936112"/>
            <a:ext cx="762000" cy="56515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40323" y="3303228"/>
            <a:ext cx="0" cy="53975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95400" y="3228843"/>
            <a:ext cx="0" cy="53975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D9D29B0-BEC8-4D3C-8B11-487DD25536DB}" type="slidenum">
              <a:rPr lang="en-US" smtClean="0"/>
              <a:t>1</a:t>
            </a:fld>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0"/>
            <a:ext cx="2142027" cy="1606521"/>
          </a:xfrm>
          <a:prstGeom prst="rect">
            <a:avLst/>
          </a:prstGeom>
        </p:spPr>
      </p:pic>
      <p:sp>
        <p:nvSpPr>
          <p:cNvPr id="18" name="TextBox 17"/>
          <p:cNvSpPr txBox="1"/>
          <p:nvPr/>
        </p:nvSpPr>
        <p:spPr>
          <a:xfrm>
            <a:off x="2385211" y="2584606"/>
            <a:ext cx="4014069" cy="1754326"/>
          </a:xfrm>
          <a:prstGeom prst="rect">
            <a:avLst/>
          </a:prstGeom>
          <a:noFill/>
        </p:spPr>
        <p:txBody>
          <a:bodyPr wrap="square" rtlCol="0">
            <a:spAutoFit/>
          </a:bodyPr>
          <a:lstStyle/>
          <a:p>
            <a:r>
              <a:rPr lang="en-US" sz="3600" dirty="0" smtClean="0">
                <a:latin typeface="Bookman Old Style" charset="0"/>
                <a:ea typeface="Bookman Old Style" charset="0"/>
                <a:cs typeface="Bookman Old Style" charset="0"/>
              </a:rPr>
              <a:t> Congratulations</a:t>
            </a:r>
          </a:p>
          <a:p>
            <a:r>
              <a:rPr lang="en-US" sz="3600" dirty="0" smtClean="0">
                <a:latin typeface="Bookman Old Style" charset="0"/>
                <a:ea typeface="Bookman Old Style" charset="0"/>
                <a:cs typeface="Bookman Old Style" charset="0"/>
              </a:rPr>
              <a:t>         &amp; </a:t>
            </a:r>
          </a:p>
          <a:p>
            <a:r>
              <a:rPr lang="en-US" sz="3600" dirty="0" smtClean="0">
                <a:latin typeface="Bookman Old Style" charset="0"/>
                <a:ea typeface="Bookman Old Style" charset="0"/>
                <a:cs typeface="Bookman Old Style" charset="0"/>
              </a:rPr>
              <a:t>Happy Birthday ! </a:t>
            </a:r>
            <a:endParaRPr lang="en-US" sz="36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1309461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Example 2: Hilbert Bundle Over A Fuzzy Point</a:t>
            </a:r>
            <a:endParaRPr lang="en-US" dirty="0"/>
          </a:p>
        </p:txBody>
      </p:sp>
      <p:pic>
        <p:nvPicPr>
          <p:cNvPr id="3" name="Picture 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352032" y="3510203"/>
            <a:ext cx="3337142" cy="502857"/>
          </a:xfrm>
          <a:prstGeom prst="rect">
            <a:avLst/>
          </a:prstGeom>
        </p:spPr>
      </p:pic>
      <p:pic>
        <p:nvPicPr>
          <p:cNvPr id="24" name="Picture 2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209800" y="5130871"/>
            <a:ext cx="3998476" cy="627810"/>
          </a:xfrm>
          <a:prstGeom prst="rect">
            <a:avLst/>
          </a:prstGeom>
        </p:spPr>
      </p:pic>
      <p:sp>
        <p:nvSpPr>
          <p:cNvPr id="9" name="TextBox 8"/>
          <p:cNvSpPr txBox="1"/>
          <p:nvPr/>
        </p:nvSpPr>
        <p:spPr>
          <a:xfrm>
            <a:off x="396240" y="1746061"/>
            <a:ext cx="5943600" cy="646331"/>
          </a:xfrm>
          <a:prstGeom prst="rect">
            <a:avLst/>
          </a:prstGeom>
          <a:noFill/>
        </p:spPr>
        <p:txBody>
          <a:bodyPr wrap="square" rtlCol="0">
            <a:spAutoFit/>
          </a:bodyPr>
          <a:lstStyle/>
          <a:p>
            <a:r>
              <a:rPr lang="en-US" sz="3600" dirty="0" smtClean="0">
                <a:solidFill>
                  <a:srgbClr val="0033CC"/>
                </a:solidFill>
              </a:rPr>
              <a:t>Def:  ``fuzzy point’’ has  </a:t>
            </a:r>
            <a:endParaRPr lang="en-US" sz="3600" dirty="0">
              <a:solidFill>
                <a:srgbClr val="0033CC"/>
              </a:solidFill>
            </a:endParaRPr>
          </a:p>
        </p:txBody>
      </p:sp>
      <p:pic>
        <p:nvPicPr>
          <p:cNvPr id="8" name="Picture 7"/>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191173" y="1856866"/>
            <a:ext cx="3431619" cy="502857"/>
          </a:xfrm>
          <a:prstGeom prst="rect">
            <a:avLst/>
          </a:prstGeom>
        </p:spPr>
      </p:pic>
      <p:sp>
        <p:nvSpPr>
          <p:cNvPr id="4" name="Slide Number Placeholder 3"/>
          <p:cNvSpPr>
            <a:spLocks noGrp="1"/>
          </p:cNvSpPr>
          <p:nvPr>
            <p:ph type="sldNum" sz="quarter" idx="12"/>
          </p:nvPr>
        </p:nvSpPr>
        <p:spPr/>
        <p:txBody>
          <a:bodyPr/>
          <a:lstStyle/>
          <a:p>
            <a:fld id="{CD9D29B0-BEC8-4D3C-8B11-487DD25536DB}" type="slidenum">
              <a:rPr lang="en-US" smtClean="0"/>
              <a:t>10</a:t>
            </a:fld>
            <a:endParaRPr lang="en-US"/>
          </a:p>
        </p:txBody>
      </p:sp>
    </p:spTree>
    <p:extLst>
      <p:ext uri="{BB962C8B-B14F-4D97-AF65-F5344CB8AC3E}">
        <p14:creationId xmlns:p14="http://schemas.microsoft.com/office/powerpoint/2010/main" val="132290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Example 1: Hilbert Bundle Over A Commutative Manifold</a:t>
            </a:r>
            <a:endParaRPr lang="en-US" dirty="0"/>
          </a:p>
        </p:txBody>
      </p:sp>
      <p:pic>
        <p:nvPicPr>
          <p:cNvPr id="4" name="Picture 3"/>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1649598" y="1371925"/>
            <a:ext cx="2393146" cy="377142"/>
          </a:xfrm>
          <a:prstGeom prst="rect">
            <a:avLst/>
          </a:prstGeom>
        </p:spPr>
      </p:pic>
      <p:pic>
        <p:nvPicPr>
          <p:cNvPr id="6" name="Picture 5"/>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4876800" y="1368120"/>
            <a:ext cx="1670860" cy="377142"/>
          </a:xfrm>
          <a:prstGeom prst="rect">
            <a:avLst/>
          </a:prstGeom>
        </p:spPr>
      </p:pic>
      <p:pic>
        <p:nvPicPr>
          <p:cNvPr id="8" name="Picture 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2406968" y="2026631"/>
            <a:ext cx="3110862" cy="377142"/>
          </a:xfrm>
          <a:prstGeom prst="rect">
            <a:avLst/>
          </a:prstGeom>
        </p:spPr>
      </p:pic>
      <p:pic>
        <p:nvPicPr>
          <p:cNvPr id="3" name="Picture 2"/>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1448554" y="6169818"/>
            <a:ext cx="1572575" cy="377142"/>
          </a:xfrm>
          <a:prstGeom prst="rect">
            <a:avLst/>
          </a:prstGeom>
        </p:spPr>
      </p:pic>
      <p:pic>
        <p:nvPicPr>
          <p:cNvPr id="17" name="Picture 16"/>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2038967" y="5524262"/>
            <a:ext cx="3846865" cy="377142"/>
          </a:xfrm>
          <a:prstGeom prst="rect">
            <a:avLst/>
          </a:prstGeom>
        </p:spPr>
      </p:pic>
      <p:sp>
        <p:nvSpPr>
          <p:cNvPr id="5" name="Rectangle 4"/>
          <p:cNvSpPr/>
          <p:nvPr/>
        </p:nvSpPr>
        <p:spPr>
          <a:xfrm>
            <a:off x="1807478" y="2757137"/>
            <a:ext cx="4898122" cy="16002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856239" y="5029176"/>
            <a:ext cx="48006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67771" y="3557237"/>
            <a:ext cx="0" cy="10655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1219200" y="3057168"/>
            <a:ext cx="297143" cy="278856"/>
          </a:xfrm>
          <a:prstGeom prst="rect">
            <a:avLst/>
          </a:prstGeom>
        </p:spPr>
      </p:pic>
      <p:pic>
        <p:nvPicPr>
          <p:cNvPr id="24" name="Picture 23"/>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1005511" y="3960342"/>
            <a:ext cx="208000" cy="166856"/>
          </a:xfrm>
          <a:prstGeom prst="rect">
            <a:avLst/>
          </a:prstGeom>
        </p:spPr>
      </p:pic>
      <p:pic>
        <p:nvPicPr>
          <p:cNvPr id="27" name="Picture 26"/>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1200914" y="4918373"/>
            <a:ext cx="315429" cy="258284"/>
          </a:xfrm>
          <a:prstGeom prst="rect">
            <a:avLst/>
          </a:prstGeom>
        </p:spPr>
      </p:pic>
      <p:sp>
        <p:nvSpPr>
          <p:cNvPr id="28" name="Oval 27"/>
          <p:cNvSpPr/>
          <p:nvPr/>
        </p:nvSpPr>
        <p:spPr>
          <a:xfrm>
            <a:off x="3962400" y="4893513"/>
            <a:ext cx="245378" cy="2582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4299198" y="4740159"/>
            <a:ext cx="192000" cy="171428"/>
          </a:xfrm>
          <a:prstGeom prst="rect">
            <a:avLst/>
          </a:prstGeom>
        </p:spPr>
      </p:pic>
      <p:cxnSp>
        <p:nvCxnSpPr>
          <p:cNvPr id="33" name="Straight Connector 32"/>
          <p:cNvCxnSpPr/>
          <p:nvPr/>
        </p:nvCxnSpPr>
        <p:spPr>
          <a:xfrm>
            <a:off x="4069546" y="2732277"/>
            <a:ext cx="15543" cy="1600200"/>
          </a:xfrm>
          <a:prstGeom prst="line">
            <a:avLst/>
          </a:prstGeom>
          <a:ln w="76200">
            <a:solidFill>
              <a:srgbClr val="16355A"/>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4207778" y="3004378"/>
            <a:ext cx="468572" cy="319999"/>
          </a:xfrm>
          <a:prstGeom prst="rect">
            <a:avLst/>
          </a:prstGeom>
        </p:spPr>
      </p:pic>
      <p:cxnSp>
        <p:nvCxnSpPr>
          <p:cNvPr id="37" name="Straight Arrow Connector 36"/>
          <p:cNvCxnSpPr/>
          <p:nvPr/>
        </p:nvCxnSpPr>
        <p:spPr>
          <a:xfrm flipV="1">
            <a:off x="4069546" y="3299517"/>
            <a:ext cx="0" cy="58663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3266411" y="3473062"/>
            <a:ext cx="726858" cy="377142"/>
          </a:xfrm>
          <a:prstGeom prst="rect">
            <a:avLst/>
          </a:prstGeom>
        </p:spPr>
      </p:pic>
      <p:pic>
        <p:nvPicPr>
          <p:cNvPr id="10" name="Picture 9"/>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3728226" y="6167533"/>
            <a:ext cx="3968008" cy="379427"/>
          </a:xfrm>
          <a:prstGeom prst="rect">
            <a:avLst/>
          </a:prstGeom>
        </p:spPr>
      </p:pic>
      <p:pic>
        <p:nvPicPr>
          <p:cNvPr id="7" name="Picture 6"/>
          <p:cNvPicPr>
            <a:picLocks noChangeAspect="1"/>
          </p:cNvPicPr>
          <p:nvPr>
            <p:custDataLst>
              <p:tags r:id="rId13"/>
            </p:custDataLst>
          </p:nvPr>
        </p:nvPicPr>
        <p:blipFill>
          <a:blip r:embed="rId27" cstate="print">
            <a:extLst>
              <a:ext uri="{28A0092B-C50C-407E-A947-70E740481C1C}">
                <a14:useLocalDpi xmlns:a14="http://schemas.microsoft.com/office/drawing/2010/main" val="0"/>
              </a:ext>
            </a:extLst>
          </a:blip>
          <a:stretch>
            <a:fillRect/>
          </a:stretch>
        </p:blipFill>
        <p:spPr>
          <a:xfrm>
            <a:off x="3135890" y="6169818"/>
            <a:ext cx="438858" cy="377142"/>
          </a:xfrm>
          <a:prstGeom prst="rect">
            <a:avLst/>
          </a:prstGeom>
        </p:spPr>
      </p:pic>
      <p:sp>
        <p:nvSpPr>
          <p:cNvPr id="12" name="Slide Number Placeholder 11"/>
          <p:cNvSpPr>
            <a:spLocks noGrp="1"/>
          </p:cNvSpPr>
          <p:nvPr>
            <p:ph type="sldNum" sz="quarter" idx="12"/>
          </p:nvPr>
        </p:nvSpPr>
        <p:spPr/>
        <p:txBody>
          <a:bodyPr/>
          <a:lstStyle/>
          <a:p>
            <a:fld id="{CD9D29B0-BEC8-4D3C-8B11-487DD25536DB}" type="slidenum">
              <a:rPr lang="en-US" smtClean="0"/>
              <a:t>11</a:t>
            </a:fld>
            <a:endParaRPr lang="en-US"/>
          </a:p>
        </p:txBody>
      </p:sp>
    </p:spTree>
    <p:extLst>
      <p:ext uri="{BB962C8B-B14F-4D97-AF65-F5344CB8AC3E}">
        <p14:creationId xmlns:p14="http://schemas.microsoft.com/office/powerpoint/2010/main" val="5550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750"/>
            <a:ext cx="8229600" cy="1143000"/>
          </a:xfrm>
        </p:spPr>
        <p:txBody>
          <a:bodyPr>
            <a:normAutofit fontScale="90000"/>
          </a:bodyPr>
          <a:lstStyle/>
          <a:p>
            <a:r>
              <a:rPr lang="en-US" dirty="0" smtClean="0"/>
              <a:t>Quantum Mechanics With Noncommutative Amplitudes </a:t>
            </a:r>
            <a:endParaRPr lang="en-US" dirty="0"/>
          </a:p>
        </p:txBody>
      </p:sp>
      <p:sp>
        <p:nvSpPr>
          <p:cNvPr id="3" name="TextBox 2"/>
          <p:cNvSpPr txBox="1"/>
          <p:nvPr/>
        </p:nvSpPr>
        <p:spPr>
          <a:xfrm>
            <a:off x="88392" y="1598100"/>
            <a:ext cx="9055608" cy="523220"/>
          </a:xfrm>
          <a:prstGeom prst="rect">
            <a:avLst/>
          </a:prstGeom>
          <a:noFill/>
        </p:spPr>
        <p:txBody>
          <a:bodyPr wrap="square" rtlCol="0">
            <a:spAutoFit/>
          </a:bodyPr>
          <a:lstStyle/>
          <a:p>
            <a:r>
              <a:rPr lang="en-US" sz="2800" dirty="0" smtClean="0">
                <a:solidFill>
                  <a:srgbClr val="0033CC"/>
                </a:solidFill>
              </a:rPr>
              <a:t>Basic idea: Replace the Hilbert space by a </a:t>
            </a:r>
            <a:r>
              <a:rPr lang="en-US" sz="2800" i="1" u="sng" dirty="0" smtClean="0">
                <a:solidFill>
                  <a:srgbClr val="0033CC"/>
                </a:solidFill>
              </a:rPr>
              <a:t>Hilbert-module</a:t>
            </a:r>
            <a:r>
              <a:rPr lang="en-US" sz="2800" dirty="0" smtClean="0">
                <a:solidFill>
                  <a:srgbClr val="0033CC"/>
                </a:solidFill>
              </a:rPr>
              <a:t> </a:t>
            </a:r>
            <a:endParaRPr lang="en-US" sz="2800" dirty="0">
              <a:solidFill>
                <a:srgbClr val="0033CC"/>
              </a:solidFill>
            </a:endParaRPr>
          </a:p>
        </p:txBody>
      </p:sp>
      <p:sp>
        <p:nvSpPr>
          <p:cNvPr id="4" name="TextBox 3"/>
          <p:cNvSpPr txBox="1"/>
          <p:nvPr/>
        </p:nvSpPr>
        <p:spPr>
          <a:xfrm>
            <a:off x="2066417" y="3543626"/>
            <a:ext cx="8534400" cy="523220"/>
          </a:xfrm>
          <a:prstGeom prst="rect">
            <a:avLst/>
          </a:prstGeom>
          <a:noFill/>
        </p:spPr>
        <p:txBody>
          <a:bodyPr wrap="square" rtlCol="0">
            <a:spAutoFit/>
          </a:bodyPr>
          <a:lstStyle/>
          <a:p>
            <a:r>
              <a:rPr lang="en-US" sz="2800" dirty="0" smtClean="0"/>
              <a:t> </a:t>
            </a:r>
            <a:endParaRPr lang="en-US" sz="2800" dirty="0"/>
          </a:p>
        </p:txBody>
      </p:sp>
      <p:pic>
        <p:nvPicPr>
          <p:cNvPr id="17" name="Picture 16"/>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554870" y="2451738"/>
            <a:ext cx="1496381" cy="380952"/>
          </a:xfrm>
          <a:prstGeom prst="rect">
            <a:avLst/>
          </a:prstGeom>
        </p:spPr>
      </p:pic>
      <p:pic>
        <p:nvPicPr>
          <p:cNvPr id="18" name="Picture 17"/>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675552" y="3298391"/>
            <a:ext cx="2343619" cy="454095"/>
          </a:xfrm>
          <a:prstGeom prst="rect">
            <a:avLst/>
          </a:prstGeom>
        </p:spPr>
      </p:pic>
      <p:pic>
        <p:nvPicPr>
          <p:cNvPr id="20" name="Picture 19"/>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640580" y="3237603"/>
            <a:ext cx="3108571" cy="502857"/>
          </a:xfrm>
          <a:prstGeom prst="rect">
            <a:avLst/>
          </a:prstGeom>
        </p:spPr>
      </p:pic>
      <p:sp>
        <p:nvSpPr>
          <p:cNvPr id="13" name="TextBox 12"/>
          <p:cNvSpPr txBox="1"/>
          <p:nvPr/>
        </p:nvSpPr>
        <p:spPr>
          <a:xfrm>
            <a:off x="1680034" y="4087593"/>
            <a:ext cx="6069117" cy="584775"/>
          </a:xfrm>
          <a:prstGeom prst="rect">
            <a:avLst/>
          </a:prstGeom>
          <a:noFill/>
        </p:spPr>
        <p:txBody>
          <a:bodyPr wrap="square" rtlCol="0">
            <a:spAutoFit/>
          </a:bodyPr>
          <a:lstStyle/>
          <a:p>
            <a:r>
              <a:rPr lang="en-US" sz="3200" smtClean="0">
                <a:solidFill>
                  <a:srgbClr val="FF0000"/>
                </a:solidFill>
              </a:rPr>
              <a:t>So the </a:t>
            </a:r>
            <a:r>
              <a:rPr lang="en-US" sz="3200" dirty="0" smtClean="0">
                <a:solidFill>
                  <a:srgbClr val="FF0000"/>
                </a:solidFill>
              </a:rPr>
              <a:t>Born rule is not obvious: </a:t>
            </a:r>
            <a:endParaRPr lang="en-US" sz="3200" dirty="0">
              <a:solidFill>
                <a:srgbClr val="FF0000"/>
              </a:solidFill>
            </a:endParaRPr>
          </a:p>
        </p:txBody>
      </p:sp>
      <p:sp>
        <p:nvSpPr>
          <p:cNvPr id="6" name="TextBox 5"/>
          <p:cNvSpPr txBox="1"/>
          <p:nvPr/>
        </p:nvSpPr>
        <p:spPr>
          <a:xfrm>
            <a:off x="434975" y="4979215"/>
            <a:ext cx="1612392" cy="646331"/>
          </a:xfrm>
          <a:prstGeom prst="rect">
            <a:avLst/>
          </a:prstGeom>
          <a:noFill/>
        </p:spPr>
        <p:txBody>
          <a:bodyPr wrap="square" rtlCol="0">
            <a:spAutoFit/>
          </a:bodyPr>
          <a:lstStyle/>
          <a:p>
            <a:r>
              <a:rPr lang="en-US" sz="3600" dirty="0" smtClean="0">
                <a:solidFill>
                  <a:srgbClr val="7030A0"/>
                </a:solidFill>
              </a:rPr>
              <a:t>QM: </a:t>
            </a:r>
            <a:endParaRPr lang="en-US" sz="3600" dirty="0">
              <a:solidFill>
                <a:srgbClr val="7030A0"/>
              </a:solidFill>
            </a:endParaRPr>
          </a:p>
        </p:txBody>
      </p:sp>
      <p:pic>
        <p:nvPicPr>
          <p:cNvPr id="21" name="Picture 20"/>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3027241" y="5159080"/>
            <a:ext cx="3712004" cy="377142"/>
          </a:xfrm>
          <a:prstGeom prst="rect">
            <a:avLst/>
          </a:prstGeom>
        </p:spPr>
      </p:pic>
      <p:pic>
        <p:nvPicPr>
          <p:cNvPr id="22" name="Picture 21"/>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2168113" y="5196795"/>
            <a:ext cx="546286" cy="303999"/>
          </a:xfrm>
          <a:prstGeom prst="rect">
            <a:avLst/>
          </a:prstGeom>
        </p:spPr>
      </p:pic>
      <p:pic>
        <p:nvPicPr>
          <p:cNvPr id="23" name="Picture 22"/>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7086600" y="5194510"/>
            <a:ext cx="530286" cy="306285"/>
          </a:xfrm>
          <a:prstGeom prst="rect">
            <a:avLst/>
          </a:prstGeom>
        </p:spPr>
      </p:pic>
      <p:sp>
        <p:nvSpPr>
          <p:cNvPr id="16" name="TextBox 15"/>
          <p:cNvSpPr txBox="1"/>
          <p:nvPr/>
        </p:nvSpPr>
        <p:spPr>
          <a:xfrm>
            <a:off x="298704" y="6109535"/>
            <a:ext cx="1612392" cy="646331"/>
          </a:xfrm>
          <a:prstGeom prst="rect">
            <a:avLst/>
          </a:prstGeom>
          <a:noFill/>
        </p:spPr>
        <p:txBody>
          <a:bodyPr wrap="square" rtlCol="0">
            <a:spAutoFit/>
          </a:bodyPr>
          <a:lstStyle/>
          <a:p>
            <a:r>
              <a:rPr lang="en-US" sz="3600" dirty="0" smtClean="0">
                <a:solidFill>
                  <a:srgbClr val="00B050"/>
                </a:solidFill>
              </a:rPr>
              <a:t>QMNA: </a:t>
            </a:r>
            <a:endParaRPr lang="en-US" sz="3600" dirty="0">
              <a:solidFill>
                <a:srgbClr val="00B050"/>
              </a:solidFill>
            </a:endParaRPr>
          </a:p>
        </p:txBody>
      </p:sp>
      <p:pic>
        <p:nvPicPr>
          <p:cNvPr id="15" name="Picture 14"/>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2847362" y="6144965"/>
            <a:ext cx="4504382" cy="502857"/>
          </a:xfrm>
          <a:prstGeom prst="rect">
            <a:avLst/>
          </a:prstGeom>
        </p:spPr>
      </p:pic>
      <p:sp>
        <p:nvSpPr>
          <p:cNvPr id="5" name="Slide Number Placeholder 4"/>
          <p:cNvSpPr>
            <a:spLocks noGrp="1"/>
          </p:cNvSpPr>
          <p:nvPr>
            <p:ph type="sldNum" sz="quarter" idx="12"/>
          </p:nvPr>
        </p:nvSpPr>
        <p:spPr/>
        <p:txBody>
          <a:bodyPr/>
          <a:lstStyle/>
          <a:p>
            <a:fld id="{CD9D29B0-BEC8-4D3C-8B11-487DD25536DB}" type="slidenum">
              <a:rPr lang="en-US" smtClean="0"/>
              <a:t>12</a:t>
            </a:fld>
            <a:endParaRPr lang="en-US"/>
          </a:p>
        </p:txBody>
      </p:sp>
    </p:spTree>
    <p:extLst>
      <p:ext uri="{BB962C8B-B14F-4D97-AF65-F5344CB8AC3E}">
        <p14:creationId xmlns:p14="http://schemas.microsoft.com/office/powerpoint/2010/main" val="224673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6"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Noncommutative Hilbert Bundles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533400" y="1045907"/>
                <a:ext cx="8610600" cy="584775"/>
              </a:xfrm>
              <a:prstGeom prst="rect">
                <a:avLst/>
              </a:prstGeom>
              <a:noFill/>
            </p:spPr>
            <p:txBody>
              <a:bodyPr wrap="square" rtlCol="0">
                <a:spAutoFit/>
              </a:bodyPr>
              <a:lstStyle/>
              <a:p>
                <a:r>
                  <a:rPr lang="en-US" sz="3200" dirty="0" smtClean="0">
                    <a:solidFill>
                      <a:srgbClr val="0033CC"/>
                    </a:solidFill>
                  </a:rPr>
                  <a:t>Definition: A </a:t>
                </a:r>
                <a:r>
                  <a:rPr lang="en-US" sz="3200" b="1" i="1" u="sng" dirty="0" smtClean="0">
                    <a:solidFill>
                      <a:srgbClr val="0033CC"/>
                    </a:solidFill>
                  </a:rPr>
                  <a:t>Hilbert-module</a:t>
                </a:r>
                <a:r>
                  <a:rPr lang="en-US" sz="3200" dirty="0" smtClean="0">
                    <a:solidFill>
                      <a:srgbClr val="0033CC"/>
                    </a:solidFill>
                  </a:rPr>
                  <a:t> </a:t>
                </a:r>
                <a14:m>
                  <m:oMath xmlns:m="http://schemas.openxmlformats.org/officeDocument/2006/math">
                    <m:r>
                      <a:rPr lang="en-US" sz="3200" i="1">
                        <a:solidFill>
                          <a:srgbClr val="0033CC"/>
                        </a:solidFill>
                        <a:latin typeface="Cambria Math" panose="02040503050406030204" pitchFamily="18" charset="0"/>
                        <a:ea typeface="Cambria Math" panose="02040503050406030204" pitchFamily="18" charset="0"/>
                      </a:rPr>
                      <m:t>ℰ</m:t>
                    </m:r>
                    <m:r>
                      <a:rPr lang="en-US" sz="3200" i="1">
                        <a:solidFill>
                          <a:srgbClr val="0033CC"/>
                        </a:solidFill>
                        <a:latin typeface="Cambria Math" panose="02040503050406030204" pitchFamily="18" charset="0"/>
                        <a:ea typeface="Cambria Math" panose="02040503050406030204" pitchFamily="18" charset="0"/>
                      </a:rPr>
                      <m:t> </m:t>
                    </m:r>
                  </m:oMath>
                </a14:m>
                <a:r>
                  <a:rPr lang="en-US" sz="3200" dirty="0" smtClean="0">
                    <a:solidFill>
                      <a:srgbClr val="0033CC"/>
                    </a:solidFill>
                  </a:rPr>
                  <a:t>over C*-algebra </a:t>
                </a:r>
                <a14:m>
                  <m:oMath xmlns:m="http://schemas.openxmlformats.org/officeDocument/2006/math">
                    <m:r>
                      <a:rPr lang="en-US" sz="3200" i="1" dirty="0" smtClean="0">
                        <a:solidFill>
                          <a:srgbClr val="0033CC"/>
                        </a:solidFill>
                        <a:latin typeface="Cambria Math" panose="02040503050406030204" pitchFamily="18" charset="0"/>
                        <a:ea typeface="Cambria Math" panose="02040503050406030204" pitchFamily="18" charset="0"/>
                      </a:rPr>
                      <m:t>𝔄</m:t>
                    </m:r>
                    <m:r>
                      <a:rPr lang="en-US" sz="3200" b="0" i="0" dirty="0" smtClean="0">
                        <a:solidFill>
                          <a:srgbClr val="0033CC"/>
                        </a:solidFill>
                        <a:latin typeface="Cambria Math" charset="0"/>
                        <a:ea typeface="Cambria Math" panose="02040503050406030204" pitchFamily="18" charset="0"/>
                      </a:rPr>
                      <m:t>:</m:t>
                    </m:r>
                  </m:oMath>
                </a14:m>
                <a:r>
                  <a:rPr lang="en-US" sz="3200" dirty="0" smtClean="0">
                    <a:solidFill>
                      <a:srgbClr val="0033CC"/>
                    </a:solidFill>
                  </a:rPr>
                  <a:t> </a:t>
                </a:r>
                <a:endParaRPr lang="en-US" sz="32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33400" y="1045907"/>
                <a:ext cx="8610600" cy="584775"/>
              </a:xfrm>
              <a:prstGeom prst="rect">
                <a:avLst/>
              </a:prstGeom>
              <a:blipFill rotWithShape="0">
                <a:blip r:embed="rId6"/>
                <a:stretch>
                  <a:fillRect l="-1841" t="-12500" b="-34375"/>
                </a:stretch>
              </a:blipFill>
            </p:spPr>
            <p:txBody>
              <a:bodyPr/>
              <a:lstStyle/>
              <a:p>
                <a:r>
                  <a:rPr lang="en-US">
                    <a:noFill/>
                  </a:rPr>
                  <a:t> </a:t>
                </a:r>
              </a:p>
            </p:txBody>
          </p:sp>
        </mc:Fallback>
      </mc:AlternateContent>
      <p:pic>
        <p:nvPicPr>
          <p:cNvPr id="7" name="Picture 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739595" y="2881058"/>
            <a:ext cx="1757717" cy="340571"/>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838200" y="1729096"/>
                <a:ext cx="8382000" cy="954107"/>
              </a:xfrm>
              <a:prstGeom prst="rect">
                <a:avLst/>
              </a:prstGeom>
              <a:noFill/>
            </p:spPr>
            <p:txBody>
              <a:bodyPr wrap="square" rtlCol="0">
                <a:spAutoFit/>
              </a:bodyPr>
              <a:lstStyle/>
              <a:p>
                <a:r>
                  <a:rPr lang="en-US" sz="2800" dirty="0" smtClean="0">
                    <a:solidFill>
                      <a:srgbClr val="FF0000"/>
                    </a:solidFill>
                  </a:rPr>
                  <a:t>Complex vector space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ℰ</m:t>
                    </m:r>
                  </m:oMath>
                </a14:m>
                <a:r>
                  <a:rPr lang="en-US" sz="2800" dirty="0" smtClean="0">
                    <a:solidFill>
                      <a:srgbClr val="FF0000"/>
                    </a:solidFill>
                  </a:rPr>
                  <a:t> with a right-action of </a:t>
                </a:r>
                <a14:m>
                  <m:oMath xmlns:m="http://schemas.openxmlformats.org/officeDocument/2006/math">
                    <m:r>
                      <a:rPr lang="en-US" sz="2800" i="1" dirty="0">
                        <a:solidFill>
                          <a:srgbClr val="FF0000"/>
                        </a:solidFill>
                        <a:latin typeface="Cambria Math" panose="02040503050406030204" pitchFamily="18" charset="0"/>
                        <a:ea typeface="Cambria Math" panose="02040503050406030204" pitchFamily="18" charset="0"/>
                      </a:rPr>
                      <m:t>𝔄</m:t>
                    </m:r>
                    <m:r>
                      <a:rPr lang="en-US" sz="2800" i="1" dirty="0">
                        <a:solidFill>
                          <a:srgbClr val="FF0000"/>
                        </a:solidFill>
                        <a:latin typeface="Cambria Math" panose="02040503050406030204" pitchFamily="18" charset="0"/>
                        <a:ea typeface="Cambria Math" panose="02040503050406030204" pitchFamily="18" charset="0"/>
                      </a:rPr>
                      <m:t> </m:t>
                    </m:r>
                  </m:oMath>
                </a14:m>
                <a:endParaRPr lang="en-US" sz="2800" dirty="0" smtClean="0">
                  <a:solidFill>
                    <a:srgbClr val="FF0000"/>
                  </a:solidFill>
                </a:endParaRPr>
              </a:p>
              <a:p>
                <a:r>
                  <a:rPr lang="en-US" sz="2800" dirty="0">
                    <a:solidFill>
                      <a:srgbClr val="FF0000"/>
                    </a:solidFill>
                  </a:rPr>
                  <a:t> </a:t>
                </a:r>
                <a:r>
                  <a:rPr lang="en-US" sz="2800" dirty="0" smtClean="0">
                    <a:solidFill>
                      <a:srgbClr val="FF0000"/>
                    </a:solidFill>
                  </a:rPr>
                  <a:t>        and an  ``inner product’’ valued in </a:t>
                </a:r>
                <a14:m>
                  <m:oMath xmlns:m="http://schemas.openxmlformats.org/officeDocument/2006/math">
                    <m:r>
                      <a:rPr lang="en-US" sz="2800" i="1" dirty="0">
                        <a:solidFill>
                          <a:srgbClr val="FF0000"/>
                        </a:solidFill>
                        <a:latin typeface="Cambria Math" panose="02040503050406030204" pitchFamily="18" charset="0"/>
                        <a:ea typeface="Cambria Math" panose="02040503050406030204" pitchFamily="18" charset="0"/>
                      </a:rPr>
                      <m:t>𝔄</m:t>
                    </m:r>
                  </m:oMath>
                </a14:m>
                <a:endParaRPr lang="en-US" sz="28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38200" y="1729096"/>
                <a:ext cx="8382000" cy="954107"/>
              </a:xfrm>
              <a:prstGeom prst="rect">
                <a:avLst/>
              </a:prstGeom>
              <a:blipFill rotWithShape="0">
                <a:blip r:embed="rId8"/>
                <a:stretch>
                  <a:fillRect l="-1527" t="-6410" b="-17949"/>
                </a:stretch>
              </a:blipFill>
            </p:spPr>
            <p:txBody>
              <a:bodyPr/>
              <a:lstStyle/>
              <a:p>
                <a:r>
                  <a:rPr lang="en-US">
                    <a:noFill/>
                  </a:rPr>
                  <a:t> </a:t>
                </a:r>
              </a:p>
            </p:txBody>
          </p:sp>
        </mc:Fallback>
      </mc:AlternateContent>
      <p:pic>
        <p:nvPicPr>
          <p:cNvPr id="4" name="Picture 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191000" y="2864956"/>
            <a:ext cx="2331433" cy="377142"/>
          </a:xfrm>
          <a:prstGeom prst="rect">
            <a:avLst/>
          </a:prstGeom>
        </p:spPr>
      </p:pic>
      <p:pic>
        <p:nvPicPr>
          <p:cNvPr id="12" name="Picture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057400" y="3556039"/>
            <a:ext cx="3712005" cy="399999"/>
          </a:xfrm>
          <a:prstGeom prst="rect">
            <a:avLst/>
          </a:prstGeom>
        </p:spPr>
      </p:pic>
      <p:pic>
        <p:nvPicPr>
          <p:cNvPr id="13" name="Picture 12"/>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972828" y="4252875"/>
            <a:ext cx="1940574" cy="377142"/>
          </a:xfrm>
          <a:prstGeom prst="rect">
            <a:avLst/>
          </a:prstGeom>
        </p:spPr>
      </p:pic>
      <p:sp>
        <p:nvSpPr>
          <p:cNvPr id="16" name="TextBox 15"/>
          <p:cNvSpPr txBox="1"/>
          <p:nvPr/>
        </p:nvSpPr>
        <p:spPr>
          <a:xfrm>
            <a:off x="4267200" y="4189793"/>
            <a:ext cx="5943600" cy="461665"/>
          </a:xfrm>
          <a:prstGeom prst="rect">
            <a:avLst/>
          </a:prstGeom>
          <a:noFill/>
        </p:spPr>
        <p:txBody>
          <a:bodyPr wrap="square" rtlCol="0">
            <a:spAutoFit/>
          </a:bodyPr>
          <a:lstStyle/>
          <a:p>
            <a:r>
              <a:rPr lang="en-US" sz="2400" dirty="0" smtClean="0">
                <a:solidFill>
                  <a:srgbClr val="FF0000"/>
                </a:solidFill>
              </a:rPr>
              <a:t>(Positive element of the C* algebra.) </a:t>
            </a:r>
            <a:endParaRPr lang="en-US" sz="2400" dirty="0">
              <a:solidFill>
                <a:srgbClr val="FF0000"/>
              </a:solidFill>
            </a:endParaRPr>
          </a:p>
        </p:txBody>
      </p:sp>
      <p:grpSp>
        <p:nvGrpSpPr>
          <p:cNvPr id="18" name="Group 17"/>
          <p:cNvGrpSpPr/>
          <p:nvPr/>
        </p:nvGrpSpPr>
        <p:grpSpPr>
          <a:xfrm>
            <a:off x="342900" y="5334000"/>
            <a:ext cx="8610600" cy="1524000"/>
            <a:chOff x="342900" y="5334000"/>
            <a:chExt cx="8610600" cy="1524000"/>
          </a:xfrm>
        </p:grpSpPr>
        <p:sp>
          <p:nvSpPr>
            <p:cNvPr id="14" name="Rectangle 13"/>
            <p:cNvSpPr/>
            <p:nvPr/>
          </p:nvSpPr>
          <p:spPr>
            <a:xfrm>
              <a:off x="342900" y="5334000"/>
              <a:ext cx="8420100" cy="1524000"/>
            </a:xfrm>
            <a:prstGeom prst="rect">
              <a:avLst/>
            </a:prstGeom>
            <a:solidFill>
              <a:srgbClr val="16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23900" y="5574746"/>
              <a:ext cx="8229600" cy="1077218"/>
            </a:xfrm>
            <a:prstGeom prst="rect">
              <a:avLst/>
            </a:prstGeom>
            <a:noFill/>
          </p:spPr>
          <p:txBody>
            <a:bodyPr wrap="square" rtlCol="0">
              <a:spAutoFit/>
            </a:bodyPr>
            <a:lstStyle/>
            <a:p>
              <a:r>
                <a:rPr lang="en-US" sz="3200" dirty="0" smtClean="0">
                  <a:solidFill>
                    <a:srgbClr val="FFFF00"/>
                  </a:solidFill>
                </a:rPr>
                <a:t>Like a Hilbert space, but ``overlaps’’ are valued</a:t>
              </a:r>
            </a:p>
            <a:p>
              <a:r>
                <a:rPr lang="en-US" sz="3200" dirty="0" smtClean="0">
                  <a:solidFill>
                    <a:srgbClr val="FFFF00"/>
                  </a:solidFill>
                </a:rPr>
                <a:t> in a (possibly) noncommutative algebra. </a:t>
              </a:r>
              <a:endParaRPr lang="en-US" sz="3200" dirty="0">
                <a:solidFill>
                  <a:srgbClr val="FFFF00"/>
                </a:solidFill>
              </a:endParaRPr>
            </a:p>
          </p:txBody>
        </p:sp>
      </p:grpSp>
      <p:sp>
        <p:nvSpPr>
          <p:cNvPr id="15" name="TextBox 14"/>
          <p:cNvSpPr txBox="1"/>
          <p:nvPr/>
        </p:nvSpPr>
        <p:spPr>
          <a:xfrm>
            <a:off x="3238500" y="4694896"/>
            <a:ext cx="2514600" cy="584775"/>
          </a:xfrm>
          <a:prstGeom prst="rect">
            <a:avLst/>
          </a:prstGeom>
          <a:noFill/>
        </p:spPr>
        <p:txBody>
          <a:bodyPr wrap="square" rtlCol="0">
            <a:spAutoFit/>
          </a:bodyPr>
          <a:lstStyle/>
          <a:p>
            <a:r>
              <a:rPr lang="en-US" sz="3200" dirty="0">
                <a:solidFill>
                  <a:srgbClr val="FF0000"/>
                </a:solidFill>
              </a:rPr>
              <a:t>s</a:t>
            </a:r>
            <a:r>
              <a:rPr lang="en-US" sz="3200" dirty="0" smtClean="0">
                <a:solidFill>
                  <a:srgbClr val="FF0000"/>
                </a:solidFill>
              </a:rPr>
              <a:t>uch that ….. </a:t>
            </a:r>
            <a:endParaRPr lang="en-US" sz="3200" dirty="0">
              <a:solidFill>
                <a:srgbClr val="FF0000"/>
              </a:solidFill>
            </a:endParaRPr>
          </a:p>
        </p:txBody>
      </p:sp>
      <p:sp>
        <p:nvSpPr>
          <p:cNvPr id="5" name="Slide Number Placeholder 4"/>
          <p:cNvSpPr>
            <a:spLocks noGrp="1"/>
          </p:cNvSpPr>
          <p:nvPr>
            <p:ph type="sldNum" sz="quarter" idx="12"/>
          </p:nvPr>
        </p:nvSpPr>
        <p:spPr/>
        <p:txBody>
          <a:bodyPr/>
          <a:lstStyle/>
          <a:p>
            <a:fld id="{CD9D29B0-BEC8-4D3C-8B11-487DD25536DB}" type="slidenum">
              <a:rPr lang="en-US" smtClean="0"/>
              <a:t>13</a:t>
            </a:fld>
            <a:endParaRPr lang="en-US"/>
          </a:p>
        </p:txBody>
      </p:sp>
    </p:spTree>
    <p:extLst>
      <p:ext uri="{BB962C8B-B14F-4D97-AF65-F5344CB8AC3E}">
        <p14:creationId xmlns:p14="http://schemas.microsoft.com/office/powerpoint/2010/main" val="35488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750"/>
            <a:ext cx="8229600" cy="1143000"/>
          </a:xfrm>
        </p:spPr>
        <p:txBody>
          <a:bodyPr>
            <a:normAutofit fontScale="90000"/>
          </a:bodyPr>
          <a:lstStyle/>
          <a:p>
            <a:r>
              <a:rPr lang="en-US" dirty="0" smtClean="0"/>
              <a:t>Noncommutative Control Parameters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533400" y="1197068"/>
                <a:ext cx="8610600" cy="1569660"/>
              </a:xfrm>
              <a:prstGeom prst="rect">
                <a:avLst/>
              </a:prstGeom>
              <a:noFill/>
            </p:spPr>
            <p:txBody>
              <a:bodyPr wrap="square" rtlCol="0">
                <a:spAutoFit/>
              </a:bodyPr>
              <a:lstStyle/>
              <a:p>
                <a:r>
                  <a:rPr lang="en-US" sz="3200" dirty="0" smtClean="0">
                    <a:solidFill>
                      <a:srgbClr val="0033CC"/>
                    </a:solidFill>
                  </a:rPr>
                  <a:t>We would like to define a family of quantum systems parametrized by a NC manifold whose ``algebra of functions’’ is a general C* algebra </a:t>
                </a:r>
                <a14:m>
                  <m:oMath xmlns:m="http://schemas.openxmlformats.org/officeDocument/2006/math">
                    <m:r>
                      <a:rPr lang="en-US" sz="3200" i="1" dirty="0">
                        <a:solidFill>
                          <a:srgbClr val="0033CC"/>
                        </a:solidFill>
                        <a:latin typeface="Cambria Math" panose="02040503050406030204" pitchFamily="18" charset="0"/>
                        <a:ea typeface="Cambria Math" panose="02040503050406030204" pitchFamily="18" charset="0"/>
                      </a:rPr>
                      <m:t>𝔄</m:t>
                    </m:r>
                  </m:oMath>
                </a14:m>
                <a:endParaRPr lang="en-US" sz="32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33400" y="1197068"/>
                <a:ext cx="8610600" cy="1569660"/>
              </a:xfrm>
              <a:prstGeom prst="rect">
                <a:avLst/>
              </a:prstGeom>
              <a:blipFill rotWithShape="0">
                <a:blip r:embed="rId3"/>
                <a:stretch>
                  <a:fillRect l="-1841" t="-5039" b="-12016"/>
                </a:stretch>
              </a:blipFill>
            </p:spPr>
            <p:txBody>
              <a:bodyPr/>
              <a:lstStyle/>
              <a:p>
                <a:r>
                  <a:rPr lang="en-US">
                    <a:noFill/>
                  </a:rPr>
                  <a:t> </a:t>
                </a:r>
              </a:p>
            </p:txBody>
          </p:sp>
        </mc:Fallback>
      </mc:AlternateContent>
      <p:sp>
        <p:nvSpPr>
          <p:cNvPr id="4" name="TextBox 3"/>
          <p:cNvSpPr txBox="1"/>
          <p:nvPr/>
        </p:nvSpPr>
        <p:spPr>
          <a:xfrm>
            <a:off x="1143000" y="3785778"/>
            <a:ext cx="8534400" cy="523220"/>
          </a:xfrm>
          <a:prstGeom prst="rect">
            <a:avLst/>
          </a:prstGeom>
          <a:noFill/>
        </p:spPr>
        <p:txBody>
          <a:bodyPr wrap="square" rtlCol="0">
            <a:spAutoFit/>
          </a:bodyPr>
          <a:lstStyle/>
          <a:p>
            <a:r>
              <a:rPr lang="en-US" sz="2800" dirty="0" smtClean="0"/>
              <a:t> </a:t>
            </a:r>
            <a:endParaRPr lang="en-US" sz="2800" dirty="0"/>
          </a:p>
        </p:txBody>
      </p:sp>
      <p:sp>
        <p:nvSpPr>
          <p:cNvPr id="6" name="TextBox 5"/>
          <p:cNvSpPr txBox="1"/>
          <p:nvPr/>
        </p:nvSpPr>
        <p:spPr>
          <a:xfrm>
            <a:off x="1981200" y="3191884"/>
            <a:ext cx="5410200" cy="646331"/>
          </a:xfrm>
          <a:prstGeom prst="rect">
            <a:avLst/>
          </a:prstGeom>
          <a:noFill/>
        </p:spPr>
        <p:txBody>
          <a:bodyPr wrap="square" rtlCol="0">
            <a:spAutoFit/>
          </a:bodyPr>
          <a:lstStyle/>
          <a:p>
            <a:r>
              <a:rPr lang="en-US" sz="3600" dirty="0" smtClean="0">
                <a:solidFill>
                  <a:srgbClr val="FF0000"/>
                </a:solidFill>
              </a:rPr>
              <a:t>What are observables? </a:t>
            </a:r>
            <a:endParaRPr lang="en-US" sz="3600" dirty="0">
              <a:solidFill>
                <a:srgbClr val="FF0000"/>
              </a:solidFill>
            </a:endParaRPr>
          </a:p>
        </p:txBody>
      </p:sp>
      <p:sp>
        <p:nvSpPr>
          <p:cNvPr id="7" name="TextBox 6"/>
          <p:cNvSpPr txBox="1"/>
          <p:nvPr/>
        </p:nvSpPr>
        <p:spPr>
          <a:xfrm>
            <a:off x="2514600" y="4047388"/>
            <a:ext cx="4343400" cy="646331"/>
          </a:xfrm>
          <a:prstGeom prst="rect">
            <a:avLst/>
          </a:prstGeom>
          <a:noFill/>
        </p:spPr>
        <p:txBody>
          <a:bodyPr wrap="square" rtlCol="0">
            <a:spAutoFit/>
          </a:bodyPr>
          <a:lstStyle/>
          <a:p>
            <a:r>
              <a:rPr lang="en-US" sz="3600" dirty="0" smtClean="0">
                <a:solidFill>
                  <a:srgbClr val="FF0000"/>
                </a:solidFill>
              </a:rPr>
              <a:t>What are states? </a:t>
            </a:r>
            <a:endParaRPr lang="en-US" sz="3600" dirty="0">
              <a:solidFill>
                <a:srgbClr val="FF0000"/>
              </a:solidFill>
            </a:endParaRPr>
          </a:p>
        </p:txBody>
      </p:sp>
      <p:sp>
        <p:nvSpPr>
          <p:cNvPr id="8" name="TextBox 7"/>
          <p:cNvSpPr txBox="1"/>
          <p:nvPr/>
        </p:nvSpPr>
        <p:spPr>
          <a:xfrm>
            <a:off x="2200656" y="4916429"/>
            <a:ext cx="5181600" cy="646331"/>
          </a:xfrm>
          <a:prstGeom prst="rect">
            <a:avLst/>
          </a:prstGeom>
          <a:noFill/>
        </p:spPr>
        <p:txBody>
          <a:bodyPr wrap="square" rtlCol="0">
            <a:spAutoFit/>
          </a:bodyPr>
          <a:lstStyle/>
          <a:p>
            <a:r>
              <a:rPr lang="en-US" sz="3600" dirty="0" smtClean="0">
                <a:solidFill>
                  <a:srgbClr val="FF0000"/>
                </a:solidFill>
              </a:rPr>
              <a:t>What is the Born rule? </a:t>
            </a:r>
            <a:endParaRPr lang="en-US" sz="3600" dirty="0">
              <a:solidFill>
                <a:srgbClr val="FF0000"/>
              </a:solidFill>
            </a:endParaRPr>
          </a:p>
        </p:txBody>
      </p:sp>
      <p:sp>
        <p:nvSpPr>
          <p:cNvPr id="9" name="TextBox 8"/>
          <p:cNvSpPr txBox="1"/>
          <p:nvPr/>
        </p:nvSpPr>
        <p:spPr>
          <a:xfrm>
            <a:off x="838200" y="5891783"/>
            <a:ext cx="7696200" cy="707886"/>
          </a:xfrm>
          <a:prstGeom prst="rect">
            <a:avLst/>
          </a:prstGeom>
          <a:noFill/>
        </p:spPr>
        <p:txBody>
          <a:bodyPr wrap="square" rtlCol="0">
            <a:spAutoFit/>
          </a:bodyPr>
          <a:lstStyle/>
          <a:p>
            <a:r>
              <a:rPr lang="en-US" sz="4000" dirty="0" smtClean="0">
                <a:solidFill>
                  <a:srgbClr val="00B0F0"/>
                </a:solidFill>
              </a:rPr>
              <a:t>What replaces the Hilbert bundle? </a:t>
            </a:r>
            <a:endParaRPr lang="en-US" sz="4000" dirty="0">
              <a:solidFill>
                <a:srgbClr val="00B0F0"/>
              </a:solidFill>
            </a:endParaRPr>
          </a:p>
        </p:txBody>
      </p:sp>
      <p:sp>
        <p:nvSpPr>
          <p:cNvPr id="5" name="Slide Number Placeholder 4"/>
          <p:cNvSpPr>
            <a:spLocks noGrp="1"/>
          </p:cNvSpPr>
          <p:nvPr>
            <p:ph type="sldNum" sz="quarter" idx="12"/>
          </p:nvPr>
        </p:nvSpPr>
        <p:spPr/>
        <p:txBody>
          <a:bodyPr/>
          <a:lstStyle/>
          <a:p>
            <a:fld id="{CD9D29B0-BEC8-4D3C-8B11-487DD25536DB}" type="slidenum">
              <a:rPr lang="en-US" smtClean="0"/>
              <a:t>14</a:t>
            </a:fld>
            <a:endParaRPr lang="en-US"/>
          </a:p>
        </p:txBody>
      </p:sp>
    </p:spTree>
    <p:extLst>
      <p:ext uri="{BB962C8B-B14F-4D97-AF65-F5344CB8AC3E}">
        <p14:creationId xmlns:p14="http://schemas.microsoft.com/office/powerpoint/2010/main" val="84920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462"/>
            <a:ext cx="8229600" cy="1143000"/>
          </a:xfrm>
        </p:spPr>
        <p:txBody>
          <a:bodyPr/>
          <a:lstStyle/>
          <a:p>
            <a:r>
              <a:rPr lang="en-US" dirty="0" smtClean="0"/>
              <a:t>Noncommutative Geometry</a:t>
            </a:r>
            <a:endParaRPr lang="en-US" dirty="0"/>
          </a:p>
        </p:txBody>
      </p:sp>
      <p:grpSp>
        <p:nvGrpSpPr>
          <p:cNvPr id="14" name="Group 13"/>
          <p:cNvGrpSpPr/>
          <p:nvPr/>
        </p:nvGrpSpPr>
        <p:grpSpPr>
          <a:xfrm>
            <a:off x="86839" y="2090328"/>
            <a:ext cx="8763000" cy="835629"/>
            <a:chOff x="86839" y="2090328"/>
            <a:chExt cx="8763000" cy="835629"/>
          </a:xfrm>
        </p:grpSpPr>
        <p:sp>
          <p:nvSpPr>
            <p:cNvPr id="13" name="Rectangle 12"/>
            <p:cNvSpPr/>
            <p:nvPr/>
          </p:nvSpPr>
          <p:spPr>
            <a:xfrm>
              <a:off x="86839" y="2090328"/>
              <a:ext cx="8763000" cy="835629"/>
            </a:xfrm>
            <a:prstGeom prst="rect">
              <a:avLst/>
            </a:prstGeom>
            <a:solidFill>
              <a:srgbClr val="16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609600" y="2223519"/>
                  <a:ext cx="8077200" cy="523220"/>
                </a:xfrm>
                <a:prstGeom prst="rect">
                  <a:avLst/>
                </a:prstGeom>
                <a:noFill/>
              </p:spPr>
              <p:txBody>
                <a:bodyPr wrap="square" rtlCol="0">
                  <a:spAutoFit/>
                </a:bodyPr>
                <a:lstStyle/>
                <a:p>
                  <a:r>
                    <a:rPr lang="en-US" sz="2800" dirty="0" smtClean="0">
                      <a:solidFill>
                        <a:srgbClr val="FFFF00"/>
                      </a:solidFill>
                    </a:rPr>
                    <a:t>Replace C(X) by a noncommutative C* algebra </a:t>
                  </a:r>
                  <a14:m>
                    <m:oMath xmlns:m="http://schemas.openxmlformats.org/officeDocument/2006/math">
                      <m:r>
                        <a:rPr lang="en-US" sz="2800" i="1" dirty="0">
                          <a:solidFill>
                            <a:srgbClr val="FFFF00"/>
                          </a:solidFill>
                          <a:latin typeface="Cambria Math" panose="02040503050406030204" pitchFamily="18" charset="0"/>
                          <a:ea typeface="Cambria Math" panose="02040503050406030204" pitchFamily="18" charset="0"/>
                        </a:rPr>
                        <m:t>𝔄</m:t>
                      </m:r>
                    </m:oMath>
                  </a14:m>
                  <a:r>
                    <a:rPr lang="en-US" sz="2800" dirty="0" smtClean="0">
                      <a:solidFill>
                        <a:srgbClr val="FFFF00"/>
                      </a:solidFill>
                    </a:rPr>
                    <a:t>   </a:t>
                  </a:r>
                  <a:endParaRPr lang="en-US" sz="2800" dirty="0">
                    <a:solidFill>
                      <a:srgbClr val="FFFF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9600" y="2223519"/>
                  <a:ext cx="8077200" cy="523220"/>
                </a:xfrm>
                <a:prstGeom prst="rect">
                  <a:avLst/>
                </a:prstGeom>
                <a:blipFill rotWithShape="0">
                  <a:blip r:embed="rId5"/>
                  <a:stretch>
                    <a:fillRect l="-1509" t="-11628" b="-32558"/>
                  </a:stretch>
                </a:blipFill>
              </p:spPr>
              <p:txBody>
                <a:bodyPr/>
                <a:lstStyle/>
                <a:p>
                  <a:r>
                    <a:rPr lang="en-US">
                      <a:noFill/>
                    </a:rPr>
                    <a:t> </a:t>
                  </a:r>
                </a:p>
              </p:txBody>
            </p:sp>
          </mc:Fallback>
        </mc:AlternateContent>
      </p:grpSp>
      <p:sp>
        <p:nvSpPr>
          <p:cNvPr id="4" name="TextBox 3"/>
          <p:cNvSpPr txBox="1"/>
          <p:nvPr/>
        </p:nvSpPr>
        <p:spPr>
          <a:xfrm>
            <a:off x="2182339" y="4779802"/>
            <a:ext cx="4572000" cy="584775"/>
          </a:xfrm>
          <a:prstGeom prst="rect">
            <a:avLst/>
          </a:prstGeom>
          <a:noFill/>
        </p:spPr>
        <p:txBody>
          <a:bodyPr wrap="square" rtlCol="0">
            <a:spAutoFit/>
          </a:bodyPr>
          <a:lstStyle/>
          <a:p>
            <a:r>
              <a:rPr lang="en-US" sz="3200" dirty="0" smtClean="0">
                <a:solidFill>
                  <a:srgbClr val="7030A0"/>
                </a:solidFill>
              </a:rPr>
              <a:t>``pointless geometry’’ </a:t>
            </a:r>
            <a:endParaRPr lang="en-US" sz="3200" dirty="0">
              <a:solidFill>
                <a:srgbClr val="7030A0"/>
              </a:solidFill>
            </a:endParaRPr>
          </a:p>
        </p:txBody>
      </p:sp>
      <p:sp>
        <p:nvSpPr>
          <p:cNvPr id="5" name="TextBox 4"/>
          <p:cNvSpPr txBox="1"/>
          <p:nvPr/>
        </p:nvSpPr>
        <p:spPr>
          <a:xfrm>
            <a:off x="1371600" y="5512551"/>
            <a:ext cx="5943600" cy="584775"/>
          </a:xfrm>
          <a:prstGeom prst="rect">
            <a:avLst/>
          </a:prstGeom>
          <a:noFill/>
        </p:spPr>
        <p:txBody>
          <a:bodyPr wrap="square" rtlCol="0">
            <a:spAutoFit/>
          </a:bodyPr>
          <a:lstStyle/>
          <a:p>
            <a:r>
              <a:rPr lang="en-US" sz="3200" dirty="0" smtClean="0">
                <a:solidFill>
                  <a:srgbClr val="C00000"/>
                </a:solidFill>
              </a:rPr>
              <a:t>Example: Noncommutative  torus: </a:t>
            </a:r>
            <a:endParaRPr lang="en-US" sz="3200" dirty="0">
              <a:solidFill>
                <a:srgbClr val="C00000"/>
              </a:solidFill>
            </a:endParaRPr>
          </a:p>
        </p:txBody>
      </p:sp>
      <p:pic>
        <p:nvPicPr>
          <p:cNvPr id="7" name="Picture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724400" y="6300917"/>
            <a:ext cx="3101712" cy="431999"/>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371600" y="6371774"/>
            <a:ext cx="2868570" cy="361142"/>
          </a:xfrm>
          <a:prstGeom prst="rect">
            <a:avLst/>
          </a:prstGeom>
        </p:spPr>
      </p:pic>
      <p:sp>
        <p:nvSpPr>
          <p:cNvPr id="8" name="TextBox 7"/>
          <p:cNvSpPr txBox="1"/>
          <p:nvPr/>
        </p:nvSpPr>
        <p:spPr>
          <a:xfrm>
            <a:off x="304800" y="935090"/>
            <a:ext cx="9029700" cy="1077218"/>
          </a:xfrm>
          <a:prstGeom prst="rect">
            <a:avLst/>
          </a:prstGeom>
          <a:noFill/>
        </p:spPr>
        <p:txBody>
          <a:bodyPr wrap="square" rtlCol="0">
            <a:spAutoFit/>
          </a:bodyPr>
          <a:lstStyle/>
          <a:p>
            <a:r>
              <a:rPr lang="en-US" sz="3200" dirty="0" smtClean="0">
                <a:solidFill>
                  <a:srgbClr val="FF0000"/>
                </a:solidFill>
              </a:rPr>
              <a:t>Statements about the topology/geometry of X are equivalent to algebraic statements about C(X)</a:t>
            </a:r>
            <a:endParaRPr lang="en-US" sz="3200" dirty="0">
              <a:solidFill>
                <a:srgbClr val="FF0000"/>
              </a:solidFill>
            </a:endParaRPr>
          </a:p>
        </p:txBody>
      </p:sp>
      <mc:AlternateContent xmlns:mc="http://schemas.openxmlformats.org/markup-compatibility/2006" xmlns:a14="http://schemas.microsoft.com/office/drawing/2010/main">
        <mc:Choice Requires="a14">
          <p:sp>
            <p:nvSpPr>
              <p:cNvPr id="9" name="TextBox 8"/>
              <p:cNvSpPr txBox="1"/>
              <p:nvPr/>
            </p:nvSpPr>
            <p:spPr>
              <a:xfrm>
                <a:off x="914400" y="3158188"/>
                <a:ext cx="9144000" cy="1077218"/>
              </a:xfrm>
              <a:prstGeom prst="rect">
                <a:avLst/>
              </a:prstGeom>
              <a:noFill/>
            </p:spPr>
            <p:txBody>
              <a:bodyPr wrap="square" rtlCol="0">
                <a:spAutoFit/>
              </a:bodyPr>
              <a:lstStyle/>
              <a:p>
                <a:r>
                  <a:rPr lang="en-US" sz="3200" dirty="0" smtClean="0">
                    <a:solidFill>
                      <a:srgbClr val="0033CC"/>
                    </a:solidFill>
                  </a:rPr>
                  <a:t>Interpret </a:t>
                </a:r>
                <a14:m>
                  <m:oMath xmlns:m="http://schemas.openxmlformats.org/officeDocument/2006/math">
                    <m:r>
                      <a:rPr lang="en-US" sz="3200" i="1" dirty="0">
                        <a:solidFill>
                          <a:srgbClr val="0033CC"/>
                        </a:solidFill>
                        <a:latin typeface="Cambria Math" panose="02040503050406030204" pitchFamily="18" charset="0"/>
                        <a:ea typeface="Cambria Math" panose="02040503050406030204" pitchFamily="18" charset="0"/>
                      </a:rPr>
                      <m:t>𝔄</m:t>
                    </m:r>
                  </m:oMath>
                </a14:m>
                <a:r>
                  <a:rPr lang="en-US" sz="3200" dirty="0" smtClean="0">
                    <a:solidFill>
                      <a:srgbClr val="0033CC"/>
                    </a:solidFill>
                  </a:rPr>
                  <a:t>  as the ``algebra of functions </a:t>
                </a:r>
              </a:p>
              <a:p>
                <a:r>
                  <a:rPr lang="en-US" sz="3200" dirty="0" smtClean="0">
                    <a:solidFill>
                      <a:srgbClr val="0033CC"/>
                    </a:solidFill>
                  </a:rPr>
                  <a:t>on a noncommutative space’’  …</a:t>
                </a:r>
                <a:endParaRPr lang="en-US" sz="3200" dirty="0">
                  <a:solidFill>
                    <a:srgbClr val="0033CC"/>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14400" y="3158188"/>
                <a:ext cx="9144000" cy="1077218"/>
              </a:xfrm>
              <a:prstGeom prst="rect">
                <a:avLst/>
              </a:prstGeom>
              <a:blipFill rotWithShape="0">
                <a:blip r:embed="rId8"/>
                <a:stretch>
                  <a:fillRect l="-1667" t="-6780" b="-17514"/>
                </a:stretch>
              </a:blipFill>
            </p:spPr>
            <p:txBody>
              <a:bodyPr/>
              <a:lstStyle/>
              <a:p>
                <a:r>
                  <a:rPr lang="en-US">
                    <a:noFill/>
                  </a:rPr>
                  <a:t> </a:t>
                </a:r>
              </a:p>
            </p:txBody>
          </p:sp>
        </mc:Fallback>
      </mc:AlternateContent>
      <p:sp>
        <p:nvSpPr>
          <p:cNvPr id="12" name="TextBox 11"/>
          <p:cNvSpPr txBox="1"/>
          <p:nvPr/>
        </p:nvSpPr>
        <p:spPr>
          <a:xfrm>
            <a:off x="2924527" y="4189243"/>
            <a:ext cx="5943600" cy="523220"/>
          </a:xfrm>
          <a:prstGeom prst="rect">
            <a:avLst/>
          </a:prstGeom>
          <a:noFill/>
        </p:spPr>
        <p:txBody>
          <a:bodyPr wrap="square" rtlCol="0">
            <a:spAutoFit/>
          </a:bodyPr>
          <a:lstStyle/>
          <a:p>
            <a:r>
              <a:rPr lang="en-US" sz="2800" dirty="0" smtClean="0">
                <a:solidFill>
                  <a:srgbClr val="0033CC"/>
                </a:solidFill>
              </a:rPr>
              <a:t>… even though there are no points. </a:t>
            </a:r>
            <a:endParaRPr lang="en-US" sz="2800" dirty="0">
              <a:solidFill>
                <a:srgbClr val="0033CC"/>
              </a:solidFill>
            </a:endParaRPr>
          </a:p>
        </p:txBody>
      </p:sp>
      <p:sp>
        <p:nvSpPr>
          <p:cNvPr id="10" name="Slide Number Placeholder 9"/>
          <p:cNvSpPr>
            <a:spLocks noGrp="1"/>
          </p:cNvSpPr>
          <p:nvPr>
            <p:ph type="sldNum" sz="quarter" idx="12"/>
          </p:nvPr>
        </p:nvSpPr>
        <p:spPr/>
        <p:txBody>
          <a:bodyPr/>
          <a:lstStyle/>
          <a:p>
            <a:fld id="{CD9D29B0-BEC8-4D3C-8B11-487DD25536DB}" type="slidenum">
              <a:rPr lang="en-US" smtClean="0"/>
              <a:t>15</a:t>
            </a:fld>
            <a:endParaRPr lang="en-US"/>
          </a:p>
        </p:txBody>
      </p:sp>
    </p:spTree>
    <p:extLst>
      <p:ext uri="{BB962C8B-B14F-4D97-AF65-F5344CB8AC3E}">
        <p14:creationId xmlns:p14="http://schemas.microsoft.com/office/powerpoint/2010/main" val="195389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Gelfand’s</a:t>
            </a:r>
            <a:r>
              <a:rPr lang="en-US" dirty="0" smtClean="0"/>
              <a:t> Theorem</a:t>
            </a:r>
            <a:endParaRPr lang="en-US" dirty="0"/>
          </a:p>
        </p:txBody>
      </p:sp>
      <p:pic>
        <p:nvPicPr>
          <p:cNvPr id="4" name="Pictur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299462" y="2330133"/>
            <a:ext cx="4845714" cy="505905"/>
          </a:xfrm>
          <a:prstGeom prst="rect">
            <a:avLst/>
          </a:prstGeom>
        </p:spPr>
      </p:pic>
      <p:pic>
        <p:nvPicPr>
          <p:cNvPr id="25" name="Picture 24"/>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904544" y="4891586"/>
            <a:ext cx="394286" cy="414857"/>
          </a:xfrm>
          <a:prstGeom prst="rect">
            <a:avLst/>
          </a:prstGeom>
        </p:spPr>
      </p:pic>
      <p:sp>
        <p:nvSpPr>
          <p:cNvPr id="12" name="TextBox 11"/>
          <p:cNvSpPr txBox="1"/>
          <p:nvPr/>
        </p:nvSpPr>
        <p:spPr>
          <a:xfrm>
            <a:off x="126873" y="1031753"/>
            <a:ext cx="8686800" cy="1569660"/>
          </a:xfrm>
          <a:prstGeom prst="rect">
            <a:avLst/>
          </a:prstGeom>
          <a:noFill/>
        </p:spPr>
        <p:txBody>
          <a:bodyPr wrap="square" rtlCol="0">
            <a:spAutoFit/>
          </a:bodyPr>
          <a:lstStyle/>
          <a:p>
            <a:r>
              <a:rPr lang="en-US" sz="3200" dirty="0" smtClean="0">
                <a:solidFill>
                  <a:srgbClr val="0033CC"/>
                </a:solidFill>
              </a:rPr>
              <a:t>The topology of a (</a:t>
            </a:r>
            <a:r>
              <a:rPr lang="en-US" sz="3200" dirty="0" err="1" smtClean="0">
                <a:solidFill>
                  <a:srgbClr val="0033CC"/>
                </a:solidFill>
              </a:rPr>
              <a:t>Hausdorff</a:t>
            </a:r>
            <a:r>
              <a:rPr lang="en-US" sz="3200" dirty="0" smtClean="0">
                <a:solidFill>
                  <a:srgbClr val="0033CC"/>
                </a:solidFill>
              </a:rPr>
              <a:t>) space X is completely</a:t>
            </a:r>
          </a:p>
          <a:p>
            <a:r>
              <a:rPr lang="en-US" sz="3200" dirty="0">
                <a:solidFill>
                  <a:srgbClr val="0033CC"/>
                </a:solidFill>
              </a:rPr>
              <a:t>c</a:t>
            </a:r>
            <a:r>
              <a:rPr lang="en-US" sz="3200" dirty="0" smtClean="0">
                <a:solidFill>
                  <a:srgbClr val="0033CC"/>
                </a:solidFill>
              </a:rPr>
              <a:t>aptured by the C*-algebra of continuous functions on X</a:t>
            </a:r>
            <a:r>
              <a:rPr lang="en-US" sz="3200" dirty="0">
                <a:solidFill>
                  <a:srgbClr val="0033CC"/>
                </a:solidFill>
              </a:rPr>
              <a:t>:</a:t>
            </a:r>
          </a:p>
        </p:txBody>
      </p:sp>
      <p:sp>
        <p:nvSpPr>
          <p:cNvPr id="3" name="TextBox 2"/>
          <p:cNvSpPr txBox="1"/>
          <p:nvPr/>
        </p:nvSpPr>
        <p:spPr>
          <a:xfrm>
            <a:off x="-51066" y="3132024"/>
            <a:ext cx="3175614" cy="954107"/>
          </a:xfrm>
          <a:prstGeom prst="rect">
            <a:avLst/>
          </a:prstGeom>
          <a:noFill/>
        </p:spPr>
        <p:txBody>
          <a:bodyPr wrap="square" rtlCol="0">
            <a:spAutoFit/>
          </a:bodyPr>
          <a:lstStyle/>
          <a:p>
            <a:r>
              <a:rPr lang="en-US" sz="2800" smtClean="0">
                <a:solidFill>
                  <a:srgbClr val="00B050"/>
                </a:solidFill>
              </a:rPr>
              <a:t>Points </a:t>
            </a:r>
            <a:r>
              <a:rPr lang="en-US" sz="2800" dirty="0" smtClean="0">
                <a:solidFill>
                  <a:srgbClr val="00B050"/>
                </a:solidFill>
              </a:rPr>
              <a:t>``are’’ </a:t>
            </a:r>
          </a:p>
          <a:p>
            <a:r>
              <a:rPr lang="en-US" sz="2800" dirty="0" smtClean="0">
                <a:solidFill>
                  <a:srgbClr val="00B050"/>
                </a:solidFill>
              </a:rPr>
              <a:t>1D representations: </a:t>
            </a:r>
            <a:endParaRPr lang="en-US" sz="2800" dirty="0">
              <a:solidFill>
                <a:srgbClr val="00B050"/>
              </a:solidFill>
            </a:endParaRPr>
          </a:p>
        </p:txBody>
      </p:sp>
      <p:sp>
        <p:nvSpPr>
          <p:cNvPr id="14" name="TextBox 13"/>
          <p:cNvSpPr txBox="1"/>
          <p:nvPr/>
        </p:nvSpPr>
        <p:spPr>
          <a:xfrm>
            <a:off x="161623" y="4596397"/>
            <a:ext cx="2688431" cy="1077218"/>
          </a:xfrm>
          <a:prstGeom prst="rect">
            <a:avLst/>
          </a:prstGeom>
          <a:noFill/>
        </p:spPr>
        <p:txBody>
          <a:bodyPr wrap="square" rtlCol="0">
            <a:spAutoFit/>
          </a:bodyPr>
          <a:lstStyle/>
          <a:p>
            <a:r>
              <a:rPr lang="en-US" sz="3200" dirty="0" smtClean="0">
                <a:solidFill>
                  <a:srgbClr val="0033CC"/>
                </a:solidFill>
              </a:rPr>
              <a:t>Commutative C* algebra: </a:t>
            </a:r>
            <a:endParaRPr lang="en-US" sz="3200" dirty="0">
              <a:solidFill>
                <a:srgbClr val="0033CC"/>
              </a:solidFill>
            </a:endParaRPr>
          </a:p>
        </p:txBody>
      </p:sp>
      <p:pic>
        <p:nvPicPr>
          <p:cNvPr id="30" name="Picture 2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621117" y="4863441"/>
            <a:ext cx="2002286" cy="565714"/>
          </a:xfrm>
          <a:prstGeom prst="rect">
            <a:avLst/>
          </a:prstGeom>
        </p:spPr>
      </p:pic>
      <p:sp>
        <p:nvSpPr>
          <p:cNvPr id="20" name="TextBox 19"/>
          <p:cNvSpPr txBox="1"/>
          <p:nvPr/>
        </p:nvSpPr>
        <p:spPr>
          <a:xfrm>
            <a:off x="6837067" y="4607689"/>
            <a:ext cx="2533634" cy="1077218"/>
          </a:xfrm>
          <a:prstGeom prst="rect">
            <a:avLst/>
          </a:prstGeom>
          <a:noFill/>
        </p:spPr>
        <p:txBody>
          <a:bodyPr wrap="square" rtlCol="0">
            <a:spAutoFit/>
          </a:bodyPr>
          <a:lstStyle/>
          <a:p>
            <a:r>
              <a:rPr lang="en-US" sz="3200" dirty="0" smtClean="0">
                <a:solidFill>
                  <a:srgbClr val="0033CC"/>
                </a:solidFill>
              </a:rPr>
              <a:t>A topological </a:t>
            </a:r>
          </a:p>
          <a:p>
            <a:r>
              <a:rPr lang="en-US" sz="3200" dirty="0">
                <a:solidFill>
                  <a:srgbClr val="0033CC"/>
                </a:solidFill>
              </a:rPr>
              <a:t> </a:t>
            </a:r>
            <a:r>
              <a:rPr lang="en-US" sz="3200" dirty="0" smtClean="0">
                <a:solidFill>
                  <a:srgbClr val="0033CC"/>
                </a:solidFill>
              </a:rPr>
              <a:t>     space</a:t>
            </a:r>
            <a:endParaRPr lang="en-US" sz="3200" dirty="0">
              <a:solidFill>
                <a:srgbClr val="0033CC"/>
              </a:solidFill>
            </a:endParaRPr>
          </a:p>
        </p:txBody>
      </p:sp>
      <p:sp>
        <p:nvSpPr>
          <p:cNvPr id="5" name="Right Arrow 4"/>
          <p:cNvSpPr/>
          <p:nvPr/>
        </p:nvSpPr>
        <p:spPr>
          <a:xfrm>
            <a:off x="3514324" y="4991845"/>
            <a:ext cx="876653" cy="210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3740442" y="6096479"/>
            <a:ext cx="2880000" cy="565714"/>
          </a:xfrm>
          <a:prstGeom prst="rect">
            <a:avLst/>
          </a:prstGeom>
        </p:spPr>
      </p:pic>
      <p:pic>
        <p:nvPicPr>
          <p:cNvPr id="27" name="Picture 26"/>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2423176" y="6124055"/>
            <a:ext cx="966858" cy="414857"/>
          </a:xfrm>
          <a:prstGeom prst="rect">
            <a:avLst/>
          </a:prstGeom>
        </p:spPr>
      </p:pic>
      <p:sp>
        <p:nvSpPr>
          <p:cNvPr id="6" name="Slide Number Placeholder 5"/>
          <p:cNvSpPr>
            <a:spLocks noGrp="1"/>
          </p:cNvSpPr>
          <p:nvPr>
            <p:ph type="sldNum" sz="quarter" idx="12"/>
          </p:nvPr>
        </p:nvSpPr>
        <p:spPr/>
        <p:txBody>
          <a:bodyPr/>
          <a:lstStyle/>
          <a:p>
            <a:fld id="{CD9D29B0-BEC8-4D3C-8B11-487DD25536DB}" type="slidenum">
              <a:rPr lang="en-US" smtClean="0"/>
              <a:t>16</a:t>
            </a:fld>
            <a:endParaRPr lang="en-US"/>
          </a:p>
        </p:txBody>
      </p:sp>
      <p:pic>
        <p:nvPicPr>
          <p:cNvPr id="8" name="Picture 7"/>
          <p:cNvPicPr>
            <a:picLocks noChangeAspect="1"/>
          </p:cNvPicPr>
          <p:nvPr/>
        </p:nvPicPr>
        <p:blipFill>
          <a:blip r:embed="rId12"/>
          <a:stretch>
            <a:fillRect/>
          </a:stretch>
        </p:blipFill>
        <p:spPr>
          <a:xfrm>
            <a:off x="3124547" y="3385100"/>
            <a:ext cx="5854700" cy="469900"/>
          </a:xfrm>
          <a:prstGeom prst="rect">
            <a:avLst/>
          </a:prstGeom>
        </p:spPr>
      </p:pic>
    </p:spTree>
    <p:extLst>
      <p:ext uri="{BB962C8B-B14F-4D97-AF65-F5344CB8AC3E}">
        <p14:creationId xmlns:p14="http://schemas.microsoft.com/office/powerpoint/2010/main" val="38782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4" grpId="0"/>
      <p:bldP spid="20"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C* Algebras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609600" y="1073668"/>
                <a:ext cx="8458200" cy="1200329"/>
              </a:xfrm>
              <a:prstGeom prst="rect">
                <a:avLst/>
              </a:prstGeom>
              <a:noFill/>
            </p:spPr>
            <p:txBody>
              <a:bodyPr wrap="square" rtlCol="0">
                <a:spAutoFit/>
              </a:bodyPr>
              <a:lstStyle/>
              <a:p>
                <a:r>
                  <a:rPr lang="en-US" sz="3600" dirty="0" smtClean="0">
                    <a:solidFill>
                      <a:srgbClr val="0033CC"/>
                    </a:solidFill>
                  </a:rPr>
                  <a:t>A C*  algebra is a (normed) algebra</a:t>
                </a:r>
                <a:r>
                  <a:rPr lang="en-US" sz="3600" dirty="0">
                    <a:solidFill>
                      <a:srgbClr val="0033CC"/>
                    </a:solidFill>
                    <a:ea typeface="Cambria Math" panose="02040503050406030204" pitchFamily="18" charset="0"/>
                  </a:rPr>
                  <a:t> </a:t>
                </a:r>
                <a14:m>
                  <m:oMath xmlns:m="http://schemas.openxmlformats.org/officeDocument/2006/math">
                    <m:r>
                      <a:rPr lang="en-US" sz="3600" i="1" dirty="0">
                        <a:solidFill>
                          <a:srgbClr val="0033CC"/>
                        </a:solidFill>
                        <a:latin typeface="Cambria Math" panose="02040503050406030204" pitchFamily="18" charset="0"/>
                        <a:ea typeface="Cambria Math" panose="02040503050406030204" pitchFamily="18" charset="0"/>
                      </a:rPr>
                      <m:t>𝔄</m:t>
                    </m:r>
                  </m:oMath>
                </a14:m>
                <a:r>
                  <a:rPr lang="en-US" sz="3600" dirty="0" smtClean="0">
                    <a:solidFill>
                      <a:srgbClr val="0033CC"/>
                    </a:solidFill>
                  </a:rPr>
                  <a:t> over the complex numbers with an involution:  </a:t>
                </a:r>
                <a:endParaRPr lang="en-US" sz="36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9600" y="1073668"/>
                <a:ext cx="8458200" cy="1200329"/>
              </a:xfrm>
              <a:prstGeom prst="rect">
                <a:avLst/>
              </a:prstGeom>
              <a:blipFill rotWithShape="0">
                <a:blip r:embed="rId9"/>
                <a:stretch>
                  <a:fillRect l="-2161" t="-7614" b="-18274"/>
                </a:stretch>
              </a:blipFill>
            </p:spPr>
            <p:txBody>
              <a:bodyPr/>
              <a:lstStyle/>
              <a:p>
                <a:r>
                  <a:rPr lang="en-US">
                    <a:noFill/>
                  </a:rPr>
                  <a:t> </a:t>
                </a:r>
              </a:p>
            </p:txBody>
          </p:sp>
        </mc:Fallback>
      </mc:AlternateContent>
      <p:pic>
        <p:nvPicPr>
          <p:cNvPr id="8" name="Picture 7"/>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082039" y="2479317"/>
            <a:ext cx="3495619" cy="374857"/>
          </a:xfrm>
          <a:prstGeom prst="rect">
            <a:avLst/>
          </a:prstGeom>
        </p:spPr>
      </p:pic>
      <p:pic>
        <p:nvPicPr>
          <p:cNvPr id="9" name="Picture 8"/>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291657" y="2429570"/>
            <a:ext cx="2630095" cy="502857"/>
          </a:xfrm>
          <a:prstGeom prst="rect">
            <a:avLst/>
          </a:prstGeom>
        </p:spPr>
      </p:pic>
      <p:sp>
        <p:nvSpPr>
          <p:cNvPr id="10" name="TextBox 9"/>
          <p:cNvSpPr txBox="1"/>
          <p:nvPr/>
        </p:nvSpPr>
        <p:spPr>
          <a:xfrm>
            <a:off x="3352800" y="3043802"/>
            <a:ext cx="4419600" cy="523220"/>
          </a:xfrm>
          <a:prstGeom prst="rect">
            <a:avLst/>
          </a:prstGeom>
          <a:noFill/>
        </p:spPr>
        <p:txBody>
          <a:bodyPr wrap="square" rtlCol="0">
            <a:spAutoFit/>
          </a:bodyPr>
          <a:lstStyle/>
          <a:p>
            <a:r>
              <a:rPr lang="en-US" sz="2800" dirty="0">
                <a:solidFill>
                  <a:srgbClr val="0033CC"/>
                </a:solidFill>
              </a:rPr>
              <a:t>s</a:t>
            </a:r>
            <a:r>
              <a:rPr lang="en-US" sz="2800" dirty="0" smtClean="0">
                <a:solidFill>
                  <a:srgbClr val="0033CC"/>
                </a:solidFill>
              </a:rPr>
              <a:t>uch that ….</a:t>
            </a:r>
            <a:endParaRPr lang="en-US" sz="2800" dirty="0">
              <a:solidFill>
                <a:srgbClr val="0033CC"/>
              </a:solidFill>
            </a:endParaRPr>
          </a:p>
        </p:txBody>
      </p:sp>
      <p:sp>
        <p:nvSpPr>
          <p:cNvPr id="12" name="TextBox 11"/>
          <p:cNvSpPr txBox="1"/>
          <p:nvPr/>
        </p:nvSpPr>
        <p:spPr>
          <a:xfrm>
            <a:off x="152400" y="3872626"/>
            <a:ext cx="2362200" cy="646331"/>
          </a:xfrm>
          <a:prstGeom prst="rect">
            <a:avLst/>
          </a:prstGeom>
          <a:noFill/>
        </p:spPr>
        <p:txBody>
          <a:bodyPr wrap="square" rtlCol="0">
            <a:spAutoFit/>
          </a:bodyPr>
          <a:lstStyle/>
          <a:p>
            <a:r>
              <a:rPr lang="en-US" sz="3600" dirty="0" smtClean="0">
                <a:solidFill>
                  <a:srgbClr val="FF0000"/>
                </a:solidFill>
              </a:rPr>
              <a:t>Example 1: </a:t>
            </a:r>
            <a:endParaRPr lang="en-US" sz="3600" dirty="0">
              <a:solidFill>
                <a:srgbClr val="FF0000"/>
              </a:solidFill>
            </a:endParaRPr>
          </a:p>
        </p:txBody>
      </p:sp>
      <p:pic>
        <p:nvPicPr>
          <p:cNvPr id="5" name="Picture 4"/>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2956508" y="4010049"/>
            <a:ext cx="5897143" cy="505905"/>
          </a:xfrm>
          <a:prstGeom prst="rect">
            <a:avLst/>
          </a:prstGeom>
        </p:spPr>
      </p:pic>
      <p:sp>
        <p:nvSpPr>
          <p:cNvPr id="15" name="TextBox 14"/>
          <p:cNvSpPr txBox="1"/>
          <p:nvPr/>
        </p:nvSpPr>
        <p:spPr>
          <a:xfrm>
            <a:off x="152400" y="4843179"/>
            <a:ext cx="2292096" cy="646331"/>
          </a:xfrm>
          <a:prstGeom prst="rect">
            <a:avLst/>
          </a:prstGeom>
          <a:noFill/>
        </p:spPr>
        <p:txBody>
          <a:bodyPr wrap="square" rtlCol="0">
            <a:spAutoFit/>
          </a:bodyPr>
          <a:lstStyle/>
          <a:p>
            <a:r>
              <a:rPr lang="en-US" sz="3600" dirty="0" smtClean="0">
                <a:solidFill>
                  <a:srgbClr val="7030A0"/>
                </a:solidFill>
              </a:rPr>
              <a:t>Example 2: </a:t>
            </a:r>
            <a:endParaRPr lang="en-US" sz="3600" dirty="0">
              <a:solidFill>
                <a:srgbClr val="7030A0"/>
              </a:solidFill>
            </a:endParaRPr>
          </a:p>
        </p:txBody>
      </p:sp>
      <p:pic>
        <p:nvPicPr>
          <p:cNvPr id="6" name="Picture 5"/>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2956508" y="4914915"/>
            <a:ext cx="3011048" cy="502857"/>
          </a:xfrm>
          <a:prstGeom prst="rect">
            <a:avLst/>
          </a:prstGeom>
        </p:spPr>
      </p:pic>
      <p:sp>
        <p:nvSpPr>
          <p:cNvPr id="18" name="TextBox 17"/>
          <p:cNvSpPr txBox="1"/>
          <p:nvPr/>
        </p:nvSpPr>
        <p:spPr>
          <a:xfrm>
            <a:off x="1871332" y="5606903"/>
            <a:ext cx="3526536" cy="646331"/>
          </a:xfrm>
          <a:prstGeom prst="rect">
            <a:avLst/>
          </a:prstGeom>
          <a:noFill/>
        </p:spPr>
        <p:txBody>
          <a:bodyPr wrap="square" rtlCol="0">
            <a:spAutoFit/>
          </a:bodyPr>
          <a:lstStyle/>
          <a:p>
            <a:r>
              <a:rPr lang="en-US" sz="3600" dirty="0" smtClean="0">
                <a:solidFill>
                  <a:srgbClr val="0033CC"/>
                </a:solidFill>
              </a:rPr>
              <a:t>Self-</a:t>
            </a:r>
            <a:r>
              <a:rPr lang="en-US" sz="3600" dirty="0" err="1" smtClean="0">
                <a:solidFill>
                  <a:srgbClr val="0033CC"/>
                </a:solidFill>
              </a:rPr>
              <a:t>adjoint</a:t>
            </a:r>
            <a:r>
              <a:rPr lang="en-US" sz="3600" dirty="0" smtClean="0">
                <a:solidFill>
                  <a:srgbClr val="0033CC"/>
                </a:solidFill>
              </a:rPr>
              <a:t>:    </a:t>
            </a:r>
            <a:endParaRPr lang="en-US" sz="3600" dirty="0">
              <a:solidFill>
                <a:srgbClr val="0033CC"/>
              </a:solidFill>
            </a:endParaRPr>
          </a:p>
        </p:txBody>
      </p:sp>
      <p:pic>
        <p:nvPicPr>
          <p:cNvPr id="20" name="Picture 19"/>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2250984" y="6336777"/>
            <a:ext cx="1411048" cy="353524"/>
          </a:xfrm>
          <a:prstGeom prst="rect">
            <a:avLst/>
          </a:prstGeom>
        </p:spPr>
      </p:pic>
      <p:sp>
        <p:nvSpPr>
          <p:cNvPr id="21" name="TextBox 20"/>
          <p:cNvSpPr txBox="1"/>
          <p:nvPr/>
        </p:nvSpPr>
        <p:spPr>
          <a:xfrm>
            <a:off x="6125257" y="5606902"/>
            <a:ext cx="2375828" cy="646331"/>
          </a:xfrm>
          <a:prstGeom prst="rect">
            <a:avLst/>
          </a:prstGeom>
          <a:noFill/>
        </p:spPr>
        <p:txBody>
          <a:bodyPr wrap="square" rtlCol="0">
            <a:spAutoFit/>
          </a:bodyPr>
          <a:lstStyle/>
          <a:p>
            <a:r>
              <a:rPr lang="en-US" sz="3600" dirty="0" smtClean="0">
                <a:solidFill>
                  <a:srgbClr val="0033CC"/>
                </a:solidFill>
              </a:rPr>
              <a:t>Positive:    </a:t>
            </a:r>
            <a:endParaRPr lang="en-US" sz="3600" dirty="0">
              <a:solidFill>
                <a:srgbClr val="0033CC"/>
              </a:solidFill>
            </a:endParaRPr>
          </a:p>
        </p:txBody>
      </p:sp>
      <p:pic>
        <p:nvPicPr>
          <p:cNvPr id="23" name="Picture 22"/>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279291" y="6354414"/>
            <a:ext cx="1584762" cy="356572"/>
          </a:xfrm>
          <a:prstGeom prst="rect">
            <a:avLst/>
          </a:prstGeom>
        </p:spPr>
      </p:pic>
      <p:sp>
        <p:nvSpPr>
          <p:cNvPr id="4" name="Slide Number Placeholder 3"/>
          <p:cNvSpPr>
            <a:spLocks noGrp="1"/>
          </p:cNvSpPr>
          <p:nvPr>
            <p:ph type="sldNum" sz="quarter" idx="12"/>
          </p:nvPr>
        </p:nvSpPr>
        <p:spPr/>
        <p:txBody>
          <a:bodyPr/>
          <a:lstStyle/>
          <a:p>
            <a:fld id="{CD9D29B0-BEC8-4D3C-8B11-487DD25536DB}" type="slidenum">
              <a:rPr lang="en-US" smtClean="0"/>
              <a:t>17</a:t>
            </a:fld>
            <a:endParaRPr lang="en-US"/>
          </a:p>
        </p:txBody>
      </p:sp>
    </p:spTree>
    <p:extLst>
      <p:ext uri="{BB962C8B-B14F-4D97-AF65-F5344CB8AC3E}">
        <p14:creationId xmlns:p14="http://schemas.microsoft.com/office/powerpoint/2010/main" val="8432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5"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200" y="913209"/>
            <a:ext cx="1981200" cy="646331"/>
          </a:xfrm>
          <a:prstGeom prst="rect">
            <a:avLst/>
          </a:prstGeom>
          <a:noFill/>
        </p:spPr>
        <p:txBody>
          <a:bodyPr wrap="square" rtlCol="0">
            <a:spAutoFit/>
          </a:bodyPr>
          <a:lstStyle/>
          <a:p>
            <a:r>
              <a:rPr lang="en-US" sz="3600" dirty="0" smtClean="0">
                <a:solidFill>
                  <a:srgbClr val="FF0000"/>
                </a:solidFill>
              </a:rPr>
              <a:t>Curiosity. </a:t>
            </a:r>
            <a:endParaRPr lang="en-US" sz="3600" dirty="0">
              <a:solidFill>
                <a:srgbClr val="FF0000"/>
              </a:solidFill>
            </a:endParaRPr>
          </a:p>
        </p:txBody>
      </p:sp>
      <p:sp>
        <p:nvSpPr>
          <p:cNvPr id="4" name="TextBox 3"/>
          <p:cNvSpPr txBox="1"/>
          <p:nvPr/>
        </p:nvSpPr>
        <p:spPr>
          <a:xfrm>
            <a:off x="68055" y="2727504"/>
            <a:ext cx="9144000" cy="954107"/>
          </a:xfrm>
          <a:prstGeom prst="rect">
            <a:avLst/>
          </a:prstGeom>
          <a:noFill/>
        </p:spPr>
        <p:txBody>
          <a:bodyPr wrap="square" rtlCol="0">
            <a:spAutoFit/>
          </a:bodyPr>
          <a:lstStyle/>
          <a:p>
            <a:r>
              <a:rPr lang="en-US" sz="2800" dirty="0" smtClean="0">
                <a:solidFill>
                  <a:srgbClr val="7030A0"/>
                </a:solidFill>
              </a:rPr>
              <a:t>With irrational magnetic flux the Brillouin torus is replaced by a noncommutative manifold.  (</a:t>
            </a:r>
            <a:r>
              <a:rPr lang="en-US" sz="2800" dirty="0" err="1" smtClean="0">
                <a:solidFill>
                  <a:srgbClr val="7030A0"/>
                </a:solidFill>
              </a:rPr>
              <a:t>Bellisard</a:t>
            </a:r>
            <a:r>
              <a:rPr lang="en-US" sz="2800" dirty="0" smtClean="0">
                <a:solidFill>
                  <a:srgbClr val="7030A0"/>
                </a:solidFill>
              </a:rPr>
              <a:t>, </a:t>
            </a:r>
            <a:r>
              <a:rPr lang="en-US" sz="2800" dirty="0" err="1" smtClean="0">
                <a:solidFill>
                  <a:srgbClr val="7030A0"/>
                </a:solidFill>
              </a:rPr>
              <a:t>Connes</a:t>
            </a:r>
            <a:r>
              <a:rPr lang="en-US" sz="2800" dirty="0" smtClean="0">
                <a:solidFill>
                  <a:srgbClr val="7030A0"/>
                </a:solidFill>
              </a:rPr>
              <a:t>, Gruber,…)</a:t>
            </a:r>
            <a:endParaRPr lang="en-US" sz="2800" dirty="0">
              <a:solidFill>
                <a:srgbClr val="7030A0"/>
              </a:solidFill>
            </a:endParaRPr>
          </a:p>
        </p:txBody>
      </p:sp>
      <p:sp>
        <p:nvSpPr>
          <p:cNvPr id="6" name="TextBox 5"/>
          <p:cNvSpPr txBox="1"/>
          <p:nvPr/>
        </p:nvSpPr>
        <p:spPr>
          <a:xfrm>
            <a:off x="437625" y="4643377"/>
            <a:ext cx="8763000" cy="1384995"/>
          </a:xfrm>
          <a:prstGeom prst="rect">
            <a:avLst/>
          </a:prstGeom>
          <a:noFill/>
        </p:spPr>
        <p:txBody>
          <a:bodyPr wrap="square" rtlCol="0">
            <a:spAutoFit/>
          </a:bodyPr>
          <a:lstStyle/>
          <a:p>
            <a:r>
              <a:rPr lang="en-US" sz="3200" dirty="0" smtClean="0">
                <a:solidFill>
                  <a:srgbClr val="00B050"/>
                </a:solidFill>
              </a:rPr>
              <a:t>Boundaries of </a:t>
            </a:r>
            <a:r>
              <a:rPr lang="en-US" sz="3200" dirty="0" err="1" smtClean="0">
                <a:solidFill>
                  <a:srgbClr val="00B050"/>
                </a:solidFill>
              </a:rPr>
              <a:t>Narain</a:t>
            </a:r>
            <a:r>
              <a:rPr lang="en-US" sz="3200" dirty="0" smtClean="0">
                <a:solidFill>
                  <a:srgbClr val="00B050"/>
                </a:solidFill>
              </a:rPr>
              <a:t> moduli spaces of toroidal </a:t>
            </a:r>
          </a:p>
          <a:p>
            <a:r>
              <a:rPr lang="en-US" sz="3200" dirty="0" smtClean="0">
                <a:solidFill>
                  <a:srgbClr val="00B050"/>
                </a:solidFill>
              </a:rPr>
              <a:t>      heterotic string compactifications are NC</a:t>
            </a:r>
          </a:p>
          <a:p>
            <a:r>
              <a:rPr lang="en-US" sz="2000" dirty="0" smtClean="0">
                <a:solidFill>
                  <a:srgbClr val="00B050"/>
                </a:solidFill>
              </a:rPr>
              <a:t>               (closely related to the most-cited paper of </a:t>
            </a:r>
            <a:r>
              <a:rPr lang="en-US" sz="2000" dirty="0" err="1" smtClean="0">
                <a:solidFill>
                  <a:srgbClr val="00B050"/>
                </a:solidFill>
              </a:rPr>
              <a:t>Seiberg</a:t>
            </a:r>
            <a:r>
              <a:rPr lang="en-US" sz="2000" dirty="0" smtClean="0">
                <a:solidFill>
                  <a:srgbClr val="00B050"/>
                </a:solidFill>
              </a:rPr>
              <a:t> &amp; Witten)</a:t>
            </a:r>
            <a:endParaRPr lang="en-US" sz="3200" dirty="0">
              <a:solidFill>
                <a:srgbClr val="00B050"/>
              </a:solidFill>
            </a:endParaRPr>
          </a:p>
        </p:txBody>
      </p:sp>
      <p:sp>
        <p:nvSpPr>
          <p:cNvPr id="7" name="TextBox 6"/>
          <p:cNvSpPr txBox="1"/>
          <p:nvPr/>
        </p:nvSpPr>
        <p:spPr>
          <a:xfrm>
            <a:off x="381000" y="3674064"/>
            <a:ext cx="8763000" cy="954107"/>
          </a:xfrm>
          <a:prstGeom prst="rect">
            <a:avLst/>
          </a:prstGeom>
          <a:noFill/>
        </p:spPr>
        <p:txBody>
          <a:bodyPr wrap="square" rtlCol="0">
            <a:spAutoFit/>
          </a:bodyPr>
          <a:lstStyle/>
          <a:p>
            <a:r>
              <a:rPr lang="en-US" sz="2800" dirty="0" smtClean="0">
                <a:solidFill>
                  <a:srgbClr val="C00000"/>
                </a:solidFill>
              </a:rPr>
              <a:t>Noncommutative moduli of </a:t>
            </a:r>
            <a:r>
              <a:rPr lang="en-US" sz="2800" dirty="0" err="1" smtClean="0">
                <a:solidFill>
                  <a:srgbClr val="C00000"/>
                </a:solidFill>
              </a:rPr>
              <a:t>vacua</a:t>
            </a:r>
            <a:r>
              <a:rPr lang="en-US" sz="2800" dirty="0" smtClean="0">
                <a:solidFill>
                  <a:srgbClr val="C00000"/>
                </a:solidFill>
              </a:rPr>
              <a:t> of </a:t>
            </a:r>
            <a:r>
              <a:rPr lang="en-US" sz="2800" dirty="0" err="1" smtClean="0">
                <a:solidFill>
                  <a:srgbClr val="C00000"/>
                </a:solidFill>
              </a:rPr>
              <a:t>susy</a:t>
            </a:r>
            <a:r>
              <a:rPr lang="en-US" sz="2800" dirty="0" smtClean="0">
                <a:solidFill>
                  <a:srgbClr val="C00000"/>
                </a:solidFill>
              </a:rPr>
              <a:t> field theories. e.g. NC </a:t>
            </a:r>
            <a:r>
              <a:rPr lang="en-US" sz="2800" dirty="0" err="1" smtClean="0">
                <a:solidFill>
                  <a:srgbClr val="C00000"/>
                </a:solidFill>
              </a:rPr>
              <a:t>tt</a:t>
            </a:r>
            <a:r>
              <a:rPr lang="en-US" sz="2800" dirty="0" smtClean="0">
                <a:solidFill>
                  <a:srgbClr val="C00000"/>
                </a:solidFill>
              </a:rPr>
              <a:t>* </a:t>
            </a:r>
            <a:r>
              <a:rPr lang="en-US" sz="2400" dirty="0" smtClean="0">
                <a:solidFill>
                  <a:srgbClr val="C00000"/>
                </a:solidFill>
              </a:rPr>
              <a:t>geometry</a:t>
            </a:r>
            <a:r>
              <a:rPr lang="en-US" sz="2800" dirty="0" smtClean="0">
                <a:solidFill>
                  <a:srgbClr val="C00000"/>
                </a:solidFill>
              </a:rPr>
              <a:t> (S. </a:t>
            </a:r>
            <a:r>
              <a:rPr lang="en-US" sz="2800" dirty="0" err="1" smtClean="0">
                <a:solidFill>
                  <a:srgbClr val="C00000"/>
                </a:solidFill>
              </a:rPr>
              <a:t>Cecotti</a:t>
            </a:r>
            <a:r>
              <a:rPr lang="en-US" sz="2800" dirty="0" smtClean="0">
                <a:solidFill>
                  <a:srgbClr val="C00000"/>
                </a:solidFill>
              </a:rPr>
              <a:t>, D. </a:t>
            </a:r>
            <a:r>
              <a:rPr lang="en-US" sz="2800" dirty="0" err="1" smtClean="0">
                <a:solidFill>
                  <a:srgbClr val="C00000"/>
                </a:solidFill>
              </a:rPr>
              <a:t>Gaiotto</a:t>
            </a:r>
            <a:r>
              <a:rPr lang="en-US" sz="2800" dirty="0" smtClean="0">
                <a:solidFill>
                  <a:srgbClr val="C00000"/>
                </a:solidFill>
              </a:rPr>
              <a:t>, C. </a:t>
            </a:r>
            <a:r>
              <a:rPr lang="en-US" sz="2800" dirty="0" err="1" smtClean="0">
                <a:solidFill>
                  <a:srgbClr val="C00000"/>
                </a:solidFill>
              </a:rPr>
              <a:t>Vafa</a:t>
            </a:r>
            <a:r>
              <a:rPr lang="en-US" sz="2800" dirty="0" smtClean="0">
                <a:solidFill>
                  <a:srgbClr val="C00000"/>
                </a:solidFill>
              </a:rPr>
              <a:t>)</a:t>
            </a:r>
            <a:endParaRPr lang="en-US" sz="2800" dirty="0">
              <a:solidFill>
                <a:srgbClr val="C00000"/>
              </a:solidFill>
            </a:endParaRPr>
          </a:p>
        </p:txBody>
      </p:sp>
      <p:sp>
        <p:nvSpPr>
          <p:cNvPr id="8" name="TextBox 7"/>
          <p:cNvSpPr txBox="1"/>
          <p:nvPr/>
        </p:nvSpPr>
        <p:spPr>
          <a:xfrm>
            <a:off x="1524000" y="6151906"/>
            <a:ext cx="5867400" cy="584775"/>
          </a:xfrm>
          <a:prstGeom prst="rect">
            <a:avLst/>
          </a:prstGeom>
          <a:noFill/>
        </p:spPr>
        <p:txBody>
          <a:bodyPr wrap="square" rtlCol="0">
            <a:spAutoFit/>
          </a:bodyPr>
          <a:lstStyle/>
          <a:p>
            <a:r>
              <a:rPr lang="en-US" sz="3200" dirty="0" smtClean="0">
                <a:solidFill>
                  <a:srgbClr val="7030A0"/>
                </a:solidFill>
              </a:rPr>
              <a:t>The ``early universe’’ might be NC</a:t>
            </a:r>
            <a:endParaRPr lang="en-US" sz="3200" dirty="0">
              <a:solidFill>
                <a:srgbClr val="7030A0"/>
              </a:solidFill>
            </a:endParaRPr>
          </a:p>
        </p:txBody>
      </p:sp>
      <p:pic>
        <p:nvPicPr>
          <p:cNvPr id="1026" name="Picture 2" descr="http://www.nasa.gov/sites/default/files/thumbnails/image/pia19808-main_tight_crop-mond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560" y="0"/>
            <a:ext cx="4252986" cy="25908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6400800" y="0"/>
            <a:ext cx="2916011" cy="2677656"/>
          </a:xfrm>
          <a:prstGeom prst="rect">
            <a:avLst/>
          </a:prstGeom>
          <a:noFill/>
        </p:spPr>
        <p:txBody>
          <a:bodyPr wrap="square" rtlCol="0">
            <a:spAutoFit/>
          </a:bodyPr>
          <a:lstStyle/>
          <a:p>
            <a:r>
              <a:rPr lang="en-US" sz="2800" smtClean="0">
                <a:solidFill>
                  <a:srgbClr val="FF0000"/>
                </a:solidFill>
              </a:rPr>
              <a:t>Indeed, </a:t>
            </a:r>
            <a:r>
              <a:rPr lang="en-US" sz="2800" dirty="0" smtClean="0">
                <a:solidFill>
                  <a:srgbClr val="FF0000"/>
                </a:solidFill>
              </a:rPr>
              <a:t>formulating the Born rule proves to be an interesting </a:t>
            </a:r>
            <a:r>
              <a:rPr lang="en-US" sz="2800" smtClean="0">
                <a:solidFill>
                  <a:srgbClr val="FF0000"/>
                </a:solidFill>
              </a:rPr>
              <a:t>challenge.</a:t>
            </a:r>
            <a:endParaRPr lang="en-US" sz="2800" dirty="0">
              <a:solidFill>
                <a:srgbClr val="FF0000"/>
              </a:solidFill>
            </a:endParaRPr>
          </a:p>
        </p:txBody>
      </p:sp>
      <p:sp>
        <p:nvSpPr>
          <p:cNvPr id="2" name="Slide Number Placeholder 1"/>
          <p:cNvSpPr>
            <a:spLocks noGrp="1"/>
          </p:cNvSpPr>
          <p:nvPr>
            <p:ph type="sldNum" sz="quarter" idx="12"/>
          </p:nvPr>
        </p:nvSpPr>
        <p:spPr/>
        <p:txBody>
          <a:bodyPr/>
          <a:lstStyle/>
          <a:p>
            <a:fld id="{CD9D29B0-BEC8-4D3C-8B11-487DD25536DB}" type="slidenum">
              <a:rPr lang="en-US" smtClean="0"/>
              <a:t>18</a:t>
            </a:fld>
            <a:endParaRPr lang="en-US"/>
          </a:p>
        </p:txBody>
      </p:sp>
    </p:spTree>
    <p:extLst>
      <p:ext uri="{BB962C8B-B14F-4D97-AF65-F5344CB8AC3E}">
        <p14:creationId xmlns:p14="http://schemas.microsoft.com/office/powerpoint/2010/main" val="20146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All In The Family</a:t>
            </a:r>
            <a:endParaRPr lang="en-US" dirty="0"/>
          </a:p>
        </p:txBody>
      </p:sp>
      <p:pic>
        <p:nvPicPr>
          <p:cNvPr id="3" name="Picture 2"/>
          <p:cNvPicPr>
            <a:picLocks noChangeAspect="1"/>
          </p:cNvPicPr>
          <p:nvPr/>
        </p:nvPicPr>
        <p:blipFill>
          <a:blip r:embed="rId3"/>
          <a:stretch>
            <a:fillRect/>
          </a:stretch>
        </p:blipFill>
        <p:spPr>
          <a:xfrm>
            <a:off x="1828800" y="838200"/>
            <a:ext cx="5055518" cy="3746500"/>
          </a:xfrm>
          <a:prstGeom prst="rect">
            <a:avLst/>
          </a:prstGeom>
        </p:spPr>
      </p:pic>
      <p:sp>
        <p:nvSpPr>
          <p:cNvPr id="4" name="TextBox 3"/>
          <p:cNvSpPr txBox="1"/>
          <p:nvPr/>
        </p:nvSpPr>
        <p:spPr>
          <a:xfrm>
            <a:off x="381000" y="4611231"/>
            <a:ext cx="8915400" cy="2246769"/>
          </a:xfrm>
          <a:prstGeom prst="rect">
            <a:avLst/>
          </a:prstGeom>
          <a:noFill/>
        </p:spPr>
        <p:txBody>
          <a:bodyPr wrap="square" rtlCol="0">
            <a:spAutoFit/>
          </a:bodyPr>
          <a:lstStyle/>
          <a:p>
            <a:r>
              <a:rPr lang="en-US" sz="4000" dirty="0" smtClean="0">
                <a:solidFill>
                  <a:srgbClr val="0033CC"/>
                </a:solidFill>
              </a:rPr>
              <a:t>Let’s replace the family X of control         parameters by a </a:t>
            </a:r>
          </a:p>
          <a:p>
            <a:r>
              <a:rPr lang="en-US" sz="4000" i="1" u="sng" dirty="0">
                <a:solidFill>
                  <a:srgbClr val="FF0000"/>
                </a:solidFill>
                <a:latin typeface="Freestyle Script" panose="030804020302050B0404" pitchFamily="66" charset="0"/>
              </a:rPr>
              <a:t> </a:t>
            </a:r>
            <a:r>
              <a:rPr lang="en-US" sz="4000" i="1" u="sng" dirty="0" smtClean="0">
                <a:solidFill>
                  <a:srgbClr val="FF0000"/>
                </a:solidFill>
                <a:latin typeface="Freestyle Script" panose="030804020302050B0404" pitchFamily="66" charset="0"/>
              </a:rPr>
              <a:t>   </a:t>
            </a:r>
            <a:r>
              <a:rPr lang="en-US" sz="6000" i="1" u="sng" dirty="0" smtClean="0">
                <a:solidFill>
                  <a:srgbClr val="FF0000"/>
                </a:solidFill>
                <a:latin typeface="Freestyle Script" panose="030804020302050B0404" pitchFamily="66" charset="0"/>
              </a:rPr>
              <a:t>noncommutative</a:t>
            </a:r>
            <a:r>
              <a:rPr lang="en-US" sz="6000" i="1" dirty="0" smtClean="0">
                <a:solidFill>
                  <a:srgbClr val="FF0000"/>
                </a:solidFill>
                <a:latin typeface="Freestyle Script" panose="030804020302050B0404" pitchFamily="66" charset="0"/>
              </a:rPr>
              <a:t> </a:t>
            </a:r>
            <a:r>
              <a:rPr lang="en-US" sz="6000" i="1" u="sng" dirty="0" smtClean="0">
                <a:solidFill>
                  <a:srgbClr val="FF0000"/>
                </a:solidFill>
                <a:latin typeface="Freestyle Script" panose="030804020302050B0404" pitchFamily="66" charset="0"/>
              </a:rPr>
              <a:t>space</a:t>
            </a:r>
            <a:r>
              <a:rPr lang="en-US" sz="5400" i="1" dirty="0" smtClean="0">
                <a:solidFill>
                  <a:srgbClr val="FF0000"/>
                </a:solidFill>
                <a:latin typeface="Freestyle Script" panose="030804020302050B0404" pitchFamily="66" charset="0"/>
              </a:rPr>
              <a:t> </a:t>
            </a:r>
            <a:r>
              <a:rPr lang="en-US" sz="3200" dirty="0" smtClean="0">
                <a:solidFill>
                  <a:srgbClr val="0033CC"/>
                </a:solidFill>
              </a:rPr>
              <a:t> </a:t>
            </a:r>
            <a:endParaRPr lang="en-US" sz="4000" dirty="0">
              <a:solidFill>
                <a:srgbClr val="0033CC"/>
              </a:solidFill>
            </a:endParaRPr>
          </a:p>
        </p:txBody>
      </p:sp>
      <p:sp>
        <p:nvSpPr>
          <p:cNvPr id="5" name="Slide Number Placeholder 4"/>
          <p:cNvSpPr>
            <a:spLocks noGrp="1"/>
          </p:cNvSpPr>
          <p:nvPr>
            <p:ph type="sldNum" sz="quarter" idx="12"/>
          </p:nvPr>
        </p:nvSpPr>
        <p:spPr/>
        <p:txBody>
          <a:bodyPr/>
          <a:lstStyle/>
          <a:p>
            <a:fld id="{CD9D29B0-BEC8-4D3C-8B11-487DD25536DB}" type="slidenum">
              <a:rPr lang="en-US" smtClean="0"/>
              <a:t>19</a:t>
            </a:fld>
            <a:endParaRPr lang="en-US"/>
          </a:p>
        </p:txBody>
      </p:sp>
    </p:spTree>
    <p:extLst>
      <p:ext uri="{BB962C8B-B14F-4D97-AF65-F5344CB8AC3E}">
        <p14:creationId xmlns:p14="http://schemas.microsoft.com/office/powerpoint/2010/main" val="5301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9D29B0-BEC8-4D3C-8B11-487DD25536DB}" type="slidenum">
              <a:rPr lang="en-US" smtClean="0"/>
              <a:t>2</a:t>
            </a:fld>
            <a:endParaRPr lang="en-US"/>
          </a:p>
        </p:txBody>
      </p:sp>
      <p:pic>
        <p:nvPicPr>
          <p:cNvPr id="3" name="Picture 2"/>
          <p:cNvPicPr>
            <a:picLocks noChangeAspect="1"/>
          </p:cNvPicPr>
          <p:nvPr/>
        </p:nvPicPr>
        <p:blipFill>
          <a:blip r:embed="rId3"/>
          <a:stretch>
            <a:fillRect/>
          </a:stretch>
        </p:blipFill>
        <p:spPr>
          <a:xfrm>
            <a:off x="1508014" y="0"/>
            <a:ext cx="6127972" cy="6858000"/>
          </a:xfrm>
          <a:prstGeom prst="rect">
            <a:avLst/>
          </a:prstGeom>
        </p:spPr>
      </p:pic>
      <p:sp>
        <p:nvSpPr>
          <p:cNvPr id="4" name="Oval 3"/>
          <p:cNvSpPr/>
          <p:nvPr/>
        </p:nvSpPr>
        <p:spPr>
          <a:xfrm>
            <a:off x="3810000" y="4267200"/>
            <a:ext cx="1828800" cy="1905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94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fontScale="90000"/>
          </a:bodyPr>
          <a:lstStyle/>
          <a:p>
            <a:r>
              <a:rPr lang="en-US" dirty="0" smtClean="0"/>
              <a:t>Continuous Families Of Quantum Systems</a:t>
            </a:r>
            <a:endParaRPr lang="en-US" dirty="0"/>
          </a:p>
        </p:txBody>
      </p:sp>
      <p:sp>
        <p:nvSpPr>
          <p:cNvPr id="8" name="TextBox 7"/>
          <p:cNvSpPr txBox="1"/>
          <p:nvPr/>
        </p:nvSpPr>
        <p:spPr>
          <a:xfrm>
            <a:off x="527563" y="1461255"/>
            <a:ext cx="3581400" cy="1569660"/>
          </a:xfrm>
          <a:prstGeom prst="rect">
            <a:avLst/>
          </a:prstGeom>
          <a:noFill/>
        </p:spPr>
        <p:txBody>
          <a:bodyPr wrap="square" rtlCol="0">
            <a:spAutoFit/>
          </a:bodyPr>
          <a:lstStyle/>
          <a:p>
            <a:r>
              <a:rPr lang="en-US" sz="3200" dirty="0" smtClean="0">
                <a:solidFill>
                  <a:srgbClr val="C00000"/>
                </a:solidFill>
              </a:rPr>
              <a:t>Hilbert bundle over space X of control parameters. </a:t>
            </a:r>
            <a:endParaRPr lang="en-US" sz="3200" dirty="0">
              <a:solidFill>
                <a:srgbClr val="C00000"/>
              </a:solidFill>
            </a:endParaRPr>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303249" y="5242190"/>
            <a:ext cx="3611428" cy="288000"/>
          </a:xfrm>
          <a:prstGeom prst="rect">
            <a:avLst/>
          </a:prstGeom>
        </p:spPr>
      </p:pic>
      <p:pic>
        <p:nvPicPr>
          <p:cNvPr id="5" name="Picture 4"/>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303249" y="6024563"/>
            <a:ext cx="3742476" cy="50285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906884" y="3490826"/>
                <a:ext cx="7025431" cy="584775"/>
              </a:xfrm>
              <a:prstGeom prst="rect">
                <a:avLst/>
              </a:prstGeom>
              <a:noFill/>
            </p:spPr>
            <p:txBody>
              <a:bodyPr wrap="square" rtlCol="0">
                <a:spAutoFit/>
              </a:bodyPr>
              <a:lstStyle/>
              <a:p>
                <a:r>
                  <a:rPr lang="en-US" sz="3200" dirty="0" smtClean="0">
                    <a:solidFill>
                      <a:srgbClr val="00B050"/>
                    </a:solidFill>
                  </a:rPr>
                  <a:t>For each x get a probability measure  </a:t>
                </a:r>
                <a14:m>
                  <m:oMath xmlns:m="http://schemas.openxmlformats.org/officeDocument/2006/math">
                    <m:r>
                      <a:rPr lang="en-US" sz="3200" i="1" smtClean="0">
                        <a:solidFill>
                          <a:srgbClr val="00B050"/>
                        </a:solidFill>
                        <a:latin typeface="Cambria Math" panose="02040503050406030204" pitchFamily="18" charset="0"/>
                        <a:ea typeface="Cambria Math" panose="02040503050406030204" pitchFamily="18" charset="0"/>
                      </a:rPr>
                      <m:t>℘</m:t>
                    </m:r>
                    <m:r>
                      <a:rPr lang="en-US" sz="3200" b="0" i="1" baseline="-25000" smtClean="0">
                        <a:solidFill>
                          <a:srgbClr val="00B050"/>
                        </a:solidFill>
                        <a:latin typeface="Cambria Math" panose="02040503050406030204" pitchFamily="18" charset="0"/>
                        <a:ea typeface="Cambria Math" panose="02040503050406030204" pitchFamily="18" charset="0"/>
                      </a:rPr>
                      <m:t>𝑥</m:t>
                    </m:r>
                  </m:oMath>
                </a14:m>
                <a:r>
                  <a:rPr lang="en-US" sz="3200" dirty="0" smtClean="0">
                    <a:solidFill>
                      <a:srgbClr val="00B050"/>
                    </a:solidFill>
                  </a:rPr>
                  <a:t>: </a:t>
                </a:r>
                <a:endParaRPr lang="en-US" sz="3200" dirty="0">
                  <a:solidFill>
                    <a:srgbClr val="00B05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06884" y="3490826"/>
                <a:ext cx="7025431" cy="584775"/>
              </a:xfrm>
              <a:prstGeom prst="rect">
                <a:avLst/>
              </a:prstGeom>
              <a:blipFill rotWithShape="0">
                <a:blip r:embed="rId13"/>
                <a:stretch>
                  <a:fillRect l="-2257" t="-12500" r="-2344" b="-34375"/>
                </a:stretch>
              </a:blipFill>
            </p:spPr>
            <p:txBody>
              <a:bodyPr/>
              <a:lstStyle/>
              <a:p>
                <a:r>
                  <a:rPr lang="en-US">
                    <a:noFill/>
                  </a:rPr>
                  <a:t> </a:t>
                </a:r>
              </a:p>
            </p:txBody>
          </p:sp>
        </mc:Fallback>
      </mc:AlternateContent>
      <p:pic>
        <p:nvPicPr>
          <p:cNvPr id="4" name="Picture 3"/>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933314" y="4331743"/>
            <a:ext cx="6742867" cy="379428"/>
          </a:xfrm>
          <a:prstGeom prst="rect">
            <a:avLst/>
          </a:prstGeom>
        </p:spPr>
      </p:pic>
      <p:grpSp>
        <p:nvGrpSpPr>
          <p:cNvPr id="9" name="Group 8"/>
          <p:cNvGrpSpPr/>
          <p:nvPr/>
        </p:nvGrpSpPr>
        <p:grpSpPr>
          <a:xfrm>
            <a:off x="4343400" y="1417415"/>
            <a:ext cx="4191000" cy="1798996"/>
            <a:chOff x="1447800" y="2743201"/>
            <a:chExt cx="5257800" cy="2408596"/>
          </a:xfrm>
        </p:grpSpPr>
        <p:sp>
          <p:nvSpPr>
            <p:cNvPr id="11" name="Rectangle 10"/>
            <p:cNvSpPr/>
            <p:nvPr/>
          </p:nvSpPr>
          <p:spPr>
            <a:xfrm>
              <a:off x="2187540" y="2743201"/>
              <a:ext cx="4518060" cy="159297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232517" y="5029730"/>
              <a:ext cx="442810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81951" y="3539689"/>
              <a:ext cx="0" cy="10607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644908" y="3041877"/>
              <a:ext cx="274087" cy="277597"/>
            </a:xfrm>
            <a:prstGeom prst="rect">
              <a:avLst/>
            </a:prstGeom>
          </p:spPr>
        </p:pic>
        <p:pic>
          <p:nvPicPr>
            <p:cNvPr id="16" name="Picture 15"/>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1447800" y="3940974"/>
              <a:ext cx="191861" cy="166103"/>
            </a:xfrm>
            <a:prstGeom prst="rect">
              <a:avLst/>
            </a:prstGeom>
          </p:spPr>
        </p:pic>
        <p:pic>
          <p:nvPicPr>
            <p:cNvPr id="17" name="Picture 16"/>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1628041" y="4894679"/>
              <a:ext cx="290954" cy="257118"/>
            </a:xfrm>
            <a:prstGeom prst="rect">
              <a:avLst/>
            </a:prstGeom>
          </p:spPr>
        </p:pic>
        <p:sp>
          <p:nvSpPr>
            <p:cNvPr id="18" name="Oval 17"/>
            <p:cNvSpPr/>
            <p:nvPr/>
          </p:nvSpPr>
          <p:spPr>
            <a:xfrm>
              <a:off x="4175254" y="4894679"/>
              <a:ext cx="226338" cy="2571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274086" y="2743201"/>
              <a:ext cx="14337" cy="1592975"/>
            </a:xfrm>
            <a:prstGeom prst="line">
              <a:avLst/>
            </a:prstGeom>
            <a:ln w="76200">
              <a:solidFill>
                <a:srgbClr val="16355A"/>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4401592" y="2989326"/>
              <a:ext cx="432214" cy="318554"/>
            </a:xfrm>
            <a:prstGeom prst="rect">
              <a:avLst/>
            </a:prstGeom>
          </p:spPr>
        </p:pic>
        <p:pic>
          <p:nvPicPr>
            <p:cNvPr id="21" name="Picture 20"/>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4429027" y="4753422"/>
              <a:ext cx="192000" cy="171428"/>
            </a:xfrm>
            <a:prstGeom prst="rect">
              <a:avLst/>
            </a:prstGeom>
          </p:spPr>
        </p:pic>
      </p:grpSp>
      <p:sp>
        <p:nvSpPr>
          <p:cNvPr id="6" name="Slide Number Placeholder 5"/>
          <p:cNvSpPr>
            <a:spLocks noGrp="1"/>
          </p:cNvSpPr>
          <p:nvPr>
            <p:ph type="sldNum" sz="quarter" idx="12"/>
          </p:nvPr>
        </p:nvSpPr>
        <p:spPr/>
        <p:txBody>
          <a:bodyPr/>
          <a:lstStyle/>
          <a:p>
            <a:fld id="{CD9D29B0-BEC8-4D3C-8B11-487DD25536DB}" type="slidenum">
              <a:rPr lang="en-US" smtClean="0"/>
              <a:t>20</a:t>
            </a:fld>
            <a:endParaRPr lang="en-US"/>
          </a:p>
        </p:txBody>
      </p:sp>
    </p:spTree>
    <p:extLst>
      <p:ext uri="{BB962C8B-B14F-4D97-AF65-F5344CB8AC3E}">
        <p14:creationId xmlns:p14="http://schemas.microsoft.com/office/powerpoint/2010/main" val="261602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94" y="124280"/>
            <a:ext cx="7391400" cy="1143000"/>
          </a:xfrm>
        </p:spPr>
        <p:txBody>
          <a:bodyPr>
            <a:normAutofit fontScale="90000"/>
          </a:bodyPr>
          <a:lstStyle/>
          <a:p>
            <a:r>
              <a:rPr lang="en-US" dirty="0" smtClean="0"/>
              <a:t>Standard Dirac-von Neumann Axioms</a:t>
            </a:r>
            <a:endParaRPr lang="en-US" dirty="0"/>
          </a:p>
        </p:txBody>
      </p:sp>
      <p:pic>
        <p:nvPicPr>
          <p:cNvPr id="15" name="Picture 14"/>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202074" y="2492846"/>
            <a:ext cx="274286" cy="276571"/>
          </a:xfrm>
          <a:prstGeom prst="rect">
            <a:avLst/>
          </a:prstGeom>
        </p:spPr>
      </p:pic>
      <p:sp>
        <p:nvSpPr>
          <p:cNvPr id="5" name="TextBox 4"/>
          <p:cNvSpPr txBox="1"/>
          <p:nvPr/>
        </p:nvSpPr>
        <p:spPr>
          <a:xfrm>
            <a:off x="1885788" y="2399428"/>
            <a:ext cx="6219445" cy="523220"/>
          </a:xfrm>
          <a:prstGeom prst="rect">
            <a:avLst/>
          </a:prstGeom>
          <a:noFill/>
        </p:spPr>
        <p:txBody>
          <a:bodyPr wrap="square" rtlCol="0">
            <a:spAutoFit/>
          </a:bodyPr>
          <a:lstStyle/>
          <a:p>
            <a:r>
              <a:rPr lang="en-US" sz="2800" dirty="0" smtClean="0">
                <a:solidFill>
                  <a:srgbClr val="800000"/>
                </a:solidFill>
              </a:rPr>
              <a:t>Self-</a:t>
            </a:r>
            <a:r>
              <a:rPr lang="en-US" sz="2800" dirty="0" err="1" smtClean="0">
                <a:solidFill>
                  <a:srgbClr val="800000"/>
                </a:solidFill>
              </a:rPr>
              <a:t>adjoint</a:t>
            </a:r>
            <a:r>
              <a:rPr lang="en-US" sz="2800" dirty="0" smtClean="0">
                <a:solidFill>
                  <a:srgbClr val="800000"/>
                </a:solidFill>
              </a:rPr>
              <a:t> operators T on Hilbert space </a:t>
            </a:r>
            <a:endParaRPr lang="en-US" sz="2800" dirty="0">
              <a:solidFill>
                <a:srgbClr val="800000"/>
              </a:solidFill>
            </a:endParaRPr>
          </a:p>
        </p:txBody>
      </p:sp>
      <p:pic>
        <p:nvPicPr>
          <p:cNvPr id="13" name="Picture 1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219200" y="1524000"/>
            <a:ext cx="240000" cy="276571"/>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828800" y="1219200"/>
                <a:ext cx="6592824" cy="954107"/>
              </a:xfrm>
              <a:prstGeom prst="rect">
                <a:avLst/>
              </a:prstGeom>
              <a:noFill/>
            </p:spPr>
            <p:txBody>
              <a:bodyPr wrap="square" rtlCol="0">
                <a:spAutoFit/>
              </a:bodyPr>
              <a:lstStyle/>
              <a:p>
                <a:r>
                  <a:rPr lang="en-US" sz="2800" dirty="0" smtClean="0">
                    <a:solidFill>
                      <a:srgbClr val="FF0000"/>
                    </a:solidFill>
                  </a:rPr>
                  <a:t>Density matrices </a:t>
                </a:r>
                <a14:m>
                  <m:oMath xmlns:m="http://schemas.openxmlformats.org/officeDocument/2006/math">
                    <m:r>
                      <a:rPr lang="en-US" sz="2800" i="1" smtClean="0">
                        <a:solidFill>
                          <a:srgbClr val="FF0000"/>
                        </a:solidFill>
                        <a:latin typeface="Cambria Math" panose="02040503050406030204" pitchFamily="18" charset="0"/>
                        <a:ea typeface="Cambria Math" panose="02040503050406030204" pitchFamily="18" charset="0"/>
                      </a:rPr>
                      <m:t>𝜌</m:t>
                    </m:r>
                  </m:oMath>
                </a14:m>
                <a:r>
                  <a:rPr lang="en-US" sz="2800" dirty="0" smtClean="0">
                    <a:solidFill>
                      <a:srgbClr val="FF0000"/>
                    </a:solidFill>
                  </a:rPr>
                  <a:t>:  Positive trace class operators on Hilbert space of trace =1 </a:t>
                </a:r>
                <a:endParaRPr lang="en-US" sz="28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828800" y="1219200"/>
                <a:ext cx="6592824" cy="954107"/>
              </a:xfrm>
              <a:prstGeom prst="rect">
                <a:avLst/>
              </a:prstGeom>
              <a:blipFill rotWithShape="1">
                <a:blip r:embed="rId15"/>
                <a:stretch>
                  <a:fillRect/>
                </a:stretch>
              </a:blipFill>
            </p:spPr>
            <p:txBody>
              <a:bodyPr/>
              <a:lstStyle/>
              <a:p>
                <a:r>
                  <a:rPr lang="en-US">
                    <a:noFill/>
                  </a:rPr>
                  <a:t> </a:t>
                </a:r>
              </a:p>
            </p:txBody>
          </p:sp>
        </mc:Fallback>
      </mc:AlternateContent>
      <p:pic>
        <p:nvPicPr>
          <p:cNvPr id="8" name="Picture 7"/>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2180381" y="6044765"/>
            <a:ext cx="1481143" cy="377143"/>
          </a:xfrm>
          <a:prstGeom prst="rect">
            <a:avLst/>
          </a:prstGeom>
        </p:spPr>
      </p:pic>
      <p:sp>
        <p:nvSpPr>
          <p:cNvPr id="11" name="TextBox 10"/>
          <p:cNvSpPr txBox="1"/>
          <p:nvPr/>
        </p:nvSpPr>
        <p:spPr>
          <a:xfrm>
            <a:off x="172210" y="3163523"/>
            <a:ext cx="8758631" cy="954107"/>
          </a:xfrm>
          <a:prstGeom prst="rect">
            <a:avLst/>
          </a:prstGeom>
          <a:noFill/>
        </p:spPr>
        <p:txBody>
          <a:bodyPr wrap="square" rtlCol="0">
            <a:spAutoFit/>
          </a:bodyPr>
          <a:lstStyle/>
          <a:p>
            <a:r>
              <a:rPr lang="en-US" sz="2800" dirty="0" smtClean="0">
                <a:solidFill>
                  <a:srgbClr val="0033CC"/>
                </a:solidFill>
              </a:rPr>
              <a:t>Spectral Theorem: There is a one-one correspondence of self-</a:t>
            </a:r>
            <a:r>
              <a:rPr lang="en-US" sz="2800" dirty="0" err="1" smtClean="0">
                <a:solidFill>
                  <a:srgbClr val="0033CC"/>
                </a:solidFill>
              </a:rPr>
              <a:t>adjoint</a:t>
            </a:r>
            <a:r>
              <a:rPr lang="en-US" sz="2800" dirty="0" smtClean="0">
                <a:solidFill>
                  <a:srgbClr val="0033CC"/>
                </a:solidFill>
              </a:rPr>
              <a:t> operators T  and projection valued measures: </a:t>
            </a:r>
            <a:endParaRPr lang="en-US" sz="2800" dirty="0">
              <a:solidFill>
                <a:srgbClr val="0033CC"/>
              </a:solidFill>
            </a:endParaRPr>
          </a:p>
        </p:txBody>
      </p:sp>
      <p:sp>
        <p:nvSpPr>
          <p:cNvPr id="17" name="TextBox 16"/>
          <p:cNvSpPr txBox="1"/>
          <p:nvPr/>
        </p:nvSpPr>
        <p:spPr>
          <a:xfrm>
            <a:off x="86314" y="5023705"/>
            <a:ext cx="1512857" cy="523220"/>
          </a:xfrm>
          <a:prstGeom prst="rect">
            <a:avLst/>
          </a:prstGeom>
          <a:noFill/>
        </p:spPr>
        <p:txBody>
          <a:bodyPr wrap="square" rtlCol="0">
            <a:spAutoFit/>
          </a:bodyPr>
          <a:lstStyle/>
          <a:p>
            <a:r>
              <a:rPr lang="en-US" sz="2800" dirty="0" smtClean="0">
                <a:solidFill>
                  <a:srgbClr val="C00000"/>
                </a:solidFill>
              </a:rPr>
              <a:t>Example:  </a:t>
            </a:r>
            <a:endParaRPr lang="en-US" sz="2800" dirty="0">
              <a:solidFill>
                <a:srgbClr val="C00000"/>
              </a:solidFill>
            </a:endParaRPr>
          </a:p>
        </p:txBody>
      </p:sp>
      <p:pic>
        <p:nvPicPr>
          <p:cNvPr id="20" name="Picture 1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1817628" y="5121335"/>
            <a:ext cx="2068572" cy="404571"/>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4511040" y="5116681"/>
            <a:ext cx="4459426" cy="452571"/>
          </a:xfrm>
          <a:prstGeom prst="rect">
            <a:avLst/>
          </a:prstGeom>
        </p:spPr>
      </p:pic>
      <p:pic>
        <p:nvPicPr>
          <p:cNvPr id="3" name="Picture 2"/>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4368754" y="6044765"/>
            <a:ext cx="2681143" cy="377143"/>
          </a:xfrm>
          <a:prstGeom prst="rect">
            <a:avLst/>
          </a:prstGeom>
        </p:spPr>
      </p:pic>
      <p:pic>
        <p:nvPicPr>
          <p:cNvPr id="12" name="Picture 11"/>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3661524" y="6044765"/>
            <a:ext cx="555429" cy="377143"/>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885788" y="4309460"/>
                <a:ext cx="5124612"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0033CC"/>
                          </a:solidFill>
                          <a:latin typeface="Cambria Math" charset="0"/>
                        </a:rPr>
                        <m:t>𝑚</m:t>
                      </m:r>
                      <m:r>
                        <a:rPr lang="en-US" sz="3200" b="0" i="1" smtClean="0">
                          <a:solidFill>
                            <a:srgbClr val="0033CC"/>
                          </a:solidFill>
                          <a:latin typeface="Cambria Math" charset="0"/>
                        </a:rPr>
                        <m:t>⊂ </m:t>
                      </m:r>
                      <m:r>
                        <a:rPr lang="en-US" sz="3200" b="0" i="1" smtClean="0">
                          <a:solidFill>
                            <a:srgbClr val="0033CC"/>
                          </a:solidFill>
                          <a:latin typeface="Cambria Math" charset="0"/>
                        </a:rPr>
                        <m:t>ℝ</m:t>
                      </m:r>
                      <m:r>
                        <a:rPr lang="en-US" sz="3200" b="0" i="1" smtClean="0">
                          <a:solidFill>
                            <a:srgbClr val="0033CC"/>
                          </a:solidFill>
                          <a:latin typeface="Cambria Math" charset="0"/>
                        </a:rPr>
                        <m:t>→</m:t>
                      </m:r>
                      <m:sSub>
                        <m:sSubPr>
                          <m:ctrlPr>
                            <a:rPr lang="en-US" sz="3200" b="0" i="1" smtClean="0">
                              <a:solidFill>
                                <a:srgbClr val="0033CC"/>
                              </a:solidFill>
                              <a:latin typeface="Cambria Math" charset="0"/>
                            </a:rPr>
                          </m:ctrlPr>
                        </m:sSubPr>
                        <m:e>
                          <m:r>
                            <a:rPr lang="en-US" sz="3200" b="0" i="1" smtClean="0">
                              <a:solidFill>
                                <a:srgbClr val="0033CC"/>
                              </a:solidFill>
                              <a:latin typeface="Cambria Math" charset="0"/>
                            </a:rPr>
                            <m:t>𝑃</m:t>
                          </m:r>
                        </m:e>
                        <m:sub>
                          <m:r>
                            <a:rPr lang="en-US" sz="3200" b="0" i="1" smtClean="0">
                              <a:solidFill>
                                <a:srgbClr val="0033CC"/>
                              </a:solidFill>
                              <a:latin typeface="Cambria Math" charset="0"/>
                            </a:rPr>
                            <m:t>𝑇</m:t>
                          </m:r>
                        </m:sub>
                      </m:sSub>
                      <m:d>
                        <m:dPr>
                          <m:ctrlPr>
                            <a:rPr lang="en-US" sz="3200" b="0" i="1" smtClean="0">
                              <a:solidFill>
                                <a:srgbClr val="0033CC"/>
                              </a:solidFill>
                              <a:latin typeface="Cambria Math" charset="0"/>
                            </a:rPr>
                          </m:ctrlPr>
                        </m:dPr>
                        <m:e>
                          <m:r>
                            <a:rPr lang="en-US" sz="3200" b="0" i="1" smtClean="0">
                              <a:solidFill>
                                <a:srgbClr val="0033CC"/>
                              </a:solidFill>
                              <a:latin typeface="Cambria Math" charset="0"/>
                            </a:rPr>
                            <m:t>𝑚</m:t>
                          </m:r>
                        </m:e>
                      </m:d>
                    </m:oMath>
                  </m:oMathPara>
                </a14:m>
                <a:endParaRPr lang="en-US" sz="3200" dirty="0">
                  <a:solidFill>
                    <a:srgbClr val="0033CC"/>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885788" y="4309460"/>
                <a:ext cx="5124612" cy="492443"/>
              </a:xfrm>
              <a:prstGeom prst="rect">
                <a:avLst/>
              </a:prstGeom>
              <a:blipFill rotWithShape="0">
                <a:blip r:embed="rId21"/>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CD9D29B0-BEC8-4D3C-8B11-487DD25536DB}" type="slidenum">
              <a:rPr lang="en-US" smtClean="0"/>
              <a:t>21</a:t>
            </a:fld>
            <a:endParaRPr lang="en-US"/>
          </a:p>
        </p:txBody>
      </p:sp>
    </p:spTree>
    <p:extLst>
      <p:ext uri="{BB962C8B-B14F-4D97-AF65-F5344CB8AC3E}">
        <p14:creationId xmlns:p14="http://schemas.microsoft.com/office/powerpoint/2010/main" val="29229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299"/>
            <a:ext cx="8229600" cy="1143000"/>
          </a:xfrm>
        </p:spPr>
        <p:txBody>
          <a:bodyPr>
            <a:normAutofit/>
          </a:bodyPr>
          <a:lstStyle/>
          <a:p>
            <a:r>
              <a:rPr lang="en-US" dirty="0" smtClean="0"/>
              <a:t> Quantum Systems</a:t>
            </a:r>
            <a:endParaRPr lang="en-US" dirty="0"/>
          </a:p>
        </p:txBody>
      </p:sp>
      <p:sp>
        <p:nvSpPr>
          <p:cNvPr id="3" name="TextBox 2"/>
          <p:cNvSpPr txBox="1"/>
          <p:nvPr/>
        </p:nvSpPr>
        <p:spPr>
          <a:xfrm>
            <a:off x="2148809" y="2297304"/>
            <a:ext cx="3581400" cy="523220"/>
          </a:xfrm>
          <a:prstGeom prst="rect">
            <a:avLst/>
          </a:prstGeom>
          <a:noFill/>
        </p:spPr>
        <p:txBody>
          <a:bodyPr wrap="square" rtlCol="0">
            <a:spAutoFit/>
          </a:bodyPr>
          <a:lstStyle/>
          <a:p>
            <a:r>
              <a:rPr lang="en-US" sz="2800" dirty="0" smtClean="0">
                <a:solidFill>
                  <a:srgbClr val="0033CC"/>
                </a:solidFill>
              </a:rPr>
              <a:t>Born Rule: </a:t>
            </a:r>
            <a:endParaRPr lang="en-US" sz="2800" dirty="0">
              <a:solidFill>
                <a:srgbClr val="0033CC"/>
              </a:solidFill>
            </a:endParaRPr>
          </a:p>
        </p:txBody>
      </p:sp>
      <p:pic>
        <p:nvPicPr>
          <p:cNvPr id="24" name="Picture 2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4419602" y="2409761"/>
            <a:ext cx="2804571" cy="288000"/>
          </a:xfrm>
          <a:prstGeom prst="rect">
            <a:avLst/>
          </a:prstGeom>
        </p:spPr>
      </p:pic>
      <p:pic>
        <p:nvPicPr>
          <p:cNvPr id="25" name="Picture 24"/>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202589" y="1120276"/>
            <a:ext cx="240000" cy="276571"/>
          </a:xfrm>
          <a:prstGeom prst="rect">
            <a:avLst/>
          </a:prstGeom>
        </p:spPr>
      </p:pic>
      <p:pic>
        <p:nvPicPr>
          <p:cNvPr id="23" name="Picture 22"/>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7224172" y="1727448"/>
            <a:ext cx="274286" cy="276571"/>
          </a:xfrm>
          <a:prstGeom prst="rect">
            <a:avLst/>
          </a:prstGeom>
        </p:spPr>
      </p:pic>
      <p:pic>
        <p:nvPicPr>
          <p:cNvPr id="18" name="Picture 17"/>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2763708" y="3169751"/>
            <a:ext cx="272000" cy="281143"/>
          </a:xfrm>
          <a:prstGeom prst="rect">
            <a:avLst/>
          </a:prstGeom>
        </p:spPr>
      </p:pic>
      <p:sp>
        <p:nvSpPr>
          <p:cNvPr id="12" name="TextBox 11"/>
          <p:cNvSpPr txBox="1"/>
          <p:nvPr/>
        </p:nvSpPr>
        <p:spPr>
          <a:xfrm>
            <a:off x="2076962" y="1002856"/>
            <a:ext cx="3581400" cy="523220"/>
          </a:xfrm>
          <a:prstGeom prst="rect">
            <a:avLst/>
          </a:prstGeom>
          <a:noFill/>
        </p:spPr>
        <p:txBody>
          <a:bodyPr wrap="square" rtlCol="0">
            <a:spAutoFit/>
          </a:bodyPr>
          <a:lstStyle/>
          <a:p>
            <a:r>
              <a:rPr lang="en-US" sz="2800" dirty="0" smtClean="0">
                <a:solidFill>
                  <a:srgbClr val="FF0000"/>
                </a:solidFill>
              </a:rPr>
              <a:t>Set of physical ``states’’</a:t>
            </a:r>
            <a:endParaRPr lang="en-US" sz="2800" dirty="0">
              <a:solidFill>
                <a:srgbClr val="FF0000"/>
              </a:solidFill>
            </a:endParaRPr>
          </a:p>
        </p:txBody>
      </p:sp>
      <p:sp>
        <p:nvSpPr>
          <p:cNvPr id="13" name="TextBox 12"/>
          <p:cNvSpPr txBox="1"/>
          <p:nvPr/>
        </p:nvSpPr>
        <p:spPr>
          <a:xfrm>
            <a:off x="2148808" y="1638330"/>
            <a:ext cx="4480592" cy="523220"/>
          </a:xfrm>
          <a:prstGeom prst="rect">
            <a:avLst/>
          </a:prstGeom>
          <a:noFill/>
        </p:spPr>
        <p:txBody>
          <a:bodyPr wrap="square" rtlCol="0">
            <a:spAutoFit/>
          </a:bodyPr>
          <a:lstStyle/>
          <a:p>
            <a:r>
              <a:rPr lang="en-US" sz="2800" dirty="0" smtClean="0">
                <a:solidFill>
                  <a:srgbClr val="800000"/>
                </a:solidFill>
              </a:rPr>
              <a:t>Set of physical ``observables’’</a:t>
            </a:r>
            <a:endParaRPr lang="en-US" sz="2800" dirty="0">
              <a:solidFill>
                <a:srgbClr val="80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3407556" y="3048713"/>
                <a:ext cx="4745843" cy="523220"/>
              </a:xfrm>
              <a:prstGeom prst="rect">
                <a:avLst/>
              </a:prstGeom>
              <a:noFill/>
            </p:spPr>
            <p:txBody>
              <a:bodyPr wrap="square" rtlCol="0">
                <a:spAutoFit/>
              </a:bodyPr>
              <a:lstStyle/>
              <a:p>
                <a:r>
                  <a:rPr lang="en-US" sz="2800" dirty="0" smtClean="0">
                    <a:solidFill>
                      <a:srgbClr val="7030A0"/>
                    </a:solidFill>
                  </a:rPr>
                  <a:t>Probability measures on </a:t>
                </a:r>
                <a14:m>
                  <m:oMath xmlns:m="http://schemas.openxmlformats.org/officeDocument/2006/math">
                    <m:r>
                      <a:rPr lang="en-US" sz="2800" i="1" dirty="0" smtClean="0">
                        <a:solidFill>
                          <a:srgbClr val="7030A0"/>
                        </a:solidFill>
                        <a:latin typeface="Cambria Math" panose="02040503050406030204" pitchFamily="18" charset="0"/>
                        <a:ea typeface="Cambria Math" panose="02040503050406030204" pitchFamily="18" charset="0"/>
                      </a:rPr>
                      <m:t>ℝ</m:t>
                    </m:r>
                  </m:oMath>
                </a14:m>
                <a:r>
                  <a:rPr lang="en-US" sz="2800" dirty="0" smtClean="0">
                    <a:solidFill>
                      <a:srgbClr val="7030A0"/>
                    </a:solidFill>
                  </a:rPr>
                  <a:t>. </a:t>
                </a:r>
                <a:endParaRPr lang="en-US" sz="2800" dirty="0">
                  <a:solidFill>
                    <a:srgbClr val="7030A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407556" y="3048713"/>
                <a:ext cx="4745843" cy="523220"/>
              </a:xfrm>
              <a:prstGeom prst="rect">
                <a:avLst/>
              </a:prstGeom>
              <a:blipFill rotWithShape="0">
                <a:blip r:embed="rId15"/>
                <a:stretch>
                  <a:fillRect l="-2699" t="-10465" b="-32558"/>
                </a:stretch>
              </a:blipFill>
            </p:spPr>
            <p:txBody>
              <a:bodyPr/>
              <a:lstStyle/>
              <a:p>
                <a:r>
                  <a:rPr lang="en-US">
                    <a:noFill/>
                  </a:rPr>
                  <a:t> </a:t>
                </a:r>
              </a:p>
            </p:txBody>
          </p:sp>
        </mc:Fallback>
      </mc:AlternateContent>
      <p:pic>
        <p:nvPicPr>
          <p:cNvPr id="7" name="Picture 6"/>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4230866" y="4879906"/>
            <a:ext cx="1941333" cy="502857"/>
          </a:xfrm>
          <a:prstGeom prst="rect">
            <a:avLst/>
          </a:prstGeom>
        </p:spPr>
      </p:pic>
      <p:sp>
        <p:nvSpPr>
          <p:cNvPr id="16" name="TextBox 15"/>
          <p:cNvSpPr txBox="1"/>
          <p:nvPr/>
        </p:nvSpPr>
        <p:spPr>
          <a:xfrm>
            <a:off x="304800" y="5732844"/>
            <a:ext cx="9065514" cy="954107"/>
          </a:xfrm>
          <a:prstGeom prst="rect">
            <a:avLst/>
          </a:prstGeom>
          <a:noFill/>
        </p:spPr>
        <p:txBody>
          <a:bodyPr wrap="square" rtlCol="0">
            <a:spAutoFit/>
          </a:bodyPr>
          <a:lstStyle/>
          <a:p>
            <a:r>
              <a:rPr lang="en-US" sz="2800" dirty="0">
                <a:solidFill>
                  <a:srgbClr val="0033CC"/>
                </a:solidFill>
              </a:rPr>
              <a:t>i</a:t>
            </a:r>
            <a:r>
              <a:rPr lang="en-US" sz="2800" dirty="0" smtClean="0">
                <a:solidFill>
                  <a:srgbClr val="0033CC"/>
                </a:solidFill>
              </a:rPr>
              <a:t>s the probability that a measurement of the observable </a:t>
            </a:r>
            <a:r>
              <a:rPr lang="en-US" sz="2800" dirty="0" smtClean="0">
                <a:solidFill>
                  <a:srgbClr val="800000"/>
                </a:solidFill>
              </a:rPr>
              <a:t>O</a:t>
            </a:r>
            <a:r>
              <a:rPr lang="en-US" sz="2800" dirty="0" smtClean="0">
                <a:solidFill>
                  <a:srgbClr val="0033CC"/>
                </a:solidFill>
              </a:rPr>
              <a:t> </a:t>
            </a:r>
          </a:p>
          <a:p>
            <a:r>
              <a:rPr lang="en-US" sz="2800" dirty="0" smtClean="0">
                <a:solidFill>
                  <a:srgbClr val="0033CC"/>
                </a:solidFill>
              </a:rPr>
              <a:t>in the state </a:t>
            </a:r>
            <a:r>
              <a:rPr lang="en-US" sz="2800" dirty="0" smtClean="0">
                <a:solidFill>
                  <a:srgbClr val="FF0000"/>
                </a:solidFill>
              </a:rPr>
              <a:t>s</a:t>
            </a:r>
            <a:r>
              <a:rPr lang="en-US" sz="2800" dirty="0" smtClean="0">
                <a:solidFill>
                  <a:srgbClr val="0033CC"/>
                </a:solidFill>
              </a:rPr>
              <a:t> has value between </a:t>
            </a:r>
            <a:r>
              <a:rPr lang="en-US" sz="2800" dirty="0">
                <a:solidFill>
                  <a:srgbClr val="0033CC"/>
                </a:solidFill>
              </a:rPr>
              <a:t>r</a:t>
            </a:r>
            <a:r>
              <a:rPr lang="en-US" sz="2800" baseline="-25000" dirty="0" smtClean="0">
                <a:solidFill>
                  <a:srgbClr val="0033CC"/>
                </a:solidFill>
              </a:rPr>
              <a:t>1</a:t>
            </a:r>
            <a:r>
              <a:rPr lang="en-US" sz="2800" dirty="0" smtClean="0">
                <a:solidFill>
                  <a:srgbClr val="0033CC"/>
                </a:solidFill>
              </a:rPr>
              <a:t> and </a:t>
            </a:r>
            <a:r>
              <a:rPr lang="en-US" sz="2800" dirty="0">
                <a:solidFill>
                  <a:srgbClr val="0033CC"/>
                </a:solidFill>
              </a:rPr>
              <a:t>r</a:t>
            </a:r>
            <a:r>
              <a:rPr lang="en-US" sz="2800" baseline="-25000" dirty="0" smtClean="0">
                <a:solidFill>
                  <a:srgbClr val="0033CC"/>
                </a:solidFill>
              </a:rPr>
              <a:t>2</a:t>
            </a:r>
            <a:r>
              <a:rPr lang="en-US" sz="2800" dirty="0" smtClean="0">
                <a:solidFill>
                  <a:srgbClr val="0033CC"/>
                </a:solidFill>
              </a:rPr>
              <a:t> . </a:t>
            </a:r>
            <a:endParaRPr lang="en-US" sz="2800" dirty="0">
              <a:solidFill>
                <a:srgbClr val="0033CC"/>
              </a:solidFill>
            </a:endParaRPr>
          </a:p>
        </p:txBody>
      </p:sp>
      <p:pic>
        <p:nvPicPr>
          <p:cNvPr id="6" name="Picture 5"/>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5063627" y="3820861"/>
            <a:ext cx="2217144" cy="377143"/>
          </a:xfrm>
          <a:prstGeom prst="rect">
            <a:avLst/>
          </a:prstGeom>
        </p:spPr>
      </p:pic>
      <p:pic>
        <p:nvPicPr>
          <p:cNvPr id="17" name="Picture 16"/>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1199138" y="3862850"/>
            <a:ext cx="1718858" cy="377143"/>
          </a:xfrm>
          <a:prstGeom prst="rect">
            <a:avLst/>
          </a:prstGeom>
        </p:spPr>
      </p:pic>
      <p:sp>
        <p:nvSpPr>
          <p:cNvPr id="4" name="Right Arrow 3"/>
          <p:cNvSpPr/>
          <p:nvPr/>
        </p:nvSpPr>
        <p:spPr>
          <a:xfrm>
            <a:off x="3407556" y="3876857"/>
            <a:ext cx="1260578" cy="263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370564" y="4943745"/>
            <a:ext cx="2665144" cy="377143"/>
          </a:xfrm>
          <a:prstGeom prst="rect">
            <a:avLst/>
          </a:prstGeom>
        </p:spPr>
      </p:pic>
      <p:pic>
        <p:nvPicPr>
          <p:cNvPr id="8" name="Picture 7"/>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6248400" y="4879906"/>
            <a:ext cx="1709714" cy="502857"/>
          </a:xfrm>
          <a:prstGeom prst="rect">
            <a:avLst/>
          </a:prstGeom>
        </p:spPr>
      </p:pic>
      <p:sp>
        <p:nvSpPr>
          <p:cNvPr id="9" name="Slide Number Placeholder 8"/>
          <p:cNvSpPr>
            <a:spLocks noGrp="1"/>
          </p:cNvSpPr>
          <p:nvPr>
            <p:ph type="sldNum" sz="quarter" idx="12"/>
          </p:nvPr>
        </p:nvSpPr>
        <p:spPr/>
        <p:txBody>
          <a:bodyPr/>
          <a:lstStyle/>
          <a:p>
            <a:fld id="{CD9D29B0-BEC8-4D3C-8B11-487DD25536DB}" type="slidenum">
              <a:rPr lang="en-US" smtClean="0"/>
              <a:t>22</a:t>
            </a:fld>
            <a:endParaRPr lang="en-US"/>
          </a:p>
        </p:txBody>
      </p:sp>
    </p:spTree>
    <p:extLst>
      <p:ext uri="{BB962C8B-B14F-4D97-AF65-F5344CB8AC3E}">
        <p14:creationId xmlns:p14="http://schemas.microsoft.com/office/powerpoint/2010/main" val="131676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3"/>
            <a:ext cx="8229600" cy="1143000"/>
          </a:xfrm>
        </p:spPr>
        <p:txBody>
          <a:bodyPr>
            <a:normAutofit/>
          </a:bodyPr>
          <a:lstStyle/>
          <a:p>
            <a:r>
              <a:rPr lang="en-US" sz="6600" dirty="0" smtClean="0">
                <a:latin typeface="Bookman Old Style" charset="0"/>
                <a:ea typeface="Bookman Old Style" charset="0"/>
                <a:cs typeface="Bookman Old Style" charset="0"/>
              </a:rPr>
              <a:t>Chapter Three</a:t>
            </a:r>
            <a:endParaRPr lang="en-US" sz="6600" dirty="0">
              <a:latin typeface="Bookman Old Style" charset="0"/>
              <a:ea typeface="Bookman Old Style" charset="0"/>
              <a:cs typeface="Bookman Old Style" charset="0"/>
            </a:endParaRPr>
          </a:p>
        </p:txBody>
      </p:sp>
      <p:sp>
        <p:nvSpPr>
          <p:cNvPr id="3" name="TextBox 2"/>
          <p:cNvSpPr txBox="1"/>
          <p:nvPr/>
        </p:nvSpPr>
        <p:spPr>
          <a:xfrm>
            <a:off x="0" y="1752600"/>
            <a:ext cx="9144000" cy="1938992"/>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QUANTUM SYSTEMS– CONTINUOUS FAMILIES – </a:t>
            </a:r>
          </a:p>
          <a:p>
            <a:r>
              <a:rPr lang="en-US" sz="2400" dirty="0" smtClean="0">
                <a:latin typeface="Bookman Old Style" charset="0"/>
                <a:ea typeface="Bookman Old Style" charset="0"/>
                <a:cs typeface="Bookman Old Style" charset="0"/>
              </a:rPr>
              <a:t> - ALL IN THE FAMILY – NONCOMMUTATIVE GEOMETRY – </a:t>
            </a:r>
          </a:p>
          <a:p>
            <a:r>
              <a:rPr lang="en-US" sz="2400" dirty="0" smtClean="0">
                <a:latin typeface="Bookman Old Style" charset="0"/>
                <a:ea typeface="Bookman Old Style" charset="0"/>
                <a:cs typeface="Bookman Old Style" charset="0"/>
              </a:rPr>
              <a:t>       - HILBERT MODULES - A BORN RULE AT LAST -  </a:t>
            </a:r>
          </a:p>
          <a:p>
            <a:r>
              <a:rPr lang="en-US" sz="2400" dirty="0">
                <a:latin typeface="Bookman Old Style" charset="0"/>
                <a:ea typeface="Bookman Old Style" charset="0"/>
                <a:cs typeface="Bookman Old Style" charset="0"/>
              </a:rPr>
              <a:t> </a:t>
            </a:r>
            <a:r>
              <a:rPr lang="en-US" sz="2400" dirty="0" smtClean="0">
                <a:latin typeface="Bookman Old Style" charset="0"/>
                <a:ea typeface="Bookman Old Style" charset="0"/>
                <a:cs typeface="Bookman Old Style" charset="0"/>
              </a:rPr>
              <a:t>             - QUANTUM INFORMATION THEORY – </a:t>
            </a:r>
            <a:r>
              <a:rPr lang="en-US" sz="2400" dirty="0">
                <a:latin typeface="Bookman Old Style" charset="0"/>
                <a:ea typeface="Bookman Old Style" charset="0"/>
                <a:cs typeface="Bookman Old Style" charset="0"/>
              </a:rPr>
              <a:t> </a:t>
            </a:r>
          </a:p>
          <a:p>
            <a:r>
              <a:rPr lang="en-US" sz="2400" dirty="0" smtClean="0">
                <a:latin typeface="Bookman Old Style" charset="0"/>
                <a:ea typeface="Bookman Old Style" charset="0"/>
                <a:cs typeface="Bookman Old Style" charset="0"/>
              </a:rPr>
              <a:t>                    - HEXAGONS &amp; PENTAGONS</a:t>
            </a:r>
            <a:endParaRPr lang="en-US" sz="2400" dirty="0">
              <a:latin typeface="Bookman Old Style" charset="0"/>
              <a:ea typeface="Bookman Old Style" charset="0"/>
              <a:cs typeface="Bookman Old Style" charset="0"/>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23</a:t>
            </a:fld>
            <a:endParaRPr lang="en-US"/>
          </a:p>
        </p:txBody>
      </p:sp>
    </p:spTree>
    <p:extLst>
      <p:ext uri="{BB962C8B-B14F-4D97-AF65-F5344CB8AC3E}">
        <p14:creationId xmlns:p14="http://schemas.microsoft.com/office/powerpoint/2010/main" val="9320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7"/>
            <a:ext cx="8229600" cy="1143000"/>
          </a:xfrm>
        </p:spPr>
        <p:txBody>
          <a:bodyPr/>
          <a:lstStyle/>
          <a:p>
            <a:r>
              <a:rPr lang="en-US" dirty="0" smtClean="0"/>
              <a:t>3D QHE </a:t>
            </a:r>
            <a:endParaRPr lang="en-US" dirty="0"/>
          </a:p>
        </p:txBody>
      </p:sp>
      <p:sp>
        <p:nvSpPr>
          <p:cNvPr id="4" name="TextBox 3"/>
          <p:cNvSpPr txBox="1"/>
          <p:nvPr/>
        </p:nvSpPr>
        <p:spPr>
          <a:xfrm>
            <a:off x="864140" y="2542907"/>
            <a:ext cx="7620000" cy="1077218"/>
          </a:xfrm>
          <a:prstGeom prst="rect">
            <a:avLst/>
          </a:prstGeom>
          <a:noFill/>
        </p:spPr>
        <p:txBody>
          <a:bodyPr wrap="square" rtlCol="0">
            <a:spAutoFit/>
          </a:bodyPr>
          <a:lstStyle/>
          <a:p>
            <a:r>
              <a:rPr lang="en-US" sz="3200" dirty="0" smtClean="0">
                <a:solidFill>
                  <a:srgbClr val="7030A0"/>
                </a:solidFill>
              </a:rPr>
              <a:t>Dislocations support chiral modes and give physical realizations of surface defects</a:t>
            </a:r>
            <a:r>
              <a:rPr lang="en-US" sz="3200" dirty="0">
                <a:solidFill>
                  <a:srgbClr val="7030A0"/>
                </a:solidFill>
              </a:rPr>
              <a:t>:</a:t>
            </a: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2408"/>
            <a:ext cx="3175000" cy="1016000"/>
          </a:xfrm>
          <a:prstGeom prst="rect">
            <a:avLst/>
          </a:prstGeom>
        </p:spPr>
      </p:pic>
      <p:sp>
        <p:nvSpPr>
          <p:cNvPr id="6" name="TextBox 5"/>
          <p:cNvSpPr txBox="1"/>
          <p:nvPr/>
        </p:nvSpPr>
        <p:spPr>
          <a:xfrm>
            <a:off x="5326380" y="1328207"/>
            <a:ext cx="2971800" cy="646331"/>
          </a:xfrm>
          <a:prstGeom prst="rect">
            <a:avLst/>
          </a:prstGeom>
          <a:noFill/>
        </p:spPr>
        <p:txBody>
          <a:bodyPr wrap="square" rtlCol="0">
            <a:spAutoFit/>
          </a:bodyPr>
          <a:lstStyle/>
          <a:p>
            <a:r>
              <a:rPr lang="en-US" dirty="0" smtClean="0"/>
              <a:t>B. </a:t>
            </a:r>
            <a:r>
              <a:rPr lang="en-US" dirty="0" err="1" smtClean="0"/>
              <a:t>Halperin</a:t>
            </a:r>
            <a:r>
              <a:rPr lang="en-US" dirty="0" smtClean="0"/>
              <a:t> 1987; </a:t>
            </a:r>
            <a:r>
              <a:rPr lang="en-US" dirty="0" err="1" smtClean="0"/>
              <a:t>Kohmoto,Halperin</a:t>
            </a:r>
            <a:r>
              <a:rPr lang="en-US" dirty="0" smtClean="0"/>
              <a:t>, Wu 1992</a:t>
            </a:r>
            <a:endParaRPr lang="en-US" dirty="0"/>
          </a:p>
        </p:txBody>
      </p:sp>
      <p:pic>
        <p:nvPicPr>
          <p:cNvPr id="8" name="Picture 7"/>
          <p:cNvPicPr>
            <a:picLocks noChangeAspect="1"/>
          </p:cNvPicPr>
          <p:nvPr/>
        </p:nvPicPr>
        <p:blipFill>
          <a:blip r:embed="rId4"/>
          <a:stretch>
            <a:fillRect/>
          </a:stretch>
        </p:blipFill>
        <p:spPr>
          <a:xfrm>
            <a:off x="381000" y="3869766"/>
            <a:ext cx="2667000" cy="2762872"/>
          </a:xfrm>
          <a:prstGeom prst="rect">
            <a:avLst/>
          </a:prstGeom>
        </p:spPr>
      </p:pic>
      <p:pic>
        <p:nvPicPr>
          <p:cNvPr id="10" name="Picture 9"/>
          <p:cNvPicPr>
            <a:picLocks noChangeAspect="1"/>
          </p:cNvPicPr>
          <p:nvPr/>
        </p:nvPicPr>
        <p:blipFill>
          <a:blip r:embed="rId5"/>
          <a:stretch>
            <a:fillRect/>
          </a:stretch>
        </p:blipFill>
        <p:spPr>
          <a:xfrm>
            <a:off x="3407032" y="4525301"/>
            <a:ext cx="1244600" cy="469900"/>
          </a:xfrm>
          <a:prstGeom prst="rect">
            <a:avLst/>
          </a:prstGeom>
        </p:spPr>
      </p:pic>
      <p:sp>
        <p:nvSpPr>
          <p:cNvPr id="11" name="Right Brace 10"/>
          <p:cNvSpPr/>
          <p:nvPr/>
        </p:nvSpPr>
        <p:spPr>
          <a:xfrm>
            <a:off x="3048000" y="4599094"/>
            <a:ext cx="228600" cy="419601"/>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5461000" y="4509842"/>
            <a:ext cx="1092200" cy="520700"/>
          </a:xfrm>
          <a:prstGeom prst="rect">
            <a:avLst/>
          </a:prstGeom>
        </p:spPr>
      </p:pic>
      <p:sp>
        <p:nvSpPr>
          <p:cNvPr id="17" name="TextBox 16"/>
          <p:cNvSpPr txBox="1"/>
          <p:nvPr/>
        </p:nvSpPr>
        <p:spPr>
          <a:xfrm>
            <a:off x="6740430" y="4547284"/>
            <a:ext cx="2260060" cy="523220"/>
          </a:xfrm>
          <a:prstGeom prst="rect">
            <a:avLst/>
          </a:prstGeom>
          <a:noFill/>
        </p:spPr>
        <p:txBody>
          <a:bodyPr wrap="square" rtlCol="0">
            <a:spAutoFit/>
          </a:bodyPr>
          <a:lstStyle/>
          <a:p>
            <a:r>
              <a:rPr lang="en-US" sz="2800" smtClean="0">
                <a:solidFill>
                  <a:srgbClr val="0033CC"/>
                </a:solidFill>
              </a:rPr>
              <a:t>chiral bosons. </a:t>
            </a:r>
            <a:endParaRPr lang="en-US" sz="2800">
              <a:solidFill>
                <a:srgbClr val="0033CC"/>
              </a:solidFill>
            </a:endParaRPr>
          </a:p>
        </p:txBody>
      </p:sp>
      <p:sp>
        <p:nvSpPr>
          <p:cNvPr id="18" name="TextBox 17"/>
          <p:cNvSpPr txBox="1"/>
          <p:nvPr/>
        </p:nvSpPr>
        <p:spPr>
          <a:xfrm>
            <a:off x="3644900" y="5773035"/>
            <a:ext cx="4724400" cy="707886"/>
          </a:xfrm>
          <a:prstGeom prst="rect">
            <a:avLst/>
          </a:prstGeom>
          <a:noFill/>
        </p:spPr>
        <p:txBody>
          <a:bodyPr wrap="square" rtlCol="0">
            <a:spAutoFit/>
          </a:bodyPr>
          <a:lstStyle/>
          <a:p>
            <a:r>
              <a:rPr lang="en-US" sz="2000" dirty="0" smtClean="0"/>
              <a:t>Closely related: Ran, Zhang, </a:t>
            </a:r>
            <a:r>
              <a:rPr lang="en-US" sz="2000" dirty="0" err="1" smtClean="0"/>
              <a:t>Vishwanath</a:t>
            </a:r>
            <a:r>
              <a:rPr lang="en-US" sz="2000" dirty="0" smtClean="0"/>
              <a:t> 2008 &amp; </a:t>
            </a:r>
            <a:r>
              <a:rPr lang="en-US" sz="2000" dirty="0" err="1" smtClean="0"/>
              <a:t>Bulmash</a:t>
            </a:r>
            <a:r>
              <a:rPr lang="en-US" sz="2000" dirty="0" smtClean="0"/>
              <a:t>, </a:t>
            </a:r>
            <a:r>
              <a:rPr lang="en-US" sz="2000" dirty="0" err="1" smtClean="0"/>
              <a:t>Hosur</a:t>
            </a:r>
            <a:r>
              <a:rPr lang="en-US" sz="2000" dirty="0" smtClean="0"/>
              <a:t>, Zhang, Qi 2015 </a:t>
            </a:r>
            <a:endParaRPr lang="en-US" sz="2000" dirty="0"/>
          </a:p>
        </p:txBody>
      </p:sp>
      <p:sp>
        <p:nvSpPr>
          <p:cNvPr id="3" name="Slide Number Placeholder 2"/>
          <p:cNvSpPr>
            <a:spLocks noGrp="1"/>
          </p:cNvSpPr>
          <p:nvPr>
            <p:ph type="sldNum" sz="quarter" idx="12"/>
          </p:nvPr>
        </p:nvSpPr>
        <p:spPr/>
        <p:txBody>
          <a:bodyPr/>
          <a:lstStyle/>
          <a:p>
            <a:fld id="{CD9D29B0-BEC8-4D3C-8B11-487DD25536DB}" type="slidenum">
              <a:rPr lang="en-US" smtClean="0"/>
              <a:t>24</a:t>
            </a:fld>
            <a:endParaRPr lang="en-US"/>
          </a:p>
        </p:txBody>
      </p:sp>
    </p:spTree>
    <p:extLst>
      <p:ext uri="{BB962C8B-B14F-4D97-AF65-F5344CB8AC3E}">
        <p14:creationId xmlns:p14="http://schemas.microsoft.com/office/powerpoint/2010/main" val="181462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animBg="1"/>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472"/>
            <a:ext cx="8229600" cy="1143000"/>
          </a:xfrm>
        </p:spPr>
        <p:txBody>
          <a:bodyPr/>
          <a:lstStyle/>
          <a:p>
            <a:r>
              <a:rPr lang="en-US" dirty="0" smtClean="0"/>
              <a:t>Dependence Of </a:t>
            </a:r>
            <a:r>
              <a:rPr lang="en-US" dirty="0" err="1" smtClean="0"/>
              <a:t>Axion</a:t>
            </a:r>
            <a:r>
              <a:rPr lang="en-US" dirty="0" smtClean="0"/>
              <a:t> Angle On x</a:t>
            </a:r>
            <a:r>
              <a:rPr lang="en-US" baseline="-25000" dirty="0" smtClean="0"/>
              <a:t>0</a:t>
            </a:r>
            <a:endParaRPr lang="en-US" baseline="-25000" dirty="0"/>
          </a:p>
        </p:txBody>
      </p:sp>
      <p:pic>
        <p:nvPicPr>
          <p:cNvPr id="4" name="Picture 3"/>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38200" y="1444742"/>
            <a:ext cx="7999997" cy="464000"/>
          </a:xfrm>
          <a:prstGeom prst="rect">
            <a:avLst/>
          </a:prstGeom>
        </p:spPr>
      </p:pic>
      <p:pic>
        <p:nvPicPr>
          <p:cNvPr id="9" name="Picture 8"/>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231336" y="3353213"/>
            <a:ext cx="6735238" cy="512000"/>
          </a:xfrm>
          <a:prstGeom prst="rect">
            <a:avLst/>
          </a:prstGeom>
        </p:spPr>
      </p:pic>
      <p:pic>
        <p:nvPicPr>
          <p:cNvPr id="12" name="Picture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11907" y="4571566"/>
            <a:ext cx="8774095" cy="615619"/>
          </a:xfrm>
          <a:prstGeom prst="rect">
            <a:avLst/>
          </a:prstGeom>
        </p:spPr>
      </p:pic>
      <p:sp>
        <p:nvSpPr>
          <p:cNvPr id="5" name="TextBox 4"/>
          <p:cNvSpPr txBox="1"/>
          <p:nvPr/>
        </p:nvSpPr>
        <p:spPr>
          <a:xfrm>
            <a:off x="2194677" y="5528625"/>
            <a:ext cx="6781800" cy="1200329"/>
          </a:xfrm>
          <a:prstGeom prst="rect">
            <a:avLst/>
          </a:prstGeom>
          <a:noFill/>
        </p:spPr>
        <p:txBody>
          <a:bodyPr wrap="square" rtlCol="0">
            <a:spAutoFit/>
          </a:bodyPr>
          <a:lstStyle/>
          <a:p>
            <a:r>
              <a:rPr lang="en-US" sz="3600" dirty="0" smtClean="0">
                <a:solidFill>
                  <a:srgbClr val="FF0000"/>
                </a:solidFill>
              </a:rPr>
              <a:t>QHE in the </a:t>
            </a:r>
            <a:r>
              <a:rPr lang="en-US" sz="3600" i="1" u="sng" dirty="0" smtClean="0">
                <a:solidFill>
                  <a:srgbClr val="FF0000"/>
                </a:solidFill>
              </a:rPr>
              <a:t>bulk</a:t>
            </a:r>
            <a:r>
              <a:rPr lang="en-US" sz="3600" dirty="0" smtClean="0">
                <a:solidFill>
                  <a:srgbClr val="FF0000"/>
                </a:solidFill>
              </a:rPr>
              <a:t> of the ``insulator’’ in the planes orthogonal to  </a:t>
            </a:r>
            <a:endParaRPr lang="en-US" sz="3600" dirty="0">
              <a:solidFill>
                <a:srgbClr val="FF0000"/>
              </a:solidFill>
            </a:endParaRPr>
          </a:p>
        </p:txBody>
      </p:sp>
      <p:sp>
        <p:nvSpPr>
          <p:cNvPr id="7" name="Right Arrow 6"/>
          <p:cNvSpPr/>
          <p:nvPr/>
        </p:nvSpPr>
        <p:spPr>
          <a:xfrm>
            <a:off x="685800" y="5995232"/>
            <a:ext cx="9906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2851229" y="2389258"/>
            <a:ext cx="3289142" cy="441143"/>
          </a:xfrm>
          <a:prstGeom prst="rect">
            <a:avLst/>
          </a:prstGeom>
        </p:spPr>
      </p:pic>
      <p:pic>
        <p:nvPicPr>
          <p:cNvPr id="16" name="Picture 15"/>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7391400" y="6195263"/>
            <a:ext cx="271238" cy="368762"/>
          </a:xfrm>
          <a:prstGeom prst="rect">
            <a:avLst/>
          </a:prstGeom>
        </p:spPr>
      </p:pic>
      <p:sp>
        <p:nvSpPr>
          <p:cNvPr id="3" name="Slide Number Placeholder 2"/>
          <p:cNvSpPr>
            <a:spLocks noGrp="1"/>
          </p:cNvSpPr>
          <p:nvPr>
            <p:ph type="sldNum" sz="quarter" idx="12"/>
          </p:nvPr>
        </p:nvSpPr>
        <p:spPr/>
        <p:txBody>
          <a:bodyPr/>
          <a:lstStyle/>
          <a:p>
            <a:fld id="{CD9D29B0-BEC8-4D3C-8B11-487DD25536DB}" type="slidenum">
              <a:rPr lang="en-US" smtClean="0"/>
              <a:t>25</a:t>
            </a:fld>
            <a:endParaRPr lang="en-US"/>
          </a:p>
        </p:txBody>
      </p:sp>
    </p:spTree>
    <p:extLst>
      <p:ext uri="{BB962C8B-B14F-4D97-AF65-F5344CB8AC3E}">
        <p14:creationId xmlns:p14="http://schemas.microsoft.com/office/powerpoint/2010/main" val="22168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2125" y="1223300"/>
            <a:ext cx="8235427" cy="541714"/>
          </a:xfrm>
          <a:prstGeom prst="rect">
            <a:avLst/>
          </a:prstGeom>
        </p:spPr>
      </p:pic>
      <p:sp>
        <p:nvSpPr>
          <p:cNvPr id="6" name="TextBox 5"/>
          <p:cNvSpPr txBox="1"/>
          <p:nvPr/>
        </p:nvSpPr>
        <p:spPr>
          <a:xfrm>
            <a:off x="2188464" y="209744"/>
            <a:ext cx="6400800" cy="707886"/>
          </a:xfrm>
          <a:prstGeom prst="rect">
            <a:avLst/>
          </a:prstGeom>
          <a:noFill/>
        </p:spPr>
        <p:txBody>
          <a:bodyPr wrap="square" rtlCol="0">
            <a:spAutoFit/>
          </a:bodyPr>
          <a:lstStyle/>
          <a:p>
            <a:r>
              <a:rPr lang="en-US" sz="4000" dirty="0">
                <a:solidFill>
                  <a:srgbClr val="0033CC"/>
                </a:solidFill>
              </a:rPr>
              <a:t>E</a:t>
            </a:r>
            <a:r>
              <a:rPr lang="en-US" sz="4000" dirty="0" smtClean="0">
                <a:solidFill>
                  <a:srgbClr val="0033CC"/>
                </a:solidFill>
              </a:rPr>
              <a:t>lectric polarization: </a:t>
            </a:r>
            <a:endParaRPr lang="en-US" sz="4000" dirty="0">
              <a:solidFill>
                <a:srgbClr val="0033CC"/>
              </a:solidFill>
            </a:endParaRPr>
          </a:p>
        </p:txBody>
      </p:sp>
      <p:sp>
        <p:nvSpPr>
          <p:cNvPr id="7" name="TextBox 6"/>
          <p:cNvSpPr txBox="1"/>
          <p:nvPr/>
        </p:nvSpPr>
        <p:spPr>
          <a:xfrm>
            <a:off x="2231136" y="1981992"/>
            <a:ext cx="6400800" cy="369332"/>
          </a:xfrm>
          <a:prstGeom prst="rect">
            <a:avLst/>
          </a:prstGeom>
          <a:noFill/>
        </p:spPr>
        <p:txBody>
          <a:bodyPr wrap="square" rtlCol="0">
            <a:spAutoFit/>
          </a:bodyPr>
          <a:lstStyle/>
          <a:p>
            <a:r>
              <a:rPr lang="en-US" dirty="0" smtClean="0"/>
              <a:t>[ King-Smith &amp; Vanderbilt (1993); </a:t>
            </a:r>
            <a:r>
              <a:rPr lang="en-US" dirty="0" err="1" smtClean="0"/>
              <a:t>Resta</a:t>
            </a:r>
            <a:r>
              <a:rPr lang="en-US" dirty="0"/>
              <a:t> </a:t>
            </a:r>
            <a:r>
              <a:rPr lang="en-US" dirty="0" smtClean="0"/>
              <a:t>(1994) ] </a:t>
            </a:r>
            <a:endParaRPr lang="en-US" dirty="0"/>
          </a:p>
        </p:txBody>
      </p:sp>
      <p:pic>
        <p:nvPicPr>
          <p:cNvPr id="3" name="Picture 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231136" y="3864164"/>
            <a:ext cx="3798857" cy="457143"/>
          </a:xfrm>
          <a:prstGeom prst="rect">
            <a:avLst/>
          </a:prstGeom>
        </p:spPr>
      </p:pic>
      <p:pic>
        <p:nvPicPr>
          <p:cNvPr id="4" name="Picture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488280" y="5016504"/>
            <a:ext cx="5083426" cy="461714"/>
          </a:xfrm>
          <a:prstGeom prst="rect">
            <a:avLst/>
          </a:prstGeom>
        </p:spPr>
      </p:pic>
      <p:sp>
        <p:nvSpPr>
          <p:cNvPr id="12" name="TextBox 11"/>
          <p:cNvSpPr txBox="1"/>
          <p:nvPr/>
        </p:nvSpPr>
        <p:spPr>
          <a:xfrm>
            <a:off x="1524000" y="6050404"/>
            <a:ext cx="6400800" cy="369332"/>
          </a:xfrm>
          <a:prstGeom prst="rect">
            <a:avLst/>
          </a:prstGeom>
          <a:noFill/>
        </p:spPr>
        <p:txBody>
          <a:bodyPr wrap="square" rtlCol="0">
            <a:spAutoFit/>
          </a:bodyPr>
          <a:lstStyle/>
          <a:p>
            <a:r>
              <a:rPr lang="en-US" dirty="0" smtClean="0"/>
              <a:t>[ Qi, Hughes, Zhang; </a:t>
            </a:r>
            <a:r>
              <a:rPr lang="en-US" dirty="0" err="1" smtClean="0"/>
              <a:t>Essin</a:t>
            </a:r>
            <a:r>
              <a:rPr lang="en-US" dirty="0" smtClean="0"/>
              <a:t>, Joel Moore, Vanderbilt ] </a:t>
            </a:r>
            <a:endParaRPr lang="en-US" dirty="0"/>
          </a:p>
        </p:txBody>
      </p:sp>
      <p:sp>
        <p:nvSpPr>
          <p:cNvPr id="14" name="TextBox 13"/>
          <p:cNvSpPr txBox="1"/>
          <p:nvPr/>
        </p:nvSpPr>
        <p:spPr>
          <a:xfrm>
            <a:off x="1289438" y="2756090"/>
            <a:ext cx="6400800" cy="707886"/>
          </a:xfrm>
          <a:prstGeom prst="rect">
            <a:avLst/>
          </a:prstGeom>
          <a:noFill/>
        </p:spPr>
        <p:txBody>
          <a:bodyPr wrap="square" rtlCol="0">
            <a:spAutoFit/>
          </a:bodyPr>
          <a:lstStyle/>
          <a:p>
            <a:r>
              <a:rPr lang="en-US" sz="4000" dirty="0" err="1" smtClean="0">
                <a:solidFill>
                  <a:srgbClr val="FF0000"/>
                </a:solidFill>
              </a:rPr>
              <a:t>Magnetoelectric</a:t>
            </a:r>
            <a:r>
              <a:rPr lang="en-US" sz="4000" dirty="0" smtClean="0">
                <a:solidFill>
                  <a:srgbClr val="FF0000"/>
                </a:solidFill>
              </a:rPr>
              <a:t> Polarizability</a:t>
            </a:r>
            <a:endParaRPr lang="en-US" sz="4000" dirty="0">
              <a:solidFill>
                <a:srgbClr val="FF0000"/>
              </a:solidFill>
            </a:endParaRPr>
          </a:p>
        </p:txBody>
      </p:sp>
      <p:sp>
        <p:nvSpPr>
          <p:cNvPr id="5" name="Oval 4"/>
          <p:cNvSpPr/>
          <p:nvPr/>
        </p:nvSpPr>
        <p:spPr>
          <a:xfrm>
            <a:off x="4419600" y="917630"/>
            <a:ext cx="2895600" cy="1064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4954998"/>
            <a:ext cx="2362200" cy="523220"/>
          </a:xfrm>
          <a:prstGeom prst="rect">
            <a:avLst/>
          </a:prstGeom>
          <a:noFill/>
        </p:spPr>
        <p:txBody>
          <a:bodyPr wrap="square" rtlCol="0">
            <a:spAutoFit/>
          </a:bodyPr>
          <a:lstStyle/>
          <a:p>
            <a:r>
              <a:rPr lang="en-US" sz="2800" dirty="0" smtClean="0">
                <a:solidFill>
                  <a:srgbClr val="FF0000"/>
                </a:solidFill>
              </a:rPr>
              <a:t>``</a:t>
            </a:r>
            <a:r>
              <a:rPr lang="en-US" sz="2800" dirty="0" err="1" smtClean="0">
                <a:solidFill>
                  <a:srgbClr val="FF0000"/>
                </a:solidFill>
              </a:rPr>
              <a:t>Axion</a:t>
            </a:r>
            <a:r>
              <a:rPr lang="en-US" sz="2800" dirty="0" smtClean="0">
                <a:solidFill>
                  <a:srgbClr val="FF0000"/>
                </a:solidFill>
              </a:rPr>
              <a:t> angle’’</a:t>
            </a:r>
            <a:endParaRPr lang="en-US" sz="2800" dirty="0">
              <a:solidFill>
                <a:srgbClr val="FF0000"/>
              </a:solidFill>
            </a:endParaRPr>
          </a:p>
        </p:txBody>
      </p:sp>
      <p:sp>
        <p:nvSpPr>
          <p:cNvPr id="9" name="Slide Number Placeholder 8"/>
          <p:cNvSpPr>
            <a:spLocks noGrp="1"/>
          </p:cNvSpPr>
          <p:nvPr>
            <p:ph type="sldNum" sz="quarter" idx="12"/>
          </p:nvPr>
        </p:nvSpPr>
        <p:spPr/>
        <p:txBody>
          <a:bodyPr/>
          <a:lstStyle/>
          <a:p>
            <a:fld id="{CD9D29B0-BEC8-4D3C-8B11-487DD25536DB}" type="slidenum">
              <a:rPr lang="en-US" smtClean="0"/>
              <a:t>26</a:t>
            </a:fld>
            <a:endParaRPr lang="en-US"/>
          </a:p>
        </p:txBody>
      </p:sp>
    </p:spTree>
    <p:extLst>
      <p:ext uri="{BB962C8B-B14F-4D97-AF65-F5344CB8AC3E}">
        <p14:creationId xmlns:p14="http://schemas.microsoft.com/office/powerpoint/2010/main" val="389108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Berry Connections For Insulators</a:t>
            </a:r>
            <a:endParaRPr lang="en-US" dirty="0"/>
          </a:p>
        </p:txBody>
      </p:sp>
      <p:pic>
        <p:nvPicPr>
          <p:cNvPr id="4" name="Picture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111193" y="2908787"/>
            <a:ext cx="4211809" cy="499809"/>
          </a:xfrm>
          <a:prstGeom prst="rect">
            <a:avLst/>
          </a:prstGeom>
        </p:spPr>
      </p:pic>
      <p:pic>
        <p:nvPicPr>
          <p:cNvPr id="5" name="Picture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371600" y="3807729"/>
            <a:ext cx="6000760" cy="512000"/>
          </a:xfrm>
          <a:prstGeom prst="rect">
            <a:avLst/>
          </a:prstGeom>
        </p:spPr>
      </p:pic>
      <p:sp>
        <p:nvSpPr>
          <p:cNvPr id="10" name="TextBox 9"/>
          <p:cNvSpPr txBox="1"/>
          <p:nvPr/>
        </p:nvSpPr>
        <p:spPr>
          <a:xfrm>
            <a:off x="3629025" y="4595249"/>
            <a:ext cx="6400800" cy="646331"/>
          </a:xfrm>
          <a:prstGeom prst="rect">
            <a:avLst/>
          </a:prstGeom>
          <a:noFill/>
        </p:spPr>
        <p:txBody>
          <a:bodyPr wrap="square" rtlCol="0">
            <a:spAutoFit/>
          </a:bodyPr>
          <a:lstStyle/>
          <a:p>
            <a:r>
              <a:rPr lang="en-US" sz="3600" dirty="0" smtClean="0">
                <a:solidFill>
                  <a:srgbClr val="00B050"/>
                </a:solidFill>
              </a:rPr>
              <a:t>So what? </a:t>
            </a:r>
            <a:endParaRPr lang="en-US" sz="3600" dirty="0">
              <a:solidFill>
                <a:srgbClr val="00B050"/>
              </a:solidFill>
            </a:endParaRPr>
          </a:p>
        </p:txBody>
      </p:sp>
      <p:pic>
        <p:nvPicPr>
          <p:cNvPr id="9" name="Picture 8"/>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371635" y="5280618"/>
            <a:ext cx="4216000" cy="530667"/>
          </a:xfrm>
          <a:prstGeom prst="rect">
            <a:avLst/>
          </a:prstGeom>
        </p:spPr>
      </p:pic>
      <p:sp>
        <p:nvSpPr>
          <p:cNvPr id="13" name="TextBox 12"/>
          <p:cNvSpPr txBox="1"/>
          <p:nvPr/>
        </p:nvSpPr>
        <p:spPr>
          <a:xfrm>
            <a:off x="2655787" y="6106785"/>
            <a:ext cx="6400800" cy="584775"/>
          </a:xfrm>
          <a:prstGeom prst="rect">
            <a:avLst/>
          </a:prstGeom>
          <a:noFill/>
        </p:spPr>
        <p:txBody>
          <a:bodyPr wrap="square" rtlCol="0">
            <a:spAutoFit/>
          </a:bodyPr>
          <a:lstStyle/>
          <a:p>
            <a:r>
              <a:rPr lang="en-US" sz="3200" dirty="0" smtClean="0">
                <a:solidFill>
                  <a:srgbClr val="00B050"/>
                </a:solidFill>
              </a:rPr>
              <a:t>All </a:t>
            </a:r>
            <a:r>
              <a:rPr lang="en-US" sz="3200" dirty="0" err="1" smtClean="0">
                <a:solidFill>
                  <a:srgbClr val="00B050"/>
                </a:solidFill>
              </a:rPr>
              <a:t>Chern</a:t>
            </a:r>
            <a:r>
              <a:rPr lang="en-US" sz="3200" dirty="0">
                <a:solidFill>
                  <a:srgbClr val="00B050"/>
                </a:solidFill>
              </a:rPr>
              <a:t> </a:t>
            </a:r>
            <a:r>
              <a:rPr lang="en-US" sz="3200" dirty="0" smtClean="0">
                <a:solidFill>
                  <a:srgbClr val="00B050"/>
                </a:solidFill>
              </a:rPr>
              <a:t>numbers unchanged….</a:t>
            </a:r>
            <a:endParaRPr lang="en-US" sz="3200" dirty="0">
              <a:solidFill>
                <a:srgbClr val="00B050"/>
              </a:solidFill>
            </a:endParaRPr>
          </a:p>
        </p:txBody>
      </p:sp>
      <p:sp>
        <p:nvSpPr>
          <p:cNvPr id="11" name="Right Arrow 10"/>
          <p:cNvSpPr/>
          <p:nvPr/>
        </p:nvSpPr>
        <p:spPr>
          <a:xfrm>
            <a:off x="1044393" y="6215995"/>
            <a:ext cx="1066800" cy="304800"/>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p:cNvSpPr txBox="1"/>
              <p:nvPr/>
            </p:nvSpPr>
            <p:spPr>
              <a:xfrm>
                <a:off x="685800" y="1106294"/>
                <a:ext cx="8677275" cy="584775"/>
              </a:xfrm>
              <a:prstGeom prst="rect">
                <a:avLst/>
              </a:prstGeom>
              <a:noFill/>
            </p:spPr>
            <p:txBody>
              <a:bodyPr wrap="square" rtlCol="0">
                <a:spAutoFit/>
              </a:bodyPr>
              <a:lstStyle/>
              <a:p>
                <a:r>
                  <a:rPr lang="en-US" sz="3200" dirty="0" smtClean="0">
                    <a:solidFill>
                      <a:srgbClr val="0033CC"/>
                    </a:solidFill>
                  </a:rPr>
                  <a:t>Insulator: Projected bundle </a:t>
                </a:r>
                <a14:m>
                  <m:oMath xmlns:m="http://schemas.openxmlformats.org/officeDocument/2006/math">
                    <m:r>
                      <a:rPr lang="en-US" sz="3200" i="1" smtClean="0">
                        <a:solidFill>
                          <a:srgbClr val="0033CC"/>
                        </a:solidFill>
                        <a:latin typeface="Cambria Math" panose="02040503050406030204" pitchFamily="18" charset="0"/>
                        <a:ea typeface="Cambria Math" panose="02040503050406030204" pitchFamily="18" charset="0"/>
                      </a:rPr>
                      <m:t>ℱ</m:t>
                    </m:r>
                    <m:r>
                      <a:rPr lang="en-US" sz="3200" b="0" i="1" smtClean="0">
                        <a:solidFill>
                          <a:srgbClr val="0033CC"/>
                        </a:solidFill>
                        <a:latin typeface="Cambria Math" panose="02040503050406030204" pitchFamily="18" charset="0"/>
                        <a:ea typeface="Cambria Math" panose="02040503050406030204" pitchFamily="18" charset="0"/>
                      </a:rPr>
                      <m:t> </m:t>
                    </m:r>
                  </m:oMath>
                </a14:m>
                <a:r>
                  <a:rPr lang="en-US" sz="3200" dirty="0" smtClean="0">
                    <a:solidFill>
                      <a:srgbClr val="0033CC"/>
                    </a:solidFill>
                  </a:rPr>
                  <a:t>of filled bands:  </a:t>
                </a:r>
                <a:endParaRPr lang="en-US" sz="3200" dirty="0">
                  <a:solidFill>
                    <a:srgbClr val="0033CC"/>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85800" y="1106294"/>
                <a:ext cx="8677275" cy="584775"/>
              </a:xfrm>
              <a:prstGeom prst="rect">
                <a:avLst/>
              </a:prstGeom>
              <a:blipFill rotWithShape="0">
                <a:blip r:embed="rId9"/>
                <a:stretch>
                  <a:fillRect l="-1827" t="-12500" b="-34375"/>
                </a:stretch>
              </a:blipFill>
            </p:spPr>
            <p:txBody>
              <a:bodyPr/>
              <a:lstStyle/>
              <a:p>
                <a:r>
                  <a:rPr lang="en-US">
                    <a:noFill/>
                  </a:rPr>
                  <a:t> </a:t>
                </a:r>
              </a:p>
            </p:txBody>
          </p:sp>
        </mc:Fallback>
      </mc:AlternateContent>
      <p:pic>
        <p:nvPicPr>
          <p:cNvPr id="6" name="Picture 5"/>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234460" y="2016154"/>
            <a:ext cx="6335995" cy="527237"/>
          </a:xfrm>
          <a:prstGeom prst="rect">
            <a:avLst/>
          </a:prstGeom>
        </p:spPr>
      </p:pic>
      <p:sp>
        <p:nvSpPr>
          <p:cNvPr id="3" name="Slide Number Placeholder 2"/>
          <p:cNvSpPr>
            <a:spLocks noGrp="1"/>
          </p:cNvSpPr>
          <p:nvPr>
            <p:ph type="sldNum" sz="quarter" idx="12"/>
          </p:nvPr>
        </p:nvSpPr>
        <p:spPr/>
        <p:txBody>
          <a:bodyPr/>
          <a:lstStyle/>
          <a:p>
            <a:fld id="{CD9D29B0-BEC8-4D3C-8B11-487DD25536DB}" type="slidenum">
              <a:rPr lang="en-US" smtClean="0"/>
              <a:t>27</a:t>
            </a:fld>
            <a:endParaRPr lang="en-US"/>
          </a:p>
        </p:txBody>
      </p:sp>
    </p:spTree>
    <p:extLst>
      <p:ext uri="{BB962C8B-B14F-4D97-AF65-F5344CB8AC3E}">
        <p14:creationId xmlns:p14="http://schemas.microsoft.com/office/powerpoint/2010/main" val="15649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1"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214961" y="2568844"/>
                <a:ext cx="8991600" cy="584775"/>
              </a:xfrm>
              <a:prstGeom prst="rect">
                <a:avLst/>
              </a:prstGeom>
              <a:noFill/>
            </p:spPr>
            <p:txBody>
              <a:bodyPr wrap="square" rtlCol="0">
                <a:spAutoFit/>
              </a:bodyPr>
              <a:lstStyle/>
              <a:p>
                <a:r>
                  <a:rPr lang="en-US" sz="3200" dirty="0" smtClean="0">
                    <a:solidFill>
                      <a:srgbClr val="7030A0"/>
                    </a:solidFill>
                  </a:rPr>
                  <a:t>But, there </a:t>
                </a:r>
                <a:r>
                  <a:rPr lang="en-US" sz="3200" b="1" i="1" u="sng" dirty="0" smtClean="0">
                    <a:solidFill>
                      <a:srgbClr val="7030A0"/>
                    </a:solidFill>
                  </a:rPr>
                  <a:t>is</a:t>
                </a:r>
                <a:r>
                  <a:rPr lang="en-US" sz="3200" dirty="0" smtClean="0">
                    <a:solidFill>
                      <a:srgbClr val="7030A0"/>
                    </a:solidFill>
                  </a:rPr>
                  <a:t> a natural family of connections on </a:t>
                </a:r>
                <a14:m>
                  <m:oMath xmlns:m="http://schemas.openxmlformats.org/officeDocument/2006/math">
                    <m:r>
                      <a:rPr lang="en-US" sz="3200" i="1" dirty="0">
                        <a:solidFill>
                          <a:srgbClr val="7030A0"/>
                        </a:solidFill>
                        <a:latin typeface="Cambria Math" panose="02040503050406030204" pitchFamily="18" charset="0"/>
                        <a:ea typeface="Cambria Math" panose="02040503050406030204" pitchFamily="18" charset="0"/>
                      </a:rPr>
                      <m:t>ℋ</m:t>
                    </m:r>
                  </m:oMath>
                </a14:m>
                <a:r>
                  <a:rPr lang="en-US" sz="3200" dirty="0" smtClean="0">
                    <a:solidFill>
                      <a:srgbClr val="7030A0"/>
                    </a:solidFill>
                  </a:rPr>
                  <a:t>:</a:t>
                </a:r>
                <a:endParaRPr lang="en-US" sz="3200" dirty="0">
                  <a:solidFill>
                    <a:srgbClr val="7030A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14961" y="2568844"/>
                <a:ext cx="8991600" cy="584775"/>
              </a:xfrm>
              <a:prstGeom prst="rect">
                <a:avLst/>
              </a:prstGeom>
              <a:blipFill rotWithShape="0">
                <a:blip r:embed="rId5"/>
                <a:stretch>
                  <a:fillRect l="-1695" t="-12500" b="-34375"/>
                </a:stretch>
              </a:blipFill>
            </p:spPr>
            <p:txBody>
              <a:bodyPr/>
              <a:lstStyle/>
              <a:p>
                <a:r>
                  <a:rPr lang="en-US">
                    <a:noFill/>
                  </a:rPr>
                  <a:t> </a:t>
                </a:r>
              </a:p>
            </p:txBody>
          </p:sp>
        </mc:Fallback>
      </mc:AlternateContent>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834461" y="3366700"/>
            <a:ext cx="1246476" cy="444952"/>
          </a:xfrm>
          <a:prstGeom prst="rect">
            <a:avLst/>
          </a:prstGeom>
        </p:spPr>
      </p:pic>
      <p:sp>
        <p:nvSpPr>
          <p:cNvPr id="6" name="Rectangle 5"/>
          <p:cNvSpPr/>
          <p:nvPr/>
        </p:nvSpPr>
        <p:spPr>
          <a:xfrm>
            <a:off x="496901" y="4076842"/>
            <a:ext cx="8427720" cy="584775"/>
          </a:xfrm>
          <a:prstGeom prst="rect">
            <a:avLst/>
          </a:prstGeom>
        </p:spPr>
        <p:txBody>
          <a:bodyPr wrap="square">
            <a:spAutoFit/>
          </a:bodyPr>
          <a:lstStyle/>
          <a:p>
            <a:r>
              <a:rPr lang="en-US" sz="3200" dirty="0" smtClean="0">
                <a:solidFill>
                  <a:srgbClr val="0033CC"/>
                </a:solidFill>
              </a:rPr>
              <a:t>They depend on </a:t>
            </a:r>
            <a:r>
              <a:rPr lang="en-US" sz="3200" dirty="0">
                <a:solidFill>
                  <a:srgbClr val="0033CC"/>
                </a:solidFill>
              </a:rPr>
              <a:t>a choice of origin </a:t>
            </a:r>
            <a:r>
              <a:rPr lang="en-US" sz="3200" dirty="0" smtClean="0">
                <a:solidFill>
                  <a:srgbClr val="0033CC"/>
                </a:solidFill>
              </a:rPr>
              <a:t>x</a:t>
            </a:r>
            <a:r>
              <a:rPr lang="en-US" sz="3200" baseline="-25000" dirty="0" smtClean="0">
                <a:solidFill>
                  <a:srgbClr val="0033CC"/>
                </a:solidFill>
              </a:rPr>
              <a:t>0</a:t>
            </a:r>
            <a:r>
              <a:rPr lang="en-US" sz="3200" dirty="0" smtClean="0">
                <a:solidFill>
                  <a:srgbClr val="0033CC"/>
                </a:solidFill>
              </a:rPr>
              <a:t>  modulo </a:t>
            </a:r>
            <a:r>
              <a:rPr lang="en-US" sz="3200" dirty="0">
                <a:solidFill>
                  <a:srgbClr val="0033CC"/>
                </a:solidFill>
              </a:rPr>
              <a:t>L: </a:t>
            </a:r>
          </a:p>
        </p:txBody>
      </p:sp>
      <p:pic>
        <p:nvPicPr>
          <p:cNvPr id="9" name="Picture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328937" y="4996130"/>
            <a:ext cx="4257523" cy="499809"/>
          </a:xfrm>
          <a:prstGeom prst="rect">
            <a:avLst/>
          </a:prstGeom>
        </p:spPr>
      </p:pic>
      <p:pic>
        <p:nvPicPr>
          <p:cNvPr id="10" name="Picture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457320" y="6096000"/>
            <a:ext cx="6000760" cy="512000"/>
          </a:xfrm>
          <a:prstGeom prst="rect">
            <a:avLst/>
          </a:prstGeom>
        </p:spPr>
      </p:pic>
      <p:sp>
        <p:nvSpPr>
          <p:cNvPr id="12" name="TextBox 11"/>
          <p:cNvSpPr txBox="1"/>
          <p:nvPr/>
        </p:nvSpPr>
        <p:spPr>
          <a:xfrm>
            <a:off x="152399" y="1195953"/>
            <a:ext cx="8610600" cy="1200329"/>
          </a:xfrm>
          <a:prstGeom prst="rect">
            <a:avLst/>
          </a:prstGeom>
          <a:noFill/>
        </p:spPr>
        <p:txBody>
          <a:bodyPr wrap="square" rtlCol="0">
            <a:spAutoFit/>
          </a:bodyPr>
          <a:lstStyle/>
          <a:p>
            <a:r>
              <a:rPr lang="en-US" sz="3600" dirty="0" smtClean="0">
                <a:solidFill>
                  <a:srgbClr val="FF0000"/>
                </a:solidFill>
              </a:rPr>
              <a:t>So: There is no such thing as ``THE’’ Berry connection in the context of band structure.  </a:t>
            </a:r>
            <a:endParaRPr lang="en-US" sz="3600" dirty="0">
              <a:solidFill>
                <a:srgbClr val="FF0000"/>
              </a:solidFill>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342899" y="52953"/>
                <a:ext cx="8229600" cy="1143000"/>
              </a:xfrm>
            </p:spPr>
            <p:txBody>
              <a:bodyPr/>
              <a:lstStyle/>
              <a:p>
                <a:r>
                  <a:rPr lang="en-US" dirty="0" smtClean="0"/>
                  <a:t>A Family Of Connections on </a:t>
                </a:r>
                <a14:m>
                  <m:oMath xmlns:m="http://schemas.openxmlformats.org/officeDocument/2006/math">
                    <m:r>
                      <a:rPr lang="en-US" i="1">
                        <a:latin typeface="Cambria Math" panose="02040503050406030204" pitchFamily="18" charset="0"/>
                        <a:ea typeface="Cambria Math" panose="02040503050406030204" pitchFamily="18" charset="0"/>
                      </a:rPr>
                      <m:t>ℋ</m:t>
                    </m:r>
                  </m:oMath>
                </a14:m>
                <a:r>
                  <a:rPr lang="en-US" dirty="0" smtClean="0"/>
                  <a:t> </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42899" y="52953"/>
                <a:ext cx="8229600" cy="1143000"/>
              </a:xfrm>
              <a:blipFill rotWithShape="0">
                <a:blip r:embed="rId9"/>
                <a:stretch>
                  <a:fillRect b="-9091"/>
                </a:stretch>
              </a:blipFill>
            </p:spPr>
            <p:txBody>
              <a:bodyPr/>
              <a:lstStyle/>
              <a:p>
                <a:r>
                  <a:rPr lang="en-US">
                    <a:noFill/>
                  </a:rPr>
                  <a:t> </a:t>
                </a:r>
              </a:p>
            </p:txBody>
          </p:sp>
        </mc:Fallback>
      </mc:AlternateContent>
      <p:sp>
        <p:nvSpPr>
          <p:cNvPr id="3" name="TextBox 2"/>
          <p:cNvSpPr txBox="1"/>
          <p:nvPr/>
        </p:nvSpPr>
        <p:spPr>
          <a:xfrm>
            <a:off x="6324600" y="3182034"/>
            <a:ext cx="2705099" cy="369332"/>
          </a:xfrm>
          <a:prstGeom prst="rect">
            <a:avLst/>
          </a:prstGeom>
          <a:noFill/>
        </p:spPr>
        <p:txBody>
          <a:bodyPr wrap="square" rtlCol="0">
            <a:spAutoFit/>
          </a:bodyPr>
          <a:lstStyle/>
          <a:p>
            <a:r>
              <a:rPr lang="en-US" dirty="0" smtClean="0"/>
              <a:t>[Freed &amp; Moore, 2012]</a:t>
            </a:r>
            <a:endParaRPr lang="en-US" dirty="0"/>
          </a:p>
        </p:txBody>
      </p:sp>
      <p:sp>
        <p:nvSpPr>
          <p:cNvPr id="7" name="Slide Number Placeholder 6"/>
          <p:cNvSpPr>
            <a:spLocks noGrp="1"/>
          </p:cNvSpPr>
          <p:nvPr>
            <p:ph type="sldNum" sz="quarter" idx="12"/>
          </p:nvPr>
        </p:nvSpPr>
        <p:spPr/>
        <p:txBody>
          <a:bodyPr/>
          <a:lstStyle/>
          <a:p>
            <a:fld id="{CD9D29B0-BEC8-4D3C-8B11-487DD25536DB}" type="slidenum">
              <a:rPr lang="en-US" smtClean="0"/>
              <a:t>28</a:t>
            </a:fld>
            <a:endParaRPr lang="en-US"/>
          </a:p>
        </p:txBody>
      </p:sp>
    </p:spTree>
    <p:extLst>
      <p:ext uri="{BB962C8B-B14F-4D97-AF65-F5344CB8AC3E}">
        <p14:creationId xmlns:p14="http://schemas.microsoft.com/office/powerpoint/2010/main" val="11178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304800" y="-196657"/>
                <a:ext cx="8229600" cy="1143000"/>
              </a:xfrm>
            </p:spPr>
            <p:txBody>
              <a:bodyPr>
                <a:normAutofit/>
              </a:bodyPr>
              <a:lstStyle/>
              <a:p>
                <a:r>
                  <a:rPr lang="en-US" dirty="0" smtClean="0"/>
                  <a:t>Trivializations Of </a:t>
                </a:r>
                <a14:m>
                  <m:oMath xmlns:m="http://schemas.openxmlformats.org/officeDocument/2006/math">
                    <m:r>
                      <a:rPr lang="en-US" i="1" smtClean="0">
                        <a:latin typeface="Cambria Math" panose="02040503050406030204" pitchFamily="18" charset="0"/>
                        <a:ea typeface="Cambria Math" panose="02040503050406030204" pitchFamily="18" charset="0"/>
                      </a:rPr>
                      <m:t>ℋ</m:t>
                    </m:r>
                  </m:oMath>
                </a14:m>
                <a:r>
                  <a:rPr lang="en-US" dirty="0" smtClean="0"/>
                  <a:t> </a:t>
                </a:r>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304800" y="-196657"/>
                <a:ext cx="8229600" cy="1143000"/>
              </a:xfrm>
              <a:blipFill rotWithShape="0">
                <a:blip r:embed="rId8"/>
                <a:stretch>
                  <a:fillRect b="-9091"/>
                </a:stretch>
              </a:blipFill>
            </p:spPr>
            <p:txBody>
              <a:bodyPr/>
              <a:lstStyle/>
              <a:p>
                <a:r>
                  <a:rPr lang="en-US">
                    <a:noFill/>
                  </a:rPr>
                  <a:t> </a:t>
                </a:r>
              </a:p>
            </p:txBody>
          </p:sp>
        </mc:Fallback>
      </mc:AlternateContent>
      <p:pic>
        <p:nvPicPr>
          <p:cNvPr id="4" name="Picture 3"/>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304800" y="2282992"/>
            <a:ext cx="6360378" cy="61866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800421" y="3223345"/>
                <a:ext cx="6302542" cy="595741"/>
              </a:xfrm>
              <a:prstGeom prst="rect">
                <a:avLst/>
              </a:prstGeom>
              <a:noFill/>
            </p:spPr>
            <p:txBody>
              <a:bodyPr wrap="square" rtlCol="0">
                <a:spAutoFit/>
              </a:bodyPr>
              <a:lstStyle/>
              <a:p>
                <a:r>
                  <a:rPr lang="en-US" sz="3200" dirty="0" smtClean="0">
                    <a:solidFill>
                      <a:srgbClr val="0033CC"/>
                    </a:solidFill>
                  </a:rPr>
                  <a:t>For fixed  </a:t>
                </a:r>
                <a14:m>
                  <m:oMath xmlns:m="http://schemas.openxmlformats.org/officeDocument/2006/math">
                    <m:r>
                      <a:rPr lang="en-US" sz="3200" b="0" i="1" smtClean="0">
                        <a:solidFill>
                          <a:srgbClr val="0033CC"/>
                        </a:solidFill>
                        <a:latin typeface="Cambria Math" charset="0"/>
                      </a:rPr>
                      <m:t>𝑛</m:t>
                    </m:r>
                  </m:oMath>
                </a14:m>
                <a:r>
                  <a:rPr lang="en-US" sz="3200" dirty="0" smtClean="0">
                    <a:solidFill>
                      <a:srgbClr val="0033CC"/>
                    </a:solidFill>
                  </a:rPr>
                  <a:t> :  smooth in </a:t>
                </a:r>
                <a14:m>
                  <m:oMath xmlns:m="http://schemas.openxmlformats.org/officeDocument/2006/math">
                    <m:acc>
                      <m:accPr>
                        <m:chr m:val="̅"/>
                        <m:ctrlPr>
                          <a:rPr lang="en-US" sz="3200" b="0" i="1" smtClean="0">
                            <a:solidFill>
                              <a:srgbClr val="0033CC"/>
                            </a:solidFill>
                            <a:latin typeface="Cambria Math" charset="0"/>
                          </a:rPr>
                        </m:ctrlPr>
                      </m:accPr>
                      <m:e>
                        <m:r>
                          <a:rPr lang="en-US" sz="3200" b="0" i="1" smtClean="0">
                            <a:solidFill>
                              <a:srgbClr val="0033CC"/>
                            </a:solidFill>
                            <a:latin typeface="Cambria Math" charset="0"/>
                          </a:rPr>
                          <m:t>𝑘</m:t>
                        </m:r>
                      </m:e>
                    </m:acc>
                  </m:oMath>
                </a14:m>
                <a:endParaRPr lang="en-US" sz="3200" dirty="0">
                  <a:solidFill>
                    <a:srgbClr val="0033CC"/>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00421" y="3223345"/>
                <a:ext cx="6302542" cy="595741"/>
              </a:xfrm>
              <a:prstGeom prst="rect">
                <a:avLst/>
              </a:prstGeom>
              <a:blipFill rotWithShape="0">
                <a:blip r:embed="rId10"/>
                <a:stretch>
                  <a:fillRect l="-2418" t="-10309" b="-35052"/>
                </a:stretch>
              </a:blipFill>
            </p:spPr>
            <p:txBody>
              <a:bodyPr/>
              <a:lstStyle/>
              <a:p>
                <a:r>
                  <a:rPr lang="en-US">
                    <a:noFill/>
                  </a:rPr>
                  <a:t> </a:t>
                </a:r>
              </a:p>
            </p:txBody>
          </p:sp>
        </mc:Fallback>
      </mc:AlternateContent>
      <p:sp>
        <p:nvSpPr>
          <p:cNvPr id="11" name="TextBox 10"/>
          <p:cNvSpPr txBox="1"/>
          <p:nvPr/>
        </p:nvSpPr>
        <p:spPr>
          <a:xfrm>
            <a:off x="4133267" y="4075037"/>
            <a:ext cx="6959379" cy="584775"/>
          </a:xfrm>
          <a:prstGeom prst="rect">
            <a:avLst/>
          </a:prstGeom>
          <a:noFill/>
        </p:spPr>
        <p:txBody>
          <a:bodyPr wrap="square" rtlCol="0">
            <a:spAutoFit/>
          </a:bodyPr>
          <a:lstStyle/>
          <a:p>
            <a:r>
              <a:rPr lang="en-US" sz="3200" dirty="0" smtClean="0">
                <a:solidFill>
                  <a:srgbClr val="7030A0"/>
                </a:solidFill>
              </a:rPr>
              <a:t> A </a:t>
            </a:r>
            <a:r>
              <a:rPr lang="en-US" sz="3200" i="1" u="sng" dirty="0" smtClean="0">
                <a:solidFill>
                  <a:srgbClr val="7030A0"/>
                </a:solidFill>
              </a:rPr>
              <a:t>basis</a:t>
            </a:r>
            <a:r>
              <a:rPr lang="en-US" sz="3200" dirty="0" smtClean="0">
                <a:solidFill>
                  <a:srgbClr val="7030A0"/>
                </a:solidFill>
              </a:rPr>
              <a:t> for Hilbert space </a:t>
            </a:r>
            <a:endParaRPr lang="en-US" sz="3200" dirty="0">
              <a:solidFill>
                <a:srgbClr val="7030A0"/>
              </a:solidFill>
            </a:endParaRPr>
          </a:p>
        </p:txBody>
      </p:sp>
      <mc:AlternateContent xmlns:mc="http://schemas.openxmlformats.org/markup-compatibility/2006" xmlns:a14="http://schemas.microsoft.com/office/drawing/2010/main">
        <mc:Choice Requires="a14">
          <p:sp>
            <p:nvSpPr>
              <p:cNvPr id="15" name="TextBox 14"/>
              <p:cNvSpPr txBox="1"/>
              <p:nvPr/>
            </p:nvSpPr>
            <p:spPr>
              <a:xfrm>
                <a:off x="1792801" y="935667"/>
                <a:ext cx="6626694" cy="1077218"/>
              </a:xfrm>
              <a:prstGeom prst="rect">
                <a:avLst/>
              </a:prstGeom>
              <a:noFill/>
            </p:spPr>
            <p:txBody>
              <a:bodyPr wrap="square" rtlCol="0">
                <a:spAutoFit/>
              </a:bodyPr>
              <a:lstStyle/>
              <a:p>
                <a14:m>
                  <m:oMath xmlns:m="http://schemas.openxmlformats.org/officeDocument/2006/math">
                    <m:r>
                      <a:rPr lang="en-US" sz="3200" i="1" dirty="0">
                        <a:solidFill>
                          <a:srgbClr val="FF0000"/>
                        </a:solidFill>
                        <a:latin typeface="Cambria Math" panose="02040503050406030204" pitchFamily="18" charset="0"/>
                        <a:ea typeface="Cambria Math" panose="02040503050406030204" pitchFamily="18" charset="0"/>
                      </a:rPr>
                      <m:t>ℋ</m:t>
                    </m:r>
                    <m:r>
                      <a:rPr lang="en-US" sz="3200" b="0" i="0" dirty="0" smtClean="0">
                        <a:solidFill>
                          <a:srgbClr val="FF0000"/>
                        </a:solidFill>
                        <a:latin typeface="Cambria Math" panose="02040503050406030204" pitchFamily="18" charset="0"/>
                        <a:ea typeface="Cambria Math" panose="02040503050406030204" pitchFamily="18" charset="0"/>
                      </a:rPr>
                      <m:t> </m:t>
                    </m:r>
                  </m:oMath>
                </a14:m>
                <a:r>
                  <a:rPr lang="en-US" sz="3200" dirty="0" smtClean="0">
                    <a:solidFill>
                      <a:srgbClr val="FF0000"/>
                    </a:solidFill>
                  </a:rPr>
                  <a:t>can be trivialized by choosing </a:t>
                </a:r>
              </a:p>
              <a:p>
                <a:r>
                  <a:rPr lang="en-US" sz="3200" dirty="0" smtClean="0">
                    <a:solidFill>
                      <a:srgbClr val="FF0000"/>
                    </a:solidFill>
                  </a:rPr>
                  <a:t>       sets of Bloch functions:</a:t>
                </a:r>
                <a14:m>
                  <m:oMath xmlns:m="http://schemas.openxmlformats.org/officeDocument/2006/math">
                    <m:r>
                      <a:rPr lang="en-US" sz="3200" b="0" i="1" dirty="0" smtClean="0">
                        <a:solidFill>
                          <a:srgbClr val="FF0000"/>
                        </a:solidFill>
                        <a:latin typeface="Cambria Math" panose="02040503050406030204" pitchFamily="18" charset="0"/>
                        <a:ea typeface="Cambria Math" panose="02040503050406030204" pitchFamily="18" charset="0"/>
                      </a:rPr>
                      <m:t>     </m:t>
                    </m:r>
                  </m:oMath>
                </a14:m>
                <a:endParaRPr lang="en-US" sz="3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92801" y="935667"/>
                <a:ext cx="6626694" cy="1077218"/>
              </a:xfrm>
              <a:prstGeom prst="rect">
                <a:avLst/>
              </a:prstGeom>
              <a:blipFill rotWithShape="0">
                <a:blip r:embed="rId11"/>
                <a:stretch>
                  <a:fillRect t="-6780" b="-18079"/>
                </a:stretch>
              </a:blipFill>
            </p:spPr>
            <p:txBody>
              <a:bodyPr/>
              <a:lstStyle/>
              <a:p>
                <a:r>
                  <a:rPr lang="en-US">
                    <a:noFill/>
                  </a:rPr>
                  <a:t> </a:t>
                </a:r>
              </a:p>
            </p:txBody>
          </p:sp>
        </mc:Fallback>
      </mc:AlternateContent>
      <p:pic>
        <p:nvPicPr>
          <p:cNvPr id="6" name="Picture 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086600" y="2355259"/>
            <a:ext cx="1267809" cy="368762"/>
          </a:xfrm>
          <a:prstGeom prst="rect">
            <a:avLst/>
          </a:prstGeom>
        </p:spPr>
      </p:pic>
      <p:grpSp>
        <p:nvGrpSpPr>
          <p:cNvPr id="7" name="Group 6"/>
          <p:cNvGrpSpPr/>
          <p:nvPr/>
        </p:nvGrpSpPr>
        <p:grpSpPr>
          <a:xfrm>
            <a:off x="1628014" y="5294948"/>
            <a:ext cx="5984943" cy="1540020"/>
            <a:chOff x="1628014" y="5294948"/>
            <a:chExt cx="5984943" cy="1540020"/>
          </a:xfrm>
        </p:grpSpPr>
        <p:sp>
          <p:nvSpPr>
            <p:cNvPr id="19" name="Rectangle 18"/>
            <p:cNvSpPr/>
            <p:nvPr/>
          </p:nvSpPr>
          <p:spPr>
            <a:xfrm>
              <a:off x="1628014" y="5294948"/>
              <a:ext cx="5814638" cy="1540020"/>
            </a:xfrm>
            <a:prstGeom prst="rect">
              <a:avLst/>
            </a:prstGeom>
            <a:solidFill>
              <a:srgbClr val="16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1800421" y="5403238"/>
                  <a:ext cx="5812536" cy="1323439"/>
                </a:xfrm>
                <a:prstGeom prst="rect">
                  <a:avLst/>
                </a:prstGeom>
                <a:noFill/>
              </p:spPr>
              <p:txBody>
                <a:bodyPr wrap="square" rtlCol="0">
                  <a:spAutoFit/>
                </a:bodyPr>
                <a:lstStyle/>
                <a:p>
                  <a:r>
                    <a:rPr lang="en-US" sz="4000" dirty="0" smtClean="0">
                      <a:solidFill>
                        <a:srgbClr val="FFFF00"/>
                      </a:solidFill>
                    </a:rPr>
                    <a:t>But in general there is no </a:t>
                  </a:r>
                </a:p>
                <a:p>
                  <a:r>
                    <a:rPr lang="en-US" sz="4000" dirty="0" smtClean="0">
                      <a:solidFill>
                        <a:srgbClr val="FFFF00"/>
                      </a:solidFill>
                    </a:rPr>
                    <a:t>natural trivialization of </a:t>
                  </a:r>
                  <a14:m>
                    <m:oMath xmlns:m="http://schemas.openxmlformats.org/officeDocument/2006/math">
                      <m:r>
                        <a:rPr lang="en-US" sz="4000" i="1" dirty="0">
                          <a:solidFill>
                            <a:srgbClr val="FFFF00"/>
                          </a:solidFill>
                          <a:latin typeface="Cambria Math" panose="02040503050406030204" pitchFamily="18" charset="0"/>
                          <a:ea typeface="Cambria Math" panose="02040503050406030204" pitchFamily="18" charset="0"/>
                        </a:rPr>
                        <m:t>ℋ</m:t>
                      </m:r>
                      <m:r>
                        <a:rPr lang="en-US" sz="4000" b="0" i="0" dirty="0" smtClean="0">
                          <a:solidFill>
                            <a:srgbClr val="FFFF00"/>
                          </a:solidFill>
                          <a:latin typeface="Cambria Math" panose="02040503050406030204" pitchFamily="18" charset="0"/>
                          <a:ea typeface="Cambria Math" panose="02040503050406030204" pitchFamily="18" charset="0"/>
                        </a:rPr>
                        <m:t>!</m:t>
                      </m:r>
                    </m:oMath>
                  </a14:m>
                  <a:r>
                    <a:rPr lang="en-US" sz="4000" dirty="0" smtClean="0">
                      <a:solidFill>
                        <a:srgbClr val="FFFF00"/>
                      </a:solidFill>
                    </a:rPr>
                    <a:t> </a:t>
                  </a:r>
                  <a:endParaRPr lang="en-US" sz="4000" dirty="0">
                    <a:solidFill>
                      <a:srgbClr val="FFFF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800421" y="5403238"/>
                  <a:ext cx="5812536" cy="1323439"/>
                </a:xfrm>
                <a:prstGeom prst="rect">
                  <a:avLst/>
                </a:prstGeom>
                <a:blipFill rotWithShape="0">
                  <a:blip r:embed="rId14"/>
                  <a:stretch>
                    <a:fillRect l="-3669" t="-8295" b="-18894"/>
                  </a:stretch>
                </a:blipFill>
              </p:spPr>
              <p:txBody>
                <a:bodyPr/>
                <a:lstStyle/>
                <a:p>
                  <a:r>
                    <a:rPr lang="en-US">
                      <a:noFill/>
                    </a:rPr>
                    <a:t> </a:t>
                  </a:r>
                </a:p>
              </p:txBody>
            </p:sp>
          </mc:Fallback>
        </mc:AlternateContent>
      </p:grpSp>
      <p:pic>
        <p:nvPicPr>
          <p:cNvPr id="9" name="Picture 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525334" y="4141793"/>
            <a:ext cx="618666" cy="472381"/>
          </a:xfrm>
          <a:prstGeom prst="rect">
            <a:avLst/>
          </a:prstGeom>
        </p:spPr>
      </p:pic>
      <p:sp>
        <p:nvSpPr>
          <p:cNvPr id="10" name="Slide Number Placeholder 9"/>
          <p:cNvSpPr>
            <a:spLocks noGrp="1"/>
          </p:cNvSpPr>
          <p:nvPr>
            <p:ph type="sldNum" sz="quarter" idx="12"/>
          </p:nvPr>
        </p:nvSpPr>
        <p:spPr/>
        <p:txBody>
          <a:bodyPr/>
          <a:lstStyle/>
          <a:p>
            <a:fld id="{CD9D29B0-BEC8-4D3C-8B11-487DD25536DB}" type="slidenum">
              <a:rPr lang="en-US" smtClean="0"/>
              <a:t>29</a:t>
            </a:fld>
            <a:endParaRPr lang="en-US"/>
          </a:p>
        </p:txBody>
      </p:sp>
      <p:pic>
        <p:nvPicPr>
          <p:cNvPr id="12" name="Picture 11"/>
          <p:cNvPicPr>
            <a:picLocks noChangeAspect="1"/>
          </p:cNvPicPr>
          <p:nvPr/>
        </p:nvPicPr>
        <p:blipFill>
          <a:blip r:embed="rId16"/>
          <a:stretch>
            <a:fillRect/>
          </a:stretch>
        </p:blipFill>
        <p:spPr>
          <a:xfrm>
            <a:off x="2082800" y="4141793"/>
            <a:ext cx="1955800" cy="520700"/>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35151" y="4054734"/>
                <a:ext cx="2168751" cy="595741"/>
              </a:xfrm>
              <a:prstGeom prst="rect">
                <a:avLst/>
              </a:prstGeom>
              <a:noFill/>
            </p:spPr>
            <p:txBody>
              <a:bodyPr wrap="square" rtlCol="0">
                <a:spAutoFit/>
              </a:bodyPr>
              <a:lstStyle/>
              <a:p>
                <a:r>
                  <a:rPr lang="en-US" sz="3200" smtClean="0">
                    <a:solidFill>
                      <a:srgbClr val="0033CC"/>
                    </a:solidFill>
                  </a:rPr>
                  <a:t>For fixed </a:t>
                </a:r>
                <a14:m>
                  <m:oMath xmlns:m="http://schemas.openxmlformats.org/officeDocument/2006/math">
                    <m:acc>
                      <m:accPr>
                        <m:chr m:val="̅"/>
                        <m:ctrlPr>
                          <a:rPr lang="en-US" sz="3200" b="0" i="1" smtClean="0">
                            <a:solidFill>
                              <a:srgbClr val="0033CC"/>
                            </a:solidFill>
                            <a:latin typeface="Cambria Math" charset="0"/>
                          </a:rPr>
                        </m:ctrlPr>
                      </m:accPr>
                      <m:e>
                        <m:r>
                          <a:rPr lang="en-US" sz="3200" b="0" i="1" smtClean="0">
                            <a:solidFill>
                              <a:srgbClr val="0033CC"/>
                            </a:solidFill>
                            <a:latin typeface="Cambria Math" charset="0"/>
                          </a:rPr>
                          <m:t>𝑘</m:t>
                        </m:r>
                      </m:e>
                    </m:acc>
                  </m:oMath>
                </a14:m>
                <a:endParaRPr lang="en-US" sz="3200" dirty="0">
                  <a:solidFill>
                    <a:srgbClr val="0033CC"/>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5151" y="4054734"/>
                <a:ext cx="2168751" cy="595741"/>
              </a:xfrm>
              <a:prstGeom prst="rect">
                <a:avLst/>
              </a:prstGeom>
              <a:blipFill rotWithShape="0">
                <a:blip r:embed="rId17"/>
                <a:stretch>
                  <a:fillRect l="-7022" t="-10204" b="-33673"/>
                </a:stretch>
              </a:blipFill>
            </p:spPr>
            <p:txBody>
              <a:bodyPr/>
              <a:lstStyle/>
              <a:p>
                <a:r>
                  <a:rPr lang="en-US">
                    <a:noFill/>
                  </a:rPr>
                  <a:t> </a:t>
                </a:r>
              </a:p>
            </p:txBody>
          </p:sp>
        </mc:Fallback>
      </mc:AlternateContent>
    </p:spTree>
    <p:extLst>
      <p:ext uri="{BB962C8B-B14F-4D97-AF65-F5344CB8AC3E}">
        <p14:creationId xmlns:p14="http://schemas.microsoft.com/office/powerpoint/2010/main" val="278996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ytimg.com/vi/I69oSkS44oM/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1286"/>
            <a:ext cx="2088446" cy="156633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https://i.ytimg.com/vi/pBt9yq5IgZA/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343" y="3981895"/>
            <a:ext cx="2521915" cy="189143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www.wimklerkx.nl/TH/TH26-2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909" y="5517621"/>
            <a:ext cx="2088446" cy="14097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0" y="1809882"/>
            <a:ext cx="2446867" cy="1376363"/>
          </a:xfrm>
          <a:prstGeom prst="rect">
            <a:avLst/>
          </a:prstGeom>
        </p:spPr>
      </p:pic>
      <p:pic>
        <p:nvPicPr>
          <p:cNvPr id="13" name="Picture 12"/>
          <p:cNvPicPr>
            <a:picLocks noChangeAspect="1"/>
          </p:cNvPicPr>
          <p:nvPr/>
        </p:nvPicPr>
        <p:blipFill>
          <a:blip r:embed="rId7"/>
          <a:stretch>
            <a:fillRect/>
          </a:stretch>
        </p:blipFill>
        <p:spPr>
          <a:xfrm>
            <a:off x="6333067" y="1647693"/>
            <a:ext cx="2810933" cy="1581150"/>
          </a:xfrm>
          <a:prstGeom prst="rect">
            <a:avLst/>
          </a:prstGeom>
        </p:spPr>
      </p:pic>
      <p:cxnSp>
        <p:nvCxnSpPr>
          <p:cNvPr id="16" name="Straight Arrow Connector 15"/>
          <p:cNvCxnSpPr/>
          <p:nvPr/>
        </p:nvCxnSpPr>
        <p:spPr>
          <a:xfrm flipH="1" flipV="1">
            <a:off x="2088446" y="5679810"/>
            <a:ext cx="959554" cy="67654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611491" y="5679810"/>
            <a:ext cx="698500" cy="67654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993510" y="971153"/>
            <a:ext cx="698500" cy="67654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053982" y="936112"/>
            <a:ext cx="762000" cy="56515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40323" y="3303228"/>
            <a:ext cx="0" cy="53975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95400" y="3228843"/>
            <a:ext cx="0" cy="53975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D9D29B0-BEC8-4D3C-8B11-487DD25536DB}" type="slidenum">
              <a:rPr lang="en-US" smtClean="0"/>
              <a:t>3</a:t>
            </a:fld>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0"/>
            <a:ext cx="2142027" cy="1606521"/>
          </a:xfrm>
          <a:prstGeom prst="rect">
            <a:avLst/>
          </a:prstGeom>
        </p:spPr>
      </p:pic>
    </p:spTree>
    <p:extLst>
      <p:ext uri="{BB962C8B-B14F-4D97-AF65-F5344CB8AC3E}">
        <p14:creationId xmlns:p14="http://schemas.microsoft.com/office/powerpoint/2010/main" val="604819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9" y="-282976"/>
            <a:ext cx="8229600" cy="1143000"/>
          </a:xfrm>
        </p:spPr>
        <p:txBody>
          <a:bodyPr/>
          <a:lstStyle/>
          <a:p>
            <a:r>
              <a:rPr lang="en-US" dirty="0" smtClean="0"/>
              <a:t>Hilbert Bundle Over Brillouin Torus</a:t>
            </a:r>
            <a:endParaRPr lang="en-US" dirty="0"/>
          </a:p>
        </p:txBody>
      </p:sp>
      <p:sp>
        <p:nvSpPr>
          <p:cNvPr id="4" name="TextBox 3"/>
          <p:cNvSpPr txBox="1"/>
          <p:nvPr/>
        </p:nvSpPr>
        <p:spPr>
          <a:xfrm>
            <a:off x="0" y="736796"/>
            <a:ext cx="8458200" cy="584775"/>
          </a:xfrm>
          <a:prstGeom prst="rect">
            <a:avLst/>
          </a:prstGeom>
          <a:noFill/>
        </p:spPr>
        <p:txBody>
          <a:bodyPr wrap="square" rtlCol="0">
            <a:spAutoFit/>
          </a:bodyPr>
          <a:lstStyle/>
          <a:p>
            <a:r>
              <a:rPr lang="en-US" sz="3200" dirty="0" smtClean="0">
                <a:solidFill>
                  <a:srgbClr val="FF0000"/>
                </a:solidFill>
              </a:rPr>
              <a:t>Crystal in n-dimensional affine space: </a:t>
            </a:r>
            <a:endParaRPr lang="en-US" sz="3200" dirty="0">
              <a:solidFill>
                <a:srgbClr val="FF0000"/>
              </a:solidFill>
            </a:endParaRPr>
          </a:p>
        </p:txBody>
      </p:sp>
      <p:sp>
        <p:nvSpPr>
          <p:cNvPr id="7" name="TextBox 6"/>
          <p:cNvSpPr txBox="1"/>
          <p:nvPr/>
        </p:nvSpPr>
        <p:spPr>
          <a:xfrm>
            <a:off x="424499" y="2930682"/>
            <a:ext cx="8458200" cy="584775"/>
          </a:xfrm>
          <a:prstGeom prst="rect">
            <a:avLst/>
          </a:prstGeom>
          <a:noFill/>
        </p:spPr>
        <p:txBody>
          <a:bodyPr wrap="square" rtlCol="0">
            <a:spAutoFit/>
          </a:bodyPr>
          <a:lstStyle/>
          <a:p>
            <a:r>
              <a:rPr lang="en-US" sz="3200" dirty="0" smtClean="0">
                <a:solidFill>
                  <a:srgbClr val="0033CC"/>
                </a:solidFill>
              </a:rPr>
              <a:t>Reciprocal lattice:  </a:t>
            </a:r>
            <a:endParaRPr lang="en-US" sz="3200" dirty="0">
              <a:solidFill>
                <a:srgbClr val="0033CC"/>
              </a:solidFill>
            </a:endParaRPr>
          </a:p>
        </p:txBody>
      </p:sp>
      <p:pic>
        <p:nvPicPr>
          <p:cNvPr id="5" name="Picture 4"/>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3785165" y="3012064"/>
            <a:ext cx="4973709" cy="521141"/>
          </a:xfrm>
          <a:prstGeom prst="rect">
            <a:avLst/>
          </a:prstGeom>
        </p:spPr>
      </p:pic>
      <p:pic>
        <p:nvPicPr>
          <p:cNvPr id="8" name="Picture 7"/>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013328" y="4013890"/>
            <a:ext cx="2566093" cy="521142"/>
          </a:xfrm>
          <a:prstGeom prst="rect">
            <a:avLst/>
          </a:prstGeom>
        </p:spPr>
      </p:pic>
      <p:sp>
        <p:nvSpPr>
          <p:cNvPr id="13" name="TextBox 12"/>
          <p:cNvSpPr txBox="1"/>
          <p:nvPr/>
        </p:nvSpPr>
        <p:spPr>
          <a:xfrm>
            <a:off x="970903" y="2195582"/>
            <a:ext cx="2743200" cy="584775"/>
          </a:xfrm>
          <a:prstGeom prst="rect">
            <a:avLst/>
          </a:prstGeom>
          <a:noFill/>
        </p:spPr>
        <p:txBody>
          <a:bodyPr wrap="square" rtlCol="0">
            <a:spAutoFit/>
          </a:bodyPr>
          <a:lstStyle/>
          <a:p>
            <a:r>
              <a:rPr lang="en-US" sz="3200" dirty="0" smtClean="0">
                <a:solidFill>
                  <a:srgbClr val="7030A0"/>
                </a:solidFill>
              </a:rPr>
              <a:t>Brillouin torus: </a:t>
            </a:r>
            <a:endParaRPr lang="en-US" sz="3200" dirty="0">
              <a:solidFill>
                <a:srgbClr val="7030A0"/>
              </a:solidFill>
            </a:endParaRPr>
          </a:p>
        </p:txBody>
      </p:sp>
      <p:sp>
        <p:nvSpPr>
          <p:cNvPr id="14" name="TextBox 13"/>
          <p:cNvSpPr txBox="1"/>
          <p:nvPr/>
        </p:nvSpPr>
        <p:spPr>
          <a:xfrm>
            <a:off x="3491380" y="2204628"/>
            <a:ext cx="3886200" cy="584775"/>
          </a:xfrm>
          <a:prstGeom prst="rect">
            <a:avLst/>
          </a:prstGeom>
          <a:noFill/>
        </p:spPr>
        <p:txBody>
          <a:bodyPr wrap="square" rtlCol="0">
            <a:spAutoFit/>
          </a:bodyPr>
          <a:lstStyle/>
          <a:p>
            <a:r>
              <a:rPr lang="en-US" sz="3200" dirty="0" smtClean="0">
                <a:solidFill>
                  <a:srgbClr val="7030A0"/>
                </a:solidFill>
              </a:rPr>
              <a:t>= {unitary </a:t>
            </a:r>
            <a:r>
              <a:rPr lang="en-US" sz="3200" dirty="0" err="1">
                <a:solidFill>
                  <a:srgbClr val="7030A0"/>
                </a:solidFill>
              </a:rPr>
              <a:t>i</a:t>
            </a:r>
            <a:r>
              <a:rPr lang="en-US" sz="3200" dirty="0" err="1" smtClean="0">
                <a:solidFill>
                  <a:srgbClr val="7030A0"/>
                </a:solidFill>
              </a:rPr>
              <a:t>rreps</a:t>
            </a:r>
            <a:r>
              <a:rPr lang="en-US" sz="3200" dirty="0" smtClean="0">
                <a:solidFill>
                  <a:srgbClr val="7030A0"/>
                </a:solidFill>
              </a:rPr>
              <a:t> of L}. </a:t>
            </a:r>
            <a:endParaRPr lang="en-US" sz="3200" dirty="0">
              <a:solidFill>
                <a:srgbClr val="7030A0"/>
              </a:solidFill>
            </a:endParaRPr>
          </a:p>
        </p:txBody>
      </p:sp>
      <p:pic>
        <p:nvPicPr>
          <p:cNvPr id="17" name="Picture 16"/>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32458" y="3956603"/>
            <a:ext cx="688761" cy="454095"/>
          </a:xfrm>
          <a:prstGeom prst="rect">
            <a:avLst/>
          </a:prstGeom>
        </p:spPr>
      </p:pic>
      <p:pic>
        <p:nvPicPr>
          <p:cNvPr id="6" name="Picture 5"/>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924630" y="3907842"/>
            <a:ext cx="3452950" cy="551618"/>
          </a:xfrm>
          <a:prstGeom prst="rect">
            <a:avLst/>
          </a:prstGeom>
        </p:spPr>
      </p:pic>
      <p:pic>
        <p:nvPicPr>
          <p:cNvPr id="15" name="Picture 14"/>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7722789" y="4033137"/>
            <a:ext cx="1313523" cy="365714"/>
          </a:xfrm>
          <a:prstGeom prst="rect">
            <a:avLst/>
          </a:prstGeom>
        </p:spPr>
      </p:pic>
      <p:pic>
        <p:nvPicPr>
          <p:cNvPr id="11" name="Picture 10"/>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6553200" y="826808"/>
            <a:ext cx="1648760" cy="377904"/>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1066800" y="4740258"/>
                <a:ext cx="7581399" cy="1200329"/>
              </a:xfrm>
              <a:prstGeom prst="rect">
                <a:avLst/>
              </a:prstGeom>
              <a:noFill/>
            </p:spPr>
            <p:txBody>
              <a:bodyPr wrap="square" rtlCol="0">
                <a:spAutoFit/>
              </a:bodyPr>
              <a:lstStyle/>
              <a:p>
                <a:r>
                  <a:rPr lang="en-US" sz="3600" dirty="0" smtClean="0">
                    <a:solidFill>
                      <a:srgbClr val="800000"/>
                    </a:solidFill>
                  </a:rPr>
                  <a:t>Bloch states define a Hilbert bundle </a:t>
                </a:r>
                <a14:m>
                  <m:oMath xmlns:m="http://schemas.openxmlformats.org/officeDocument/2006/math">
                    <m:r>
                      <a:rPr lang="en-US" sz="3600" i="1" dirty="0">
                        <a:solidFill>
                          <a:srgbClr val="800000"/>
                        </a:solidFill>
                        <a:latin typeface="Cambria Math" panose="02040503050406030204" pitchFamily="18" charset="0"/>
                        <a:ea typeface="Cambria Math" panose="02040503050406030204" pitchFamily="18" charset="0"/>
                      </a:rPr>
                      <m:t>ℋ</m:t>
                    </m:r>
                  </m:oMath>
                </a14:m>
                <a:r>
                  <a:rPr lang="en-US" sz="3600" dirty="0" smtClean="0">
                    <a:solidFill>
                      <a:srgbClr val="800000"/>
                    </a:solidFill>
                  </a:rPr>
                  <a:t> </a:t>
                </a:r>
              </a:p>
              <a:p>
                <a:r>
                  <a:rPr lang="en-US" sz="3600" dirty="0">
                    <a:solidFill>
                      <a:srgbClr val="800000"/>
                    </a:solidFill>
                  </a:rPr>
                  <a:t> </a:t>
                </a:r>
                <a:r>
                  <a:rPr lang="en-US" sz="3600" dirty="0" smtClean="0">
                    <a:solidFill>
                      <a:srgbClr val="800000"/>
                    </a:solidFill>
                  </a:rPr>
                  <a:t>            over the Brillouin torus: </a:t>
                </a:r>
                <a:endParaRPr lang="en-US" sz="3600" dirty="0">
                  <a:solidFill>
                    <a:srgbClr val="80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800" y="4740258"/>
                <a:ext cx="7581399" cy="1200329"/>
              </a:xfrm>
              <a:prstGeom prst="rect">
                <a:avLst/>
              </a:prstGeom>
              <a:blipFill rotWithShape="0">
                <a:blip r:embed="rId17"/>
                <a:stretch>
                  <a:fillRect l="-2412" t="-8122" b="-18274"/>
                </a:stretch>
              </a:blipFill>
            </p:spPr>
            <p:txBody>
              <a:bodyPr/>
              <a:lstStyle/>
              <a:p>
                <a:r>
                  <a:rPr lang="en-US">
                    <a:noFill/>
                  </a:rPr>
                  <a:t> </a:t>
                </a:r>
              </a:p>
            </p:txBody>
          </p:sp>
        </mc:Fallback>
      </mc:AlternateContent>
      <p:sp>
        <p:nvSpPr>
          <p:cNvPr id="16" name="TextBox 15"/>
          <p:cNvSpPr txBox="1"/>
          <p:nvPr/>
        </p:nvSpPr>
        <p:spPr>
          <a:xfrm>
            <a:off x="372160" y="1465522"/>
            <a:ext cx="8458200" cy="584775"/>
          </a:xfrm>
          <a:prstGeom prst="rect">
            <a:avLst/>
          </a:prstGeom>
          <a:noFill/>
        </p:spPr>
        <p:txBody>
          <a:bodyPr wrap="square" rtlCol="0">
            <a:spAutoFit/>
          </a:bodyPr>
          <a:lstStyle/>
          <a:p>
            <a:r>
              <a:rPr lang="en-US" sz="3200" dirty="0" smtClean="0">
                <a:solidFill>
                  <a:srgbClr val="7030A0"/>
                </a:solidFill>
              </a:rPr>
              <a:t>Invariant under a lattice of translations: </a:t>
            </a:r>
            <a:endParaRPr lang="en-US" sz="3200" dirty="0">
              <a:solidFill>
                <a:srgbClr val="7030A0"/>
              </a:solidFill>
            </a:endParaRPr>
          </a:p>
        </p:txBody>
      </p:sp>
      <p:pic>
        <p:nvPicPr>
          <p:cNvPr id="12" name="Picture 11"/>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7258239" y="1573530"/>
            <a:ext cx="1599998" cy="368761"/>
          </a:xfrm>
          <a:prstGeom prst="rect">
            <a:avLst/>
          </a:prstGeom>
        </p:spPr>
      </p:pic>
      <p:pic>
        <p:nvPicPr>
          <p:cNvPr id="3" name="Picture 2"/>
          <p:cNvPicPr>
            <a:picLocks noChangeAspect="1"/>
          </p:cNvPicPr>
          <p:nvPr/>
        </p:nvPicPr>
        <p:blipFill>
          <a:blip r:embed="rId19"/>
          <a:stretch>
            <a:fillRect/>
          </a:stretch>
        </p:blipFill>
        <p:spPr>
          <a:xfrm>
            <a:off x="788970" y="6145813"/>
            <a:ext cx="7416800" cy="469900"/>
          </a:xfrm>
          <a:prstGeom prst="rect">
            <a:avLst/>
          </a:prstGeom>
        </p:spPr>
      </p:pic>
      <p:sp>
        <p:nvSpPr>
          <p:cNvPr id="9" name="Slide Number Placeholder 8"/>
          <p:cNvSpPr>
            <a:spLocks noGrp="1"/>
          </p:cNvSpPr>
          <p:nvPr>
            <p:ph type="sldNum" sz="quarter" idx="12"/>
          </p:nvPr>
        </p:nvSpPr>
        <p:spPr/>
        <p:txBody>
          <a:bodyPr/>
          <a:lstStyle/>
          <a:p>
            <a:fld id="{CD9D29B0-BEC8-4D3C-8B11-487DD25536DB}" type="slidenum">
              <a:rPr lang="en-US" smtClean="0"/>
              <a:t>30</a:t>
            </a:fld>
            <a:endParaRPr lang="en-US"/>
          </a:p>
        </p:txBody>
      </p:sp>
    </p:spTree>
    <p:extLst>
      <p:ext uri="{BB962C8B-B14F-4D97-AF65-F5344CB8AC3E}">
        <p14:creationId xmlns:p14="http://schemas.microsoft.com/office/powerpoint/2010/main" val="151125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14" grpId="0"/>
      <p:bldP spid="29"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ytimg.com/vi/XzH7kO_FKik/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4" y="3505200"/>
            <a:ext cx="5681133" cy="319563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Oval Callout 8"/>
          <p:cNvSpPr/>
          <p:nvPr/>
        </p:nvSpPr>
        <p:spPr>
          <a:xfrm>
            <a:off x="1371600" y="381000"/>
            <a:ext cx="7696200" cy="2286000"/>
          </a:xfrm>
          <a:prstGeom prst="wedgeEllipseCallout">
            <a:avLst>
              <a:gd name="adj1" fmla="val -21790"/>
              <a:gd name="adj2" fmla="val 12537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971391" y="805232"/>
            <a:ext cx="7437971" cy="1015663"/>
          </a:xfrm>
          <a:prstGeom prst="rect">
            <a:avLst/>
          </a:prstGeom>
          <a:noFill/>
        </p:spPr>
        <p:txBody>
          <a:bodyPr wrap="square" rtlCol="0">
            <a:spAutoFit/>
          </a:bodyPr>
          <a:lstStyle/>
          <a:p>
            <a:r>
              <a:rPr lang="en-US" sz="6000" dirty="0" smtClean="0"/>
              <a:t>I’m a simple man</a:t>
            </a:r>
            <a:r>
              <a:rPr lang="is-IS" sz="6000" dirty="0" smtClean="0"/>
              <a:t>….</a:t>
            </a:r>
            <a:endParaRPr lang="en-US" sz="6000" dirty="0"/>
          </a:p>
        </p:txBody>
      </p:sp>
      <p:sp>
        <p:nvSpPr>
          <p:cNvPr id="2" name="Slide Number Placeholder 1"/>
          <p:cNvSpPr>
            <a:spLocks noGrp="1"/>
          </p:cNvSpPr>
          <p:nvPr>
            <p:ph type="sldNum" sz="quarter" idx="12"/>
          </p:nvPr>
        </p:nvSpPr>
        <p:spPr/>
        <p:txBody>
          <a:bodyPr/>
          <a:lstStyle/>
          <a:p>
            <a:fld id="{CD9D29B0-BEC8-4D3C-8B11-487DD25536DB}" type="slidenum">
              <a:rPr lang="en-US" smtClean="0"/>
              <a:t>31</a:t>
            </a:fld>
            <a:endParaRPr lang="en-US"/>
          </a:p>
        </p:txBody>
      </p:sp>
    </p:spTree>
    <p:extLst>
      <p:ext uri="{BB962C8B-B14F-4D97-AF65-F5344CB8AC3E}">
        <p14:creationId xmlns:p14="http://schemas.microsoft.com/office/powerpoint/2010/main" val="1012193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28014" y="5294948"/>
            <a:ext cx="6000745" cy="1540020"/>
            <a:chOff x="1628014" y="5294948"/>
            <a:chExt cx="6000745" cy="1540020"/>
          </a:xfrm>
        </p:grpSpPr>
        <p:sp>
          <p:nvSpPr>
            <p:cNvPr id="7" name="Rectangle 6"/>
            <p:cNvSpPr/>
            <p:nvPr/>
          </p:nvSpPr>
          <p:spPr>
            <a:xfrm>
              <a:off x="1628014" y="5294948"/>
              <a:ext cx="5814638" cy="1540020"/>
            </a:xfrm>
            <a:prstGeom prst="rect">
              <a:avLst/>
            </a:prstGeom>
            <a:solidFill>
              <a:srgbClr val="16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1816223" y="5335203"/>
                  <a:ext cx="5812536" cy="1323439"/>
                </a:xfrm>
                <a:prstGeom prst="rect">
                  <a:avLst/>
                </a:prstGeom>
                <a:noFill/>
              </p:spPr>
              <p:txBody>
                <a:bodyPr wrap="square" rtlCol="0">
                  <a:spAutoFit/>
                </a:bodyPr>
                <a:lstStyle/>
                <a:p>
                  <a:r>
                    <a:rPr lang="en-US" sz="4000" dirty="0" smtClean="0">
                      <a:solidFill>
                        <a:srgbClr val="FFFF00"/>
                      </a:solidFill>
                    </a:rPr>
                    <a:t>But in general there is no </a:t>
                  </a:r>
                </a:p>
                <a:p>
                  <a:r>
                    <a:rPr lang="en-US" sz="4000" dirty="0" smtClean="0">
                      <a:solidFill>
                        <a:srgbClr val="FFFF00"/>
                      </a:solidFill>
                    </a:rPr>
                    <a:t>natural trivialization of </a:t>
                  </a:r>
                  <a14:m>
                    <m:oMath xmlns:m="http://schemas.openxmlformats.org/officeDocument/2006/math">
                      <m:r>
                        <a:rPr lang="en-US" sz="4000" i="1" dirty="0">
                          <a:solidFill>
                            <a:srgbClr val="FFFF00"/>
                          </a:solidFill>
                          <a:latin typeface="Cambria Math" panose="02040503050406030204" pitchFamily="18" charset="0"/>
                          <a:ea typeface="Cambria Math" panose="02040503050406030204" pitchFamily="18" charset="0"/>
                        </a:rPr>
                        <m:t>ℋ</m:t>
                      </m:r>
                      <m:r>
                        <a:rPr lang="en-US" sz="4000" b="0" i="0" dirty="0" smtClean="0">
                          <a:solidFill>
                            <a:srgbClr val="FFFF00"/>
                          </a:solidFill>
                          <a:latin typeface="Cambria Math" panose="02040503050406030204" pitchFamily="18" charset="0"/>
                          <a:ea typeface="Cambria Math" panose="02040503050406030204" pitchFamily="18" charset="0"/>
                        </a:rPr>
                        <m:t>!</m:t>
                      </m:r>
                    </m:oMath>
                  </a14:m>
                  <a:r>
                    <a:rPr lang="en-US" sz="4000" dirty="0" smtClean="0">
                      <a:solidFill>
                        <a:srgbClr val="FFFF00"/>
                      </a:solidFill>
                    </a:rPr>
                    <a:t> </a:t>
                  </a:r>
                  <a:endParaRPr lang="en-US" sz="4000" dirty="0">
                    <a:solidFill>
                      <a:srgbClr val="FFFF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816223" y="5335203"/>
                  <a:ext cx="5812536" cy="1323439"/>
                </a:xfrm>
                <a:prstGeom prst="rect">
                  <a:avLst/>
                </a:prstGeom>
                <a:blipFill rotWithShape="0">
                  <a:blip r:embed="rId6"/>
                  <a:stretch>
                    <a:fillRect l="-3778" t="-8295" b="-1889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TextBox 2"/>
              <p:cNvSpPr txBox="1"/>
              <p:nvPr/>
            </p:nvSpPr>
            <p:spPr>
              <a:xfrm>
                <a:off x="304800" y="439160"/>
                <a:ext cx="9144000" cy="646331"/>
              </a:xfrm>
              <a:prstGeom prst="rect">
                <a:avLst/>
              </a:prstGeom>
              <a:noFill/>
            </p:spPr>
            <p:txBody>
              <a:bodyPr wrap="square" rtlCol="0">
                <a:spAutoFit/>
              </a:bodyPr>
              <a:lstStyle/>
              <a:p>
                <a:r>
                  <a:rPr lang="en-US" sz="3600" dirty="0">
                    <a:solidFill>
                      <a:srgbClr val="FF0000"/>
                    </a:solidFill>
                  </a:rPr>
                  <a:t>C</a:t>
                </a:r>
                <a:r>
                  <a:rPr lang="en-US" sz="3600" dirty="0" smtClean="0">
                    <a:solidFill>
                      <a:srgbClr val="FF0000"/>
                    </a:solidFill>
                  </a:rPr>
                  <a:t>ommonly assumed: </a:t>
                </a:r>
                <a14:m>
                  <m:oMath xmlns:m="http://schemas.openxmlformats.org/officeDocument/2006/math">
                    <m:r>
                      <a:rPr lang="en-US" sz="3600" i="1" dirty="0">
                        <a:solidFill>
                          <a:srgbClr val="FF0000"/>
                        </a:solidFill>
                        <a:latin typeface="Cambria Math" panose="02040503050406030204" pitchFamily="18" charset="0"/>
                        <a:ea typeface="Cambria Math" panose="02040503050406030204" pitchFamily="18" charset="0"/>
                      </a:rPr>
                      <m:t>ℋ</m:t>
                    </m:r>
                  </m:oMath>
                </a14:m>
                <a:r>
                  <a:rPr lang="en-US" sz="3600" dirty="0" smtClean="0">
                    <a:solidFill>
                      <a:srgbClr val="FF0000"/>
                    </a:solidFill>
                  </a:rPr>
                  <a:t> has been trivialized: </a:t>
                </a:r>
                <a:endParaRPr lang="en-US" sz="3600"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0" y="439160"/>
                <a:ext cx="9144000" cy="646331"/>
              </a:xfrm>
              <a:prstGeom prst="rect">
                <a:avLst/>
              </a:prstGeom>
              <a:blipFill rotWithShape="0">
                <a:blip r:embed="rId7"/>
                <a:stretch>
                  <a:fillRect l="-2000" t="-14151" b="-34906"/>
                </a:stretch>
              </a:blipFill>
            </p:spPr>
            <p:txBody>
              <a:bodyPr/>
              <a:lstStyle/>
              <a:p>
                <a:r>
                  <a:rPr lang="en-US">
                    <a:noFill/>
                  </a:rPr>
                  <a:t> </a:t>
                </a:r>
              </a:p>
            </p:txBody>
          </p:sp>
        </mc:Fallback>
      </mc:AlternateContent>
      <p:pic>
        <p:nvPicPr>
          <p:cNvPr id="4" name="Picture 3"/>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662779" y="1300214"/>
            <a:ext cx="2785521" cy="429715"/>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209800" y="1905000"/>
                <a:ext cx="6477000" cy="1200329"/>
              </a:xfrm>
              <a:prstGeom prst="rect">
                <a:avLst/>
              </a:prstGeom>
              <a:noFill/>
            </p:spPr>
            <p:txBody>
              <a:bodyPr wrap="square" rtlCol="0">
                <a:spAutoFit/>
              </a:bodyPr>
              <a:lstStyle/>
              <a:p>
                <a:r>
                  <a:rPr lang="en-US" sz="3600" dirty="0" smtClean="0">
                    <a:solidFill>
                      <a:srgbClr val="0033CC"/>
                    </a:solidFill>
                  </a:rPr>
                  <a:t>Natural choice of </a:t>
                </a:r>
                <a14:m>
                  <m:oMath xmlns:m="http://schemas.openxmlformats.org/officeDocument/2006/math">
                    <m:r>
                      <a:rPr lang="en-US" sz="3600" i="1">
                        <a:solidFill>
                          <a:srgbClr val="0033CC"/>
                        </a:solidFill>
                        <a:latin typeface="Cambria Math" panose="02040503050406030204" pitchFamily="18" charset="0"/>
                        <a:ea typeface="Cambria Math" panose="02040503050406030204" pitchFamily="18" charset="0"/>
                      </a:rPr>
                      <m:t>𝛻</m:t>
                    </m:r>
                    <m:r>
                      <a:rPr lang="en-US" sz="3600" i="1" baseline="30000" dirty="0">
                        <a:solidFill>
                          <a:srgbClr val="0033CC"/>
                        </a:solidFill>
                        <a:latin typeface="Cambria Math" panose="02040503050406030204" pitchFamily="18" charset="0"/>
                        <a:ea typeface="Cambria Math" panose="02040503050406030204" pitchFamily="18" charset="0"/>
                      </a:rPr>
                      <m:t>ℋ</m:t>
                    </m:r>
                    <m:r>
                      <a:rPr lang="en-US" sz="3600" i="1" baseline="30000" dirty="0">
                        <a:solidFill>
                          <a:srgbClr val="0033CC"/>
                        </a:solidFill>
                        <a:latin typeface="Cambria Math" panose="02040503050406030204" pitchFamily="18" charset="0"/>
                        <a:ea typeface="Cambria Math" panose="02040503050406030204" pitchFamily="18" charset="0"/>
                      </a:rPr>
                      <m:t> </m:t>
                    </m:r>
                  </m:oMath>
                </a14:m>
                <a:r>
                  <a:rPr lang="en-US" sz="3600" dirty="0" smtClean="0">
                    <a:solidFill>
                      <a:srgbClr val="0033CC"/>
                    </a:solidFill>
                  </a:rPr>
                  <a:t>: </a:t>
                </a:r>
              </a:p>
              <a:p>
                <a:r>
                  <a:rPr lang="en-US" sz="3600" dirty="0" smtClean="0">
                    <a:solidFill>
                      <a:srgbClr val="FF0000"/>
                    </a:solidFill>
                  </a:rPr>
                  <a:t>The trivial connection.</a:t>
                </a:r>
                <a:r>
                  <a:rPr lang="en-US" sz="3600" dirty="0" smtClean="0">
                    <a:solidFill>
                      <a:srgbClr val="0033CC"/>
                    </a:solidFill>
                  </a:rPr>
                  <a:t> </a:t>
                </a:r>
                <a:endParaRPr lang="en-US" sz="36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209800" y="1905000"/>
                <a:ext cx="6477000" cy="1200329"/>
              </a:xfrm>
              <a:prstGeom prst="rect">
                <a:avLst/>
              </a:prstGeom>
              <a:blipFill rotWithShape="1">
                <a:blip r:embed="rId9"/>
                <a:stretch>
                  <a:fillRect/>
                </a:stretch>
              </a:blipFill>
            </p:spPr>
            <p:txBody>
              <a:bodyPr/>
              <a:lstStyle/>
              <a:p>
                <a:r>
                  <a:rPr lang="en-US">
                    <a:noFill/>
                  </a:rPr>
                  <a:t> </a:t>
                </a:r>
              </a:p>
            </p:txBody>
          </p:sp>
        </mc:Fallback>
      </mc:AlternateContent>
      <p:sp>
        <p:nvSpPr>
          <p:cNvPr id="6" name="Right Arrow 5"/>
          <p:cNvSpPr/>
          <p:nvPr/>
        </p:nvSpPr>
        <p:spPr>
          <a:xfrm>
            <a:off x="1191239" y="2275404"/>
            <a:ext cx="914400" cy="453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852359" y="3326009"/>
            <a:ext cx="5110852" cy="636953"/>
          </a:xfrm>
          <a:prstGeom prst="rect">
            <a:avLst/>
          </a:prstGeom>
        </p:spPr>
      </p:pic>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341501" y="4278249"/>
            <a:ext cx="4132567" cy="664381"/>
          </a:xfrm>
          <a:prstGeom prst="rect">
            <a:avLst/>
          </a:prstGeom>
        </p:spPr>
      </p:pic>
      <p:sp>
        <p:nvSpPr>
          <p:cNvPr id="8" name="Slide Number Placeholder 7"/>
          <p:cNvSpPr>
            <a:spLocks noGrp="1"/>
          </p:cNvSpPr>
          <p:nvPr>
            <p:ph type="sldNum" sz="quarter" idx="12"/>
          </p:nvPr>
        </p:nvSpPr>
        <p:spPr/>
        <p:txBody>
          <a:bodyPr/>
          <a:lstStyle/>
          <a:p>
            <a:fld id="{CD9D29B0-BEC8-4D3C-8B11-487DD25536DB}" type="slidenum">
              <a:rPr lang="en-US" smtClean="0"/>
              <a:t>32</a:t>
            </a:fld>
            <a:endParaRPr lang="en-US"/>
          </a:p>
        </p:txBody>
      </p:sp>
    </p:spTree>
    <p:extLst>
      <p:ext uri="{BB962C8B-B14F-4D97-AF65-F5344CB8AC3E}">
        <p14:creationId xmlns:p14="http://schemas.microsoft.com/office/powerpoint/2010/main" val="16705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Berry Connection </a:t>
            </a:r>
            <a:endParaRPr lang="en-US" dirty="0"/>
          </a:p>
        </p:txBody>
      </p:sp>
      <p:pic>
        <p:nvPicPr>
          <p:cNvPr id="10" name="Picture 9"/>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533400" y="4675038"/>
            <a:ext cx="3873522" cy="44495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76200" y="1143000"/>
                <a:ext cx="9202653" cy="1200329"/>
              </a:xfrm>
              <a:prstGeom prst="rect">
                <a:avLst/>
              </a:prstGeom>
              <a:noFill/>
            </p:spPr>
            <p:txBody>
              <a:bodyPr wrap="square" rtlCol="0">
                <a:spAutoFit/>
              </a:bodyPr>
              <a:lstStyle/>
              <a:p>
                <a:r>
                  <a:rPr lang="en-US" sz="3600" dirty="0" smtClean="0">
                    <a:solidFill>
                      <a:srgbClr val="FF0000"/>
                    </a:solidFill>
                  </a:rPr>
                  <a:t>Given a continuous family of Hamiltonians </a:t>
                </a:r>
                <a:r>
                  <a:rPr lang="en-US" sz="3600" dirty="0" err="1" smtClean="0">
                    <a:solidFill>
                      <a:srgbClr val="FF0000"/>
                    </a:solidFill>
                  </a:rPr>
                  <a:t>H</a:t>
                </a:r>
                <a:r>
                  <a:rPr lang="en-US" sz="3600" baseline="-25000" dirty="0" err="1" smtClean="0">
                    <a:solidFill>
                      <a:srgbClr val="FF0000"/>
                    </a:solidFill>
                  </a:rPr>
                  <a:t>x</a:t>
                </a:r>
                <a:r>
                  <a:rPr lang="en-US" sz="3600" dirty="0" smtClean="0">
                    <a:solidFill>
                      <a:srgbClr val="FF0000"/>
                    </a:solidFill>
                  </a:rPr>
                  <a:t>  on  </a:t>
                </a:r>
                <a14:m>
                  <m:oMath xmlns:m="http://schemas.openxmlformats.org/officeDocument/2006/math">
                    <m:r>
                      <a:rPr lang="en-US" sz="3600" i="1" dirty="0" smtClean="0">
                        <a:solidFill>
                          <a:srgbClr val="FF0000"/>
                        </a:solidFill>
                        <a:latin typeface="Cambria Math" panose="02040503050406030204" pitchFamily="18" charset="0"/>
                        <a:ea typeface="Cambria Math" panose="02040503050406030204" pitchFamily="18" charset="0"/>
                      </a:rPr>
                      <m:t>ℋ</m:t>
                    </m:r>
                  </m:oMath>
                </a14:m>
                <a:r>
                  <a:rPr lang="en-US" sz="3600" baseline="-25000" dirty="0" smtClean="0">
                    <a:solidFill>
                      <a:srgbClr val="FF0000"/>
                    </a:solidFill>
                  </a:rPr>
                  <a:t>x</a:t>
                </a:r>
                <a:r>
                  <a:rPr lang="en-US" sz="3600" dirty="0">
                    <a:solidFill>
                      <a:srgbClr val="FF0000"/>
                    </a:solidFill>
                  </a:rPr>
                  <a:t> </a:t>
                </a:r>
                <a:r>
                  <a:rPr lang="en-US" sz="3600" dirty="0" smtClean="0">
                    <a:solidFill>
                      <a:srgbClr val="FF0000"/>
                    </a:solidFill>
                  </a:rPr>
                  <a:t> , if there is a gap: </a:t>
                </a:r>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 y="1143000"/>
                <a:ext cx="9202653" cy="1200329"/>
              </a:xfrm>
              <a:prstGeom prst="rect">
                <a:avLst/>
              </a:prstGeom>
              <a:blipFill rotWithShape="1">
                <a:blip r:embed="rId9"/>
                <a:stretch>
                  <a:fillRect b="-5051"/>
                </a:stretch>
              </a:blipFill>
            </p:spPr>
            <p:txBody>
              <a:bodyPr/>
              <a:lstStyle/>
              <a:p>
                <a:r>
                  <a:rPr lang="en-US">
                    <a:noFill/>
                  </a:rPr>
                  <a:t> </a:t>
                </a:r>
              </a:p>
            </p:txBody>
          </p:sp>
        </mc:Fallback>
      </mc:AlternateContent>
      <p:sp>
        <p:nvSpPr>
          <p:cNvPr id="9" name="TextBox 8"/>
          <p:cNvSpPr txBox="1"/>
          <p:nvPr/>
        </p:nvSpPr>
        <p:spPr>
          <a:xfrm>
            <a:off x="0" y="3276600"/>
            <a:ext cx="4584435" cy="954107"/>
          </a:xfrm>
          <a:prstGeom prst="rect">
            <a:avLst/>
          </a:prstGeom>
          <a:noFill/>
        </p:spPr>
        <p:txBody>
          <a:bodyPr wrap="square" rtlCol="0">
            <a:spAutoFit/>
          </a:bodyPr>
          <a:lstStyle/>
          <a:p>
            <a:r>
              <a:rPr lang="en-US" sz="2800" dirty="0">
                <a:solidFill>
                  <a:srgbClr val="0033CC"/>
                </a:solidFill>
              </a:rPr>
              <a:t>w</a:t>
            </a:r>
            <a:r>
              <a:rPr lang="en-US" sz="2800" dirty="0" smtClean="0">
                <a:solidFill>
                  <a:srgbClr val="0033CC"/>
                </a:solidFill>
              </a:rPr>
              <a:t>e have a continuous family of projection operators: </a:t>
            </a:r>
            <a:endParaRPr lang="en-US" sz="2800" dirty="0">
              <a:solidFill>
                <a:srgbClr val="0033CC"/>
              </a:solidFill>
            </a:endParaRPr>
          </a:p>
        </p:txBody>
      </p:sp>
      <p:pic>
        <p:nvPicPr>
          <p:cNvPr id="7" name="Picture 6"/>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353145" y="3581400"/>
            <a:ext cx="4790855" cy="527238"/>
          </a:xfrm>
          <a:prstGeom prst="rect">
            <a:avLst/>
          </a:prstGeom>
        </p:spPr>
      </p:pic>
      <p:sp>
        <p:nvSpPr>
          <p:cNvPr id="16" name="TextBox 15"/>
          <p:cNvSpPr txBox="1"/>
          <p:nvPr/>
        </p:nvSpPr>
        <p:spPr>
          <a:xfrm>
            <a:off x="5029200" y="4998958"/>
            <a:ext cx="4191000" cy="369332"/>
          </a:xfrm>
          <a:prstGeom prst="rect">
            <a:avLst/>
          </a:prstGeom>
          <a:noFill/>
        </p:spPr>
        <p:txBody>
          <a:bodyPr wrap="square" rtlCol="0">
            <a:spAutoFit/>
          </a:bodyPr>
          <a:lstStyle/>
          <a:p>
            <a:r>
              <a:rPr lang="en-US" dirty="0"/>
              <a:t>[</a:t>
            </a:r>
            <a:r>
              <a:rPr lang="en-US" dirty="0" smtClean="0"/>
              <a:t>M. Berry (198</a:t>
            </a:r>
            <a:r>
              <a:rPr lang="en-US" dirty="0"/>
              <a:t>3</a:t>
            </a:r>
            <a:r>
              <a:rPr lang="en-US" dirty="0" smtClean="0"/>
              <a:t>);  B. Simon 1983) ] </a:t>
            </a:r>
            <a:endParaRPr lang="en-US" dirty="0"/>
          </a:p>
        </p:txBody>
      </p:sp>
      <p:pic>
        <p:nvPicPr>
          <p:cNvPr id="3" name="Picture 2"/>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359673" y="2457550"/>
            <a:ext cx="4894476" cy="527238"/>
          </a:xfrm>
          <a:prstGeom prst="rect">
            <a:avLst/>
          </a:prstGeom>
        </p:spPr>
      </p:pic>
      <p:sp>
        <p:nvSpPr>
          <p:cNvPr id="17" name="TextBox 16"/>
          <p:cNvSpPr txBox="1"/>
          <p:nvPr/>
        </p:nvSpPr>
        <p:spPr>
          <a:xfrm>
            <a:off x="804972" y="6001793"/>
            <a:ext cx="5943600" cy="584775"/>
          </a:xfrm>
          <a:prstGeom prst="rect">
            <a:avLst/>
          </a:prstGeom>
          <a:noFill/>
        </p:spPr>
        <p:txBody>
          <a:bodyPr wrap="square" rtlCol="0">
            <a:spAutoFit/>
          </a:bodyPr>
          <a:lstStyle/>
          <a:p>
            <a:r>
              <a:rPr lang="en-US" sz="3200" dirty="0" smtClean="0">
                <a:solidFill>
                  <a:srgbClr val="7030A0"/>
                </a:solidFill>
              </a:rPr>
              <a:t>Note that it requires a CHOICE of </a:t>
            </a:r>
            <a:endParaRPr lang="en-US" sz="3200" dirty="0">
              <a:solidFill>
                <a:srgbClr val="7030A0"/>
              </a:solidFill>
            </a:endParaRPr>
          </a:p>
        </p:txBody>
      </p:sp>
      <p:pic>
        <p:nvPicPr>
          <p:cNvPr id="4" name="Picture 3"/>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6616986" y="6001793"/>
            <a:ext cx="725333" cy="444952"/>
          </a:xfrm>
          <a:prstGeom prst="rect">
            <a:avLst/>
          </a:prstGeom>
        </p:spPr>
      </p:pic>
      <p:pic>
        <p:nvPicPr>
          <p:cNvPr id="11" name="Picture 10"/>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533400" y="5334000"/>
            <a:ext cx="3568761" cy="502857"/>
          </a:xfrm>
          <a:prstGeom prst="rect">
            <a:avLst/>
          </a:prstGeom>
        </p:spPr>
      </p:pic>
      <p:sp>
        <p:nvSpPr>
          <p:cNvPr id="6" name="Slide Number Placeholder 5"/>
          <p:cNvSpPr>
            <a:spLocks noGrp="1"/>
          </p:cNvSpPr>
          <p:nvPr>
            <p:ph type="sldNum" sz="quarter" idx="12"/>
          </p:nvPr>
        </p:nvSpPr>
        <p:spPr/>
        <p:txBody>
          <a:bodyPr/>
          <a:lstStyle/>
          <a:p>
            <a:fld id="{CD9D29B0-BEC8-4D3C-8B11-487DD25536DB}" type="slidenum">
              <a:rPr lang="en-US" smtClean="0"/>
              <a:t>33</a:t>
            </a:fld>
            <a:endParaRPr lang="en-US"/>
          </a:p>
        </p:txBody>
      </p:sp>
    </p:spTree>
    <p:extLst>
      <p:ext uri="{BB962C8B-B14F-4D97-AF65-F5344CB8AC3E}">
        <p14:creationId xmlns:p14="http://schemas.microsoft.com/office/powerpoint/2010/main" val="34416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317" y="-236846"/>
            <a:ext cx="8229600" cy="1143000"/>
          </a:xfrm>
        </p:spPr>
        <p:txBody>
          <a:bodyPr/>
          <a:lstStyle/>
          <a:p>
            <a:r>
              <a:rPr lang="en-US" dirty="0" smtClean="0"/>
              <a:t>Projected Bundles</a:t>
            </a:r>
            <a:endParaRPr lang="en-US" dirty="0"/>
          </a:p>
        </p:txBody>
      </p:sp>
      <p:sp>
        <p:nvSpPr>
          <p:cNvPr id="3" name="TextBox 2"/>
          <p:cNvSpPr txBox="1"/>
          <p:nvPr/>
        </p:nvSpPr>
        <p:spPr>
          <a:xfrm>
            <a:off x="170107" y="2416785"/>
            <a:ext cx="4003461" cy="954107"/>
          </a:xfrm>
          <a:prstGeom prst="rect">
            <a:avLst/>
          </a:prstGeom>
          <a:noFill/>
        </p:spPr>
        <p:txBody>
          <a:bodyPr wrap="square" rtlCol="0">
            <a:spAutoFit/>
          </a:bodyPr>
          <a:lstStyle/>
          <a:p>
            <a:r>
              <a:rPr lang="en-US" sz="2800" dirty="0" smtClean="0">
                <a:solidFill>
                  <a:srgbClr val="0033CC"/>
                </a:solidFill>
              </a:rPr>
              <a:t>Given a continuous family of projection operators: </a:t>
            </a:r>
            <a:endParaRPr lang="en-US" sz="2800" dirty="0">
              <a:solidFill>
                <a:srgbClr val="0033CC"/>
              </a:solidFill>
            </a:endParaRPr>
          </a:p>
        </p:txBody>
      </p:sp>
      <p:pic>
        <p:nvPicPr>
          <p:cNvPr id="4" name="Picture 3"/>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4171839" y="2620383"/>
            <a:ext cx="3584004" cy="502858"/>
          </a:xfrm>
          <a:prstGeom prst="rect">
            <a:avLst/>
          </a:prstGeom>
        </p:spPr>
      </p:pic>
      <p:pic>
        <p:nvPicPr>
          <p:cNvPr id="8" name="Picture 7"/>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138841" y="4075275"/>
            <a:ext cx="8662552" cy="480609"/>
          </a:xfrm>
          <a:prstGeom prst="rect">
            <a:avLst/>
          </a:prstGeom>
        </p:spPr>
      </p:pic>
      <p:sp>
        <p:nvSpPr>
          <p:cNvPr id="6" name="TextBox 5"/>
          <p:cNvSpPr txBox="1"/>
          <p:nvPr/>
        </p:nvSpPr>
        <p:spPr>
          <a:xfrm>
            <a:off x="651651" y="3370892"/>
            <a:ext cx="7933266" cy="584775"/>
          </a:xfrm>
          <a:prstGeom prst="rect">
            <a:avLst/>
          </a:prstGeom>
          <a:noFill/>
        </p:spPr>
        <p:txBody>
          <a:bodyPr wrap="square" rtlCol="0">
            <a:spAutoFit/>
          </a:bodyPr>
          <a:lstStyle/>
          <a:p>
            <a:r>
              <a:rPr lang="en-US" sz="3200" dirty="0" smtClean="0">
                <a:solidFill>
                  <a:srgbClr val="00B050"/>
                </a:solidFill>
              </a:rPr>
              <a:t>Projected bundle </a:t>
            </a:r>
            <a:r>
              <a:rPr lang="en-US" sz="3200" dirty="0" smtClean="0">
                <a:solidFill>
                  <a:srgbClr val="00B050"/>
                </a:solidFill>
                <a:latin typeface="Monotype Corsiva"/>
                <a:cs typeface="Monotype Corsiva"/>
              </a:rPr>
              <a:t>V</a:t>
            </a:r>
            <a:r>
              <a:rPr lang="en-US" sz="3200" dirty="0" smtClean="0">
                <a:solidFill>
                  <a:srgbClr val="00B050"/>
                </a:solidFill>
                <a:ea typeface="Cambria Math" panose="02040503050406030204" pitchFamily="18" charset="0"/>
              </a:rPr>
              <a:t> </a:t>
            </a:r>
            <a:r>
              <a:rPr lang="en-US" sz="3200" dirty="0" smtClean="0">
                <a:solidFill>
                  <a:srgbClr val="00B050"/>
                </a:solidFill>
              </a:rPr>
              <a:t>: </a:t>
            </a:r>
            <a:r>
              <a:rPr lang="en-US" sz="3200" dirty="0" err="1" smtClean="0">
                <a:solidFill>
                  <a:srgbClr val="00B050"/>
                </a:solidFill>
              </a:rPr>
              <a:t>Subbundle</a:t>
            </a:r>
            <a:r>
              <a:rPr lang="en-US" sz="3200" dirty="0" smtClean="0">
                <a:solidFill>
                  <a:srgbClr val="00B050"/>
                </a:solidFill>
              </a:rPr>
              <a:t> with sections: </a:t>
            </a:r>
            <a:endParaRPr lang="en-US" sz="3200" dirty="0">
              <a:solidFill>
                <a:srgbClr val="00B050"/>
              </a:solidFill>
            </a:endParaRPr>
          </a:p>
        </p:txBody>
      </p:sp>
      <p:pic>
        <p:nvPicPr>
          <p:cNvPr id="28" name="Picture 2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3657600" y="4896378"/>
            <a:ext cx="4233139" cy="609525"/>
          </a:xfrm>
          <a:prstGeom prst="rect">
            <a:avLst/>
          </a:prstGeom>
        </p:spPr>
      </p:pic>
      <p:grpSp>
        <p:nvGrpSpPr>
          <p:cNvPr id="12" name="Group 11"/>
          <p:cNvGrpSpPr/>
          <p:nvPr/>
        </p:nvGrpSpPr>
        <p:grpSpPr>
          <a:xfrm>
            <a:off x="176929" y="4910164"/>
            <a:ext cx="2828188" cy="1762552"/>
            <a:chOff x="176929" y="4910164"/>
            <a:chExt cx="2828188" cy="1762552"/>
          </a:xfrm>
        </p:grpSpPr>
        <p:pic>
          <p:nvPicPr>
            <p:cNvPr id="7" name="Picture 6"/>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tretch>
              <a:fillRect/>
            </a:stretch>
          </p:blipFill>
          <p:spPr>
            <a:xfrm>
              <a:off x="176929" y="4910164"/>
              <a:ext cx="2828188" cy="444953"/>
            </a:xfrm>
            <a:prstGeom prst="rect">
              <a:avLst/>
            </a:prstGeom>
          </p:spPr>
        </p:pic>
        <p:pic>
          <p:nvPicPr>
            <p:cNvPr id="10" name="Picture 9"/>
            <p:cNvPicPr>
              <a:picLocks noChangeAspect="1"/>
            </p:cNvPicPr>
            <p:nvPr>
              <p:custDataLst>
                <p:tags r:id="rId10"/>
              </p:custDataLst>
            </p:nvPr>
          </p:nvPicPr>
          <p:blipFill>
            <a:blip r:embed="rId19" cstate="print">
              <a:extLst>
                <a:ext uri="{28A0092B-C50C-407E-A947-70E740481C1C}">
                  <a14:useLocalDpi xmlns:a14="http://schemas.microsoft.com/office/drawing/2010/main" val="0"/>
                </a:ext>
              </a:extLst>
            </a:blip>
            <a:stretch>
              <a:fillRect/>
            </a:stretch>
          </p:blipFill>
          <p:spPr>
            <a:xfrm>
              <a:off x="2048732" y="5578654"/>
              <a:ext cx="240762" cy="454096"/>
            </a:xfrm>
            <a:prstGeom prst="rect">
              <a:avLst/>
            </a:prstGeom>
          </p:spPr>
        </p:pic>
        <p:pic>
          <p:nvPicPr>
            <p:cNvPr id="11" name="Picture 10"/>
            <p:cNvPicPr>
              <a:picLocks noChangeAspect="1"/>
            </p:cNvPicPr>
            <p:nvPr>
              <p:custDataLst>
                <p:tags r:id="rId11"/>
              </p:custDataLst>
            </p:nvPr>
          </p:nvPicPr>
          <p:blipFill>
            <a:blip r:embed="rId20" cstate="print">
              <a:extLst>
                <a:ext uri="{28A0092B-C50C-407E-A947-70E740481C1C}">
                  <a14:useLocalDpi xmlns:a14="http://schemas.microsoft.com/office/drawing/2010/main" val="0"/>
                </a:ext>
              </a:extLst>
            </a:blip>
            <a:stretch>
              <a:fillRect/>
            </a:stretch>
          </p:blipFill>
          <p:spPr>
            <a:xfrm>
              <a:off x="1651235" y="5694463"/>
              <a:ext cx="277333" cy="222477"/>
            </a:xfrm>
            <a:prstGeom prst="rect">
              <a:avLst/>
            </a:prstGeom>
          </p:spPr>
        </p:pic>
        <p:pic>
          <p:nvPicPr>
            <p:cNvPr id="27" name="Picture 26"/>
            <p:cNvPicPr>
              <a:picLocks noChangeAspect="1"/>
            </p:cNvPicPr>
            <p:nvPr>
              <p:custDataLst>
                <p:tags r:id="rId12"/>
              </p:custDataLst>
            </p:nvPr>
          </p:nvPicPr>
          <p:blipFill>
            <a:blip r:embed="rId21" cstate="print">
              <a:extLst>
                <a:ext uri="{28A0092B-C50C-407E-A947-70E740481C1C}">
                  <a14:useLocalDpi xmlns:a14="http://schemas.microsoft.com/office/drawing/2010/main" val="0"/>
                </a:ext>
              </a:extLst>
            </a:blip>
            <a:stretch>
              <a:fillRect/>
            </a:stretch>
          </p:blipFill>
          <p:spPr>
            <a:xfrm>
              <a:off x="1058334" y="6230809"/>
              <a:ext cx="1414093" cy="441907"/>
            </a:xfrm>
            <a:prstGeom prst="rect">
              <a:avLst/>
            </a:prstGeom>
          </p:spPr>
        </p:pic>
      </p:grpSp>
      <p:grpSp>
        <p:nvGrpSpPr>
          <p:cNvPr id="13" name="Group 12"/>
          <p:cNvGrpSpPr/>
          <p:nvPr/>
        </p:nvGrpSpPr>
        <p:grpSpPr>
          <a:xfrm>
            <a:off x="2133863" y="661655"/>
            <a:ext cx="3504937" cy="1611202"/>
            <a:chOff x="1447800" y="2743201"/>
            <a:chExt cx="5257800" cy="2408596"/>
          </a:xfrm>
        </p:grpSpPr>
        <p:sp>
          <p:nvSpPr>
            <p:cNvPr id="14" name="Rectangle 13"/>
            <p:cNvSpPr/>
            <p:nvPr/>
          </p:nvSpPr>
          <p:spPr>
            <a:xfrm>
              <a:off x="2187540" y="2743201"/>
              <a:ext cx="4518060" cy="159297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232517" y="5029730"/>
              <a:ext cx="442810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81951" y="3539689"/>
              <a:ext cx="0" cy="10607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1644908" y="3041877"/>
              <a:ext cx="274087" cy="277597"/>
            </a:xfrm>
            <a:prstGeom prst="rect">
              <a:avLst/>
            </a:prstGeom>
          </p:spPr>
        </p:pic>
        <p:pic>
          <p:nvPicPr>
            <p:cNvPr id="18" name="Picture 17"/>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447800" y="3940974"/>
              <a:ext cx="191861" cy="166103"/>
            </a:xfrm>
            <a:prstGeom prst="rect">
              <a:avLst/>
            </a:prstGeom>
          </p:spPr>
        </p:pic>
        <p:pic>
          <p:nvPicPr>
            <p:cNvPr id="19" name="Picture 18"/>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1628041" y="4894679"/>
              <a:ext cx="290954" cy="257118"/>
            </a:xfrm>
            <a:prstGeom prst="rect">
              <a:avLst/>
            </a:prstGeom>
          </p:spPr>
        </p:pic>
        <p:sp>
          <p:nvSpPr>
            <p:cNvPr id="20" name="Oval 19"/>
            <p:cNvSpPr/>
            <p:nvPr/>
          </p:nvSpPr>
          <p:spPr>
            <a:xfrm>
              <a:off x="4175254" y="4894679"/>
              <a:ext cx="226338" cy="2571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274086" y="2743201"/>
              <a:ext cx="14337" cy="1592975"/>
            </a:xfrm>
            <a:prstGeom prst="line">
              <a:avLst/>
            </a:prstGeom>
            <a:ln w="76200">
              <a:solidFill>
                <a:srgbClr val="16355A"/>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4401592" y="2989326"/>
              <a:ext cx="432214" cy="318554"/>
            </a:xfrm>
            <a:prstGeom prst="rect">
              <a:avLst/>
            </a:prstGeom>
          </p:spPr>
        </p:pic>
        <p:pic>
          <p:nvPicPr>
            <p:cNvPr id="23" name="Picture 22"/>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4429027" y="4753422"/>
              <a:ext cx="192000" cy="171428"/>
            </a:xfrm>
            <a:prstGeom prst="rect">
              <a:avLst/>
            </a:prstGeom>
          </p:spPr>
        </p:pic>
      </p:grpSp>
      <p:sp>
        <p:nvSpPr>
          <p:cNvPr id="9" name="Slide Number Placeholder 8"/>
          <p:cNvSpPr>
            <a:spLocks noGrp="1"/>
          </p:cNvSpPr>
          <p:nvPr>
            <p:ph type="sldNum" sz="quarter" idx="12"/>
          </p:nvPr>
        </p:nvSpPr>
        <p:spPr/>
        <p:txBody>
          <a:bodyPr/>
          <a:lstStyle/>
          <a:p>
            <a:fld id="{CD9D29B0-BEC8-4D3C-8B11-487DD25536DB}" type="slidenum">
              <a:rPr lang="en-US" smtClean="0"/>
              <a:t>34</a:t>
            </a:fld>
            <a:endParaRPr lang="en-US"/>
          </a:p>
        </p:txBody>
      </p:sp>
      <mc:AlternateContent xmlns:mc="http://schemas.openxmlformats.org/markup-compatibility/2006" xmlns:a14="http://schemas.microsoft.com/office/drawing/2010/main">
        <mc:Choice Requires="a14">
          <p:sp>
            <p:nvSpPr>
              <p:cNvPr id="24" name="TextBox 23"/>
              <p:cNvSpPr txBox="1"/>
              <p:nvPr/>
            </p:nvSpPr>
            <p:spPr>
              <a:xfrm>
                <a:off x="3500182" y="5835630"/>
                <a:ext cx="4927317" cy="646331"/>
              </a:xfrm>
              <a:prstGeom prst="rect">
                <a:avLst/>
              </a:prstGeom>
              <a:noFill/>
            </p:spPr>
            <p:txBody>
              <a:bodyPr wrap="square" rtlCol="0">
                <a:spAutoFit/>
              </a:bodyPr>
              <a:lstStyle/>
              <a:p>
                <a14:m>
                  <m:oMath xmlns:m="http://schemas.openxmlformats.org/officeDocument/2006/math">
                    <m:r>
                      <a:rPr lang="en-US" sz="3600" b="0" i="1" smtClean="0">
                        <a:solidFill>
                          <a:srgbClr val="FF0000"/>
                        </a:solidFill>
                        <a:latin typeface="Cambria Math" charset="0"/>
                      </a:rPr>
                      <m:t>𝒱</m:t>
                    </m:r>
                  </m:oMath>
                </a14:m>
                <a:r>
                  <a:rPr lang="en-US" sz="3600" dirty="0" smtClean="0">
                    <a:solidFill>
                      <a:srgbClr val="FF0000"/>
                    </a:solidFill>
                  </a:rPr>
                  <a:t> is the </a:t>
                </a:r>
                <a:r>
                  <a:rPr lang="en-US" sz="3600" dirty="0" err="1" smtClean="0">
                    <a:solidFill>
                      <a:srgbClr val="FF0000"/>
                    </a:solidFill>
                  </a:rPr>
                  <a:t>Hopf</a:t>
                </a:r>
                <a:r>
                  <a:rPr lang="en-US" sz="3600" dirty="0" smtClean="0">
                    <a:solidFill>
                      <a:srgbClr val="FF0000"/>
                    </a:solidFill>
                  </a:rPr>
                  <a:t> line bundle</a:t>
                </a:r>
                <a:endParaRPr lang="en-US" sz="3600" dirty="0">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500182" y="5835630"/>
                <a:ext cx="4927317" cy="646331"/>
              </a:xfrm>
              <a:prstGeom prst="rect">
                <a:avLst/>
              </a:prstGeom>
              <a:blipFill rotWithShape="0">
                <a:blip r:embed="rId26"/>
                <a:stretch>
                  <a:fillRect t="-14151" r="-990" b="-34906"/>
                </a:stretch>
              </a:blipFill>
            </p:spPr>
            <p:txBody>
              <a:bodyPr/>
              <a:lstStyle/>
              <a:p>
                <a:r>
                  <a:rPr lang="en-US">
                    <a:noFill/>
                  </a:rPr>
                  <a:t> </a:t>
                </a:r>
              </a:p>
            </p:txBody>
          </p:sp>
        </mc:Fallback>
      </mc:AlternateContent>
    </p:spTree>
    <p:extLst>
      <p:ext uri="{BB962C8B-B14F-4D97-AF65-F5344CB8AC3E}">
        <p14:creationId xmlns:p14="http://schemas.microsoft.com/office/powerpoint/2010/main" val="26911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54" y="0"/>
            <a:ext cx="8229600" cy="1143000"/>
          </a:xfrm>
        </p:spPr>
        <p:txBody>
          <a:bodyPr/>
          <a:lstStyle/>
          <a:p>
            <a:r>
              <a:rPr lang="en-US" dirty="0" smtClean="0"/>
              <a:t>Connection On A Vector Bundle </a:t>
            </a:r>
            <a:r>
              <a:rPr lang="en-US" dirty="0" smtClean="0">
                <a:latin typeface="Monotype Corsiva"/>
                <a:cs typeface="Monotype Corsiva"/>
              </a:rPr>
              <a:t>V</a:t>
            </a:r>
            <a:r>
              <a:rPr lang="en-US" dirty="0" smtClean="0"/>
              <a:t> </a:t>
            </a:r>
            <a:endParaRPr lang="en-US" dirty="0"/>
          </a:p>
        </p:txBody>
      </p:sp>
      <p:sp>
        <p:nvSpPr>
          <p:cNvPr id="5" name="TextBox 4"/>
          <p:cNvSpPr txBox="1"/>
          <p:nvPr/>
        </p:nvSpPr>
        <p:spPr>
          <a:xfrm>
            <a:off x="367591" y="1408316"/>
            <a:ext cx="2593848" cy="646331"/>
          </a:xfrm>
          <a:prstGeom prst="rect">
            <a:avLst/>
          </a:prstGeom>
          <a:noFill/>
        </p:spPr>
        <p:txBody>
          <a:bodyPr wrap="square" rtlCol="0">
            <a:spAutoFit/>
          </a:bodyPr>
          <a:lstStyle/>
          <a:p>
            <a:r>
              <a:rPr lang="en-US" sz="3600" dirty="0" smtClean="0">
                <a:solidFill>
                  <a:srgbClr val="0033CC"/>
                </a:solidFill>
              </a:rPr>
              <a:t>Connection: </a:t>
            </a:r>
            <a:endParaRPr lang="en-US" sz="3600" dirty="0">
              <a:solidFill>
                <a:srgbClr val="0033CC"/>
              </a:solidFill>
            </a:endParaRPr>
          </a:p>
        </p:txBody>
      </p:sp>
      <p:pic>
        <p:nvPicPr>
          <p:cNvPr id="10" name="Picture 9"/>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657601" y="1123291"/>
            <a:ext cx="3958855" cy="542476"/>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352800" y="1922271"/>
            <a:ext cx="5363810" cy="502857"/>
          </a:xfrm>
          <a:prstGeom prst="rect">
            <a:avLst/>
          </a:prstGeom>
        </p:spPr>
      </p:pic>
      <p:sp>
        <p:nvSpPr>
          <p:cNvPr id="16" name="TextBox 15"/>
          <p:cNvSpPr txBox="1"/>
          <p:nvPr/>
        </p:nvSpPr>
        <p:spPr>
          <a:xfrm>
            <a:off x="152400" y="2743200"/>
            <a:ext cx="8839200" cy="1754327"/>
          </a:xfrm>
          <a:prstGeom prst="rect">
            <a:avLst/>
          </a:prstGeom>
          <a:noFill/>
        </p:spPr>
        <p:txBody>
          <a:bodyPr wrap="square" rtlCol="0">
            <a:spAutoFit/>
          </a:bodyPr>
          <a:lstStyle/>
          <a:p>
            <a:r>
              <a:rPr lang="en-US" sz="3600" dirty="0" smtClean="0">
                <a:solidFill>
                  <a:srgbClr val="FF0000"/>
                </a:solidFill>
              </a:rPr>
              <a:t>Remark: The space of connections on a </a:t>
            </a:r>
          </a:p>
          <a:p>
            <a:r>
              <a:rPr lang="en-US" sz="3600" dirty="0" smtClean="0">
                <a:solidFill>
                  <a:srgbClr val="FF0000"/>
                </a:solidFill>
              </a:rPr>
              <a:t>vector bundle is an affine space modeled </a:t>
            </a:r>
          </a:p>
          <a:p>
            <a:r>
              <a:rPr lang="en-US" sz="3600" dirty="0" smtClean="0">
                <a:solidFill>
                  <a:srgbClr val="FF0000"/>
                </a:solidFill>
              </a:rPr>
              <a:t>on the vector space: </a:t>
            </a:r>
            <a:endParaRPr lang="en-US" sz="3600" dirty="0">
              <a:solidFill>
                <a:srgbClr val="FF0000"/>
              </a:solidFill>
            </a:endParaRPr>
          </a:p>
        </p:txBody>
      </p:sp>
      <p:pic>
        <p:nvPicPr>
          <p:cNvPr id="11" name="Picture 10"/>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343400" y="3962400"/>
            <a:ext cx="2566094" cy="542476"/>
          </a:xfrm>
          <a:prstGeom prst="rect">
            <a:avLst/>
          </a:prstGeom>
        </p:spPr>
      </p:pic>
      <p:pic>
        <p:nvPicPr>
          <p:cNvPr id="3" name="Picture 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4800600"/>
            <a:ext cx="4267200" cy="558800"/>
          </a:xfrm>
          <a:prstGeom prst="rect">
            <a:avLst/>
          </a:prstGeom>
        </p:spPr>
      </p:pic>
      <p:sp>
        <p:nvSpPr>
          <p:cNvPr id="8" name="TextBox 7"/>
          <p:cNvSpPr txBox="1"/>
          <p:nvPr/>
        </p:nvSpPr>
        <p:spPr>
          <a:xfrm>
            <a:off x="0" y="5715000"/>
            <a:ext cx="8915400" cy="461665"/>
          </a:xfrm>
          <a:prstGeom prst="rect">
            <a:avLst/>
          </a:prstGeom>
          <a:noFill/>
        </p:spPr>
        <p:txBody>
          <a:bodyPr wrap="square" rtlCol="0">
            <a:spAutoFit/>
          </a:bodyPr>
          <a:lstStyle/>
          <a:p>
            <a:r>
              <a:rPr lang="en-US" sz="2400" dirty="0" smtClean="0">
                <a:solidFill>
                  <a:srgbClr val="0033CC"/>
                </a:solidFill>
              </a:rPr>
              <a:t>Unless the bundle is trivial:  </a:t>
            </a:r>
            <a:r>
              <a:rPr lang="en-US" sz="2400" dirty="0" smtClean="0">
                <a:solidFill>
                  <a:srgbClr val="0033CC"/>
                </a:solidFill>
                <a:latin typeface="Monotype Corsiva"/>
                <a:cs typeface="Monotype Corsiva"/>
              </a:rPr>
              <a:t>V </a:t>
            </a:r>
            <a:r>
              <a:rPr lang="en-US" sz="2400" dirty="0" smtClean="0">
                <a:solidFill>
                  <a:srgbClr val="0033CC"/>
                </a:solidFill>
              </a:rPr>
              <a:t>= X  x V</a:t>
            </a:r>
            <a:r>
              <a:rPr lang="en-US" sz="2400" baseline="-25000" dirty="0" smtClean="0">
                <a:solidFill>
                  <a:srgbClr val="0033CC"/>
                </a:solidFill>
              </a:rPr>
              <a:t>0</a:t>
            </a:r>
            <a:r>
              <a:rPr lang="en-US" sz="2400" dirty="0" smtClean="0">
                <a:solidFill>
                  <a:srgbClr val="0033CC"/>
                </a:solidFill>
              </a:rPr>
              <a:t>  for some fixed vector space V</a:t>
            </a:r>
            <a:r>
              <a:rPr lang="en-US" sz="2400" baseline="-25000" dirty="0" smtClean="0">
                <a:solidFill>
                  <a:srgbClr val="0033CC"/>
                </a:solidFill>
              </a:rPr>
              <a:t>0</a:t>
            </a:r>
            <a:endParaRPr lang="en-US" sz="2000" baseline="-25000" dirty="0">
              <a:solidFill>
                <a:srgbClr val="0033CC"/>
              </a:solidFill>
            </a:endParaRPr>
          </a:p>
        </p:txBody>
      </p:sp>
      <p:sp>
        <p:nvSpPr>
          <p:cNvPr id="17" name="TextBox 16"/>
          <p:cNvSpPr txBox="1"/>
          <p:nvPr/>
        </p:nvSpPr>
        <p:spPr>
          <a:xfrm>
            <a:off x="533400" y="6248400"/>
            <a:ext cx="8001000" cy="461665"/>
          </a:xfrm>
          <a:prstGeom prst="rect">
            <a:avLst/>
          </a:prstGeom>
          <a:noFill/>
        </p:spPr>
        <p:txBody>
          <a:bodyPr wrap="square" rtlCol="0">
            <a:spAutoFit/>
          </a:bodyPr>
          <a:lstStyle/>
          <a:p>
            <a:r>
              <a:rPr lang="en-US" sz="2400" dirty="0" smtClean="0">
                <a:solidFill>
                  <a:srgbClr val="0033CC"/>
                </a:solidFill>
              </a:rPr>
              <a:t>there is no natural origin in the space of all connections. </a:t>
            </a:r>
            <a:endParaRPr lang="en-US" sz="2000" baseline="-25000" dirty="0">
              <a:solidFill>
                <a:srgbClr val="0033CC"/>
              </a:solidFill>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35</a:t>
            </a:fld>
            <a:endParaRPr lang="en-US"/>
          </a:p>
        </p:txBody>
      </p:sp>
    </p:spTree>
    <p:extLst>
      <p:ext uri="{BB962C8B-B14F-4D97-AF65-F5344CB8AC3E}">
        <p14:creationId xmlns:p14="http://schemas.microsoft.com/office/powerpoint/2010/main" val="25096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8"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Sections Of A Hilbert Bundle</a:t>
            </a:r>
            <a:endParaRPr lang="en-US" dirty="0"/>
          </a:p>
        </p:txBody>
      </p:sp>
      <p:pic>
        <p:nvPicPr>
          <p:cNvPr id="7" name="Picture 6"/>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4676350" y="1189307"/>
            <a:ext cx="2203428" cy="502857"/>
          </a:xfrm>
          <a:prstGeom prst="rect">
            <a:avLst/>
          </a:prstGeom>
        </p:spPr>
      </p:pic>
      <p:pic>
        <p:nvPicPr>
          <p:cNvPr id="3" name="Picture 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2438400" y="2248445"/>
            <a:ext cx="4147810" cy="502857"/>
          </a:xfrm>
          <a:prstGeom prst="rect">
            <a:avLst/>
          </a:prstGeom>
        </p:spPr>
      </p:pic>
      <p:sp>
        <p:nvSpPr>
          <p:cNvPr id="5" name="Rectangle 4"/>
          <p:cNvSpPr/>
          <p:nvPr/>
        </p:nvSpPr>
        <p:spPr>
          <a:xfrm>
            <a:off x="2003779" y="3429000"/>
            <a:ext cx="4898122" cy="16002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2052540" y="5725899"/>
            <a:ext cx="48006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64072" y="4229100"/>
            <a:ext cx="0" cy="10655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415501" y="3729031"/>
            <a:ext cx="297143" cy="278856"/>
          </a:xfrm>
          <a:prstGeom prst="rect">
            <a:avLst/>
          </a:prstGeom>
        </p:spPr>
      </p:pic>
      <p:pic>
        <p:nvPicPr>
          <p:cNvPr id="24" name="Picture 23"/>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201812" y="4632205"/>
            <a:ext cx="208000" cy="166856"/>
          </a:xfrm>
          <a:prstGeom prst="rect">
            <a:avLst/>
          </a:prstGeom>
        </p:spPr>
      </p:pic>
      <p:pic>
        <p:nvPicPr>
          <p:cNvPr id="27" name="Picture 26"/>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1397215" y="5590236"/>
            <a:ext cx="315429" cy="258284"/>
          </a:xfrm>
          <a:prstGeom prst="rect">
            <a:avLst/>
          </a:prstGeom>
        </p:spPr>
      </p:pic>
      <p:sp>
        <p:nvSpPr>
          <p:cNvPr id="28" name="Oval 27"/>
          <p:cNvSpPr/>
          <p:nvPr/>
        </p:nvSpPr>
        <p:spPr>
          <a:xfrm>
            <a:off x="4158701" y="5590236"/>
            <a:ext cx="245378" cy="2582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4495499" y="5436882"/>
            <a:ext cx="192000" cy="171428"/>
          </a:xfrm>
          <a:prstGeom prst="rect">
            <a:avLst/>
          </a:prstGeom>
        </p:spPr>
      </p:pic>
      <p:cxnSp>
        <p:nvCxnSpPr>
          <p:cNvPr id="33" name="Straight Connector 32"/>
          <p:cNvCxnSpPr/>
          <p:nvPr/>
        </p:nvCxnSpPr>
        <p:spPr>
          <a:xfrm>
            <a:off x="4265847" y="3429000"/>
            <a:ext cx="15543" cy="1600200"/>
          </a:xfrm>
          <a:prstGeom prst="line">
            <a:avLst/>
          </a:prstGeom>
          <a:ln w="76200">
            <a:solidFill>
              <a:srgbClr val="16355A"/>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4404079" y="3676241"/>
            <a:ext cx="468572" cy="319999"/>
          </a:xfrm>
          <a:prstGeom prst="rect">
            <a:avLst/>
          </a:prstGeom>
        </p:spPr>
      </p:pic>
      <p:cxnSp>
        <p:nvCxnSpPr>
          <p:cNvPr id="37" name="Straight Arrow Connector 36"/>
          <p:cNvCxnSpPr/>
          <p:nvPr/>
        </p:nvCxnSpPr>
        <p:spPr>
          <a:xfrm flipV="1">
            <a:off x="4265847" y="3996240"/>
            <a:ext cx="0" cy="58663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3462712" y="4169785"/>
            <a:ext cx="726858" cy="377142"/>
          </a:xfrm>
          <a:prstGeom prst="rect">
            <a:avLst/>
          </a:prstGeom>
        </p:spPr>
      </p:pic>
      <p:sp>
        <p:nvSpPr>
          <p:cNvPr id="10" name="TextBox 9"/>
          <p:cNvSpPr txBox="1"/>
          <p:nvPr/>
        </p:nvSpPr>
        <p:spPr>
          <a:xfrm>
            <a:off x="768668" y="1108476"/>
            <a:ext cx="4031932" cy="646331"/>
          </a:xfrm>
          <a:prstGeom prst="rect">
            <a:avLst/>
          </a:prstGeom>
          <a:noFill/>
        </p:spPr>
        <p:txBody>
          <a:bodyPr wrap="square" rtlCol="0">
            <a:spAutoFit/>
          </a:bodyPr>
          <a:lstStyle/>
          <a:p>
            <a:r>
              <a:rPr lang="en-US" sz="3600" dirty="0" smtClean="0">
                <a:solidFill>
                  <a:srgbClr val="0033CC"/>
                </a:solidFill>
              </a:rPr>
              <a:t>Space of sections: </a:t>
            </a:r>
            <a:endParaRPr lang="en-US" sz="3600" dirty="0">
              <a:solidFill>
                <a:srgbClr val="0033CC"/>
              </a:solidFill>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36</a:t>
            </a:fld>
            <a:endParaRPr lang="en-US"/>
          </a:p>
        </p:txBody>
      </p:sp>
    </p:spTree>
    <p:extLst>
      <p:ext uri="{BB962C8B-B14F-4D97-AF65-F5344CB8AC3E}">
        <p14:creationId xmlns:p14="http://schemas.microsoft.com/office/powerpoint/2010/main" val="42754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Hilbert Bundles</a:t>
            </a:r>
            <a:endParaRPr lang="en-US" dirty="0"/>
          </a:p>
        </p:txBody>
      </p:sp>
      <p:sp>
        <p:nvSpPr>
          <p:cNvPr id="5" name="TextBox 4"/>
          <p:cNvSpPr txBox="1"/>
          <p:nvPr/>
        </p:nvSpPr>
        <p:spPr>
          <a:xfrm>
            <a:off x="171984" y="1498580"/>
            <a:ext cx="5338616" cy="1077218"/>
          </a:xfrm>
          <a:prstGeom prst="rect">
            <a:avLst/>
          </a:prstGeom>
          <a:noFill/>
        </p:spPr>
        <p:txBody>
          <a:bodyPr wrap="square" rtlCol="0">
            <a:spAutoFit/>
          </a:bodyPr>
          <a:lstStyle/>
          <a:p>
            <a:r>
              <a:rPr lang="en-US" sz="3200" dirty="0" smtClean="0">
                <a:solidFill>
                  <a:srgbClr val="FF0000"/>
                </a:solidFill>
              </a:rPr>
              <a:t>Hilbert bundle over a space </a:t>
            </a:r>
          </a:p>
          <a:p>
            <a:r>
              <a:rPr lang="en-US" sz="3200" dirty="0" smtClean="0">
                <a:solidFill>
                  <a:srgbClr val="FF0000"/>
                </a:solidFill>
              </a:rPr>
              <a:t>X of control parameters</a:t>
            </a:r>
            <a:endParaRPr lang="en-US" sz="3200" dirty="0">
              <a:solidFill>
                <a:srgbClr val="FF0000"/>
              </a:solidFill>
            </a:endParaRPr>
          </a:p>
        </p:txBody>
      </p:sp>
      <p:pic>
        <p:nvPicPr>
          <p:cNvPr id="8" name="Picture 7"/>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197107" y="1364526"/>
            <a:ext cx="396190" cy="371810"/>
          </a:xfrm>
          <a:prstGeom prst="rect">
            <a:avLst/>
          </a:prstGeom>
        </p:spPr>
      </p:pic>
      <p:pic>
        <p:nvPicPr>
          <p:cNvPr id="10" name="Picture 9"/>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256296" y="1890929"/>
            <a:ext cx="240762" cy="454096"/>
          </a:xfrm>
          <a:prstGeom prst="rect">
            <a:avLst/>
          </a:prstGeom>
        </p:spPr>
      </p:pic>
      <p:pic>
        <p:nvPicPr>
          <p:cNvPr id="12" name="Picture 1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7197107" y="2484265"/>
            <a:ext cx="420572" cy="344381"/>
          </a:xfrm>
          <a:prstGeom prst="rect">
            <a:avLst/>
          </a:prstGeom>
        </p:spPr>
      </p:pic>
      <p:pic>
        <p:nvPicPr>
          <p:cNvPr id="14" name="Picture 13"/>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934148" y="2600074"/>
            <a:ext cx="256000" cy="228572"/>
          </a:xfrm>
          <a:prstGeom prst="rect">
            <a:avLst/>
          </a:prstGeom>
        </p:spPr>
      </p:pic>
      <p:pic>
        <p:nvPicPr>
          <p:cNvPr id="16" name="Picture 1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356150" y="2557041"/>
            <a:ext cx="508952" cy="265143"/>
          </a:xfrm>
          <a:prstGeom prst="rect">
            <a:avLst/>
          </a:prstGeom>
        </p:spPr>
      </p:pic>
      <p:pic>
        <p:nvPicPr>
          <p:cNvPr id="18" name="Picture 17"/>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7676413" y="1954199"/>
            <a:ext cx="277333" cy="222477"/>
          </a:xfrm>
          <a:prstGeom prst="rect">
            <a:avLst/>
          </a:prstGeom>
        </p:spPr>
      </p:pic>
      <p:pic>
        <p:nvPicPr>
          <p:cNvPr id="20" name="Picture 19"/>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5761864" y="1335266"/>
            <a:ext cx="624761" cy="426667"/>
          </a:xfrm>
          <a:prstGeom prst="rect">
            <a:avLst/>
          </a:prstGeom>
        </p:spPr>
      </p:pic>
      <p:pic>
        <p:nvPicPr>
          <p:cNvPr id="21" name="Picture 20"/>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5934148" y="1932439"/>
            <a:ext cx="240762" cy="454096"/>
          </a:xfrm>
          <a:prstGeom prst="rect">
            <a:avLst/>
          </a:prstGeom>
        </p:spPr>
      </p:pic>
      <p:sp>
        <p:nvSpPr>
          <p:cNvPr id="25" name="Rectangle 24"/>
          <p:cNvSpPr/>
          <p:nvPr/>
        </p:nvSpPr>
        <p:spPr>
          <a:xfrm>
            <a:off x="2347746" y="3581400"/>
            <a:ext cx="4898122" cy="16002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396507" y="5878299"/>
            <a:ext cx="48006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8039" y="4381500"/>
            <a:ext cx="0" cy="10655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1759468" y="3881431"/>
            <a:ext cx="297143" cy="278856"/>
          </a:xfrm>
          <a:prstGeom prst="rect">
            <a:avLst/>
          </a:prstGeom>
        </p:spPr>
      </p:pic>
      <p:pic>
        <p:nvPicPr>
          <p:cNvPr id="31" name="Picture 30"/>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1545779" y="4784605"/>
            <a:ext cx="208000" cy="166856"/>
          </a:xfrm>
          <a:prstGeom prst="rect">
            <a:avLst/>
          </a:prstGeom>
        </p:spPr>
      </p:pic>
      <p:pic>
        <p:nvPicPr>
          <p:cNvPr id="32" name="Picture 31"/>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1741182" y="5742636"/>
            <a:ext cx="315429" cy="258284"/>
          </a:xfrm>
          <a:prstGeom prst="rect">
            <a:avLst/>
          </a:prstGeom>
        </p:spPr>
      </p:pic>
      <p:sp>
        <p:nvSpPr>
          <p:cNvPr id="33" name="Oval 32"/>
          <p:cNvSpPr/>
          <p:nvPr/>
        </p:nvSpPr>
        <p:spPr>
          <a:xfrm>
            <a:off x="4502668" y="5742636"/>
            <a:ext cx="245378" cy="2582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4609814" y="3581400"/>
            <a:ext cx="15543" cy="1600200"/>
          </a:xfrm>
          <a:prstGeom prst="line">
            <a:avLst/>
          </a:prstGeom>
          <a:ln w="76200">
            <a:solidFill>
              <a:srgbClr val="16355A"/>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748046" y="3828641"/>
            <a:ext cx="468572" cy="319999"/>
          </a:xfrm>
          <a:prstGeom prst="rect">
            <a:avLst/>
          </a:prstGeom>
        </p:spPr>
      </p:pic>
      <p:pic>
        <p:nvPicPr>
          <p:cNvPr id="36" name="Picture 35"/>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4839466" y="5589282"/>
            <a:ext cx="192000" cy="171428"/>
          </a:xfrm>
          <a:prstGeom prst="rect">
            <a:avLst/>
          </a:prstGeom>
        </p:spPr>
      </p:pic>
      <p:sp>
        <p:nvSpPr>
          <p:cNvPr id="3" name="Slide Number Placeholder 2"/>
          <p:cNvSpPr>
            <a:spLocks noGrp="1"/>
          </p:cNvSpPr>
          <p:nvPr>
            <p:ph type="sldNum" sz="quarter" idx="12"/>
          </p:nvPr>
        </p:nvSpPr>
        <p:spPr/>
        <p:txBody>
          <a:bodyPr/>
          <a:lstStyle/>
          <a:p>
            <a:fld id="{CD9D29B0-BEC8-4D3C-8B11-487DD25536DB}" type="slidenum">
              <a:rPr lang="en-US" smtClean="0"/>
              <a:t>37</a:t>
            </a:fld>
            <a:endParaRPr lang="en-US"/>
          </a:p>
        </p:txBody>
      </p:sp>
    </p:spTree>
    <p:extLst>
      <p:ext uri="{BB962C8B-B14F-4D97-AF65-F5344CB8AC3E}">
        <p14:creationId xmlns:p14="http://schemas.microsoft.com/office/powerpoint/2010/main" val="41854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geology.com/world/the-united-states-of-america-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 y="1033111"/>
            <a:ext cx="9067799" cy="58033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80999" y="-213862"/>
            <a:ext cx="8229600" cy="1143000"/>
          </a:xfrm>
        </p:spPr>
        <p:txBody>
          <a:bodyPr/>
          <a:lstStyle/>
          <a:p>
            <a:r>
              <a:rPr lang="en-US" dirty="0" smtClean="0"/>
              <a:t>Affine Space</a:t>
            </a:r>
            <a:endParaRPr lang="en-US" dirty="0"/>
          </a:p>
        </p:txBody>
      </p:sp>
      <p:sp>
        <p:nvSpPr>
          <p:cNvPr id="3" name="TextBox 2"/>
          <p:cNvSpPr txBox="1"/>
          <p:nvPr/>
        </p:nvSpPr>
        <p:spPr>
          <a:xfrm>
            <a:off x="652725" y="617613"/>
            <a:ext cx="8077200" cy="523220"/>
          </a:xfrm>
          <a:prstGeom prst="rect">
            <a:avLst/>
          </a:prstGeom>
          <a:noFill/>
        </p:spPr>
        <p:txBody>
          <a:bodyPr wrap="square" rtlCol="0">
            <a:spAutoFit/>
          </a:bodyPr>
          <a:lstStyle/>
          <a:p>
            <a:r>
              <a:rPr lang="en-US" sz="2800" dirty="0" smtClean="0">
                <a:solidFill>
                  <a:srgbClr val="C00000"/>
                </a:solidFill>
              </a:rPr>
              <a:t>Like a vector space – but no natural choice of origin. </a:t>
            </a:r>
            <a:endParaRPr lang="en-US" sz="2800" dirty="0">
              <a:solidFill>
                <a:srgbClr val="C00000"/>
              </a:solidFill>
            </a:endParaRPr>
          </a:p>
        </p:txBody>
      </p:sp>
      <p:sp>
        <p:nvSpPr>
          <p:cNvPr id="4" name="TextBox 3"/>
          <p:cNvSpPr txBox="1"/>
          <p:nvPr/>
        </p:nvSpPr>
        <p:spPr>
          <a:xfrm>
            <a:off x="86250" y="1070728"/>
            <a:ext cx="9210150" cy="954107"/>
          </a:xfrm>
          <a:prstGeom prst="rect">
            <a:avLst/>
          </a:prstGeom>
          <a:noFill/>
        </p:spPr>
        <p:txBody>
          <a:bodyPr wrap="square" rtlCol="0">
            <a:spAutoFit/>
          </a:bodyPr>
          <a:lstStyle/>
          <a:p>
            <a:r>
              <a:rPr lang="en-US" sz="2800" dirty="0" smtClean="0"/>
              <a:t>Official Definition: An affine space is space with a transitive and free action of a vector space.  </a:t>
            </a:r>
            <a:endParaRPr lang="en-US" sz="2800" dirty="0"/>
          </a:p>
        </p:txBody>
      </p:sp>
      <p:sp>
        <p:nvSpPr>
          <p:cNvPr id="8" name="Oval 7"/>
          <p:cNvSpPr/>
          <p:nvPr/>
        </p:nvSpPr>
        <p:spPr>
          <a:xfrm>
            <a:off x="566474" y="4213761"/>
            <a:ext cx="172501" cy="1344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72400" y="3272319"/>
            <a:ext cx="172501" cy="1344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8" idx="6"/>
            <a:endCxn id="11" idx="3"/>
          </p:cNvCxnSpPr>
          <p:nvPr/>
        </p:nvCxnSpPr>
        <p:spPr>
          <a:xfrm flipV="1">
            <a:off x="738975" y="3387060"/>
            <a:ext cx="7058687" cy="893915"/>
          </a:xfrm>
          <a:prstGeom prst="straightConnector1">
            <a:avLst/>
          </a:prstGeom>
          <a:ln w="762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153400" y="2667000"/>
            <a:ext cx="172501" cy="1344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5485" y="3439625"/>
            <a:ext cx="172501" cy="1344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38</a:t>
            </a:fld>
            <a:endParaRPr lang="en-US"/>
          </a:p>
        </p:txBody>
      </p:sp>
    </p:spTree>
    <p:extLst>
      <p:ext uri="{BB962C8B-B14F-4D97-AF65-F5344CB8AC3E}">
        <p14:creationId xmlns:p14="http://schemas.microsoft.com/office/powerpoint/2010/main" val="250513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11" grpId="0" animBg="1"/>
      <p:bldP spid="16"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971800"/>
            <a:ext cx="7239000" cy="1446550"/>
          </a:xfrm>
          <a:prstGeom prst="rect">
            <a:avLst/>
          </a:prstGeom>
          <a:noFill/>
        </p:spPr>
        <p:txBody>
          <a:bodyPr wrap="square" rtlCol="0">
            <a:spAutoFit/>
          </a:bodyPr>
          <a:lstStyle/>
          <a:p>
            <a:r>
              <a:rPr lang="en-US" sz="4400" b="1" i="1" dirty="0" smtClean="0">
                <a:ln w="22225">
                  <a:solidFill>
                    <a:schemeClr val="accent2"/>
                  </a:solidFill>
                  <a:prstDash val="solid"/>
                </a:ln>
                <a:solidFill>
                  <a:srgbClr val="0033CC"/>
                </a:solidFill>
                <a:effectLst>
                  <a:innerShdw blurRad="114300">
                    <a:prstClr val="black"/>
                  </a:innerShdw>
                </a:effectLst>
                <a:latin typeface="Apple Chancery" charset="0"/>
                <a:ea typeface="Apple Chancery" charset="0"/>
                <a:cs typeface="Apple Chancery" charset="0"/>
              </a:rPr>
              <a:t>The origin of the problem is </a:t>
            </a:r>
          </a:p>
          <a:p>
            <a:r>
              <a:rPr lang="en-US" sz="4400" b="1" i="1" dirty="0" smtClean="0">
                <a:ln w="22225">
                  <a:solidFill>
                    <a:schemeClr val="accent2"/>
                  </a:solidFill>
                  <a:prstDash val="solid"/>
                </a:ln>
                <a:solidFill>
                  <a:srgbClr val="0033CC"/>
                </a:solidFill>
                <a:effectLst>
                  <a:innerShdw blurRad="114300">
                    <a:prstClr val="black"/>
                  </a:innerShdw>
                </a:effectLst>
                <a:latin typeface="Apple Chancery" charset="0"/>
                <a:ea typeface="Apple Chancery" charset="0"/>
                <a:cs typeface="Apple Chancery" charset="0"/>
              </a:rPr>
              <a:t>  the problem of the origin. </a:t>
            </a:r>
            <a:endParaRPr lang="en-US" sz="4400" b="1" i="1" dirty="0">
              <a:ln w="22225">
                <a:solidFill>
                  <a:schemeClr val="accent2"/>
                </a:solidFill>
                <a:prstDash val="solid"/>
              </a:ln>
              <a:solidFill>
                <a:srgbClr val="0033CC"/>
              </a:solidFill>
              <a:effectLst>
                <a:innerShdw blurRad="114300">
                  <a:prstClr val="black"/>
                </a:innerShdw>
              </a:effectLst>
              <a:latin typeface="Apple Chancery" charset="0"/>
              <a:ea typeface="Apple Chancery" charset="0"/>
              <a:cs typeface="Apple Chancery" charset="0"/>
            </a:endParaRPr>
          </a:p>
        </p:txBody>
      </p:sp>
      <p:sp>
        <p:nvSpPr>
          <p:cNvPr id="3" name="Slide Number Placeholder 2"/>
          <p:cNvSpPr>
            <a:spLocks noGrp="1"/>
          </p:cNvSpPr>
          <p:nvPr>
            <p:ph type="sldNum" sz="quarter" idx="12"/>
          </p:nvPr>
        </p:nvSpPr>
        <p:spPr/>
        <p:txBody>
          <a:bodyPr/>
          <a:lstStyle/>
          <a:p>
            <a:fld id="{CD9D29B0-BEC8-4D3C-8B11-487DD25536DB}" type="slidenum">
              <a:rPr lang="en-US" smtClean="0"/>
              <a:t>39</a:t>
            </a:fld>
            <a:endParaRPr lang="en-US"/>
          </a:p>
        </p:txBody>
      </p:sp>
    </p:spTree>
    <p:extLst>
      <p:ext uri="{BB962C8B-B14F-4D97-AF65-F5344CB8AC3E}">
        <p14:creationId xmlns:p14="http://schemas.microsoft.com/office/powerpoint/2010/main" val="584024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62"/>
            <a:ext cx="8229600" cy="1143000"/>
          </a:xfrm>
        </p:spPr>
        <p:txBody>
          <a:bodyPr>
            <a:normAutofit fontScale="90000"/>
          </a:bodyPr>
          <a:lstStyle/>
          <a:p>
            <a:r>
              <a:rPr lang="en-US" dirty="0" smtClean="0"/>
              <a:t>Quantum Information Theory</a:t>
            </a:r>
            <a:br>
              <a:rPr lang="en-US" dirty="0" smtClean="0"/>
            </a:br>
            <a:r>
              <a:rPr lang="en-US" dirty="0" smtClean="0"/>
              <a:t>&amp; Noncommutative Geometry</a:t>
            </a:r>
            <a:endParaRPr lang="en-US" dirty="0"/>
          </a:p>
        </p:txBody>
      </p:sp>
      <p:pic>
        <p:nvPicPr>
          <p:cNvPr id="7" name="Picture 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31636" y="1905000"/>
            <a:ext cx="6050284" cy="377143"/>
          </a:xfrm>
          <a:prstGeom prst="rect">
            <a:avLst/>
          </a:prstGeom>
        </p:spPr>
      </p:pic>
      <p:pic>
        <p:nvPicPr>
          <p:cNvPr id="5" name="Picture 4"/>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24200" y="2661709"/>
            <a:ext cx="4754286" cy="441143"/>
          </a:xfrm>
          <a:prstGeom prst="rect">
            <a:avLst/>
          </a:prstGeom>
        </p:spPr>
      </p:pic>
      <p:pic>
        <p:nvPicPr>
          <p:cNvPr id="4" name="Picture 3"/>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124202" y="3482418"/>
            <a:ext cx="4466287" cy="441143"/>
          </a:xfrm>
          <a:prstGeom prst="rect">
            <a:avLst/>
          </a:prstGeom>
        </p:spPr>
      </p:pic>
      <p:pic>
        <p:nvPicPr>
          <p:cNvPr id="12" name="Picture 11"/>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3124200" y="4234955"/>
            <a:ext cx="3321144" cy="37714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15112" y="5105400"/>
                <a:ext cx="8095488" cy="1569660"/>
              </a:xfrm>
              <a:prstGeom prst="rect">
                <a:avLst/>
              </a:prstGeom>
              <a:noFill/>
            </p:spPr>
            <p:txBody>
              <a:bodyPr wrap="square" rtlCol="0">
                <a:spAutoFit/>
              </a:bodyPr>
              <a:lstStyle/>
              <a:p>
                <a:r>
                  <a:rPr lang="en-US" sz="3200" dirty="0" smtClean="0">
                    <a:solidFill>
                      <a:srgbClr val="FF0000"/>
                    </a:solidFill>
                  </a:rPr>
                  <a:t>Last expression is the measurement by Bob of T in the state </a:t>
                </a:r>
                <a14:m>
                  <m:oMath xmlns:m="http://schemas.openxmlformats.org/officeDocument/2006/math">
                    <m:r>
                      <a:rPr lang="en-US" sz="3200" b="0" i="1" smtClean="0">
                        <a:solidFill>
                          <a:srgbClr val="FF0000"/>
                        </a:solidFill>
                        <a:latin typeface="Cambria Math" charset="0"/>
                        <a:ea typeface="Cambria Math" panose="02040503050406030204" pitchFamily="18" charset="0"/>
                      </a:rPr>
                      <m:t>ℰ</m:t>
                    </m:r>
                    <m:d>
                      <m:dPr>
                        <m:ctrlPr>
                          <a:rPr lang="en-US" sz="3200" b="0" i="1" smtClean="0">
                            <a:solidFill>
                              <a:srgbClr val="FF0000"/>
                            </a:solidFill>
                            <a:latin typeface="Cambria Math" charset="0"/>
                            <a:ea typeface="Cambria Math" panose="02040503050406030204" pitchFamily="18" charset="0"/>
                          </a:rPr>
                        </m:ctrlPr>
                      </m:dPr>
                      <m:e>
                        <m:sSub>
                          <m:sSubPr>
                            <m:ctrlPr>
                              <a:rPr lang="en-US" sz="3200" b="0" i="1" smtClean="0">
                                <a:solidFill>
                                  <a:srgbClr val="FF0000"/>
                                </a:solidFill>
                                <a:latin typeface="Cambria Math" charset="0"/>
                                <a:ea typeface="Cambria Math" panose="02040503050406030204" pitchFamily="18" charset="0"/>
                              </a:rPr>
                            </m:ctrlPr>
                          </m:sSubPr>
                          <m:e>
                            <m:r>
                              <a:rPr lang="en-US" sz="3200" b="0" i="1" smtClean="0">
                                <a:solidFill>
                                  <a:srgbClr val="FF0000"/>
                                </a:solidFill>
                                <a:latin typeface="Cambria Math" charset="0"/>
                                <a:ea typeface="Cambria Math" panose="02040503050406030204" pitchFamily="18" charset="0"/>
                              </a:rPr>
                              <m:t>𝜌</m:t>
                            </m:r>
                          </m:e>
                          <m:sub>
                            <m:r>
                              <a:rPr lang="en-US" sz="3200" b="0" i="1" smtClean="0">
                                <a:solidFill>
                                  <a:srgbClr val="FF0000"/>
                                </a:solidFill>
                                <a:latin typeface="Cambria Math" charset="0"/>
                                <a:ea typeface="Cambria Math" panose="02040503050406030204" pitchFamily="18" charset="0"/>
                              </a:rPr>
                              <m:t>𝐴</m:t>
                            </m:r>
                          </m:sub>
                        </m:sSub>
                      </m:e>
                    </m:d>
                  </m:oMath>
                </a14:m>
                <a:r>
                  <a:rPr lang="en-US" sz="3200" dirty="0" smtClean="0">
                    <a:solidFill>
                      <a:srgbClr val="FF0000"/>
                    </a:solidFill>
                  </a:rPr>
                  <a:t> where Alice prepared </a:t>
                </a:r>
                <a14:m>
                  <m:oMath xmlns:m="http://schemas.openxmlformats.org/officeDocument/2006/math">
                    <m:sSub>
                      <m:sSubPr>
                        <m:ctrlPr>
                          <a:rPr lang="en-US" sz="3200" b="0" i="1" smtClean="0">
                            <a:solidFill>
                              <a:srgbClr val="FF0000"/>
                            </a:solidFill>
                            <a:latin typeface="Cambria Math" charset="0"/>
                          </a:rPr>
                        </m:ctrlPr>
                      </m:sSubPr>
                      <m:e>
                        <m:r>
                          <a:rPr lang="en-US" sz="3200" b="0" i="1" smtClean="0">
                            <a:solidFill>
                              <a:srgbClr val="FF0000"/>
                            </a:solidFill>
                            <a:latin typeface="Cambria Math" charset="0"/>
                          </a:rPr>
                          <m:t>𝜌</m:t>
                        </m:r>
                      </m:e>
                      <m:sub>
                        <m:r>
                          <a:rPr lang="en-US" sz="3200" b="0" i="1" smtClean="0">
                            <a:solidFill>
                              <a:srgbClr val="FF0000"/>
                            </a:solidFill>
                            <a:latin typeface="Cambria Math" charset="0"/>
                          </a:rPr>
                          <m:t>𝐴</m:t>
                        </m:r>
                      </m:sub>
                    </m:sSub>
                  </m:oMath>
                </a14:m>
                <a:r>
                  <a:rPr lang="en-US" sz="3200" dirty="0" smtClean="0">
                    <a:solidFill>
                      <a:srgbClr val="FF0000"/>
                    </a:solidFill>
                  </a:rPr>
                  <a:t> and sent it to Bob through quantum channel </a:t>
                </a:r>
                <a14:m>
                  <m:oMath xmlns:m="http://schemas.openxmlformats.org/officeDocument/2006/math">
                    <m:r>
                      <a:rPr lang="en-US" sz="3200" i="1">
                        <a:solidFill>
                          <a:srgbClr val="FF0000"/>
                        </a:solidFill>
                        <a:latin typeface="Cambria Math" panose="02040503050406030204" pitchFamily="18" charset="0"/>
                        <a:ea typeface="Cambria Math" panose="02040503050406030204" pitchFamily="18" charset="0"/>
                      </a:rPr>
                      <m:t>ℰ</m:t>
                    </m:r>
                  </m:oMath>
                </a14:m>
                <a:r>
                  <a:rPr lang="en-US" sz="3200" dirty="0" smtClean="0">
                    <a:solidFill>
                      <a:srgbClr val="FF0000"/>
                    </a:solidFill>
                  </a:rPr>
                  <a:t>. </a:t>
                </a:r>
                <a:endParaRPr lang="en-US" sz="32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15112" y="5105400"/>
                <a:ext cx="8095488" cy="1569660"/>
              </a:xfrm>
              <a:prstGeom prst="rect">
                <a:avLst/>
              </a:prstGeom>
              <a:blipFill rotWithShape="0">
                <a:blip r:embed="rId11"/>
                <a:stretch>
                  <a:fillRect l="-1958" t="-5058" r="-2259" b="-1206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D9D29B0-BEC8-4D3C-8B11-487DD25536DB}" type="slidenum">
              <a:rPr lang="en-US" smtClean="0"/>
              <a:t>4</a:t>
            </a:fld>
            <a:endParaRPr lang="en-US"/>
          </a:p>
        </p:txBody>
      </p:sp>
    </p:spTree>
    <p:extLst>
      <p:ext uri="{BB962C8B-B14F-4D97-AF65-F5344CB8AC3E}">
        <p14:creationId xmlns:p14="http://schemas.microsoft.com/office/powerpoint/2010/main" val="16164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3230837"/>
            <a:ext cx="6781800" cy="1569660"/>
          </a:xfrm>
          <a:prstGeom prst="rect">
            <a:avLst/>
          </a:prstGeom>
          <a:noFill/>
        </p:spPr>
        <p:txBody>
          <a:bodyPr wrap="square" rtlCol="0">
            <a:spAutoFit/>
          </a:bodyPr>
          <a:lstStyle/>
          <a:p>
            <a:r>
              <a:rPr lang="en-US" sz="3200" dirty="0" smtClean="0">
                <a:solidFill>
                  <a:srgbClr val="FF0000"/>
                </a:solidFill>
              </a:rPr>
              <a:t>This can have physical consequences: </a:t>
            </a:r>
          </a:p>
          <a:p>
            <a:r>
              <a:rPr lang="en-US" sz="3200" dirty="0" smtClean="0">
                <a:solidFill>
                  <a:srgbClr val="FF0000"/>
                </a:solidFill>
              </a:rPr>
              <a:t>  I will illustrate that using examples </a:t>
            </a:r>
          </a:p>
          <a:p>
            <a:r>
              <a:rPr lang="en-US" sz="3200" dirty="0" smtClean="0">
                <a:solidFill>
                  <a:srgbClr val="FF0000"/>
                </a:solidFill>
              </a:rPr>
              <a:t>    from topological band structure. </a:t>
            </a:r>
            <a:endParaRPr lang="en-US" sz="3200" dirty="0">
              <a:solidFill>
                <a:srgbClr val="FF0000"/>
              </a:solidFill>
            </a:endParaRPr>
          </a:p>
        </p:txBody>
      </p:sp>
      <p:sp>
        <p:nvSpPr>
          <p:cNvPr id="7" name="TextBox 6"/>
          <p:cNvSpPr txBox="1"/>
          <p:nvPr/>
        </p:nvSpPr>
        <p:spPr>
          <a:xfrm>
            <a:off x="100552" y="1193973"/>
            <a:ext cx="9320784" cy="1569660"/>
          </a:xfrm>
          <a:prstGeom prst="rect">
            <a:avLst/>
          </a:prstGeom>
          <a:noFill/>
        </p:spPr>
        <p:txBody>
          <a:bodyPr wrap="square" rtlCol="0">
            <a:spAutoFit/>
          </a:bodyPr>
          <a:lstStyle/>
          <a:p>
            <a:r>
              <a:rPr lang="en-US" sz="3200" dirty="0">
                <a:solidFill>
                  <a:srgbClr val="0033CC"/>
                </a:solidFill>
              </a:rPr>
              <a:t>G</a:t>
            </a:r>
            <a:r>
              <a:rPr lang="en-US" sz="3200" dirty="0" smtClean="0">
                <a:solidFill>
                  <a:srgbClr val="0033CC"/>
                </a:solidFill>
              </a:rPr>
              <a:t>iven a continuous family of Hamiltonians with a gap in the spectrum there is, in general, not one Berry connection, but rather a family of Berry connections. </a:t>
            </a:r>
            <a:endParaRPr lang="en-US" sz="3200" dirty="0">
              <a:solidFill>
                <a:srgbClr val="0033CC"/>
              </a:solidFill>
            </a:endParaRPr>
          </a:p>
        </p:txBody>
      </p:sp>
      <p:sp>
        <p:nvSpPr>
          <p:cNvPr id="8" name="TextBox 7"/>
          <p:cNvSpPr txBox="1"/>
          <p:nvPr/>
        </p:nvSpPr>
        <p:spPr>
          <a:xfrm>
            <a:off x="100552" y="400728"/>
            <a:ext cx="9320784" cy="523220"/>
          </a:xfrm>
          <a:prstGeom prst="rect">
            <a:avLst/>
          </a:prstGeom>
          <a:noFill/>
        </p:spPr>
        <p:txBody>
          <a:bodyPr wrap="square" rtlCol="0">
            <a:spAutoFit/>
          </a:bodyPr>
          <a:lstStyle/>
          <a:p>
            <a:r>
              <a:rPr lang="en-US" sz="2800" dirty="0" smtClean="0">
                <a:solidFill>
                  <a:srgbClr val="0033CC"/>
                </a:solidFill>
              </a:rPr>
              <a:t> </a:t>
            </a:r>
            <a:endParaRPr lang="en-US" sz="2800" dirty="0">
              <a:solidFill>
                <a:srgbClr val="0033CC"/>
              </a:solidFill>
            </a:endParaRPr>
          </a:p>
        </p:txBody>
      </p:sp>
      <p:sp>
        <p:nvSpPr>
          <p:cNvPr id="2" name="Title 1"/>
          <p:cNvSpPr>
            <a:spLocks noGrp="1"/>
          </p:cNvSpPr>
          <p:nvPr>
            <p:ph type="title"/>
          </p:nvPr>
        </p:nvSpPr>
        <p:spPr>
          <a:xfrm>
            <a:off x="212889" y="-94722"/>
            <a:ext cx="8229600" cy="1143000"/>
          </a:xfrm>
        </p:spPr>
        <p:txBody>
          <a:bodyPr/>
          <a:lstStyle/>
          <a:p>
            <a:r>
              <a:rPr lang="en-US" dirty="0" smtClean="0"/>
              <a:t>A Little Subtlety</a:t>
            </a:r>
            <a:endParaRPr lang="en-US" dirty="0"/>
          </a:p>
        </p:txBody>
      </p:sp>
      <p:sp>
        <p:nvSpPr>
          <p:cNvPr id="9" name="TextBox 8"/>
          <p:cNvSpPr txBox="1"/>
          <p:nvPr/>
        </p:nvSpPr>
        <p:spPr>
          <a:xfrm>
            <a:off x="1730089" y="5267702"/>
            <a:ext cx="6061710" cy="1077218"/>
          </a:xfrm>
          <a:prstGeom prst="rect">
            <a:avLst/>
          </a:prstGeom>
          <a:noFill/>
        </p:spPr>
        <p:txBody>
          <a:bodyPr wrap="square" rtlCol="0">
            <a:spAutoFit/>
          </a:bodyPr>
          <a:lstStyle/>
          <a:p>
            <a:r>
              <a:rPr lang="en-US" sz="3200" dirty="0" smtClean="0">
                <a:solidFill>
                  <a:srgbClr val="7030A0"/>
                </a:solidFill>
              </a:rPr>
              <a:t>But the general remark should </a:t>
            </a:r>
          </a:p>
          <a:p>
            <a:r>
              <a:rPr lang="en-US" sz="3200" dirty="0">
                <a:solidFill>
                  <a:srgbClr val="7030A0"/>
                </a:solidFill>
              </a:rPr>
              <a:t> </a:t>
            </a:r>
            <a:r>
              <a:rPr lang="en-US" sz="3200" dirty="0" smtClean="0">
                <a:solidFill>
                  <a:srgbClr val="7030A0"/>
                </a:solidFill>
              </a:rPr>
              <a:t>   have broad applications. </a:t>
            </a:r>
            <a:endParaRPr lang="en-US" sz="3200" dirty="0">
              <a:solidFill>
                <a:srgbClr val="7030A0"/>
              </a:solidFill>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40</a:t>
            </a:fld>
            <a:endParaRPr lang="en-US"/>
          </a:p>
        </p:txBody>
      </p:sp>
    </p:spTree>
    <p:extLst>
      <p:ext uri="{BB962C8B-B14F-4D97-AF65-F5344CB8AC3E}">
        <p14:creationId xmlns:p14="http://schemas.microsoft.com/office/powerpoint/2010/main" val="29806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Philosophy</a:t>
            </a:r>
            <a:endParaRPr lang="en-US" dirty="0"/>
          </a:p>
        </p:txBody>
      </p:sp>
      <p:sp>
        <p:nvSpPr>
          <p:cNvPr id="6" name="TextBox 5"/>
          <p:cNvSpPr txBox="1"/>
          <p:nvPr/>
        </p:nvSpPr>
        <p:spPr>
          <a:xfrm>
            <a:off x="0" y="1143000"/>
            <a:ext cx="9144000" cy="1077218"/>
          </a:xfrm>
          <a:prstGeom prst="rect">
            <a:avLst/>
          </a:prstGeom>
          <a:noFill/>
        </p:spPr>
        <p:txBody>
          <a:bodyPr wrap="square" rtlCol="0">
            <a:spAutoFit/>
          </a:bodyPr>
          <a:lstStyle/>
          <a:p>
            <a:r>
              <a:rPr lang="en-US" sz="3200" dirty="0" smtClean="0">
                <a:solidFill>
                  <a:srgbClr val="FF0000"/>
                </a:solidFill>
              </a:rPr>
              <a:t>If a physical result is not mathematically natural, there might well be an underlying important physical issue. </a:t>
            </a:r>
            <a:endParaRPr lang="en-US" sz="3200" dirty="0">
              <a:solidFill>
                <a:srgbClr val="FF0000"/>
              </a:solidFill>
            </a:endParaRPr>
          </a:p>
        </p:txBody>
      </p:sp>
      <p:sp>
        <p:nvSpPr>
          <p:cNvPr id="7" name="TextBox 6"/>
          <p:cNvSpPr txBox="1"/>
          <p:nvPr/>
        </p:nvSpPr>
        <p:spPr>
          <a:xfrm>
            <a:off x="990600" y="2701498"/>
            <a:ext cx="9816084" cy="1077218"/>
          </a:xfrm>
          <a:prstGeom prst="rect">
            <a:avLst/>
          </a:prstGeom>
          <a:noFill/>
        </p:spPr>
        <p:txBody>
          <a:bodyPr wrap="square" rtlCol="0">
            <a:spAutoFit/>
          </a:bodyPr>
          <a:lstStyle/>
          <a:p>
            <a:r>
              <a:rPr lang="en-US" sz="3200" dirty="0" smtClean="0">
                <a:solidFill>
                  <a:srgbClr val="C00000"/>
                </a:solidFill>
              </a:rPr>
              <a:t>   I will illustrate this with continuous </a:t>
            </a:r>
          </a:p>
          <a:p>
            <a:r>
              <a:rPr lang="en-US" sz="3200" dirty="0">
                <a:solidFill>
                  <a:srgbClr val="C00000"/>
                </a:solidFill>
              </a:rPr>
              <a:t> </a:t>
            </a:r>
            <a:r>
              <a:rPr lang="en-US" sz="3200" dirty="0" smtClean="0">
                <a:solidFill>
                  <a:srgbClr val="C00000"/>
                </a:solidFill>
              </a:rPr>
              <a:t>        families of quantum systems  </a:t>
            </a:r>
            <a:endParaRPr lang="en-US" sz="3200" dirty="0">
              <a:solidFill>
                <a:srgbClr val="C00000"/>
              </a:solidFill>
            </a:endParaRPr>
          </a:p>
        </p:txBody>
      </p:sp>
      <p:sp>
        <p:nvSpPr>
          <p:cNvPr id="8" name="TextBox 7"/>
          <p:cNvSpPr txBox="1"/>
          <p:nvPr/>
        </p:nvSpPr>
        <p:spPr>
          <a:xfrm>
            <a:off x="990600" y="4114800"/>
            <a:ext cx="8244840" cy="1077218"/>
          </a:xfrm>
          <a:prstGeom prst="rect">
            <a:avLst/>
          </a:prstGeom>
          <a:noFill/>
        </p:spPr>
        <p:txBody>
          <a:bodyPr wrap="square" rtlCol="0">
            <a:spAutoFit/>
          </a:bodyPr>
          <a:lstStyle/>
          <a:p>
            <a:r>
              <a:rPr lang="en-US" sz="3200" dirty="0" smtClean="0">
                <a:solidFill>
                  <a:srgbClr val="7030A0"/>
                </a:solidFill>
              </a:rPr>
              <a:t>i.e. quantum systems parametrized by a </a:t>
            </a:r>
          </a:p>
          <a:p>
            <a:r>
              <a:rPr lang="en-US" sz="3200" dirty="0" smtClean="0">
                <a:solidFill>
                  <a:srgbClr val="7030A0"/>
                </a:solidFill>
              </a:rPr>
              <a:t>       space X of control parameters.  </a:t>
            </a:r>
            <a:endParaRPr lang="en-US" sz="3200" dirty="0">
              <a:solidFill>
                <a:srgbClr val="7030A0"/>
              </a:solidFill>
            </a:endParaRPr>
          </a:p>
        </p:txBody>
      </p:sp>
      <p:sp>
        <p:nvSpPr>
          <p:cNvPr id="9" name="TextBox 8"/>
          <p:cNvSpPr txBox="1"/>
          <p:nvPr/>
        </p:nvSpPr>
        <p:spPr>
          <a:xfrm>
            <a:off x="609600" y="5410200"/>
            <a:ext cx="8244840" cy="1077218"/>
          </a:xfrm>
          <a:prstGeom prst="rect">
            <a:avLst/>
          </a:prstGeom>
          <a:noFill/>
        </p:spPr>
        <p:txBody>
          <a:bodyPr wrap="square" rtlCol="0">
            <a:spAutoFit/>
          </a:bodyPr>
          <a:lstStyle/>
          <a:p>
            <a:r>
              <a:rPr lang="en-US" sz="3200" dirty="0" smtClean="0">
                <a:solidFill>
                  <a:srgbClr val="0033CC"/>
                </a:solidFill>
              </a:rPr>
              <a:t>In this context one naturally encounters Berry connections – an enormously successful idea.  </a:t>
            </a:r>
            <a:endParaRPr lang="en-US" sz="3200" dirty="0">
              <a:solidFill>
                <a:srgbClr val="0033CC"/>
              </a:solidFill>
            </a:endParaRPr>
          </a:p>
        </p:txBody>
      </p:sp>
      <p:sp>
        <p:nvSpPr>
          <p:cNvPr id="3" name="Slide Number Placeholder 2"/>
          <p:cNvSpPr>
            <a:spLocks noGrp="1"/>
          </p:cNvSpPr>
          <p:nvPr>
            <p:ph type="sldNum" sz="quarter" idx="12"/>
          </p:nvPr>
        </p:nvSpPr>
        <p:spPr/>
        <p:txBody>
          <a:bodyPr/>
          <a:lstStyle/>
          <a:p>
            <a:fld id="{CD9D29B0-BEC8-4D3C-8B11-487DD25536DB}" type="slidenum">
              <a:rPr lang="en-US" smtClean="0"/>
              <a:t>41</a:t>
            </a:fld>
            <a:endParaRPr lang="en-US"/>
          </a:p>
        </p:txBody>
      </p:sp>
    </p:spTree>
    <p:extLst>
      <p:ext uri="{BB962C8B-B14F-4D97-AF65-F5344CB8AC3E}">
        <p14:creationId xmlns:p14="http://schemas.microsoft.com/office/powerpoint/2010/main" val="34796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050"/>
            <a:ext cx="8229600" cy="1143000"/>
          </a:xfrm>
        </p:spPr>
        <p:txBody>
          <a:bodyPr>
            <a:noAutofit/>
          </a:bodyPr>
          <a:lstStyle/>
          <a:p>
            <a:r>
              <a:rPr lang="en-US" sz="6600" dirty="0" smtClean="0">
                <a:latin typeface="Bookman Old Style" charset="0"/>
                <a:ea typeface="Bookman Old Style" charset="0"/>
                <a:cs typeface="Bookman Old Style" charset="0"/>
              </a:rPr>
              <a:t>Chapter Two</a:t>
            </a:r>
            <a:endParaRPr lang="en-US" sz="6600" dirty="0">
              <a:latin typeface="Bookman Old Style" charset="0"/>
              <a:ea typeface="Bookman Old Style" charset="0"/>
              <a:cs typeface="Bookman Old Style" charset="0"/>
            </a:endParaRPr>
          </a:p>
        </p:txBody>
      </p:sp>
      <p:sp>
        <p:nvSpPr>
          <p:cNvPr id="3" name="TextBox 2"/>
          <p:cNvSpPr txBox="1"/>
          <p:nvPr/>
        </p:nvSpPr>
        <p:spPr>
          <a:xfrm>
            <a:off x="0" y="1752600"/>
            <a:ext cx="9144000" cy="1569660"/>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PHILOSOPHY – ORIGINS &amp; AFFINE SPACE – </a:t>
            </a:r>
          </a:p>
          <a:p>
            <a:r>
              <a:rPr lang="en-US" sz="2400" dirty="0" smtClean="0">
                <a:latin typeface="Bookman Old Style" charset="0"/>
                <a:ea typeface="Bookman Old Style" charset="0"/>
                <a:cs typeface="Bookman Old Style" charset="0"/>
              </a:rPr>
              <a:t>     - HILBERT BUNDLES –BERRY’S CONNECTION – </a:t>
            </a:r>
          </a:p>
          <a:p>
            <a:r>
              <a:rPr lang="en-US" sz="2400" dirty="0" smtClean="0">
                <a:latin typeface="Bookman Old Style" charset="0"/>
                <a:ea typeface="Bookman Old Style" charset="0"/>
                <a:cs typeface="Bookman Old Style" charset="0"/>
              </a:rPr>
              <a:t>           - A SIMPLE MAN -  BAND STRUCTURE – </a:t>
            </a:r>
          </a:p>
          <a:p>
            <a:r>
              <a:rPr lang="en-US" sz="2400" dirty="0">
                <a:latin typeface="Bookman Old Style" charset="0"/>
                <a:ea typeface="Bookman Old Style" charset="0"/>
                <a:cs typeface="Bookman Old Style" charset="0"/>
              </a:rPr>
              <a:t> </a:t>
            </a:r>
            <a:r>
              <a:rPr lang="en-US" sz="2400" dirty="0" smtClean="0">
                <a:latin typeface="Bookman Old Style" charset="0"/>
                <a:ea typeface="Bookman Old Style" charset="0"/>
                <a:cs typeface="Bookman Old Style" charset="0"/>
              </a:rPr>
              <a:t>              -  A 3D QUANTUM HALL EFFECT  </a:t>
            </a:r>
            <a:endParaRPr lang="en-US" sz="2400" dirty="0">
              <a:latin typeface="Bookman Old Style" charset="0"/>
              <a:ea typeface="Bookman Old Style" charset="0"/>
              <a:cs typeface="Bookman Old Style" charset="0"/>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42</a:t>
            </a:fld>
            <a:endParaRPr lang="en-US"/>
          </a:p>
        </p:txBody>
      </p:sp>
    </p:spTree>
    <p:extLst>
      <p:ext uri="{BB962C8B-B14F-4D97-AF65-F5344CB8AC3E}">
        <p14:creationId xmlns:p14="http://schemas.microsoft.com/office/powerpoint/2010/main" val="205467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324"/>
            <a:ext cx="8229600" cy="1143000"/>
          </a:xfrm>
        </p:spPr>
        <p:txBody>
          <a:bodyPr>
            <a:normAutofit fontScale="90000"/>
          </a:bodyPr>
          <a:lstStyle/>
          <a:p>
            <a:r>
              <a:rPr lang="en-US" dirty="0" smtClean="0"/>
              <a:t>A Condition For Asymmetric </a:t>
            </a:r>
            <a:r>
              <a:rPr lang="en-US" dirty="0" err="1" smtClean="0"/>
              <a:t>Orbifolds</a:t>
            </a:r>
            <a:endParaRPr lang="en-US" dirty="0"/>
          </a:p>
        </p:txBody>
      </p:sp>
      <p:sp>
        <p:nvSpPr>
          <p:cNvPr id="3" name="TextBox 2"/>
          <p:cNvSpPr txBox="1"/>
          <p:nvPr/>
        </p:nvSpPr>
        <p:spPr>
          <a:xfrm>
            <a:off x="571500" y="1000835"/>
            <a:ext cx="8001000" cy="584775"/>
          </a:xfrm>
          <a:prstGeom prst="rect">
            <a:avLst/>
          </a:prstGeom>
          <a:noFill/>
        </p:spPr>
        <p:txBody>
          <a:bodyPr wrap="square" rtlCol="0">
            <a:spAutoFit/>
          </a:bodyPr>
          <a:lstStyle/>
          <a:p>
            <a:r>
              <a:rPr lang="en-US" sz="3200" dirty="0" smtClean="0">
                <a:solidFill>
                  <a:srgbClr val="C00000"/>
                </a:solidFill>
              </a:rPr>
              <a:t> These are examples of asymmetric </a:t>
            </a:r>
            <a:r>
              <a:rPr lang="en-US" sz="3200" dirty="0" err="1" smtClean="0">
                <a:solidFill>
                  <a:srgbClr val="C00000"/>
                </a:solidFill>
              </a:rPr>
              <a:t>orbifolds</a:t>
            </a:r>
            <a:r>
              <a:rPr lang="en-US" sz="3200" dirty="0" smtClean="0">
                <a:solidFill>
                  <a:srgbClr val="C00000"/>
                </a:solidFill>
              </a:rPr>
              <a:t>. </a:t>
            </a:r>
            <a:endParaRPr lang="en-US" sz="3200" dirty="0">
              <a:solidFill>
                <a:srgbClr val="C00000"/>
              </a:solidFill>
            </a:endParaRPr>
          </a:p>
        </p:txBody>
      </p:sp>
      <p:sp>
        <p:nvSpPr>
          <p:cNvPr id="4" name="TextBox 3"/>
          <p:cNvSpPr txBox="1"/>
          <p:nvPr/>
        </p:nvSpPr>
        <p:spPr>
          <a:xfrm>
            <a:off x="0" y="1806563"/>
            <a:ext cx="9144000" cy="1569660"/>
          </a:xfrm>
          <a:prstGeom prst="rect">
            <a:avLst/>
          </a:prstGeom>
          <a:noFill/>
        </p:spPr>
        <p:txBody>
          <a:bodyPr wrap="square" rtlCol="0">
            <a:spAutoFit/>
          </a:bodyPr>
          <a:lstStyle/>
          <a:p>
            <a:r>
              <a:rPr lang="en-US" sz="3200" dirty="0" err="1" smtClean="0">
                <a:solidFill>
                  <a:srgbClr val="7030A0"/>
                </a:solidFill>
              </a:rPr>
              <a:t>Narain</a:t>
            </a:r>
            <a:r>
              <a:rPr lang="en-US" sz="3200" dirty="0" smtClean="0">
                <a:solidFill>
                  <a:srgbClr val="7030A0"/>
                </a:solidFill>
              </a:rPr>
              <a:t>, </a:t>
            </a:r>
            <a:r>
              <a:rPr lang="en-US" sz="3200" dirty="0" err="1" smtClean="0">
                <a:solidFill>
                  <a:srgbClr val="7030A0"/>
                </a:solidFill>
              </a:rPr>
              <a:t>Sarmadi</a:t>
            </a:r>
            <a:r>
              <a:rPr lang="en-US" sz="3200" dirty="0" smtClean="0">
                <a:solidFill>
                  <a:srgbClr val="7030A0"/>
                </a:solidFill>
              </a:rPr>
              <a:t>, </a:t>
            </a:r>
            <a:r>
              <a:rPr lang="en-US" sz="3200" dirty="0" err="1" smtClean="0">
                <a:solidFill>
                  <a:srgbClr val="7030A0"/>
                </a:solidFill>
              </a:rPr>
              <a:t>Vafa</a:t>
            </a:r>
            <a:r>
              <a:rPr lang="en-US" sz="3200" dirty="0" smtClean="0">
                <a:solidFill>
                  <a:srgbClr val="7030A0"/>
                </a:solidFill>
              </a:rPr>
              <a:t> (1987) is an important paper giving  general consistency conditions for asymmetric </a:t>
            </a:r>
            <a:r>
              <a:rPr lang="en-US" sz="3200" dirty="0" err="1" smtClean="0">
                <a:solidFill>
                  <a:srgbClr val="7030A0"/>
                </a:solidFill>
              </a:rPr>
              <a:t>orbifolds</a:t>
            </a:r>
            <a:r>
              <a:rPr lang="en-US" sz="3200" dirty="0" smtClean="0">
                <a:solidFill>
                  <a:srgbClr val="7030A0"/>
                </a:solidFill>
              </a:rPr>
              <a:t>. But one condition was a little mysterious:    </a:t>
            </a:r>
            <a:endParaRPr lang="en-US" sz="3200" dirty="0">
              <a:solidFill>
                <a:srgbClr val="7030A0"/>
              </a:solidFill>
            </a:endParaRPr>
          </a:p>
        </p:txBody>
      </p:sp>
      <p:sp>
        <p:nvSpPr>
          <p:cNvPr id="5" name="TextBox 4"/>
          <p:cNvSpPr txBox="1"/>
          <p:nvPr/>
        </p:nvSpPr>
        <p:spPr>
          <a:xfrm>
            <a:off x="4249420" y="3781722"/>
            <a:ext cx="4648200" cy="584776"/>
          </a:xfrm>
          <a:prstGeom prst="rect">
            <a:avLst/>
          </a:prstGeom>
          <a:noFill/>
        </p:spPr>
        <p:txBody>
          <a:bodyPr wrap="square" rtlCol="0">
            <a:spAutoFit/>
          </a:bodyPr>
          <a:lstStyle/>
          <a:p>
            <a:r>
              <a:rPr lang="en-US" sz="3200" dirty="0" smtClean="0">
                <a:solidFill>
                  <a:srgbClr val="0000FF"/>
                </a:solidFill>
              </a:rPr>
              <a:t>for all </a:t>
            </a:r>
            <a:r>
              <a:rPr lang="en-US" sz="3200" dirty="0" err="1" smtClean="0">
                <a:solidFill>
                  <a:srgbClr val="0000FF"/>
                </a:solidFill>
              </a:rPr>
              <a:t>Narain</a:t>
            </a:r>
            <a:r>
              <a:rPr lang="en-US" sz="3200" dirty="0" smtClean="0">
                <a:solidFill>
                  <a:srgbClr val="0000FF"/>
                </a:solidFill>
              </a:rPr>
              <a:t> vectors p. </a:t>
            </a:r>
            <a:endParaRPr lang="en-US" sz="3200" dirty="0">
              <a:solidFill>
                <a:srgbClr val="0000FF"/>
              </a:solidFill>
            </a:endParaRPr>
          </a:p>
        </p:txBody>
      </p:sp>
      <mc:AlternateContent xmlns:mc="http://schemas.openxmlformats.org/markup-compatibility/2006" xmlns:a14="http://schemas.microsoft.com/office/drawing/2010/main">
        <mc:Choice Requires="a14">
          <p:sp>
            <p:nvSpPr>
              <p:cNvPr id="9" name="TextBox 8"/>
              <p:cNvSpPr txBox="1"/>
              <p:nvPr/>
            </p:nvSpPr>
            <p:spPr>
              <a:xfrm>
                <a:off x="309770" y="5571520"/>
                <a:ext cx="8698230" cy="1569660"/>
              </a:xfrm>
              <a:prstGeom prst="rect">
                <a:avLst/>
              </a:prstGeom>
              <a:noFill/>
            </p:spPr>
            <p:txBody>
              <a:bodyPr wrap="square" rtlCol="0">
                <a:spAutoFit/>
              </a:bodyPr>
              <a:lstStyle/>
              <a:p>
                <a:r>
                  <a:rPr lang="en-US" sz="3200" dirty="0" smtClean="0">
                    <a:solidFill>
                      <a:srgbClr val="FF0000"/>
                    </a:solidFill>
                  </a:rPr>
                  <a:t>Conjecture: Not a true consistency condition: It means the group acting on the CFT is really  </a:t>
                </a:r>
                <a14:m>
                  <m:oMath xmlns:m="http://schemas.openxmlformats.org/officeDocument/2006/math">
                    <m:sSub>
                      <m:sSubPr>
                        <m:ctrlPr>
                          <a:rPr lang="en-US" sz="3200" b="0" i="1" smtClean="0">
                            <a:solidFill>
                              <a:srgbClr val="FF0000"/>
                            </a:solidFill>
                            <a:latin typeface="Cambria Math" charset="0"/>
                          </a:rPr>
                        </m:ctrlPr>
                      </m:sSubPr>
                      <m:e>
                        <m:r>
                          <a:rPr lang="en-US" sz="3200" b="0" i="1" smtClean="0">
                            <a:solidFill>
                              <a:srgbClr val="FF0000"/>
                            </a:solidFill>
                            <a:latin typeface="Cambria Math" charset="0"/>
                          </a:rPr>
                          <m:t>ℤ</m:t>
                        </m:r>
                      </m:e>
                      <m:sub>
                        <m:r>
                          <a:rPr lang="en-US" sz="3200" b="0" i="1" smtClean="0">
                            <a:solidFill>
                              <a:srgbClr val="FF0000"/>
                            </a:solidFill>
                            <a:latin typeface="Cambria Math" charset="0"/>
                          </a:rPr>
                          <m:t>4</m:t>
                        </m:r>
                      </m:sub>
                    </m:sSub>
                  </m:oMath>
                </a14:m>
                <a:endParaRPr lang="en-US" sz="3200" b="0" dirty="0" smtClean="0">
                  <a:solidFill>
                    <a:srgbClr val="FF0000"/>
                  </a:solidFill>
                </a:endParaRPr>
              </a:p>
              <a:p>
                <a:endParaRPr lang="en-US" sz="32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09770" y="5571520"/>
                <a:ext cx="8698230" cy="1569660"/>
              </a:xfrm>
              <a:prstGeom prst="rect">
                <a:avLst/>
              </a:prstGeom>
              <a:blipFill rotWithShape="0">
                <a:blip r:embed="rId3"/>
                <a:stretch>
                  <a:fillRect l="-1822" t="-5058"/>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365760" y="3899052"/>
            <a:ext cx="3568700" cy="419100"/>
          </a:xfrm>
          <a:prstGeom prst="rect">
            <a:avLst/>
          </a:prstGeom>
        </p:spPr>
      </p:pic>
      <p:sp>
        <p:nvSpPr>
          <p:cNvPr id="6" name="Slide Number Placeholder 5"/>
          <p:cNvSpPr>
            <a:spLocks noGrp="1"/>
          </p:cNvSpPr>
          <p:nvPr>
            <p:ph type="sldNum" sz="quarter" idx="12"/>
          </p:nvPr>
        </p:nvSpPr>
        <p:spPr/>
        <p:txBody>
          <a:bodyPr/>
          <a:lstStyle/>
          <a:p>
            <a:fld id="{CD9D29B0-BEC8-4D3C-8B11-487DD25536DB}" type="slidenum">
              <a:rPr lang="en-US" smtClean="0"/>
              <a:t>43</a:t>
            </a:fld>
            <a:endParaRPr lang="en-US"/>
          </a:p>
        </p:txBody>
      </p:sp>
      <p:sp>
        <p:nvSpPr>
          <p:cNvPr id="8" name="TextBox 7"/>
          <p:cNvSpPr txBox="1"/>
          <p:nvPr/>
        </p:nvSpPr>
        <p:spPr>
          <a:xfrm>
            <a:off x="309770" y="4771997"/>
            <a:ext cx="8686800" cy="461665"/>
          </a:xfrm>
          <a:prstGeom prst="rect">
            <a:avLst/>
          </a:prstGeom>
          <a:noFill/>
        </p:spPr>
        <p:txBody>
          <a:bodyPr wrap="square" rtlCol="0">
            <a:spAutoFit/>
          </a:bodyPr>
          <a:lstStyle/>
          <a:p>
            <a:r>
              <a:rPr lang="en-US" sz="2400" dirty="0" smtClean="0">
                <a:solidFill>
                  <a:srgbClr val="00B050"/>
                </a:solidFill>
              </a:rPr>
              <a:t>Violated by T-duality </a:t>
            </a:r>
            <a:r>
              <a:rPr lang="en-US" sz="2400" dirty="0" err="1" smtClean="0">
                <a:solidFill>
                  <a:srgbClr val="00B050"/>
                </a:solidFill>
              </a:rPr>
              <a:t>orbifold</a:t>
            </a:r>
            <a:r>
              <a:rPr lang="en-US" sz="2400" dirty="0" smtClean="0">
                <a:solidFill>
                  <a:srgbClr val="00B050"/>
                </a:solidFill>
              </a:rPr>
              <a:t> of four copies of the Gaussian model</a:t>
            </a:r>
            <a:endParaRPr lang="en-US" sz="2400" dirty="0">
              <a:solidFill>
                <a:srgbClr val="00B050"/>
              </a:solidFill>
            </a:endParaRPr>
          </a:p>
        </p:txBody>
      </p:sp>
    </p:spTree>
    <p:extLst>
      <p:ext uri="{BB962C8B-B14F-4D97-AF65-F5344CB8AC3E}">
        <p14:creationId xmlns:p14="http://schemas.microsoft.com/office/powerpoint/2010/main" val="27176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090" y="3873249"/>
            <a:ext cx="8305800" cy="913070"/>
          </a:xfrm>
          <a:prstGeom prst="rect">
            <a:avLst/>
          </a:prstGeom>
          <a:noFill/>
        </p:spPr>
        <p:txBody>
          <a:bodyPr wrap="square" rtlCol="0">
            <a:spAutoFit/>
          </a:bodyPr>
          <a:lstStyle/>
          <a:p>
            <a:r>
              <a:rPr lang="en-US" sz="3200" dirty="0" smtClean="0">
                <a:solidFill>
                  <a:srgbClr val="FF0000"/>
                </a:solidFill>
              </a:rPr>
              <a:t> T-duality is a 180 degree rotation in SO(3)</a:t>
            </a:r>
            <a:r>
              <a:rPr lang="en-US" sz="3200" baseline="-25000" dirty="0" smtClean="0">
                <a:solidFill>
                  <a:srgbClr val="FF0000"/>
                </a:solidFill>
              </a:rPr>
              <a:t>R</a:t>
            </a:r>
            <a:r>
              <a:rPr lang="en-US" sz="3200" baseline="-25000" dirty="0" smtClean="0">
                <a:solidFill>
                  <a:srgbClr val="FF0000"/>
                </a:solidFill>
              </a:rPr>
              <a:t> </a:t>
            </a:r>
            <a:r>
              <a:rPr lang="en-US" sz="3200" dirty="0" smtClean="0">
                <a:solidFill>
                  <a:srgbClr val="FF0000"/>
                </a:solidFill>
              </a:rPr>
              <a:t>   :</a:t>
            </a:r>
            <a:endParaRPr lang="en-US" sz="3200" b="0" baseline="-25000" dirty="0" smtClean="0">
              <a:solidFill>
                <a:srgbClr val="FF0000"/>
              </a:solidFill>
            </a:endParaRPr>
          </a:p>
          <a:p>
            <a:endParaRPr lang="en-US" sz="3200" baseline="-250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5578" y="-244288"/>
            <a:ext cx="3733801" cy="4831977"/>
          </a:xfrm>
          <a:prstGeom prst="rect">
            <a:avLst/>
          </a:prstGeom>
        </p:spPr>
      </p:pic>
      <p:sp>
        <p:nvSpPr>
          <p:cNvPr id="8" name="Oval Callout 7"/>
          <p:cNvSpPr/>
          <p:nvPr/>
        </p:nvSpPr>
        <p:spPr>
          <a:xfrm>
            <a:off x="3124200" y="-228600"/>
            <a:ext cx="6324600" cy="2057400"/>
          </a:xfrm>
          <a:prstGeom prst="wedgeEllipseCallout">
            <a:avLst>
              <a:gd name="adj1" fmla="val -51174"/>
              <a:gd name="adj2" fmla="val 4889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81400" y="323850"/>
            <a:ext cx="5791200" cy="1323439"/>
          </a:xfrm>
          <a:prstGeom prst="rect">
            <a:avLst/>
          </a:prstGeom>
        </p:spPr>
        <p:txBody>
          <a:bodyPr wrap="square">
            <a:spAutoFit/>
          </a:bodyPr>
          <a:lstStyle/>
          <a:p>
            <a:r>
              <a:rPr lang="en-US" sz="2000" dirty="0">
                <a:latin typeface="Bookman Old Style" charset="0"/>
                <a:ea typeface="Bookman Old Style" charset="0"/>
                <a:cs typeface="Bookman Old Style" charset="0"/>
              </a:rPr>
              <a:t>“Why don’t you think what you are doing? You go about things in such a slap-dash style. You’d get a scaffolding pole entangled you would!”</a:t>
            </a:r>
          </a:p>
        </p:txBody>
      </p:sp>
      <p:sp>
        <p:nvSpPr>
          <p:cNvPr id="10" name="TextBox 9"/>
          <p:cNvSpPr txBox="1"/>
          <p:nvPr/>
        </p:nvSpPr>
        <p:spPr>
          <a:xfrm>
            <a:off x="356835" y="5109178"/>
            <a:ext cx="8305800" cy="1077218"/>
          </a:xfrm>
          <a:prstGeom prst="rect">
            <a:avLst/>
          </a:prstGeom>
          <a:noFill/>
        </p:spPr>
        <p:txBody>
          <a:bodyPr wrap="square" rtlCol="0">
            <a:spAutoFit/>
          </a:bodyPr>
          <a:lstStyle/>
          <a:p>
            <a:r>
              <a:rPr lang="en-US" sz="3200" dirty="0" smtClean="0">
                <a:solidFill>
                  <a:srgbClr val="7030A0"/>
                </a:solidFill>
              </a:rPr>
              <a:t>Therefore lifts to an order </a:t>
            </a:r>
            <a:r>
              <a:rPr lang="en-US" sz="3200" b="1" i="1" u="sng" dirty="0" smtClean="0">
                <a:solidFill>
                  <a:srgbClr val="7030A0"/>
                </a:solidFill>
              </a:rPr>
              <a:t>four</a:t>
            </a:r>
            <a:r>
              <a:rPr lang="en-US" sz="3200" dirty="0" smtClean="0">
                <a:solidFill>
                  <a:srgbClr val="7030A0"/>
                </a:solidFill>
              </a:rPr>
              <a:t> element in SU(2)</a:t>
            </a:r>
            <a:r>
              <a:rPr lang="en-US" sz="3200" baseline="-25000" dirty="0" smtClean="0">
                <a:solidFill>
                  <a:srgbClr val="7030A0"/>
                </a:solidFill>
              </a:rPr>
              <a:t>R</a:t>
            </a:r>
            <a:endParaRPr lang="en-US" sz="3200" baseline="-25000" dirty="0">
              <a:solidFill>
                <a:srgbClr val="7030A0"/>
              </a:solidFill>
            </a:endParaRPr>
          </a:p>
          <a:p>
            <a:r>
              <a:rPr lang="en-US" sz="3200" baseline="-25000" dirty="0">
                <a:solidFill>
                  <a:srgbClr val="7030A0"/>
                </a:solidFill>
              </a:rPr>
              <a:t> </a:t>
            </a:r>
            <a:r>
              <a:rPr lang="en-US" sz="3200" dirty="0" smtClean="0">
                <a:solidFill>
                  <a:srgbClr val="7030A0"/>
                </a:solidFill>
              </a:rPr>
              <a:t>  --  even in the untwisted sector! </a:t>
            </a:r>
            <a:endParaRPr lang="en-US" sz="3200" baseline="-25000" dirty="0">
              <a:solidFill>
                <a:srgbClr val="7030A0"/>
              </a:solidFill>
            </a:endParaRPr>
          </a:p>
        </p:txBody>
      </p:sp>
      <p:sp>
        <p:nvSpPr>
          <p:cNvPr id="11" name="TextBox 10"/>
          <p:cNvSpPr txBox="1"/>
          <p:nvPr/>
        </p:nvSpPr>
        <p:spPr>
          <a:xfrm>
            <a:off x="339090" y="6245993"/>
            <a:ext cx="8305800" cy="584775"/>
          </a:xfrm>
          <a:prstGeom prst="rect">
            <a:avLst/>
          </a:prstGeom>
          <a:noFill/>
        </p:spPr>
        <p:txBody>
          <a:bodyPr wrap="square" rtlCol="0">
            <a:spAutoFit/>
          </a:bodyPr>
          <a:lstStyle/>
          <a:p>
            <a:r>
              <a:rPr lang="en-US" sz="3200" dirty="0" smtClean="0">
                <a:solidFill>
                  <a:srgbClr val="00B050"/>
                </a:solidFill>
              </a:rPr>
              <a:t> Now the method of orbits gives a sensible Z</a:t>
            </a:r>
            <a:endParaRPr lang="en-US" sz="3200" baseline="-25000" dirty="0">
              <a:solidFill>
                <a:srgbClr val="00B050"/>
              </a:solidFill>
            </a:endParaRPr>
          </a:p>
        </p:txBody>
      </p:sp>
      <p:sp>
        <p:nvSpPr>
          <p:cNvPr id="3" name="Slide Number Placeholder 2"/>
          <p:cNvSpPr>
            <a:spLocks noGrp="1"/>
          </p:cNvSpPr>
          <p:nvPr>
            <p:ph type="sldNum" sz="quarter" idx="12"/>
          </p:nvPr>
        </p:nvSpPr>
        <p:spPr/>
        <p:txBody>
          <a:bodyPr/>
          <a:lstStyle/>
          <a:p>
            <a:fld id="{CD9D29B0-BEC8-4D3C-8B11-487DD25536DB}" type="slidenum">
              <a:rPr lang="en-US" smtClean="0"/>
              <a:t>44</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4868467" y="2218343"/>
                <a:ext cx="4275533" cy="1384995"/>
              </a:xfrm>
              <a:prstGeom prst="rect">
                <a:avLst/>
              </a:prstGeom>
              <a:noFill/>
            </p:spPr>
            <p:txBody>
              <a:bodyPr wrap="square" rtlCol="0">
                <a:spAutoFit/>
              </a:bodyPr>
              <a:lstStyle/>
              <a:p>
                <a:r>
                  <a:rPr lang="en-US" sz="2800" dirty="0" smtClean="0">
                    <a:solidFill>
                      <a:srgbClr val="0033CC"/>
                    </a:solidFill>
                  </a:rPr>
                  <a:t>Gaussian model at self-dual point has  </a:t>
                </a:r>
                <a14:m>
                  <m:oMath xmlns:m="http://schemas.openxmlformats.org/officeDocument/2006/math">
                    <m:r>
                      <a:rPr lang="en-US" sz="2800" b="0" i="1" smtClean="0">
                        <a:solidFill>
                          <a:srgbClr val="0033CC"/>
                        </a:solidFill>
                        <a:latin typeface="Cambria Math" charset="0"/>
                      </a:rPr>
                      <m:t>𝑆𝑈</m:t>
                    </m:r>
                    <m:sSub>
                      <m:sSubPr>
                        <m:ctrlPr>
                          <a:rPr lang="en-US" sz="2800" b="0" i="1" smtClean="0">
                            <a:solidFill>
                              <a:srgbClr val="0033CC"/>
                            </a:solidFill>
                            <a:latin typeface="Cambria Math" charset="0"/>
                          </a:rPr>
                        </m:ctrlPr>
                      </m:sSubPr>
                      <m:e>
                        <m:d>
                          <m:dPr>
                            <m:ctrlPr>
                              <a:rPr lang="en-US" sz="2800" b="0" i="1" smtClean="0">
                                <a:solidFill>
                                  <a:srgbClr val="0033CC"/>
                                </a:solidFill>
                                <a:latin typeface="Cambria Math" charset="0"/>
                              </a:rPr>
                            </m:ctrlPr>
                          </m:dPr>
                          <m:e>
                            <m:r>
                              <a:rPr lang="en-US" sz="2800" b="0" i="1" smtClean="0">
                                <a:solidFill>
                                  <a:srgbClr val="0033CC"/>
                                </a:solidFill>
                                <a:latin typeface="Cambria Math" charset="0"/>
                              </a:rPr>
                              <m:t>2</m:t>
                            </m:r>
                          </m:e>
                        </m:d>
                      </m:e>
                      <m:sub>
                        <m:r>
                          <a:rPr lang="en-US" sz="2800" b="0" i="1" smtClean="0">
                            <a:solidFill>
                              <a:srgbClr val="0033CC"/>
                            </a:solidFill>
                            <a:latin typeface="Cambria Math" charset="0"/>
                          </a:rPr>
                          <m:t>𝐿</m:t>
                        </m:r>
                      </m:sub>
                    </m:sSub>
                    <m:r>
                      <a:rPr lang="en-US" sz="2800" b="0" i="1" smtClean="0">
                        <a:solidFill>
                          <a:srgbClr val="0033CC"/>
                        </a:solidFill>
                        <a:latin typeface="Cambria Math" charset="0"/>
                      </a:rPr>
                      <m:t>×</m:t>
                    </m:r>
                    <m:r>
                      <a:rPr lang="en-US" sz="2800" b="0" i="1" smtClean="0">
                        <a:solidFill>
                          <a:srgbClr val="0033CC"/>
                        </a:solidFill>
                        <a:latin typeface="Cambria Math" charset="0"/>
                      </a:rPr>
                      <m:t>𝑆𝑈</m:t>
                    </m:r>
                    <m:sSub>
                      <m:sSubPr>
                        <m:ctrlPr>
                          <a:rPr lang="en-US" sz="2800" b="0" i="1" smtClean="0">
                            <a:solidFill>
                              <a:srgbClr val="0033CC"/>
                            </a:solidFill>
                            <a:latin typeface="Cambria Math" charset="0"/>
                          </a:rPr>
                        </m:ctrlPr>
                      </m:sSubPr>
                      <m:e>
                        <m:d>
                          <m:dPr>
                            <m:ctrlPr>
                              <a:rPr lang="en-US" sz="2800" b="0" i="1" smtClean="0">
                                <a:solidFill>
                                  <a:srgbClr val="0033CC"/>
                                </a:solidFill>
                                <a:latin typeface="Cambria Math" charset="0"/>
                              </a:rPr>
                            </m:ctrlPr>
                          </m:dPr>
                          <m:e>
                            <m:r>
                              <a:rPr lang="en-US" sz="2800" b="0" i="1" smtClean="0">
                                <a:solidFill>
                                  <a:srgbClr val="0033CC"/>
                                </a:solidFill>
                                <a:latin typeface="Cambria Math" charset="0"/>
                              </a:rPr>
                              <m:t>2</m:t>
                            </m:r>
                          </m:e>
                        </m:d>
                      </m:e>
                      <m:sub>
                        <m:r>
                          <a:rPr lang="en-US" sz="2800" b="0" i="1" smtClean="0">
                            <a:solidFill>
                              <a:srgbClr val="0033CC"/>
                            </a:solidFill>
                            <a:latin typeface="Cambria Math" charset="0"/>
                          </a:rPr>
                          <m:t>𝑅</m:t>
                        </m:r>
                      </m:sub>
                    </m:sSub>
                  </m:oMath>
                </a14:m>
                <a:r>
                  <a:rPr lang="en-US" sz="2800" dirty="0" smtClean="0">
                    <a:solidFill>
                      <a:srgbClr val="0033CC"/>
                    </a:solidFill>
                  </a:rPr>
                  <a:t>        symmetry. </a:t>
                </a:r>
                <a:endParaRPr lang="en-US" sz="28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868467" y="2218343"/>
                <a:ext cx="4275533" cy="1384995"/>
              </a:xfrm>
              <a:prstGeom prst="rect">
                <a:avLst/>
              </a:prstGeom>
              <a:blipFill rotWithShape="0">
                <a:blip r:embed="rId3"/>
                <a:stretch>
                  <a:fillRect l="-2996" t="-4405" r="-1997" b="-1189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981200" y="4523204"/>
            <a:ext cx="4826000" cy="444500"/>
          </a:xfrm>
          <a:prstGeom prst="rect">
            <a:avLst/>
          </a:prstGeom>
        </p:spPr>
      </p:pic>
    </p:spTree>
    <p:extLst>
      <p:ext uri="{BB962C8B-B14F-4D97-AF65-F5344CB8AC3E}">
        <p14:creationId xmlns:p14="http://schemas.microsoft.com/office/powerpoint/2010/main" val="16273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1706"/>
            <a:ext cx="8893605" cy="954107"/>
          </a:xfrm>
          <a:prstGeom prst="rect">
            <a:avLst/>
          </a:prstGeom>
          <a:noFill/>
        </p:spPr>
        <p:txBody>
          <a:bodyPr wrap="square" rtlCol="0">
            <a:spAutoFit/>
          </a:bodyPr>
          <a:lstStyle/>
          <a:p>
            <a:r>
              <a:rPr lang="en-US" sz="2800" dirty="0" smtClean="0">
                <a:solidFill>
                  <a:srgbClr val="C00000"/>
                </a:solidFill>
              </a:rPr>
              <a:t>Still, even with level matching satisfied, something peculiar is going on:   </a:t>
            </a:r>
            <a:endParaRPr lang="en-US" sz="2800" dirty="0">
              <a:solidFill>
                <a:srgbClr val="C00000"/>
              </a:solidFill>
            </a:endParaRPr>
          </a:p>
        </p:txBody>
      </p:sp>
      <mc:AlternateContent xmlns:mc="http://schemas.openxmlformats.org/markup-compatibility/2006" xmlns:a14="http://schemas.microsoft.com/office/drawing/2010/main">
        <mc:Choice Requires="a14">
          <p:sp>
            <p:nvSpPr>
              <p:cNvPr id="12" name="TextBox 11"/>
              <p:cNvSpPr txBox="1"/>
              <p:nvPr/>
            </p:nvSpPr>
            <p:spPr>
              <a:xfrm>
                <a:off x="619866" y="5318820"/>
                <a:ext cx="8289831" cy="1569660"/>
              </a:xfrm>
              <a:prstGeom prst="rect">
                <a:avLst/>
              </a:prstGeom>
              <a:noFill/>
            </p:spPr>
            <p:txBody>
              <a:bodyPr wrap="square" rtlCol="0">
                <a:spAutoFit/>
              </a:bodyPr>
              <a:lstStyle/>
              <a:p>
                <a:r>
                  <a:rPr lang="en-US" sz="3200" dirty="0" smtClean="0">
                    <a:solidFill>
                      <a:srgbClr val="0033CC"/>
                    </a:solidFill>
                  </a:rPr>
                  <a:t>But computation of the partition function in the </a:t>
                </a:r>
              </a:p>
              <a:p>
                <a14:m>
                  <m:oMath xmlns:m="http://schemas.openxmlformats.org/officeDocument/2006/math">
                    <m:sSup>
                      <m:sSupPr>
                        <m:ctrlPr>
                          <a:rPr lang="en-US" sz="3200" b="0" i="1" dirty="0" smtClean="0">
                            <a:solidFill>
                              <a:srgbClr val="0033CC"/>
                            </a:solidFill>
                            <a:latin typeface="Cambria Math" charset="0"/>
                          </a:rPr>
                        </m:ctrlPr>
                      </m:sSupPr>
                      <m:e>
                        <m:r>
                          <a:rPr lang="en-US" sz="3200" b="0" i="1" dirty="0" smtClean="0">
                            <a:solidFill>
                              <a:srgbClr val="0033CC"/>
                            </a:solidFill>
                            <a:latin typeface="Cambria Math" charset="0"/>
                          </a:rPr>
                          <m:t>𝑔</m:t>
                        </m:r>
                      </m:e>
                      <m:sup>
                        <m:r>
                          <a:rPr lang="en-US" sz="3200" b="0" i="1" dirty="0" smtClean="0">
                            <a:solidFill>
                              <a:srgbClr val="0033CC"/>
                            </a:solidFill>
                            <a:latin typeface="Cambria Math" charset="0"/>
                          </a:rPr>
                          <m:t>2</m:t>
                        </m:r>
                      </m:sup>
                    </m:sSup>
                  </m:oMath>
                </a14:m>
                <a:r>
                  <a:rPr lang="en-US" sz="3200" dirty="0" smtClean="0">
                    <a:solidFill>
                      <a:srgbClr val="0033CC"/>
                    </a:solidFill>
                  </a:rPr>
                  <a:t>-twisted sector  gives negative half-integral degeneracies</a:t>
                </a:r>
                <a:r>
                  <a:rPr lang="is-IS" sz="3200" dirty="0" smtClean="0">
                    <a:solidFill>
                      <a:srgbClr val="0033CC"/>
                    </a:solidFill>
                  </a:rPr>
                  <a:t>…. </a:t>
                </a:r>
                <a:endParaRPr lang="en-US" sz="3200" dirty="0">
                  <a:solidFill>
                    <a:srgbClr val="0033CC"/>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19866" y="5318820"/>
                <a:ext cx="8289831" cy="1569660"/>
              </a:xfrm>
              <a:prstGeom prst="rect">
                <a:avLst/>
              </a:prstGeom>
              <a:blipFill rotWithShape="0">
                <a:blip r:embed="rId3"/>
                <a:stretch>
                  <a:fillRect l="-1912" t="-5058" r="-515" b="-12062"/>
                </a:stretch>
              </a:blipFill>
            </p:spPr>
            <p:txBody>
              <a:bodyPr/>
              <a:lstStyle/>
              <a:p>
                <a:r>
                  <a:rPr lang="en-US">
                    <a:noFill/>
                  </a:rPr>
                  <a:t> </a:t>
                </a:r>
              </a:p>
            </p:txBody>
          </p:sp>
        </mc:Fallback>
      </mc:AlternateContent>
      <p:grpSp>
        <p:nvGrpSpPr>
          <p:cNvPr id="27" name="Group 26"/>
          <p:cNvGrpSpPr/>
          <p:nvPr/>
        </p:nvGrpSpPr>
        <p:grpSpPr>
          <a:xfrm>
            <a:off x="664523" y="1224421"/>
            <a:ext cx="1659296" cy="1630278"/>
            <a:chOff x="297219" y="1162023"/>
            <a:chExt cx="1659296" cy="1630278"/>
          </a:xfrm>
        </p:grpSpPr>
        <p:sp>
          <p:nvSpPr>
            <p:cNvPr id="5" name="Rectangle 4"/>
            <p:cNvSpPr/>
            <p:nvPr/>
          </p:nvSpPr>
          <p:spPr>
            <a:xfrm>
              <a:off x="813515" y="1162023"/>
              <a:ext cx="114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30744" y="2145970"/>
              <a:ext cx="533400" cy="646331"/>
            </a:xfrm>
            <a:prstGeom prst="rect">
              <a:avLst/>
            </a:prstGeom>
            <a:noFill/>
          </p:spPr>
          <p:txBody>
            <a:bodyPr wrap="square" rtlCol="0">
              <a:spAutoFit/>
            </a:bodyPr>
            <a:lstStyle/>
            <a:p>
              <a:r>
                <a:rPr lang="en-US" sz="3600" smtClean="0">
                  <a:solidFill>
                    <a:srgbClr val="FF0000"/>
                  </a:solidFill>
                </a:rPr>
                <a:t>1</a:t>
              </a:r>
              <a:endParaRPr lang="en-US" sz="3600">
                <a:solidFill>
                  <a:srgbClr val="FF0000"/>
                </a:solidFill>
              </a:endParaRPr>
            </a:p>
          </p:txBody>
        </p:sp>
        <p:sp>
          <p:nvSpPr>
            <p:cNvPr id="14" name="TextBox 13"/>
            <p:cNvSpPr txBox="1"/>
            <p:nvPr/>
          </p:nvSpPr>
          <p:spPr>
            <a:xfrm>
              <a:off x="297219" y="1302043"/>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30" name="Group 29"/>
          <p:cNvGrpSpPr/>
          <p:nvPr/>
        </p:nvGrpSpPr>
        <p:grpSpPr>
          <a:xfrm>
            <a:off x="4577657" y="1078600"/>
            <a:ext cx="1581806" cy="1471977"/>
            <a:chOff x="4577657" y="1078600"/>
            <a:chExt cx="1581806" cy="1471977"/>
          </a:xfrm>
        </p:grpSpPr>
        <p:sp>
          <p:nvSpPr>
            <p:cNvPr id="7" name="Rectangle 6"/>
            <p:cNvSpPr/>
            <p:nvPr/>
          </p:nvSpPr>
          <p:spPr>
            <a:xfrm>
              <a:off x="5016463" y="1078600"/>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77657" y="1275024"/>
              <a:ext cx="533400" cy="646331"/>
            </a:xfrm>
            <a:prstGeom prst="rect">
              <a:avLst/>
            </a:prstGeom>
            <a:noFill/>
          </p:spPr>
          <p:txBody>
            <a:bodyPr wrap="square" rtlCol="0">
              <a:spAutoFit/>
            </a:bodyPr>
            <a:lstStyle/>
            <a:p>
              <a:r>
                <a:rPr lang="en-US" sz="3600" smtClean="0">
                  <a:solidFill>
                    <a:srgbClr val="FF0000"/>
                  </a:solidFill>
                </a:rPr>
                <a:t>1</a:t>
              </a:r>
              <a:endParaRPr lang="en-US" sz="3600">
                <a:solidFill>
                  <a:srgbClr val="FF0000"/>
                </a:solidFill>
              </a:endParaRPr>
            </a:p>
          </p:txBody>
        </p:sp>
        <p:sp>
          <p:nvSpPr>
            <p:cNvPr id="17" name="TextBox 16"/>
            <p:cNvSpPr txBox="1"/>
            <p:nvPr/>
          </p:nvSpPr>
          <p:spPr>
            <a:xfrm>
              <a:off x="5321263" y="1904246"/>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33" name="Group 32"/>
          <p:cNvGrpSpPr/>
          <p:nvPr/>
        </p:nvGrpSpPr>
        <p:grpSpPr>
          <a:xfrm>
            <a:off x="1261762" y="2834193"/>
            <a:ext cx="1646001" cy="1579398"/>
            <a:chOff x="1261705" y="2810552"/>
            <a:chExt cx="1646001" cy="1579398"/>
          </a:xfrm>
        </p:grpSpPr>
        <p:sp>
          <p:nvSpPr>
            <p:cNvPr id="9" name="Rectangle 8"/>
            <p:cNvSpPr/>
            <p:nvPr/>
          </p:nvSpPr>
          <p:spPr>
            <a:xfrm>
              <a:off x="1764706" y="2810552"/>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26753" y="3743619"/>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sp>
          <p:nvSpPr>
            <p:cNvPr id="21" name="TextBox 20"/>
            <p:cNvSpPr txBox="1"/>
            <p:nvPr/>
          </p:nvSpPr>
          <p:spPr>
            <a:xfrm>
              <a:off x="1261705" y="2936556"/>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44" name="Group 43"/>
          <p:cNvGrpSpPr/>
          <p:nvPr/>
        </p:nvGrpSpPr>
        <p:grpSpPr>
          <a:xfrm>
            <a:off x="4264028" y="2823989"/>
            <a:ext cx="1790700" cy="1622284"/>
            <a:chOff x="4264028" y="2823989"/>
            <a:chExt cx="1790700" cy="1622284"/>
          </a:xfrm>
        </p:grpSpPr>
        <p:sp>
          <p:nvSpPr>
            <p:cNvPr id="10" name="Rectangle 9"/>
            <p:cNvSpPr/>
            <p:nvPr/>
          </p:nvSpPr>
          <p:spPr>
            <a:xfrm>
              <a:off x="4911728" y="2823989"/>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42469" y="3799942"/>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sp>
          <p:nvSpPr>
            <p:cNvPr id="22" name="TextBox 21"/>
            <p:cNvSpPr txBox="1"/>
            <p:nvPr/>
          </p:nvSpPr>
          <p:spPr>
            <a:xfrm>
              <a:off x="4264028" y="2981098"/>
              <a:ext cx="647700" cy="646331"/>
            </a:xfrm>
            <a:prstGeom prst="rect">
              <a:avLst/>
            </a:prstGeom>
            <a:noFill/>
          </p:spPr>
          <p:txBody>
            <a:bodyPr wrap="square" rtlCol="0">
              <a:spAutoFit/>
            </a:bodyPr>
            <a:lstStyle/>
            <a:p>
              <a:r>
                <a:rPr lang="en-US" sz="3600" dirty="0" smtClean="0">
                  <a:solidFill>
                    <a:srgbClr val="FF0000"/>
                  </a:solidFill>
                </a:rPr>
                <a:t>g</a:t>
              </a:r>
              <a:r>
                <a:rPr lang="en-US" sz="3600" baseline="30000" dirty="0" smtClean="0">
                  <a:solidFill>
                    <a:srgbClr val="FF0000"/>
                  </a:solidFill>
                </a:rPr>
                <a:t>2</a:t>
              </a:r>
              <a:endParaRPr lang="en-US" sz="3600" baseline="30000" dirty="0">
                <a:solidFill>
                  <a:srgbClr val="FF0000"/>
                </a:solidFill>
              </a:endParaRPr>
            </a:p>
          </p:txBody>
        </p:sp>
      </p:grpSp>
      <p:grpSp>
        <p:nvGrpSpPr>
          <p:cNvPr id="45" name="Group 44"/>
          <p:cNvGrpSpPr/>
          <p:nvPr/>
        </p:nvGrpSpPr>
        <p:grpSpPr>
          <a:xfrm>
            <a:off x="7330574" y="2848057"/>
            <a:ext cx="1747234" cy="1594840"/>
            <a:chOff x="7330574" y="2848057"/>
            <a:chExt cx="1747234" cy="1594840"/>
          </a:xfrm>
        </p:grpSpPr>
        <p:sp>
          <p:nvSpPr>
            <p:cNvPr id="11" name="Rectangle 10"/>
            <p:cNvSpPr/>
            <p:nvPr/>
          </p:nvSpPr>
          <p:spPr>
            <a:xfrm>
              <a:off x="7934808" y="2848057"/>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76297" y="3796566"/>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sp>
          <p:nvSpPr>
            <p:cNvPr id="23" name="TextBox 22"/>
            <p:cNvSpPr txBox="1"/>
            <p:nvPr/>
          </p:nvSpPr>
          <p:spPr>
            <a:xfrm>
              <a:off x="7330574" y="2935110"/>
              <a:ext cx="835517" cy="646331"/>
            </a:xfrm>
            <a:prstGeom prst="rect">
              <a:avLst/>
            </a:prstGeom>
            <a:noFill/>
          </p:spPr>
          <p:txBody>
            <a:bodyPr wrap="square" rtlCol="0">
              <a:spAutoFit/>
            </a:bodyPr>
            <a:lstStyle/>
            <a:p>
              <a:r>
                <a:rPr lang="en-US" sz="3600" dirty="0" smtClean="0">
                  <a:solidFill>
                    <a:srgbClr val="FF0000"/>
                  </a:solidFill>
                </a:rPr>
                <a:t>g</a:t>
              </a:r>
              <a:r>
                <a:rPr lang="en-US" sz="3600" baseline="30000" dirty="0" smtClean="0">
                  <a:solidFill>
                    <a:srgbClr val="FF0000"/>
                  </a:solidFill>
                </a:rPr>
                <a:t>3</a:t>
              </a:r>
              <a:endParaRPr lang="en-US" sz="3600" baseline="30000" dirty="0">
                <a:solidFill>
                  <a:srgbClr val="FF0000"/>
                </a:solidFill>
              </a:endParaRPr>
            </a:p>
          </p:txBody>
        </p:sp>
      </p:grpSp>
      <p:sp>
        <p:nvSpPr>
          <p:cNvPr id="25" name="Bent-Up Arrow 24"/>
          <p:cNvSpPr/>
          <p:nvPr/>
        </p:nvSpPr>
        <p:spPr>
          <a:xfrm rot="16200000">
            <a:off x="7064366" y="1221215"/>
            <a:ext cx="1047759" cy="1576103"/>
          </a:xfrm>
          <a:prstGeom prst="ben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888046" y="1559981"/>
            <a:ext cx="1143000" cy="342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72376" y="1001393"/>
            <a:ext cx="533400" cy="646331"/>
          </a:xfrm>
          <a:prstGeom prst="rect">
            <a:avLst/>
          </a:prstGeom>
          <a:noFill/>
        </p:spPr>
        <p:txBody>
          <a:bodyPr wrap="square" rtlCol="0">
            <a:spAutoFit/>
          </a:bodyPr>
          <a:lstStyle/>
          <a:p>
            <a:r>
              <a:rPr lang="en-US" sz="3600" dirty="0" smtClean="0">
                <a:solidFill>
                  <a:srgbClr val="FFC000"/>
                </a:solidFill>
              </a:rPr>
              <a:t>S</a:t>
            </a:r>
            <a:endParaRPr lang="en-US" sz="3600" dirty="0">
              <a:solidFill>
                <a:srgbClr val="FFC000"/>
              </a:solidFill>
            </a:endParaRPr>
          </a:p>
        </p:txBody>
      </p:sp>
      <p:grpSp>
        <p:nvGrpSpPr>
          <p:cNvPr id="31" name="Group 30"/>
          <p:cNvGrpSpPr/>
          <p:nvPr/>
        </p:nvGrpSpPr>
        <p:grpSpPr>
          <a:xfrm>
            <a:off x="193868" y="3191431"/>
            <a:ext cx="963547" cy="943992"/>
            <a:chOff x="193868" y="3191431"/>
            <a:chExt cx="963547" cy="943992"/>
          </a:xfrm>
        </p:grpSpPr>
        <p:sp>
          <p:nvSpPr>
            <p:cNvPr id="8" name="Right Arrow 7"/>
            <p:cNvSpPr/>
            <p:nvPr/>
          </p:nvSpPr>
          <p:spPr>
            <a:xfrm>
              <a:off x="193868" y="3191431"/>
              <a:ext cx="963547" cy="342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0611" y="3489092"/>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grpSp>
      <p:grpSp>
        <p:nvGrpSpPr>
          <p:cNvPr id="32" name="Group 31"/>
          <p:cNvGrpSpPr/>
          <p:nvPr/>
        </p:nvGrpSpPr>
        <p:grpSpPr>
          <a:xfrm>
            <a:off x="3185035" y="3169460"/>
            <a:ext cx="963547" cy="943992"/>
            <a:chOff x="3185035" y="3169460"/>
            <a:chExt cx="963547" cy="943992"/>
          </a:xfrm>
        </p:grpSpPr>
        <p:sp>
          <p:nvSpPr>
            <p:cNvPr id="36" name="Right Arrow 35"/>
            <p:cNvSpPr/>
            <p:nvPr/>
          </p:nvSpPr>
          <p:spPr>
            <a:xfrm>
              <a:off x="3185035" y="3169460"/>
              <a:ext cx="963547" cy="342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371778" y="3467121"/>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grpSp>
      <p:grpSp>
        <p:nvGrpSpPr>
          <p:cNvPr id="43" name="Group 42"/>
          <p:cNvGrpSpPr/>
          <p:nvPr/>
        </p:nvGrpSpPr>
        <p:grpSpPr>
          <a:xfrm>
            <a:off x="6307103" y="3173144"/>
            <a:ext cx="963547" cy="943992"/>
            <a:chOff x="6307103" y="3173144"/>
            <a:chExt cx="963547" cy="943992"/>
          </a:xfrm>
        </p:grpSpPr>
        <p:sp>
          <p:nvSpPr>
            <p:cNvPr id="39" name="Right Arrow 38"/>
            <p:cNvSpPr/>
            <p:nvPr/>
          </p:nvSpPr>
          <p:spPr>
            <a:xfrm>
              <a:off x="6307103" y="3173144"/>
              <a:ext cx="963547" cy="342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493846" y="3470805"/>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grpSp>
      <p:sp>
        <p:nvSpPr>
          <p:cNvPr id="41" name="TextBox 40"/>
          <p:cNvSpPr txBox="1"/>
          <p:nvPr/>
        </p:nvSpPr>
        <p:spPr>
          <a:xfrm>
            <a:off x="8483699" y="1559981"/>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sp>
        <p:nvSpPr>
          <p:cNvPr id="42" name="TextBox 41"/>
          <p:cNvSpPr txBox="1"/>
          <p:nvPr/>
        </p:nvSpPr>
        <p:spPr>
          <a:xfrm>
            <a:off x="0" y="4646664"/>
            <a:ext cx="9296400" cy="646331"/>
          </a:xfrm>
          <a:prstGeom prst="rect">
            <a:avLst/>
          </a:prstGeom>
          <a:noFill/>
        </p:spPr>
        <p:txBody>
          <a:bodyPr wrap="square" rtlCol="0">
            <a:spAutoFit/>
          </a:bodyPr>
          <a:lstStyle/>
          <a:p>
            <a:r>
              <a:rPr lang="en-US" sz="3600" dirty="0" smtClean="0">
                <a:solidFill>
                  <a:srgbClr val="7030A0"/>
                </a:solidFill>
              </a:rPr>
              <a:t>So, in the twisted </a:t>
            </a:r>
            <a:r>
              <a:rPr lang="en-US" sz="3600" smtClean="0">
                <a:solidFill>
                  <a:srgbClr val="7030A0"/>
                </a:solidFill>
              </a:rPr>
              <a:t>sector, g </a:t>
            </a:r>
            <a:r>
              <a:rPr lang="en-US" sz="3600" dirty="0" smtClean="0">
                <a:solidFill>
                  <a:srgbClr val="7030A0"/>
                </a:solidFill>
              </a:rPr>
              <a:t>is actually order four!</a:t>
            </a:r>
            <a:endParaRPr lang="en-US" sz="3600" dirty="0">
              <a:solidFill>
                <a:srgbClr val="7030A0"/>
              </a:solidFill>
            </a:endParaRPr>
          </a:p>
        </p:txBody>
      </p:sp>
      <p:sp>
        <p:nvSpPr>
          <p:cNvPr id="2" name="Slide Number Placeholder 1"/>
          <p:cNvSpPr>
            <a:spLocks noGrp="1"/>
          </p:cNvSpPr>
          <p:nvPr>
            <p:ph type="sldNum" sz="quarter" idx="12"/>
          </p:nvPr>
        </p:nvSpPr>
        <p:spPr/>
        <p:txBody>
          <a:bodyPr/>
          <a:lstStyle/>
          <a:p>
            <a:fld id="{CD9D29B0-BEC8-4D3C-8B11-487DD25536DB}" type="slidenum">
              <a:rPr lang="en-US" smtClean="0"/>
              <a:t>45</a:t>
            </a:fld>
            <a:endParaRPr lang="en-US"/>
          </a:p>
        </p:txBody>
      </p:sp>
    </p:spTree>
    <p:extLst>
      <p:ext uri="{BB962C8B-B14F-4D97-AF65-F5344CB8AC3E}">
        <p14:creationId xmlns:p14="http://schemas.microsoft.com/office/powerpoint/2010/main" val="3064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P spid="6" grpId="0" animBg="1"/>
      <p:bldP spid="24" grpId="0"/>
      <p:bldP spid="41" grpId="0"/>
      <p:bldP spid="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26"/>
            <a:ext cx="8229600" cy="1143000"/>
          </a:xfrm>
        </p:spPr>
        <p:txBody>
          <a:bodyPr/>
          <a:lstStyle/>
          <a:p>
            <a:r>
              <a:rPr lang="en-US" dirty="0" smtClean="0"/>
              <a:t>Can You </a:t>
            </a:r>
            <a:r>
              <a:rPr lang="en-US" dirty="0" err="1" smtClean="0"/>
              <a:t>Orbifold</a:t>
            </a:r>
            <a:r>
              <a:rPr lang="en-US" dirty="0" smtClean="0"/>
              <a:t> By T-Duality?  </a:t>
            </a:r>
            <a:endParaRPr lang="en-US" dirty="0"/>
          </a:p>
        </p:txBody>
      </p:sp>
      <p:sp>
        <p:nvSpPr>
          <p:cNvPr id="4" name="TextBox 3"/>
          <p:cNvSpPr txBox="1"/>
          <p:nvPr/>
        </p:nvSpPr>
        <p:spPr>
          <a:xfrm>
            <a:off x="228600" y="1812030"/>
            <a:ext cx="8458200" cy="461665"/>
          </a:xfrm>
          <a:prstGeom prst="rect">
            <a:avLst/>
          </a:prstGeom>
          <a:noFill/>
        </p:spPr>
        <p:txBody>
          <a:bodyPr wrap="square" rtlCol="0">
            <a:spAutoFit/>
          </a:bodyPr>
          <a:lstStyle/>
          <a:p>
            <a:r>
              <a:rPr lang="en-US" sz="2400" dirty="0" smtClean="0">
                <a:solidFill>
                  <a:srgbClr val="C00000"/>
                </a:solidFill>
              </a:rPr>
              <a:t>Would be a nice way to construct ``</a:t>
            </a:r>
            <a:r>
              <a:rPr lang="en-US" sz="2400" dirty="0" err="1" smtClean="0">
                <a:solidFill>
                  <a:srgbClr val="C00000"/>
                </a:solidFill>
              </a:rPr>
              <a:t>monodrofolds</a:t>
            </a:r>
            <a:r>
              <a:rPr lang="en-US" sz="2400" dirty="0" smtClean="0">
                <a:solidFill>
                  <a:srgbClr val="C00000"/>
                </a:solidFill>
              </a:rPr>
              <a:t>’’ and ``T-folds’’</a:t>
            </a:r>
            <a:endParaRPr lang="en-US" sz="2400" dirty="0">
              <a:solidFill>
                <a:srgbClr val="C00000"/>
              </a:solidFill>
            </a:endParaRPr>
          </a:p>
        </p:txBody>
      </p:sp>
      <p:sp>
        <p:nvSpPr>
          <p:cNvPr id="5" name="TextBox 4"/>
          <p:cNvSpPr txBox="1"/>
          <p:nvPr/>
        </p:nvSpPr>
        <p:spPr>
          <a:xfrm>
            <a:off x="228600" y="2825816"/>
            <a:ext cx="9144000" cy="523220"/>
          </a:xfrm>
          <a:prstGeom prst="rect">
            <a:avLst/>
          </a:prstGeom>
          <a:noFill/>
        </p:spPr>
        <p:txBody>
          <a:bodyPr wrap="square" rtlCol="0">
            <a:spAutoFit/>
          </a:bodyPr>
          <a:lstStyle/>
          <a:p>
            <a:r>
              <a:rPr lang="en-US" sz="2800" dirty="0" smtClean="0">
                <a:solidFill>
                  <a:srgbClr val="7030A0"/>
                </a:solidFill>
              </a:rPr>
              <a:t>Example: Consider a </a:t>
            </a:r>
            <a:r>
              <a:rPr lang="en-US" sz="2800" smtClean="0">
                <a:solidFill>
                  <a:srgbClr val="7030A0"/>
                </a:solidFill>
              </a:rPr>
              <a:t>periodic scalar at </a:t>
            </a:r>
            <a:r>
              <a:rPr lang="en-US" sz="2800" dirty="0" smtClean="0">
                <a:solidFill>
                  <a:srgbClr val="7030A0"/>
                </a:solidFill>
              </a:rPr>
              <a:t>the self-dual radius:  </a:t>
            </a:r>
            <a:endParaRPr lang="en-US" sz="2800" dirty="0">
              <a:solidFill>
                <a:srgbClr val="7030A0"/>
              </a:solidFill>
            </a:endParaRPr>
          </a:p>
        </p:txBody>
      </p:sp>
      <p:sp>
        <p:nvSpPr>
          <p:cNvPr id="6" name="TextBox 5"/>
          <p:cNvSpPr txBox="1"/>
          <p:nvPr/>
        </p:nvSpPr>
        <p:spPr>
          <a:xfrm>
            <a:off x="1079500" y="4332441"/>
            <a:ext cx="7772400" cy="523220"/>
          </a:xfrm>
          <a:prstGeom prst="rect">
            <a:avLst/>
          </a:prstGeom>
          <a:noFill/>
        </p:spPr>
        <p:txBody>
          <a:bodyPr wrap="square" rtlCol="0">
            <a:spAutoFit/>
          </a:bodyPr>
          <a:lstStyle/>
          <a:p>
            <a:r>
              <a:rPr lang="en-US" sz="2800" dirty="0" smtClean="0">
                <a:solidFill>
                  <a:srgbClr val="7030A0"/>
                </a:solidFill>
              </a:rPr>
              <a:t>One loop modular anomaly in g-twisted sector: </a:t>
            </a:r>
            <a:endParaRPr lang="en-US" sz="2800" dirty="0">
              <a:solidFill>
                <a:srgbClr val="7030A0"/>
              </a:solidFill>
            </a:endParaRPr>
          </a:p>
        </p:txBody>
      </p:sp>
      <p:sp>
        <p:nvSpPr>
          <p:cNvPr id="7" name="TextBox 6"/>
          <p:cNvSpPr txBox="1"/>
          <p:nvPr/>
        </p:nvSpPr>
        <p:spPr>
          <a:xfrm>
            <a:off x="358140" y="6195749"/>
            <a:ext cx="8991600" cy="461665"/>
          </a:xfrm>
          <a:prstGeom prst="rect">
            <a:avLst/>
          </a:prstGeom>
          <a:noFill/>
        </p:spPr>
        <p:txBody>
          <a:bodyPr wrap="square" rtlCol="0">
            <a:spAutoFit/>
          </a:bodyPr>
          <a:lstStyle/>
          <a:p>
            <a:r>
              <a:rPr lang="en-US" sz="2400" dirty="0" smtClean="0">
                <a:solidFill>
                  <a:srgbClr val="7030A0"/>
                </a:solidFill>
              </a:rPr>
              <a:t>But</a:t>
            </a:r>
            <a:r>
              <a:rPr lang="en-US" sz="2400" dirty="0">
                <a:solidFill>
                  <a:srgbClr val="7030A0"/>
                </a:solidFill>
              </a:rPr>
              <a:t> </a:t>
            </a:r>
            <a:r>
              <a:rPr lang="en-US" sz="2400" i="1" u="sng" dirty="0" smtClean="0">
                <a:solidFill>
                  <a:srgbClr val="7030A0"/>
                </a:solidFill>
              </a:rPr>
              <a:t>four</a:t>
            </a:r>
            <a:r>
              <a:rPr lang="en-US" sz="2400" dirty="0" smtClean="0">
                <a:solidFill>
                  <a:srgbClr val="7030A0"/>
                </a:solidFill>
              </a:rPr>
              <a:t> copies of the Gaussian model has no one-loop anomaly. </a:t>
            </a:r>
            <a:endParaRPr lang="en-US" sz="2400" dirty="0">
              <a:solidFill>
                <a:srgbClr val="7030A0"/>
              </a:solidFill>
            </a:endParaRPr>
          </a:p>
        </p:txBody>
      </p:sp>
      <p:sp>
        <p:nvSpPr>
          <p:cNvPr id="11" name="TextBox 10"/>
          <p:cNvSpPr txBox="1"/>
          <p:nvPr/>
        </p:nvSpPr>
        <p:spPr>
          <a:xfrm>
            <a:off x="231462" y="1245288"/>
            <a:ext cx="8912538" cy="461665"/>
          </a:xfrm>
          <a:prstGeom prst="rect">
            <a:avLst/>
          </a:prstGeom>
          <a:noFill/>
        </p:spPr>
        <p:txBody>
          <a:bodyPr wrap="square" rtlCol="0">
            <a:spAutoFit/>
          </a:bodyPr>
          <a:lstStyle/>
          <a:p>
            <a:r>
              <a:rPr lang="en-US" sz="2400" dirty="0" smtClean="0">
                <a:solidFill>
                  <a:srgbClr val="FF0000"/>
                </a:solidFill>
              </a:rPr>
              <a:t>Comes up in some recent work on Mathieu Moonshine with Jeff </a:t>
            </a:r>
            <a:r>
              <a:rPr lang="is-IS" sz="2400" dirty="0" smtClean="0">
                <a:solidFill>
                  <a:srgbClr val="FF0000"/>
                </a:solidFill>
              </a:rPr>
              <a:t>… </a:t>
            </a:r>
            <a:endParaRPr lang="en-US" sz="2400" dirty="0">
              <a:solidFill>
                <a:srgbClr val="FF0000"/>
              </a:solidFill>
            </a:endParaRPr>
          </a:p>
        </p:txBody>
      </p:sp>
      <p:sp>
        <p:nvSpPr>
          <p:cNvPr id="12" name="TextBox 11"/>
          <p:cNvSpPr txBox="1"/>
          <p:nvPr/>
        </p:nvSpPr>
        <p:spPr>
          <a:xfrm>
            <a:off x="6096000" y="2237722"/>
            <a:ext cx="3352800" cy="369332"/>
          </a:xfrm>
          <a:prstGeom prst="rect">
            <a:avLst/>
          </a:prstGeom>
          <a:noFill/>
        </p:spPr>
        <p:txBody>
          <a:bodyPr wrap="square" rtlCol="0">
            <a:spAutoFit/>
          </a:bodyPr>
          <a:lstStyle/>
          <a:p>
            <a:r>
              <a:rPr lang="en-US" dirty="0" smtClean="0"/>
              <a:t>[</a:t>
            </a:r>
            <a:r>
              <a:rPr lang="en-US" dirty="0" err="1" smtClean="0"/>
              <a:t>Hellerman</a:t>
            </a:r>
            <a:r>
              <a:rPr lang="en-US" dirty="0" smtClean="0"/>
              <a:t> &amp; </a:t>
            </a:r>
            <a:r>
              <a:rPr lang="en-US" dirty="0" err="1" smtClean="0"/>
              <a:t>Walcher</a:t>
            </a:r>
            <a:r>
              <a:rPr lang="en-US" dirty="0" smtClean="0"/>
              <a:t> 2005 ] </a:t>
            </a:r>
            <a:endParaRPr lang="en-US" dirty="0"/>
          </a:p>
        </p:txBody>
      </p:sp>
      <p:pic>
        <p:nvPicPr>
          <p:cNvPr id="13" name="Picture 12"/>
          <p:cNvPicPr>
            <a:picLocks noChangeAspect="1"/>
          </p:cNvPicPr>
          <p:nvPr/>
        </p:nvPicPr>
        <p:blipFill>
          <a:blip r:embed="rId3"/>
          <a:stretch>
            <a:fillRect/>
          </a:stretch>
        </p:blipFill>
        <p:spPr>
          <a:xfrm>
            <a:off x="1569792" y="3658515"/>
            <a:ext cx="2578100" cy="406400"/>
          </a:xfrm>
          <a:prstGeom prst="rect">
            <a:avLst/>
          </a:prstGeom>
        </p:spPr>
      </p:pic>
      <p:pic>
        <p:nvPicPr>
          <p:cNvPr id="14" name="Picture 13"/>
          <p:cNvPicPr>
            <a:picLocks noChangeAspect="1"/>
          </p:cNvPicPr>
          <p:nvPr/>
        </p:nvPicPr>
        <p:blipFill>
          <a:blip r:embed="rId4"/>
          <a:stretch>
            <a:fillRect/>
          </a:stretch>
        </p:blipFill>
        <p:spPr>
          <a:xfrm>
            <a:off x="5156200" y="3660754"/>
            <a:ext cx="2997200" cy="40640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58140" y="4984314"/>
                <a:ext cx="4749800" cy="19068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33CC"/>
                              </a:solidFill>
                              <a:latin typeface="Cambria Math" charset="0"/>
                            </a:rPr>
                          </m:ctrlPr>
                        </m:sSubPr>
                        <m:e>
                          <m:r>
                            <a:rPr lang="en-US" sz="3200" b="0" i="1" smtClean="0">
                              <a:solidFill>
                                <a:srgbClr val="0033CC"/>
                              </a:solidFill>
                              <a:latin typeface="Cambria Math" charset="0"/>
                            </a:rPr>
                            <m:t>𝐸</m:t>
                          </m:r>
                        </m:e>
                        <m:sub>
                          <m:r>
                            <a:rPr lang="en-US" sz="3200" b="0" i="1" smtClean="0">
                              <a:solidFill>
                                <a:srgbClr val="0033CC"/>
                              </a:solidFill>
                              <a:latin typeface="Cambria Math" charset="0"/>
                            </a:rPr>
                            <m:t>𝐿</m:t>
                          </m:r>
                        </m:sub>
                      </m:sSub>
                      <m:r>
                        <a:rPr lang="en-US" sz="3200" b="0" i="1" smtClean="0">
                          <a:solidFill>
                            <a:srgbClr val="0033CC"/>
                          </a:solidFill>
                          <a:latin typeface="Cambria Math" charset="0"/>
                        </a:rPr>
                        <m:t>=</m:t>
                      </m:r>
                      <m:f>
                        <m:fPr>
                          <m:ctrlPr>
                            <a:rPr lang="en-US" sz="3200" b="0" i="1" smtClean="0">
                              <a:solidFill>
                                <a:srgbClr val="0033CC"/>
                              </a:solidFill>
                              <a:latin typeface="Cambria Math" charset="0"/>
                            </a:rPr>
                          </m:ctrlPr>
                        </m:fPr>
                        <m:num>
                          <m:r>
                            <a:rPr lang="en-US" sz="3200" b="0" i="1" smtClean="0">
                              <a:solidFill>
                                <a:srgbClr val="0033CC"/>
                              </a:solidFill>
                              <a:latin typeface="Cambria Math" charset="0"/>
                            </a:rPr>
                            <m:t>1</m:t>
                          </m:r>
                        </m:num>
                        <m:den>
                          <m:r>
                            <a:rPr lang="en-US" sz="3200" b="0" i="1" smtClean="0">
                              <a:solidFill>
                                <a:srgbClr val="0033CC"/>
                              </a:solidFill>
                              <a:latin typeface="Cambria Math" charset="0"/>
                            </a:rPr>
                            <m:t>2</m:t>
                          </m:r>
                        </m:den>
                      </m:f>
                      <m:sSubSup>
                        <m:sSubSupPr>
                          <m:ctrlPr>
                            <a:rPr lang="en-US" sz="3200" b="0" i="1" smtClean="0">
                              <a:solidFill>
                                <a:srgbClr val="0033CC"/>
                              </a:solidFill>
                              <a:latin typeface="Cambria Math" charset="0"/>
                            </a:rPr>
                          </m:ctrlPr>
                        </m:sSubSupPr>
                        <m:e>
                          <m:r>
                            <a:rPr lang="en-US" sz="3200" b="0" i="1" smtClean="0">
                              <a:solidFill>
                                <a:srgbClr val="0033CC"/>
                              </a:solidFill>
                              <a:latin typeface="Cambria Math" charset="0"/>
                            </a:rPr>
                            <m:t>𝑝</m:t>
                          </m:r>
                        </m:e>
                        <m:sub>
                          <m:r>
                            <a:rPr lang="en-US" sz="3200" b="0" i="1" smtClean="0">
                              <a:solidFill>
                                <a:srgbClr val="0033CC"/>
                              </a:solidFill>
                              <a:latin typeface="Cambria Math" charset="0"/>
                            </a:rPr>
                            <m:t>𝐿</m:t>
                          </m:r>
                        </m:sub>
                        <m:sup>
                          <m:r>
                            <a:rPr lang="en-US" sz="3200" b="0" i="1" smtClean="0">
                              <a:solidFill>
                                <a:srgbClr val="0033CC"/>
                              </a:solidFill>
                              <a:latin typeface="Cambria Math" charset="0"/>
                            </a:rPr>
                            <m:t>2</m:t>
                          </m:r>
                        </m:sup>
                      </m:sSubSup>
                      <m:r>
                        <a:rPr lang="en-US" sz="3200" b="0" i="1" smtClean="0">
                          <a:solidFill>
                            <a:srgbClr val="0033CC"/>
                          </a:solidFill>
                          <a:latin typeface="Cambria Math" charset="0"/>
                        </a:rPr>
                        <m:t>+ </m:t>
                      </m:r>
                      <m:r>
                        <a:rPr lang="en-US" sz="3200" b="0" i="1" smtClean="0">
                          <a:solidFill>
                            <a:srgbClr val="0033CC"/>
                          </a:solidFill>
                          <a:latin typeface="Cambria Math" charset="0"/>
                        </a:rPr>
                        <m:t>ℤ</m:t>
                      </m:r>
                      <m:r>
                        <a:rPr lang="en-US" sz="3200" b="0" i="1" smtClean="0">
                          <a:solidFill>
                            <a:srgbClr val="0033CC"/>
                          </a:solidFill>
                          <a:latin typeface="Cambria Math" charset="0"/>
                        </a:rPr>
                        <m:t>∈</m:t>
                      </m:r>
                      <m:f>
                        <m:fPr>
                          <m:ctrlPr>
                            <a:rPr lang="en-US" sz="3200" b="0" i="1" smtClean="0">
                              <a:solidFill>
                                <a:srgbClr val="0033CC"/>
                              </a:solidFill>
                              <a:latin typeface="Cambria Math" charset="0"/>
                            </a:rPr>
                          </m:ctrlPr>
                        </m:fPr>
                        <m:num>
                          <m:r>
                            <a:rPr lang="en-US" sz="3200" b="0" i="1" smtClean="0">
                              <a:solidFill>
                                <a:srgbClr val="0033CC"/>
                              </a:solidFill>
                              <a:latin typeface="Cambria Math" charset="0"/>
                            </a:rPr>
                            <m:t>1</m:t>
                          </m:r>
                        </m:num>
                        <m:den>
                          <m:r>
                            <a:rPr lang="en-US" sz="3200" b="0" i="1" smtClean="0">
                              <a:solidFill>
                                <a:srgbClr val="0033CC"/>
                              </a:solidFill>
                              <a:latin typeface="Cambria Math" charset="0"/>
                            </a:rPr>
                            <m:t>4</m:t>
                          </m:r>
                        </m:den>
                      </m:f>
                      <m:r>
                        <a:rPr lang="en-US" sz="3200" b="0" i="1" smtClean="0">
                          <a:solidFill>
                            <a:srgbClr val="0033CC"/>
                          </a:solidFill>
                          <a:latin typeface="Cambria Math" charset="0"/>
                        </a:rPr>
                        <m:t>ℤ</m:t>
                      </m:r>
                    </m:oMath>
                  </m:oMathPara>
                </a14:m>
                <a:endParaRPr lang="en-US" sz="3200" b="0" dirty="0" smtClean="0">
                  <a:solidFill>
                    <a:srgbClr val="0033CC"/>
                  </a:solidFill>
                </a:endParaRPr>
              </a:p>
              <a:p>
                <a:endParaRPr lang="en-US" sz="3200" b="0" dirty="0" smtClean="0">
                  <a:solidFill>
                    <a:srgbClr val="0033CC"/>
                  </a:solidFill>
                </a:endParaRPr>
              </a:p>
              <a:p>
                <a:endParaRPr lang="en-US" sz="32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58140" y="4984314"/>
                <a:ext cx="4749800" cy="190686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076700" y="4984314"/>
                <a:ext cx="4241800" cy="14176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charset="0"/>
                            </a:rPr>
                          </m:ctrlPr>
                        </m:sSubPr>
                        <m:e>
                          <m:r>
                            <a:rPr lang="en-US" sz="3200" b="0" i="1" smtClean="0">
                              <a:solidFill>
                                <a:srgbClr val="FF0000"/>
                              </a:solidFill>
                              <a:latin typeface="Cambria Math" charset="0"/>
                            </a:rPr>
                            <m:t>𝐸</m:t>
                          </m:r>
                        </m:e>
                        <m:sub>
                          <m:r>
                            <a:rPr lang="en-US" sz="3200" b="0" i="1" smtClean="0">
                              <a:solidFill>
                                <a:srgbClr val="FF0000"/>
                              </a:solidFill>
                              <a:latin typeface="Cambria Math" charset="0"/>
                            </a:rPr>
                            <m:t>𝑅</m:t>
                          </m:r>
                        </m:sub>
                      </m:sSub>
                      <m:r>
                        <a:rPr lang="en-US" sz="3200" b="0" i="1" smtClean="0">
                          <a:solidFill>
                            <a:srgbClr val="FF0000"/>
                          </a:solidFill>
                          <a:latin typeface="Cambria Math" charset="0"/>
                        </a:rPr>
                        <m:t>=</m:t>
                      </m:r>
                      <m:f>
                        <m:fPr>
                          <m:ctrlPr>
                            <a:rPr lang="en-US" sz="3200" b="0" i="1" smtClean="0">
                              <a:solidFill>
                                <a:srgbClr val="FF0000"/>
                              </a:solidFill>
                              <a:latin typeface="Cambria Math" charset="0"/>
                            </a:rPr>
                          </m:ctrlPr>
                        </m:fPr>
                        <m:num>
                          <m:r>
                            <a:rPr lang="en-US" sz="3200" b="0" i="1" smtClean="0">
                              <a:solidFill>
                                <a:srgbClr val="FF0000"/>
                              </a:solidFill>
                              <a:latin typeface="Cambria Math" charset="0"/>
                            </a:rPr>
                            <m:t>1</m:t>
                          </m:r>
                        </m:num>
                        <m:den>
                          <m:r>
                            <a:rPr lang="en-US" sz="3200" b="0" i="1" smtClean="0">
                              <a:solidFill>
                                <a:srgbClr val="FF0000"/>
                              </a:solidFill>
                              <a:latin typeface="Cambria Math" charset="0"/>
                            </a:rPr>
                            <m:t>16</m:t>
                          </m:r>
                        </m:den>
                      </m:f>
                      <m:r>
                        <a:rPr lang="en-US" sz="3200" b="0" i="0" smtClean="0">
                          <a:solidFill>
                            <a:srgbClr val="FF0000"/>
                          </a:solidFill>
                          <a:latin typeface="Cambria Math" charset="0"/>
                        </a:rPr>
                        <m:t>+</m:t>
                      </m:r>
                      <m:f>
                        <m:fPr>
                          <m:ctrlPr>
                            <a:rPr lang="en-US" sz="3200" b="0" i="1" smtClean="0">
                              <a:solidFill>
                                <a:srgbClr val="FF0000"/>
                              </a:solidFill>
                              <a:latin typeface="Cambria Math" charset="0"/>
                            </a:rPr>
                          </m:ctrlPr>
                        </m:fPr>
                        <m:num>
                          <m:r>
                            <a:rPr lang="en-US" sz="3200" b="0" i="1" smtClean="0">
                              <a:solidFill>
                                <a:srgbClr val="FF0000"/>
                              </a:solidFill>
                              <a:latin typeface="Cambria Math" charset="0"/>
                            </a:rPr>
                            <m:t>1</m:t>
                          </m:r>
                        </m:num>
                        <m:den>
                          <m:r>
                            <a:rPr lang="en-US" sz="3200" b="0" i="1" smtClean="0">
                              <a:solidFill>
                                <a:srgbClr val="FF0000"/>
                              </a:solidFill>
                              <a:latin typeface="Cambria Math" charset="0"/>
                            </a:rPr>
                            <m:t>2</m:t>
                          </m:r>
                        </m:den>
                      </m:f>
                      <m:r>
                        <a:rPr lang="en-US" sz="3200" b="0" i="1" smtClean="0">
                          <a:solidFill>
                            <a:srgbClr val="FF0000"/>
                          </a:solidFill>
                          <a:latin typeface="Cambria Math" charset="0"/>
                        </a:rPr>
                        <m:t>ℤ</m:t>
                      </m:r>
                    </m:oMath>
                  </m:oMathPara>
                </a14:m>
                <a:endParaRPr lang="en-US" sz="3200" dirty="0" smtClean="0">
                  <a:solidFill>
                    <a:srgbClr val="FF0000"/>
                  </a:solidFill>
                </a:endParaRPr>
              </a:p>
              <a:p>
                <a:endParaRPr lang="en-US" sz="3200"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076700" y="4984314"/>
                <a:ext cx="4241800" cy="1417632"/>
              </a:xfrm>
              <a:prstGeom prst="rect">
                <a:avLst/>
              </a:prstGeom>
              <a:blipFill rotWithShape="0">
                <a:blip r:embed="rId6"/>
                <a:stretch>
                  <a:fillRect/>
                </a:stretch>
              </a:blipFill>
            </p:spPr>
            <p:txBody>
              <a:bodyPr/>
              <a:lstStyle/>
              <a:p>
                <a:r>
                  <a:rPr lang="en-US">
                    <a:noFill/>
                  </a:rPr>
                  <a:t> </a:t>
                </a:r>
              </a:p>
            </p:txBody>
          </p:sp>
        </mc:Fallback>
      </mc:AlternateContent>
      <p:sp>
        <p:nvSpPr>
          <p:cNvPr id="9" name="Slide Number Placeholder 8"/>
          <p:cNvSpPr>
            <a:spLocks noGrp="1"/>
          </p:cNvSpPr>
          <p:nvPr>
            <p:ph type="sldNum" sz="quarter" idx="12"/>
          </p:nvPr>
        </p:nvSpPr>
        <p:spPr/>
        <p:txBody>
          <a:bodyPr/>
          <a:lstStyle/>
          <a:p>
            <a:fld id="{CD9D29B0-BEC8-4D3C-8B11-487DD25536DB}" type="slidenum">
              <a:rPr lang="en-US" smtClean="0"/>
              <a:t>46</a:t>
            </a:fld>
            <a:endParaRPr lang="en-US"/>
          </a:p>
        </p:txBody>
      </p:sp>
    </p:spTree>
    <p:extLst>
      <p:ext uri="{BB962C8B-B14F-4D97-AF65-F5344CB8AC3E}">
        <p14:creationId xmlns:p14="http://schemas.microsoft.com/office/powerpoint/2010/main" val="19571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P spid="12" grpId="0"/>
      <p:bldP spid="3"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sz="6600" dirty="0" smtClean="0">
                <a:latin typeface="Bookman Old Style" charset="0"/>
                <a:ea typeface="Bookman Old Style" charset="0"/>
                <a:cs typeface="Bookman Old Style" charset="0"/>
              </a:rPr>
              <a:t>Chapter One</a:t>
            </a:r>
            <a:endParaRPr lang="en-US" sz="6600" dirty="0">
              <a:latin typeface="Bookman Old Style" charset="0"/>
              <a:ea typeface="Bookman Old Style" charset="0"/>
              <a:cs typeface="Bookman Old Style" charset="0"/>
            </a:endParaRPr>
          </a:p>
        </p:txBody>
      </p:sp>
      <p:sp>
        <p:nvSpPr>
          <p:cNvPr id="3" name="TextBox 2"/>
          <p:cNvSpPr txBox="1"/>
          <p:nvPr/>
        </p:nvSpPr>
        <p:spPr>
          <a:xfrm>
            <a:off x="0" y="1828800"/>
            <a:ext cx="9144000" cy="1200329"/>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AN ORBIFOLD BY T-DUALITY? – </a:t>
            </a:r>
          </a:p>
          <a:p>
            <a:r>
              <a:rPr lang="en-US" sz="2400" dirty="0" smtClean="0">
                <a:latin typeface="Bookman Old Style" charset="0"/>
                <a:ea typeface="Bookman Old Style" charset="0"/>
                <a:cs typeface="Bookman Old Style" charset="0"/>
              </a:rPr>
              <a:t>              - A ONE LOOP ANOMALY AND A PUZZLE - </a:t>
            </a:r>
          </a:p>
          <a:p>
            <a:r>
              <a:rPr lang="en-US" sz="2400" dirty="0" smtClean="0">
                <a:latin typeface="Bookman Old Style" charset="0"/>
                <a:ea typeface="Bookman Old Style" charset="0"/>
                <a:cs typeface="Bookman Old Style" charset="0"/>
              </a:rPr>
              <a:t>- NATI IS SARCASTIC – AN OLD CONDITION REVISITED -  </a:t>
            </a:r>
            <a:endParaRPr lang="en-US" sz="2400" dirty="0">
              <a:latin typeface="Bookman Old Style" charset="0"/>
              <a:ea typeface="Bookman Old Style" charset="0"/>
              <a:cs typeface="Bookman Old Style" charset="0"/>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47</a:t>
            </a:fld>
            <a:endParaRPr lang="en-US"/>
          </a:p>
        </p:txBody>
      </p:sp>
    </p:spTree>
    <p:extLst>
      <p:ext uri="{BB962C8B-B14F-4D97-AF65-F5344CB8AC3E}">
        <p14:creationId xmlns:p14="http://schemas.microsoft.com/office/powerpoint/2010/main" val="315768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Prologue</a:t>
            </a:r>
            <a:endParaRPr lang="en-US" dirty="0"/>
          </a:p>
        </p:txBody>
      </p:sp>
      <p:sp>
        <p:nvSpPr>
          <p:cNvPr id="3" name="TextBox 2"/>
          <p:cNvSpPr txBox="1"/>
          <p:nvPr/>
        </p:nvSpPr>
        <p:spPr>
          <a:xfrm>
            <a:off x="0" y="912167"/>
            <a:ext cx="9144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There were four of us -    </a:t>
            </a:r>
            <a:endParaRPr lang="en-US" sz="2400" dirty="0">
              <a:latin typeface="Bookman Old Style" charset="0"/>
              <a:ea typeface="Bookman Old Style" charset="0"/>
              <a:cs typeface="Bookman Old Style" charset="0"/>
            </a:endParaRPr>
          </a:p>
        </p:txBody>
      </p:sp>
      <p:sp>
        <p:nvSpPr>
          <p:cNvPr id="7" name="TextBox 6"/>
          <p:cNvSpPr txBox="1"/>
          <p:nvPr/>
        </p:nvSpPr>
        <p:spPr>
          <a:xfrm>
            <a:off x="3200400" y="912167"/>
            <a:ext cx="47879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 </a:t>
            </a:r>
            <a:r>
              <a:rPr lang="en-US" sz="2400" dirty="0" err="1" smtClean="0">
                <a:latin typeface="Bookman Old Style" charset="0"/>
                <a:ea typeface="Bookman Old Style" charset="0"/>
                <a:cs typeface="Bookman Old Style" charset="0"/>
              </a:rPr>
              <a:t>Nati</a:t>
            </a:r>
            <a:r>
              <a:rPr lang="en-US" sz="2400" dirty="0" smtClean="0">
                <a:latin typeface="Bookman Old Style" charset="0"/>
                <a:ea typeface="Bookman Old Style" charset="0"/>
                <a:cs typeface="Bookman Old Style" charset="0"/>
              </a:rPr>
              <a:t>, Jeffrey Samuel Harvey,  </a:t>
            </a:r>
            <a:endParaRPr lang="en-US" sz="2400" dirty="0">
              <a:latin typeface="Bookman Old Style" charset="0"/>
              <a:ea typeface="Bookman Old Style" charset="0"/>
              <a:cs typeface="Bookman Old Style" charset="0"/>
            </a:endParaRPr>
          </a:p>
        </p:txBody>
      </p:sp>
      <p:sp>
        <p:nvSpPr>
          <p:cNvPr id="8" name="TextBox 7"/>
          <p:cNvSpPr txBox="1"/>
          <p:nvPr/>
        </p:nvSpPr>
        <p:spPr>
          <a:xfrm>
            <a:off x="4191000" y="1331333"/>
            <a:ext cx="9144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We were sitting in my </a:t>
            </a:r>
            <a:r>
              <a:rPr lang="en-US" sz="2400" smtClean="0">
                <a:latin typeface="Bookman Old Style" charset="0"/>
                <a:ea typeface="Bookman Old Style" charset="0"/>
                <a:cs typeface="Bookman Old Style" charset="0"/>
              </a:rPr>
              <a:t>office,  </a:t>
            </a:r>
            <a:endParaRPr lang="en-US" sz="2400" dirty="0">
              <a:latin typeface="Bookman Old Style" charset="0"/>
              <a:ea typeface="Bookman Old Style" charset="0"/>
              <a:cs typeface="Bookman Old Style" charset="0"/>
            </a:endParaRPr>
          </a:p>
        </p:txBody>
      </p:sp>
      <p:sp>
        <p:nvSpPr>
          <p:cNvPr id="9" name="TextBox 8"/>
          <p:cNvSpPr txBox="1"/>
          <p:nvPr/>
        </p:nvSpPr>
        <p:spPr>
          <a:xfrm>
            <a:off x="-177800" y="1319291"/>
            <a:ext cx="47879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and myself, and Maldacena.   </a:t>
            </a:r>
            <a:endParaRPr lang="en-US" sz="2400" dirty="0">
              <a:latin typeface="Bookman Old Style" charset="0"/>
              <a:ea typeface="Bookman Old Style" charset="0"/>
              <a:cs typeface="Bookman Old Style" charset="0"/>
            </a:endParaRPr>
          </a:p>
        </p:txBody>
      </p:sp>
      <p:sp>
        <p:nvSpPr>
          <p:cNvPr id="10" name="TextBox 9"/>
          <p:cNvSpPr txBox="1"/>
          <p:nvPr/>
        </p:nvSpPr>
        <p:spPr>
          <a:xfrm>
            <a:off x="38100" y="1693773"/>
            <a:ext cx="9144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skyping, and talking about how confused we were –  </a:t>
            </a:r>
            <a:endParaRPr lang="en-US" sz="2400" dirty="0">
              <a:latin typeface="Bookman Old Style" charset="0"/>
              <a:ea typeface="Bookman Old Style" charset="0"/>
              <a:cs typeface="Bookman Old Style" charset="0"/>
            </a:endParaRPr>
          </a:p>
        </p:txBody>
      </p:sp>
      <p:sp>
        <p:nvSpPr>
          <p:cNvPr id="13" name="TextBox 12"/>
          <p:cNvSpPr txBox="1"/>
          <p:nvPr/>
        </p:nvSpPr>
        <p:spPr>
          <a:xfrm>
            <a:off x="38100" y="2055166"/>
            <a:ext cx="9144000" cy="461665"/>
          </a:xfrm>
          <a:prstGeom prst="rect">
            <a:avLst/>
          </a:prstGeom>
          <a:noFill/>
        </p:spPr>
        <p:txBody>
          <a:bodyPr wrap="square" rtlCol="0">
            <a:spAutoFit/>
          </a:bodyPr>
          <a:lstStyle/>
          <a:p>
            <a:r>
              <a:rPr lang="en-US" sz="2400" dirty="0">
                <a:latin typeface="Bookman Old Style" charset="0"/>
                <a:ea typeface="Bookman Old Style" charset="0"/>
                <a:cs typeface="Bookman Old Style" charset="0"/>
              </a:rPr>
              <a:t>c</a:t>
            </a:r>
            <a:r>
              <a:rPr lang="en-US" sz="2400" dirty="0" smtClean="0">
                <a:latin typeface="Bookman Old Style" charset="0"/>
                <a:ea typeface="Bookman Old Style" charset="0"/>
                <a:cs typeface="Bookman Old Style" charset="0"/>
              </a:rPr>
              <a:t>onfused from a conceptual point of view I mean, of course. </a:t>
            </a:r>
            <a:endParaRPr lang="en-US" sz="2400" dirty="0">
              <a:latin typeface="Bookman Old Style" charset="0"/>
              <a:ea typeface="Bookman Old Style" charset="0"/>
              <a:cs typeface="Bookman Old Style" charset="0"/>
            </a:endParaRPr>
          </a:p>
        </p:txBody>
      </p:sp>
      <p:sp>
        <p:nvSpPr>
          <p:cNvPr id="14" name="TextBox 13"/>
          <p:cNvSpPr txBox="1"/>
          <p:nvPr/>
        </p:nvSpPr>
        <p:spPr>
          <a:xfrm>
            <a:off x="34290" y="2726388"/>
            <a:ext cx="7239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With me, it was my talk that was out of order.  </a:t>
            </a:r>
            <a:endParaRPr lang="en-US" sz="2400" dirty="0">
              <a:latin typeface="Bookman Old Style" charset="0"/>
              <a:ea typeface="Bookman Old Style" charset="0"/>
              <a:cs typeface="Bookman Old Style" charset="0"/>
            </a:endParaRPr>
          </a:p>
        </p:txBody>
      </p:sp>
      <p:sp>
        <p:nvSpPr>
          <p:cNvPr id="15" name="TextBox 14"/>
          <p:cNvSpPr txBox="1"/>
          <p:nvPr/>
        </p:nvSpPr>
        <p:spPr>
          <a:xfrm>
            <a:off x="6854190" y="2726829"/>
            <a:ext cx="24384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 I knew it  </a:t>
            </a:r>
            <a:endParaRPr lang="en-US" sz="2400" dirty="0">
              <a:latin typeface="Bookman Old Style" charset="0"/>
              <a:ea typeface="Bookman Old Style" charset="0"/>
              <a:cs typeface="Bookman Old Style" charset="0"/>
            </a:endParaRPr>
          </a:p>
        </p:txBody>
      </p:sp>
      <p:sp>
        <p:nvSpPr>
          <p:cNvPr id="18" name="TextBox 17"/>
          <p:cNvSpPr txBox="1"/>
          <p:nvPr/>
        </p:nvSpPr>
        <p:spPr>
          <a:xfrm>
            <a:off x="53340" y="3068185"/>
            <a:ext cx="9144000" cy="1200329"/>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was my talk that was out of order, because I had just been reading a blog in which were detailed various mistakes by which a man could tell when his talk was out of order.  </a:t>
            </a:r>
          </a:p>
        </p:txBody>
      </p:sp>
      <p:sp>
        <p:nvSpPr>
          <p:cNvPr id="19" name="TextBox 18"/>
          <p:cNvSpPr txBox="1"/>
          <p:nvPr/>
        </p:nvSpPr>
        <p:spPr>
          <a:xfrm>
            <a:off x="53340" y="4171363"/>
            <a:ext cx="9144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I made them all. </a:t>
            </a:r>
            <a:endParaRPr lang="en-US" sz="2400" dirty="0">
              <a:latin typeface="Bookman Old Style" charset="0"/>
              <a:ea typeface="Bookman Old Style" charset="0"/>
              <a:cs typeface="Bookman Old Style" charset="0"/>
            </a:endParaRPr>
          </a:p>
        </p:txBody>
      </p:sp>
      <p:sp>
        <p:nvSpPr>
          <p:cNvPr id="20" name="TextBox 19"/>
          <p:cNvSpPr txBox="1"/>
          <p:nvPr/>
        </p:nvSpPr>
        <p:spPr>
          <a:xfrm>
            <a:off x="26670" y="4826230"/>
            <a:ext cx="9144000" cy="461665"/>
          </a:xfrm>
          <a:prstGeom prst="rect">
            <a:avLst/>
          </a:prstGeom>
          <a:noFill/>
        </p:spPr>
        <p:txBody>
          <a:bodyPr wrap="square" rtlCol="0">
            <a:spAutoFit/>
          </a:bodyPr>
          <a:lstStyle/>
          <a:p>
            <a:r>
              <a:rPr lang="en-US" sz="2400" dirty="0" err="1" smtClean="0">
                <a:latin typeface="Bookman Old Style" charset="0"/>
                <a:ea typeface="Bookman Old Style" charset="0"/>
                <a:cs typeface="Bookman Old Style" charset="0"/>
              </a:rPr>
              <a:t>Nati</a:t>
            </a:r>
            <a:r>
              <a:rPr lang="en-US" sz="2400" dirty="0" smtClean="0">
                <a:latin typeface="Bookman Old Style" charset="0"/>
                <a:ea typeface="Bookman Old Style" charset="0"/>
                <a:cs typeface="Bookman Old Style" charset="0"/>
              </a:rPr>
              <a:t> said: You know, you’re on the wrong track altogether.  </a:t>
            </a:r>
            <a:endParaRPr lang="en-US" sz="2400" dirty="0">
              <a:latin typeface="Bookman Old Style" charset="0"/>
              <a:ea typeface="Bookman Old Style" charset="0"/>
              <a:cs typeface="Bookman Old Style" charset="0"/>
            </a:endParaRPr>
          </a:p>
        </p:txBody>
      </p:sp>
      <p:sp>
        <p:nvSpPr>
          <p:cNvPr id="21" name="TextBox 20"/>
          <p:cNvSpPr txBox="1"/>
          <p:nvPr/>
        </p:nvSpPr>
        <p:spPr>
          <a:xfrm>
            <a:off x="-2969" y="5179103"/>
            <a:ext cx="9144000" cy="830997"/>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You must not think of the results you can do with, but only of the results that you can’t do without.  </a:t>
            </a:r>
            <a:endParaRPr lang="en-US" sz="2400" dirty="0">
              <a:latin typeface="Bookman Old Style" charset="0"/>
              <a:ea typeface="Bookman Old Style" charset="0"/>
              <a:cs typeface="Bookman Old Style" charset="0"/>
            </a:endParaRPr>
          </a:p>
        </p:txBody>
      </p:sp>
      <p:sp>
        <p:nvSpPr>
          <p:cNvPr id="22" name="TextBox 21"/>
          <p:cNvSpPr txBox="1"/>
          <p:nvPr/>
        </p:nvSpPr>
        <p:spPr>
          <a:xfrm>
            <a:off x="6047740" y="5518728"/>
            <a:ext cx="2451100" cy="461665"/>
          </a:xfrm>
          <a:prstGeom prst="rect">
            <a:avLst/>
          </a:prstGeom>
          <a:noFill/>
        </p:spPr>
        <p:txBody>
          <a:bodyPr wrap="square" rtlCol="0">
            <a:spAutoFit/>
          </a:bodyPr>
          <a:lstStyle/>
          <a:p>
            <a:r>
              <a:rPr lang="en-US" sz="2400" dirty="0" err="1" smtClean="0">
                <a:latin typeface="Bookman Old Style" charset="0"/>
                <a:ea typeface="Bookman Old Style" charset="0"/>
                <a:cs typeface="Bookman Old Style" charset="0"/>
              </a:rPr>
              <a:t>Nati</a:t>
            </a:r>
            <a:r>
              <a:rPr lang="en-US" sz="2400" dirty="0" smtClean="0">
                <a:latin typeface="Bookman Old Style" charset="0"/>
                <a:ea typeface="Bookman Old Style" charset="0"/>
                <a:cs typeface="Bookman Old Style" charset="0"/>
              </a:rPr>
              <a:t> comes out  </a:t>
            </a:r>
            <a:endParaRPr lang="en-US" sz="2400" dirty="0">
              <a:latin typeface="Bookman Old Style" charset="0"/>
              <a:ea typeface="Bookman Old Style" charset="0"/>
              <a:cs typeface="Bookman Old Style" charset="0"/>
            </a:endParaRPr>
          </a:p>
        </p:txBody>
      </p:sp>
      <p:sp>
        <p:nvSpPr>
          <p:cNvPr id="23" name="TextBox 22"/>
          <p:cNvSpPr txBox="1"/>
          <p:nvPr/>
        </p:nvSpPr>
        <p:spPr>
          <a:xfrm>
            <a:off x="-2969" y="5914978"/>
            <a:ext cx="9144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really quite sensible at times. You’d be surprised.</a:t>
            </a:r>
          </a:p>
        </p:txBody>
      </p:sp>
      <p:sp>
        <p:nvSpPr>
          <p:cNvPr id="4" name="Slide Number Placeholder 3"/>
          <p:cNvSpPr>
            <a:spLocks noGrp="1"/>
          </p:cNvSpPr>
          <p:nvPr>
            <p:ph type="sldNum" sz="quarter" idx="12"/>
          </p:nvPr>
        </p:nvSpPr>
        <p:spPr/>
        <p:txBody>
          <a:bodyPr/>
          <a:lstStyle/>
          <a:p>
            <a:fld id="{CD9D29B0-BEC8-4D3C-8B11-487DD25536DB}" type="slidenum">
              <a:rPr lang="en-US" smtClean="0"/>
              <a:t>48</a:t>
            </a:fld>
            <a:endParaRPr lang="en-US"/>
          </a:p>
        </p:txBody>
      </p:sp>
      <p:sp>
        <p:nvSpPr>
          <p:cNvPr id="30" name="TextBox 29"/>
          <p:cNvSpPr txBox="1"/>
          <p:nvPr/>
        </p:nvSpPr>
        <p:spPr>
          <a:xfrm>
            <a:off x="-2969" y="6318227"/>
            <a:ext cx="9144000" cy="461665"/>
          </a:xfrm>
          <a:prstGeom prst="rect">
            <a:avLst/>
          </a:prstGeom>
          <a:noFill/>
        </p:spPr>
        <p:txBody>
          <a:bodyPr wrap="square" rtlCol="0">
            <a:spAutoFit/>
          </a:bodyPr>
          <a:lstStyle/>
          <a:p>
            <a:r>
              <a:rPr lang="en-US" sz="2400" dirty="0" smtClean="0">
                <a:latin typeface="Bookman Old Style" charset="0"/>
                <a:ea typeface="Bookman Old Style" charset="0"/>
                <a:cs typeface="Bookman Old Style" charset="0"/>
              </a:rPr>
              <a:t>I call </a:t>
            </a:r>
            <a:r>
              <a:rPr lang="en-US" sz="2400" smtClean="0">
                <a:latin typeface="Bookman Old Style" charset="0"/>
                <a:ea typeface="Bookman Old Style" charset="0"/>
                <a:cs typeface="Bookman Old Style" charset="0"/>
              </a:rPr>
              <a:t>that downright </a:t>
            </a:r>
            <a:r>
              <a:rPr lang="en-US" sz="2400" dirty="0" smtClean="0">
                <a:latin typeface="Bookman Old Style" charset="0"/>
                <a:ea typeface="Bookman Old Style" charset="0"/>
                <a:cs typeface="Bookman Old Style" charset="0"/>
              </a:rPr>
              <a:t>wisdom.</a:t>
            </a:r>
          </a:p>
        </p:txBody>
      </p:sp>
    </p:spTree>
    <p:extLst>
      <p:ext uri="{BB962C8B-B14F-4D97-AF65-F5344CB8AC3E}">
        <p14:creationId xmlns:p14="http://schemas.microsoft.com/office/powerpoint/2010/main" val="9567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3" grpId="0"/>
      <p:bldP spid="14" grpId="0"/>
      <p:bldP spid="15" grpId="0"/>
      <p:bldP spid="18" grpId="0"/>
      <p:bldP spid="19" grpId="0"/>
      <p:bldP spid="20" grpId="0"/>
      <p:bldP spid="21" grpId="0"/>
      <p:bldP spid="22" grpId="0"/>
      <p:bldP spid="23"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0418"/>
            <a:ext cx="8686800" cy="1143000"/>
          </a:xfrm>
        </p:spPr>
        <p:txBody>
          <a:bodyPr>
            <a:noAutofit/>
          </a:bodyPr>
          <a:lstStyle/>
          <a:p>
            <a:r>
              <a:rPr lang="en-US" sz="7200" dirty="0" smtClean="0"/>
              <a:t>Three </a:t>
            </a:r>
            <a:r>
              <a:rPr lang="en-US" sz="7200" dirty="0" smtClean="0">
                <a:latin typeface="Bookman Old Style" charset="0"/>
                <a:ea typeface="Bookman Old Style" charset="0"/>
                <a:cs typeface="Bookman Old Style" charset="0"/>
              </a:rPr>
              <a:t>Points</a:t>
            </a:r>
            <a:r>
              <a:rPr lang="en-US" sz="7200" dirty="0" smtClean="0"/>
              <a:t> In A Talk</a:t>
            </a:r>
            <a:endParaRPr lang="en-US" sz="7200" dirty="0"/>
          </a:p>
        </p:txBody>
      </p:sp>
      <p:sp>
        <p:nvSpPr>
          <p:cNvPr id="3" name="TextBox 2"/>
          <p:cNvSpPr txBox="1"/>
          <p:nvPr/>
        </p:nvSpPr>
        <p:spPr>
          <a:xfrm>
            <a:off x="3429000" y="3253964"/>
            <a:ext cx="2286000" cy="830997"/>
          </a:xfrm>
          <a:prstGeom prst="rect">
            <a:avLst/>
          </a:prstGeom>
          <a:noFill/>
        </p:spPr>
        <p:txBody>
          <a:bodyPr wrap="square" rtlCol="0">
            <a:spAutoFit/>
          </a:bodyPr>
          <a:lstStyle/>
          <a:p>
            <a:r>
              <a:rPr lang="en-US" sz="4800" smtClean="0">
                <a:latin typeface="Bookman Old Style" charset="0"/>
                <a:ea typeface="Bookman Old Style" charset="0"/>
                <a:cs typeface="Bookman Old Style" charset="0"/>
              </a:rPr>
              <a:t>G.K.G</a:t>
            </a:r>
            <a:r>
              <a:rPr lang="en-US" sz="4800" smtClean="0"/>
              <a:t>.</a:t>
            </a:r>
            <a:endParaRPr lang="en-US" sz="4800" dirty="0"/>
          </a:p>
        </p:txBody>
      </p:sp>
      <p:sp>
        <p:nvSpPr>
          <p:cNvPr id="5" name="Title 1"/>
          <p:cNvSpPr txBox="1">
            <a:spLocks/>
          </p:cNvSpPr>
          <p:nvPr/>
        </p:nvSpPr>
        <p:spPr>
          <a:xfrm>
            <a:off x="-12539" y="1752600"/>
            <a:ext cx="914399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Bookman Old Style" charset="0"/>
                <a:ea typeface="Bookman Old Style" charset="0"/>
                <a:cs typeface="Bookman Old Style" charset="0"/>
              </a:rPr>
              <a:t>(To say nothing of the prologue!)</a:t>
            </a:r>
            <a:endParaRPr lang="en-US" dirty="0">
              <a:latin typeface="Bookman Old Style" charset="0"/>
              <a:ea typeface="Bookman Old Style" charset="0"/>
              <a:cs typeface="Bookman Old Style"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9" y="4625564"/>
            <a:ext cx="9144000" cy="2326968"/>
          </a:xfrm>
          <a:prstGeom prst="rect">
            <a:avLst/>
          </a:prstGeom>
        </p:spPr>
      </p:pic>
      <p:sp>
        <p:nvSpPr>
          <p:cNvPr id="4" name="Slide Number Placeholder 3"/>
          <p:cNvSpPr>
            <a:spLocks noGrp="1"/>
          </p:cNvSpPr>
          <p:nvPr>
            <p:ph type="sldNum" sz="quarter" idx="12"/>
          </p:nvPr>
        </p:nvSpPr>
        <p:spPr/>
        <p:txBody>
          <a:bodyPr/>
          <a:lstStyle/>
          <a:p>
            <a:fld id="{CD9D29B0-BEC8-4D3C-8B11-487DD25536DB}" type="slidenum">
              <a:rPr lang="en-US" smtClean="0"/>
              <a:t>49</a:t>
            </a:fld>
            <a:endParaRPr lang="en-US"/>
          </a:p>
        </p:txBody>
      </p:sp>
    </p:spTree>
    <p:extLst>
      <p:ext uri="{BB962C8B-B14F-4D97-AF65-F5344CB8AC3E}">
        <p14:creationId xmlns:p14="http://schemas.microsoft.com/office/powerpoint/2010/main" val="1816201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Family Of </a:t>
            </a:r>
            <a:r>
              <a:rPr lang="en-US" smtClean="0"/>
              <a:t>Quantum Systems</a:t>
            </a:r>
            <a:br>
              <a:rPr lang="en-US" smtClean="0"/>
            </a:br>
            <a:r>
              <a:rPr lang="en-US" smtClean="0"/>
              <a:t> </a:t>
            </a:r>
            <a:r>
              <a:rPr lang="en-US" dirty="0" smtClean="0"/>
              <a:t>Over A Fuzzy Point</a:t>
            </a:r>
            <a:endParaRPr lang="en-US" dirty="0"/>
          </a:p>
        </p:txBody>
      </p:sp>
      <p:pic>
        <p:nvPicPr>
          <p:cNvPr id="3" name="Picture 2"/>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660474" y="2593360"/>
            <a:ext cx="5506668" cy="440000"/>
          </a:xfrm>
          <a:prstGeom prst="rect">
            <a:avLst/>
          </a:prstGeom>
        </p:spPr>
      </p:pic>
      <p:pic>
        <p:nvPicPr>
          <p:cNvPr id="4" name="Picture 3"/>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660475" y="3382467"/>
            <a:ext cx="5373333" cy="440000"/>
          </a:xfrm>
          <a:prstGeom prst="rect">
            <a:avLst/>
          </a:prstGeom>
        </p:spPr>
      </p:pic>
      <p:pic>
        <p:nvPicPr>
          <p:cNvPr id="5" name="Picture 4"/>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828801" y="6051156"/>
            <a:ext cx="3754667" cy="514667"/>
          </a:xfrm>
          <a:prstGeom prst="rect">
            <a:avLst/>
          </a:prstGeom>
        </p:spPr>
      </p:pic>
      <p:pic>
        <p:nvPicPr>
          <p:cNvPr id="7" name="Picture 6"/>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083903" y="6069444"/>
            <a:ext cx="2704000" cy="514667"/>
          </a:xfrm>
          <a:prstGeom prst="rect">
            <a:avLst/>
          </a:prstGeom>
        </p:spPr>
      </p:pic>
      <p:pic>
        <p:nvPicPr>
          <p:cNvPr id="24" name="Picture 23"/>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966466" y="4328888"/>
            <a:ext cx="7058667" cy="440000"/>
          </a:xfrm>
          <a:prstGeom prst="rect">
            <a:avLst/>
          </a:prstGeom>
        </p:spPr>
      </p:pic>
      <p:sp>
        <p:nvSpPr>
          <p:cNvPr id="22" name="TextBox 21"/>
          <p:cNvSpPr txBox="1"/>
          <p:nvPr/>
        </p:nvSpPr>
        <p:spPr>
          <a:xfrm>
            <a:off x="169508" y="5774436"/>
            <a:ext cx="1964091" cy="1077218"/>
          </a:xfrm>
          <a:prstGeom prst="rect">
            <a:avLst/>
          </a:prstGeom>
          <a:noFill/>
        </p:spPr>
        <p:txBody>
          <a:bodyPr wrap="square" rtlCol="0">
            <a:spAutoFit/>
          </a:bodyPr>
          <a:lstStyle/>
          <a:p>
            <a:r>
              <a:rPr lang="en-US" sz="3200" dirty="0" smtClean="0">
                <a:solidFill>
                  <a:srgbClr val="FF0000"/>
                </a:solidFill>
              </a:rPr>
              <a:t>QMNA state: </a:t>
            </a:r>
            <a:endParaRPr lang="en-US" sz="3200" dirty="0">
              <a:solidFill>
                <a:srgbClr val="FF0000"/>
              </a:solidFill>
            </a:endParaRPr>
          </a:p>
        </p:txBody>
      </p:sp>
      <mc:AlternateContent xmlns:mc="http://schemas.openxmlformats.org/markup-compatibility/2006" xmlns:a14="http://schemas.microsoft.com/office/drawing/2010/main">
        <mc:Choice Requires="a14">
          <p:sp>
            <p:nvSpPr>
              <p:cNvPr id="23" name="TextBox 22"/>
              <p:cNvSpPr txBox="1"/>
              <p:nvPr/>
            </p:nvSpPr>
            <p:spPr>
              <a:xfrm>
                <a:off x="0" y="5104735"/>
                <a:ext cx="9144000" cy="461665"/>
              </a:xfrm>
              <a:prstGeom prst="rect">
                <a:avLst/>
              </a:prstGeom>
              <a:noFill/>
            </p:spPr>
            <p:txBody>
              <a:bodyPr wrap="square" rtlCol="0">
                <a:spAutoFit/>
              </a:bodyPr>
              <a:lstStyle/>
              <a:p>
                <a:r>
                  <a:rPr lang="en-US" sz="2400" dirty="0" smtClean="0">
                    <a:solidFill>
                      <a:srgbClr val="0033CC"/>
                    </a:solidFill>
                  </a:rPr>
                  <a:t>``A NC measure </a:t>
                </a:r>
                <a14:m>
                  <m:oMath xmlns:m="http://schemas.openxmlformats.org/officeDocument/2006/math">
                    <m:r>
                      <a:rPr lang="en-US" sz="2400" i="1">
                        <a:solidFill>
                          <a:srgbClr val="0033CC"/>
                        </a:solidFill>
                        <a:latin typeface="Cambria Math" panose="02040503050406030204" pitchFamily="18" charset="0"/>
                        <a:ea typeface="Cambria Math" panose="02040503050406030204" pitchFamily="18" charset="0"/>
                      </a:rPr>
                      <m:t>𝜔</m:t>
                    </m:r>
                  </m:oMath>
                </a14:m>
                <a:r>
                  <a:rPr lang="en-US" sz="2400" dirty="0">
                    <a:solidFill>
                      <a:srgbClr val="0033CC"/>
                    </a:solidFill>
                  </a:rPr>
                  <a:t> </a:t>
                </a:r>
                <a14:m>
                  <m:oMath xmlns:m="http://schemas.openxmlformats.org/officeDocument/2006/math">
                    <m:r>
                      <a:rPr lang="en-US" sz="2400" i="1">
                        <a:solidFill>
                          <a:srgbClr val="0033CC"/>
                        </a:solidFill>
                        <a:latin typeface="Cambria Math" panose="02040503050406030204" pitchFamily="18" charset="0"/>
                        <a:ea typeface="Cambria Math" panose="02040503050406030204" pitchFamily="18" charset="0"/>
                      </a:rPr>
                      <m:t>∈</m:t>
                    </m:r>
                    <m:r>
                      <a:rPr lang="en-US" sz="2400" i="1">
                        <a:solidFill>
                          <a:srgbClr val="0033CC"/>
                        </a:solidFill>
                        <a:latin typeface="Cambria Math" panose="02040503050406030204" pitchFamily="18" charset="0"/>
                        <a:ea typeface="Cambria Math" panose="02040503050406030204" pitchFamily="18" charset="0"/>
                      </a:rPr>
                      <m:t>𝒮</m:t>
                    </m:r>
                    <m:r>
                      <a:rPr lang="en-US" sz="2400" i="1">
                        <a:solidFill>
                          <a:srgbClr val="0033CC"/>
                        </a:solidFill>
                        <a:latin typeface="Cambria Math" panose="02040503050406030204" pitchFamily="18" charset="0"/>
                        <a:ea typeface="Cambria Math" panose="02040503050406030204" pitchFamily="18" charset="0"/>
                      </a:rPr>
                      <m:t>(</m:t>
                    </m:r>
                    <m:r>
                      <a:rPr lang="en-US" sz="2400" i="1">
                        <a:solidFill>
                          <a:srgbClr val="0033CC"/>
                        </a:solidFill>
                        <a:latin typeface="Cambria Math" panose="02040503050406030204" pitchFamily="18" charset="0"/>
                        <a:ea typeface="Cambria Math" panose="02040503050406030204" pitchFamily="18" charset="0"/>
                      </a:rPr>
                      <m:t>𝔄</m:t>
                    </m:r>
                    <m:r>
                      <a:rPr lang="en-US" sz="2400" i="1">
                        <a:solidFill>
                          <a:srgbClr val="0033CC"/>
                        </a:solidFill>
                        <a:latin typeface="Cambria Math" panose="02040503050406030204" pitchFamily="18" charset="0"/>
                        <a:ea typeface="Cambria Math" panose="02040503050406030204" pitchFamily="18" charset="0"/>
                      </a:rPr>
                      <m:t>)</m:t>
                    </m:r>
                  </m:oMath>
                </a14:m>
                <a:r>
                  <a:rPr lang="en-US" sz="2400" dirty="0" smtClean="0">
                    <a:solidFill>
                      <a:srgbClr val="0033CC"/>
                    </a:solidFill>
                  </a:rPr>
                  <a:t>’’  is equivalent to a density matrix </a:t>
                </a:r>
                <a14:m>
                  <m:oMath xmlns:m="http://schemas.openxmlformats.org/officeDocument/2006/math">
                    <m:r>
                      <a:rPr lang="en-US" sz="2400" i="1" dirty="0" smtClean="0">
                        <a:solidFill>
                          <a:srgbClr val="0033CC"/>
                        </a:solidFill>
                        <a:latin typeface="Cambria Math" panose="02040503050406030204" pitchFamily="18" charset="0"/>
                        <a:ea typeface="Cambria Math" panose="02040503050406030204" pitchFamily="18" charset="0"/>
                      </a:rPr>
                      <m:t>𝜌</m:t>
                    </m:r>
                    <m:r>
                      <a:rPr lang="en-US" sz="2400" b="0" i="1" baseline="-25000" dirty="0" smtClean="0">
                        <a:solidFill>
                          <a:srgbClr val="0033CC"/>
                        </a:solidFill>
                        <a:latin typeface="Cambria Math" panose="02040503050406030204" pitchFamily="18" charset="0"/>
                        <a:ea typeface="Cambria Math" panose="02040503050406030204" pitchFamily="18" charset="0"/>
                      </a:rPr>
                      <m:t>𝐴</m:t>
                    </m:r>
                  </m:oMath>
                </a14:m>
                <a:r>
                  <a:rPr lang="en-US" sz="2400" dirty="0" smtClean="0">
                    <a:solidFill>
                      <a:srgbClr val="0033CC"/>
                    </a:solidFill>
                  </a:rPr>
                  <a:t> on </a:t>
                </a:r>
                <a14:m>
                  <m:oMath xmlns:m="http://schemas.openxmlformats.org/officeDocument/2006/math">
                    <m:r>
                      <a:rPr lang="en-US" sz="2400" i="1" dirty="0">
                        <a:solidFill>
                          <a:srgbClr val="0033CC"/>
                        </a:solidFill>
                        <a:latin typeface="Cambria Math" panose="02040503050406030204" pitchFamily="18" charset="0"/>
                        <a:ea typeface="Cambria Math" panose="02040503050406030204" pitchFamily="18" charset="0"/>
                      </a:rPr>
                      <m:t>ℋ</m:t>
                    </m:r>
                    <m:r>
                      <m:rPr>
                        <m:sty m:val="p"/>
                      </m:rPr>
                      <a:rPr lang="en-US" sz="2400" b="0" i="0" baseline="-25000" dirty="0" smtClean="0">
                        <a:solidFill>
                          <a:srgbClr val="0033CC"/>
                        </a:solidFill>
                        <a:latin typeface="Cambria Math" panose="02040503050406030204" pitchFamily="18" charset="0"/>
                        <a:ea typeface="Cambria Math" panose="02040503050406030204" pitchFamily="18" charset="0"/>
                      </a:rPr>
                      <m:t>A</m:t>
                    </m:r>
                  </m:oMath>
                </a14:m>
                <a:r>
                  <a:rPr lang="en-US" sz="2400" dirty="0" smtClean="0">
                    <a:solidFill>
                      <a:srgbClr val="0033CC"/>
                    </a:solidFill>
                  </a:rPr>
                  <a:t> </a:t>
                </a:r>
                <a:endParaRPr lang="en-US" sz="2400" dirty="0">
                  <a:solidFill>
                    <a:srgbClr val="0033CC"/>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0" y="5104735"/>
                <a:ext cx="9144000" cy="461665"/>
              </a:xfrm>
              <a:prstGeom prst="rect">
                <a:avLst/>
              </a:prstGeom>
              <a:blipFill rotWithShape="0">
                <a:blip r:embed="rId15"/>
                <a:stretch>
                  <a:fillRect l="-1000" t="-10526" b="-28947"/>
                </a:stretch>
              </a:blipFill>
            </p:spPr>
            <p:txBody>
              <a:bodyPr/>
              <a:lstStyle/>
              <a:p>
                <a:r>
                  <a:rPr lang="en-US">
                    <a:noFill/>
                  </a:rPr>
                  <a:t> </a:t>
                </a:r>
              </a:p>
            </p:txBody>
          </p:sp>
        </mc:Fallback>
      </mc:AlternateContent>
      <p:pic>
        <p:nvPicPr>
          <p:cNvPr id="16" name="Picture 15"/>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263404" y="1689651"/>
            <a:ext cx="2920000" cy="440000"/>
          </a:xfrm>
          <a:prstGeom prst="rect">
            <a:avLst/>
          </a:prstGeom>
        </p:spPr>
      </p:pic>
      <p:pic>
        <p:nvPicPr>
          <p:cNvPr id="19" name="Picture 18"/>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5646570" y="1688948"/>
            <a:ext cx="3141333" cy="373333"/>
          </a:xfrm>
          <a:prstGeom prst="rect">
            <a:avLst/>
          </a:prstGeom>
        </p:spPr>
      </p:pic>
      <p:pic>
        <p:nvPicPr>
          <p:cNvPr id="18" name="Picture 17"/>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3423142" y="1642877"/>
            <a:ext cx="1981333" cy="410667"/>
          </a:xfrm>
          <a:prstGeom prst="rect">
            <a:avLst/>
          </a:prstGeom>
        </p:spPr>
      </p:pic>
      <p:sp>
        <p:nvSpPr>
          <p:cNvPr id="6" name="Slide Number Placeholder 5"/>
          <p:cNvSpPr>
            <a:spLocks noGrp="1"/>
          </p:cNvSpPr>
          <p:nvPr>
            <p:ph type="sldNum" sz="quarter" idx="12"/>
          </p:nvPr>
        </p:nvSpPr>
        <p:spPr/>
        <p:txBody>
          <a:bodyPr/>
          <a:lstStyle/>
          <a:p>
            <a:fld id="{CD9D29B0-BEC8-4D3C-8B11-487DD25536DB}" type="slidenum">
              <a:rPr lang="en-US" smtClean="0"/>
              <a:t>5</a:t>
            </a:fld>
            <a:endParaRPr lang="en-US"/>
          </a:p>
        </p:txBody>
      </p:sp>
    </p:spTree>
    <p:extLst>
      <p:ext uri="{BB962C8B-B14F-4D97-AF65-F5344CB8AC3E}">
        <p14:creationId xmlns:p14="http://schemas.microsoft.com/office/powerpoint/2010/main" val="19898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026"/>
            <a:ext cx="8229600" cy="1143000"/>
          </a:xfrm>
        </p:spPr>
        <p:txBody>
          <a:bodyPr/>
          <a:lstStyle/>
          <a:p>
            <a:r>
              <a:rPr lang="en-US" dirty="0" smtClean="0"/>
              <a:t>QMNA Born Rule </a:t>
            </a:r>
            <a:endParaRPr lang="en-US" dirty="0"/>
          </a:p>
        </p:txBody>
      </p:sp>
      <p:pic>
        <p:nvPicPr>
          <p:cNvPr id="20" name="Picture 19"/>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46095" y="1799593"/>
            <a:ext cx="8051810" cy="560761"/>
          </a:xfrm>
          <a:prstGeom prst="rect">
            <a:avLst/>
          </a:prstGeom>
        </p:spPr>
      </p:pic>
      <p:sp>
        <p:nvSpPr>
          <p:cNvPr id="4" name="TextBox 3"/>
          <p:cNvSpPr txBox="1"/>
          <p:nvPr/>
        </p:nvSpPr>
        <p:spPr>
          <a:xfrm>
            <a:off x="0" y="936974"/>
            <a:ext cx="9144000" cy="523220"/>
          </a:xfrm>
          <a:prstGeom prst="rect">
            <a:avLst/>
          </a:prstGeom>
          <a:noFill/>
        </p:spPr>
        <p:txBody>
          <a:bodyPr wrap="square" rtlCol="0">
            <a:spAutoFit/>
          </a:bodyPr>
          <a:lstStyle/>
          <a:p>
            <a:r>
              <a:rPr lang="en-US" sz="2800" dirty="0" smtClean="0">
                <a:solidFill>
                  <a:srgbClr val="FF0000"/>
                </a:solidFill>
              </a:rPr>
              <a:t>Main insight is that we should regard the Born Rule as a map </a:t>
            </a:r>
            <a:endParaRPr lang="en-US" sz="2800" dirty="0">
              <a:solidFill>
                <a:srgbClr val="FF0000"/>
              </a:solidFill>
            </a:endParaRPr>
          </a:p>
        </p:txBody>
      </p:sp>
      <p:grpSp>
        <p:nvGrpSpPr>
          <p:cNvPr id="12" name="Group 11"/>
          <p:cNvGrpSpPr/>
          <p:nvPr/>
        </p:nvGrpSpPr>
        <p:grpSpPr>
          <a:xfrm>
            <a:off x="0" y="2603194"/>
            <a:ext cx="9448800" cy="2971800"/>
            <a:chOff x="0" y="2667000"/>
            <a:chExt cx="9448800" cy="2971800"/>
          </a:xfrm>
        </p:grpSpPr>
        <p:sp>
          <p:nvSpPr>
            <p:cNvPr id="9" name="Rectangle 8"/>
            <p:cNvSpPr/>
            <p:nvPr/>
          </p:nvSpPr>
          <p:spPr>
            <a:xfrm>
              <a:off x="0" y="2667000"/>
              <a:ext cx="9144000" cy="2971800"/>
            </a:xfrm>
            <a:prstGeom prst="rect">
              <a:avLst/>
            </a:prstGeom>
            <a:solidFill>
              <a:srgbClr val="16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685800" y="2858820"/>
                  <a:ext cx="8763000" cy="1569660"/>
                </a:xfrm>
                <a:prstGeom prst="rect">
                  <a:avLst/>
                </a:prstGeom>
                <a:noFill/>
              </p:spPr>
              <p:txBody>
                <a:bodyPr wrap="square" rtlCol="0">
                  <a:spAutoFit/>
                </a:bodyPr>
                <a:lstStyle/>
                <a:p>
                  <a:r>
                    <a:rPr lang="en-US" sz="3200" dirty="0" smtClean="0">
                      <a:solidFill>
                        <a:srgbClr val="FFFF00"/>
                      </a:solidFill>
                    </a:rPr>
                    <a:t>For general </a:t>
                  </a:r>
                  <a14:m>
                    <m:oMath xmlns:m="http://schemas.openxmlformats.org/officeDocument/2006/math">
                      <m:r>
                        <a:rPr lang="en-US" sz="3200" i="1" dirty="0">
                          <a:solidFill>
                            <a:srgbClr val="FFFF00"/>
                          </a:solidFill>
                          <a:latin typeface="Cambria Math" panose="02040503050406030204" pitchFamily="18" charset="0"/>
                          <a:ea typeface="Cambria Math" panose="02040503050406030204" pitchFamily="18" charset="0"/>
                        </a:rPr>
                        <m:t>𝔄</m:t>
                      </m:r>
                      <m:r>
                        <a:rPr lang="en-US" sz="3200" b="0" i="0" dirty="0" smtClean="0">
                          <a:solidFill>
                            <a:srgbClr val="FFFF00"/>
                          </a:solidFill>
                          <a:latin typeface="Cambria Math" panose="02040503050406030204" pitchFamily="18" charset="0"/>
                          <a:ea typeface="Cambria Math" panose="02040503050406030204" pitchFamily="18" charset="0"/>
                        </a:rPr>
                        <m:t> </m:t>
                      </m:r>
                    </m:oMath>
                  </a14:m>
                  <a:r>
                    <a:rPr lang="en-US" sz="3200" dirty="0" smtClean="0">
                      <a:solidFill>
                        <a:srgbClr val="FFFF00"/>
                      </a:solidFill>
                    </a:rPr>
                    <a:t>the datum </a:t>
                  </a:r>
                  <a14:m>
                    <m:oMath xmlns:m="http://schemas.openxmlformats.org/officeDocument/2006/math">
                      <m:r>
                        <a:rPr lang="en-US" sz="3200" i="1">
                          <a:solidFill>
                            <a:srgbClr val="FFFF00"/>
                          </a:solidFill>
                          <a:latin typeface="Cambria Math" panose="02040503050406030204" pitchFamily="18" charset="0"/>
                          <a:ea typeface="Cambria Math" panose="02040503050406030204" pitchFamily="18" charset="0"/>
                        </a:rPr>
                        <m:t>𝜔</m:t>
                      </m:r>
                    </m:oMath>
                  </a14:m>
                  <a:r>
                    <a:rPr lang="en-US" sz="3200" dirty="0">
                      <a:solidFill>
                        <a:srgbClr val="FFFF00"/>
                      </a:solidFill>
                    </a:rPr>
                    <a:t> </a:t>
                  </a:r>
                  <a14:m>
                    <m:oMath xmlns:m="http://schemas.openxmlformats.org/officeDocument/2006/math">
                      <m:r>
                        <a:rPr lang="en-US" sz="3200" b="0" i="1" smtClean="0">
                          <a:solidFill>
                            <a:srgbClr val="FFFF00"/>
                          </a:solidFill>
                          <a:latin typeface="Cambria Math" panose="02040503050406030204" pitchFamily="18" charset="0"/>
                          <a:ea typeface="Cambria Math" panose="02040503050406030204" pitchFamily="18" charset="0"/>
                        </a:rPr>
                        <m:t>∈</m:t>
                      </m:r>
                      <m:r>
                        <a:rPr lang="en-US" sz="3200" b="0" i="1" smtClean="0">
                          <a:solidFill>
                            <a:srgbClr val="FFFF00"/>
                          </a:solidFill>
                          <a:latin typeface="Cambria Math" panose="02040503050406030204" pitchFamily="18" charset="0"/>
                          <a:ea typeface="Cambria Math" panose="02040503050406030204" pitchFamily="18" charset="0"/>
                        </a:rPr>
                        <m:t>𝒮</m:t>
                      </m:r>
                      <m:r>
                        <a:rPr lang="en-US" sz="3200" b="0" i="1" smtClean="0">
                          <a:solidFill>
                            <a:srgbClr val="FFFF00"/>
                          </a:solidFill>
                          <a:latin typeface="Cambria Math" panose="02040503050406030204" pitchFamily="18" charset="0"/>
                          <a:ea typeface="Cambria Math" panose="02040503050406030204" pitchFamily="18" charset="0"/>
                        </a:rPr>
                        <m:t>(</m:t>
                      </m:r>
                      <m:r>
                        <a:rPr lang="en-US" sz="3200" b="0" i="1" smtClean="0">
                          <a:solidFill>
                            <a:srgbClr val="FFFF00"/>
                          </a:solidFill>
                          <a:latin typeface="Cambria Math" panose="02040503050406030204" pitchFamily="18" charset="0"/>
                          <a:ea typeface="Cambria Math" panose="02040503050406030204" pitchFamily="18" charset="0"/>
                        </a:rPr>
                        <m:t>𝔄</m:t>
                      </m:r>
                      <m:r>
                        <a:rPr lang="en-US" sz="3200" b="0" i="1" smtClean="0">
                          <a:solidFill>
                            <a:srgbClr val="FFFF00"/>
                          </a:solidFill>
                          <a:latin typeface="Cambria Math" panose="02040503050406030204" pitchFamily="18" charset="0"/>
                          <a:ea typeface="Cambria Math" panose="02040503050406030204" pitchFamily="18" charset="0"/>
                        </a:rPr>
                        <m:t>)  </m:t>
                      </m:r>
                    </m:oMath>
                  </a14:m>
                  <a:r>
                    <a:rPr lang="en-US" sz="3200" dirty="0" smtClean="0">
                      <a:solidFill>
                        <a:srgbClr val="FFFF00"/>
                      </a:solidFill>
                    </a:rPr>
                    <a:t>together </a:t>
                  </a:r>
                </a:p>
                <a:p>
                  <a:r>
                    <a:rPr lang="en-US" sz="3200" dirty="0" smtClean="0">
                      <a:solidFill>
                        <a:srgbClr val="FFFF00"/>
                      </a:solidFill>
                    </a:rPr>
                    <a:t>with complete positivity of </a:t>
                  </a:r>
                  <a14:m>
                    <m:oMath xmlns:m="http://schemas.openxmlformats.org/officeDocument/2006/math">
                      <m:r>
                        <a:rPr lang="en-US" sz="3200" i="1" smtClean="0">
                          <a:solidFill>
                            <a:srgbClr val="FFFF00"/>
                          </a:solidFill>
                          <a:latin typeface="Cambria Math" panose="02040503050406030204" pitchFamily="18" charset="0"/>
                          <a:ea typeface="Cambria Math" panose="02040503050406030204" pitchFamily="18" charset="0"/>
                        </a:rPr>
                        <m:t>𝜑</m:t>
                      </m:r>
                      <m:r>
                        <a:rPr lang="en-US" sz="3200" b="0" i="1" smtClean="0">
                          <a:solidFill>
                            <a:srgbClr val="FFFF00"/>
                          </a:solidFill>
                          <a:latin typeface="Cambria Math" panose="02040503050406030204" pitchFamily="18" charset="0"/>
                          <a:ea typeface="Cambria Math" panose="02040503050406030204" pitchFamily="18" charset="0"/>
                        </a:rPr>
                        <m:t> </m:t>
                      </m:r>
                    </m:oMath>
                  </a14:m>
                  <a:r>
                    <a:rPr lang="en-US" sz="3200" dirty="0" smtClean="0">
                      <a:solidFill>
                        <a:srgbClr val="FFFF00"/>
                      </a:solidFill>
                    </a:rPr>
                    <a:t>give just the right information to state a Born rule in general:  </a:t>
                  </a:r>
                  <a:endParaRPr lang="en-US" sz="3200" dirty="0">
                    <a:solidFill>
                      <a:srgbClr val="FFFF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85800" y="2858820"/>
                  <a:ext cx="8763000" cy="1569660"/>
                </a:xfrm>
                <a:prstGeom prst="rect">
                  <a:avLst/>
                </a:prstGeom>
                <a:blipFill rotWithShape="0">
                  <a:blip r:embed="rId6"/>
                  <a:stretch>
                    <a:fillRect l="-1809" t="-4651" b="-11628"/>
                  </a:stretch>
                </a:blipFill>
              </p:spPr>
              <p:txBody>
                <a:bodyPr/>
                <a:lstStyle/>
                <a:p>
                  <a:r>
                    <a:rPr lang="en-US">
                      <a:noFill/>
                    </a:rPr>
                    <a:t> </a:t>
                  </a:r>
                </a:p>
              </p:txBody>
            </p:sp>
          </mc:Fallback>
        </mc:AlternateContent>
        <p:pic>
          <p:nvPicPr>
            <p:cNvPr id="3" name="Picture 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917162" y="4739324"/>
              <a:ext cx="3614476" cy="502857"/>
            </a:xfrm>
            <a:prstGeom prst="rect">
              <a:avLst/>
            </a:prstGeom>
          </p:spPr>
        </p:pic>
      </p:grpSp>
      <p:sp>
        <p:nvSpPr>
          <p:cNvPr id="5" name="Slide Number Placeholder 4"/>
          <p:cNvSpPr>
            <a:spLocks noGrp="1"/>
          </p:cNvSpPr>
          <p:nvPr>
            <p:ph type="sldNum" sz="quarter" idx="12"/>
          </p:nvPr>
        </p:nvSpPr>
        <p:spPr/>
        <p:txBody>
          <a:bodyPr/>
          <a:lstStyle/>
          <a:p>
            <a:fld id="{CD9D29B0-BEC8-4D3C-8B11-487DD25536DB}" type="slidenum">
              <a:rPr lang="en-US" smtClean="0"/>
              <a:t>6</a:t>
            </a:fld>
            <a:endParaRPr lang="en-US"/>
          </a:p>
        </p:txBody>
      </p:sp>
      <p:pic>
        <p:nvPicPr>
          <p:cNvPr id="6" name="Picture 5"/>
          <p:cNvPicPr>
            <a:picLocks noChangeAspect="1"/>
          </p:cNvPicPr>
          <p:nvPr/>
        </p:nvPicPr>
        <p:blipFill>
          <a:blip r:embed="rId8"/>
          <a:stretch>
            <a:fillRect/>
          </a:stretch>
        </p:blipFill>
        <p:spPr>
          <a:xfrm>
            <a:off x="1381760" y="6069012"/>
            <a:ext cx="6261100" cy="469900"/>
          </a:xfrm>
          <a:prstGeom prst="rect">
            <a:avLst/>
          </a:prstGeom>
        </p:spPr>
      </p:pic>
    </p:spTree>
    <p:extLst>
      <p:ext uri="{BB962C8B-B14F-4D97-AF65-F5344CB8AC3E}">
        <p14:creationId xmlns:p14="http://schemas.microsoft.com/office/powerpoint/2010/main" val="19783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606"/>
            <a:ext cx="8229600" cy="1143000"/>
          </a:xfrm>
        </p:spPr>
        <p:txBody>
          <a:bodyPr/>
          <a:lstStyle/>
          <a:p>
            <a:r>
              <a:rPr lang="en-US" dirty="0" smtClean="0"/>
              <a:t>QMNA States</a:t>
            </a:r>
            <a:endParaRPr lang="en-US" dirty="0"/>
          </a:p>
        </p:txBody>
      </p:sp>
      <p:sp>
        <p:nvSpPr>
          <p:cNvPr id="3" name="TextBox 2"/>
          <p:cNvSpPr txBox="1"/>
          <p:nvPr/>
        </p:nvSpPr>
        <p:spPr>
          <a:xfrm>
            <a:off x="568776" y="1137597"/>
            <a:ext cx="5298624" cy="1077218"/>
          </a:xfrm>
          <a:prstGeom prst="rect">
            <a:avLst/>
          </a:prstGeom>
          <a:noFill/>
        </p:spPr>
        <p:txBody>
          <a:bodyPr wrap="square" rtlCol="0">
            <a:spAutoFit/>
          </a:bodyPr>
          <a:lstStyle/>
          <a:p>
            <a:r>
              <a:rPr lang="en-US" sz="3200" dirty="0" smtClean="0">
                <a:solidFill>
                  <a:srgbClr val="0033CC"/>
                </a:solidFill>
              </a:rPr>
              <a:t>Definition: A </a:t>
            </a:r>
            <a:r>
              <a:rPr lang="en-US" sz="3200" b="1" i="1" u="sng" dirty="0" smtClean="0">
                <a:solidFill>
                  <a:srgbClr val="0033CC"/>
                </a:solidFill>
              </a:rPr>
              <a:t>QMNA state</a:t>
            </a:r>
            <a:r>
              <a:rPr lang="en-US" sz="3200" dirty="0" smtClean="0">
                <a:solidFill>
                  <a:srgbClr val="0033CC"/>
                </a:solidFill>
              </a:rPr>
              <a:t> is a </a:t>
            </a:r>
            <a:r>
              <a:rPr lang="en-US" sz="3200" i="1" u="sng" dirty="0" smtClean="0">
                <a:solidFill>
                  <a:srgbClr val="0033CC"/>
                </a:solidFill>
              </a:rPr>
              <a:t>completely</a:t>
            </a:r>
            <a:r>
              <a:rPr lang="en-US" sz="3200" dirty="0" smtClean="0">
                <a:solidFill>
                  <a:srgbClr val="0033CC"/>
                </a:solidFill>
              </a:rPr>
              <a:t> </a:t>
            </a:r>
            <a:r>
              <a:rPr lang="en-US" sz="3200" i="1" u="sng" dirty="0" smtClean="0">
                <a:solidFill>
                  <a:srgbClr val="0033CC"/>
                </a:solidFill>
              </a:rPr>
              <a:t>positive</a:t>
            </a:r>
            <a:r>
              <a:rPr lang="en-US" sz="3200" dirty="0" smtClean="0">
                <a:solidFill>
                  <a:srgbClr val="0033CC"/>
                </a:solidFill>
              </a:rPr>
              <a:t> </a:t>
            </a:r>
            <a:r>
              <a:rPr lang="en-US" sz="3200" dirty="0" err="1" smtClean="0">
                <a:solidFill>
                  <a:srgbClr val="0033CC"/>
                </a:solidFill>
              </a:rPr>
              <a:t>unital</a:t>
            </a:r>
            <a:r>
              <a:rPr lang="en-US" sz="3200" dirty="0" smtClean="0">
                <a:solidFill>
                  <a:srgbClr val="0033CC"/>
                </a:solidFill>
              </a:rPr>
              <a:t> map </a:t>
            </a:r>
            <a:endParaRPr lang="en-US" sz="3200" dirty="0">
              <a:solidFill>
                <a:srgbClr val="0033CC"/>
              </a:solidFill>
            </a:endParaRPr>
          </a:p>
        </p:txBody>
      </p:sp>
      <p:pic>
        <p:nvPicPr>
          <p:cNvPr id="13" name="Picture 12"/>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135914" y="1509123"/>
            <a:ext cx="2322286" cy="463238"/>
          </a:xfrm>
          <a:prstGeom prst="rect">
            <a:avLst/>
          </a:prstGeom>
        </p:spPr>
      </p:pic>
      <p:sp>
        <p:nvSpPr>
          <p:cNvPr id="16" name="TextBox 15"/>
          <p:cNvSpPr txBox="1"/>
          <p:nvPr/>
        </p:nvSpPr>
        <p:spPr>
          <a:xfrm>
            <a:off x="516921" y="2656193"/>
            <a:ext cx="8001000" cy="1077218"/>
          </a:xfrm>
          <a:prstGeom prst="rect">
            <a:avLst/>
          </a:prstGeom>
          <a:noFill/>
        </p:spPr>
        <p:txBody>
          <a:bodyPr wrap="square" rtlCol="0">
            <a:spAutoFit/>
          </a:bodyPr>
          <a:lstStyle/>
          <a:p>
            <a:r>
              <a:rPr lang="en-US" sz="3200" dirty="0" smtClean="0">
                <a:solidFill>
                  <a:srgbClr val="7030A0"/>
                </a:solidFill>
              </a:rPr>
              <a:t>``Completely positive’’ comes up naturally both in math and in quantum information theory. </a:t>
            </a:r>
            <a:endParaRPr lang="en-US" sz="3200" dirty="0">
              <a:solidFill>
                <a:srgbClr val="7030A0"/>
              </a:solidFill>
            </a:endParaRPr>
          </a:p>
        </p:txBody>
      </p:sp>
      <p:sp>
        <p:nvSpPr>
          <p:cNvPr id="14" name="TextBox 13"/>
          <p:cNvSpPr txBox="1"/>
          <p:nvPr/>
        </p:nvSpPr>
        <p:spPr>
          <a:xfrm>
            <a:off x="914400" y="4443168"/>
            <a:ext cx="6172200" cy="1569660"/>
          </a:xfrm>
          <a:prstGeom prst="rect">
            <a:avLst/>
          </a:prstGeom>
          <a:noFill/>
        </p:spPr>
        <p:txBody>
          <a:bodyPr wrap="square" rtlCol="0">
            <a:spAutoFit/>
          </a:bodyPr>
          <a:lstStyle/>
          <a:p>
            <a:r>
              <a:rPr lang="en-US" sz="3200" dirty="0" smtClean="0">
                <a:solidFill>
                  <a:srgbClr val="FF0000"/>
                </a:solidFill>
              </a:rPr>
              <a:t>      A natural generalization of </a:t>
            </a:r>
          </a:p>
          <a:p>
            <a:r>
              <a:rPr lang="en-US" sz="3200" dirty="0" smtClean="0">
                <a:solidFill>
                  <a:srgbClr val="FF0000"/>
                </a:solidFill>
              </a:rPr>
              <a:t>the Schrodinger (actually, </a:t>
            </a:r>
            <a:r>
              <a:rPr lang="en-US" sz="3200" dirty="0" err="1" smtClean="0">
                <a:solidFill>
                  <a:srgbClr val="FF0000"/>
                </a:solidFill>
              </a:rPr>
              <a:t>Lindblad</a:t>
            </a:r>
            <a:r>
              <a:rPr lang="en-US" sz="3200" dirty="0" smtClean="0">
                <a:solidFill>
                  <a:srgbClr val="FF0000"/>
                </a:solidFill>
              </a:rPr>
              <a:t>)</a:t>
            </a:r>
          </a:p>
          <a:p>
            <a:r>
              <a:rPr lang="en-US" sz="3200" dirty="0">
                <a:solidFill>
                  <a:srgbClr val="FF0000"/>
                </a:solidFill>
              </a:rPr>
              <a:t> </a:t>
            </a:r>
            <a:r>
              <a:rPr lang="en-US" sz="3200" dirty="0" smtClean="0">
                <a:solidFill>
                  <a:srgbClr val="FF0000"/>
                </a:solidFill>
              </a:rPr>
              <a:t>                equation exists.   </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CD9D29B0-BEC8-4D3C-8B11-487DD25536DB}" type="slidenum">
              <a:rPr lang="en-US" smtClean="0"/>
              <a:t>7</a:t>
            </a:fld>
            <a:endParaRPr lang="en-US"/>
          </a:p>
        </p:txBody>
      </p:sp>
    </p:spTree>
    <p:extLst>
      <p:ext uri="{BB962C8B-B14F-4D97-AF65-F5344CB8AC3E}">
        <p14:creationId xmlns:p14="http://schemas.microsoft.com/office/powerpoint/2010/main" val="24690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 y="0"/>
            <a:ext cx="8229600" cy="1143000"/>
          </a:xfrm>
        </p:spPr>
        <p:txBody>
          <a:bodyPr/>
          <a:lstStyle/>
          <a:p>
            <a:r>
              <a:rPr lang="en-US" dirty="0" smtClean="0"/>
              <a:t>C* Algebra States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457200" y="1043015"/>
                <a:ext cx="8001000" cy="1200329"/>
              </a:xfrm>
              <a:prstGeom prst="rect">
                <a:avLst/>
              </a:prstGeom>
              <a:noFill/>
            </p:spPr>
            <p:txBody>
              <a:bodyPr wrap="square" rtlCol="0">
                <a:spAutoFit/>
              </a:bodyPr>
              <a:lstStyle/>
              <a:p>
                <a:r>
                  <a:rPr lang="en-US" sz="3600" dirty="0" smtClean="0">
                    <a:solidFill>
                      <a:srgbClr val="0033CC"/>
                    </a:solidFill>
                  </a:rPr>
                  <a:t>Definition: A </a:t>
                </a:r>
                <a:r>
                  <a:rPr lang="en-US" sz="3600" i="1" u="sng" dirty="0" smtClean="0">
                    <a:solidFill>
                      <a:srgbClr val="0033CC"/>
                    </a:solidFill>
                  </a:rPr>
                  <a:t>C*-algebra state</a:t>
                </a:r>
                <a:r>
                  <a:rPr lang="en-US" sz="3600" dirty="0" smtClean="0">
                    <a:solidFill>
                      <a:srgbClr val="0033CC"/>
                    </a:solidFill>
                  </a:rPr>
                  <a:t>  </a:t>
                </a:r>
                <a14:m>
                  <m:oMath xmlns:m="http://schemas.openxmlformats.org/officeDocument/2006/math">
                    <m:r>
                      <a:rPr lang="en-US" sz="3600" i="1">
                        <a:solidFill>
                          <a:srgbClr val="0033CC"/>
                        </a:solidFill>
                        <a:latin typeface="Cambria Math" panose="02040503050406030204" pitchFamily="18" charset="0"/>
                        <a:ea typeface="Cambria Math" panose="02040503050406030204" pitchFamily="18" charset="0"/>
                      </a:rPr>
                      <m:t>𝜔</m:t>
                    </m:r>
                  </m:oMath>
                </a14:m>
                <a:r>
                  <a:rPr lang="en-US" sz="3600" dirty="0">
                    <a:solidFill>
                      <a:srgbClr val="0033CC"/>
                    </a:solidFill>
                  </a:rPr>
                  <a:t> </a:t>
                </a:r>
                <a14:m>
                  <m:oMath xmlns:m="http://schemas.openxmlformats.org/officeDocument/2006/math">
                    <m:r>
                      <a:rPr lang="en-US" sz="3600" i="1">
                        <a:solidFill>
                          <a:srgbClr val="0033CC"/>
                        </a:solidFill>
                        <a:latin typeface="Cambria Math" panose="02040503050406030204" pitchFamily="18" charset="0"/>
                        <a:ea typeface="Cambria Math" panose="02040503050406030204" pitchFamily="18" charset="0"/>
                      </a:rPr>
                      <m:t>∈</m:t>
                    </m:r>
                    <m:r>
                      <a:rPr lang="en-US" sz="3600" i="1">
                        <a:solidFill>
                          <a:srgbClr val="0033CC"/>
                        </a:solidFill>
                        <a:latin typeface="Cambria Math" panose="02040503050406030204" pitchFamily="18" charset="0"/>
                        <a:ea typeface="Cambria Math" panose="02040503050406030204" pitchFamily="18" charset="0"/>
                      </a:rPr>
                      <m:t>𝒮</m:t>
                    </m:r>
                    <m:r>
                      <a:rPr lang="en-US" sz="3600" i="1">
                        <a:solidFill>
                          <a:srgbClr val="0033CC"/>
                        </a:solidFill>
                        <a:latin typeface="Cambria Math" panose="02040503050406030204" pitchFamily="18" charset="0"/>
                        <a:ea typeface="Cambria Math" panose="02040503050406030204" pitchFamily="18" charset="0"/>
                      </a:rPr>
                      <m:t>(</m:t>
                    </m:r>
                    <m:r>
                      <a:rPr lang="en-US" sz="3600" i="1">
                        <a:solidFill>
                          <a:srgbClr val="0033CC"/>
                        </a:solidFill>
                        <a:latin typeface="Cambria Math" panose="02040503050406030204" pitchFamily="18" charset="0"/>
                        <a:ea typeface="Cambria Math" panose="02040503050406030204" pitchFamily="18" charset="0"/>
                      </a:rPr>
                      <m:t>𝔄</m:t>
                    </m:r>
                    <m:r>
                      <a:rPr lang="en-US" sz="3600" i="1">
                        <a:solidFill>
                          <a:srgbClr val="0033CC"/>
                        </a:solidFill>
                        <a:latin typeface="Cambria Math" panose="02040503050406030204" pitchFamily="18" charset="0"/>
                        <a:ea typeface="Cambria Math" panose="02040503050406030204" pitchFamily="18" charset="0"/>
                      </a:rPr>
                      <m:t>)</m:t>
                    </m:r>
                  </m:oMath>
                </a14:m>
                <a:r>
                  <a:rPr lang="en-US" sz="3600" i="1" u="sng" dirty="0" smtClean="0">
                    <a:solidFill>
                      <a:srgbClr val="0033CC"/>
                    </a:solidFill>
                  </a:rPr>
                  <a:t> </a:t>
                </a:r>
                <a:r>
                  <a:rPr lang="en-US" sz="3600" dirty="0" smtClean="0">
                    <a:solidFill>
                      <a:srgbClr val="0033CC"/>
                    </a:solidFill>
                  </a:rPr>
                  <a:t> </a:t>
                </a:r>
              </a:p>
              <a:p>
                <a:r>
                  <a:rPr lang="en-US" sz="3600" dirty="0" smtClean="0">
                    <a:solidFill>
                      <a:srgbClr val="0033CC"/>
                    </a:solidFill>
                  </a:rPr>
                  <a:t>          is a positive linear functional   </a:t>
                </a:r>
                <a:endParaRPr lang="en-US" sz="36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57200" y="1043015"/>
                <a:ext cx="8001000" cy="1200329"/>
              </a:xfrm>
              <a:prstGeom prst="rect">
                <a:avLst/>
              </a:prstGeom>
              <a:blipFill rotWithShape="0">
                <a:blip r:embed="rId11"/>
                <a:stretch>
                  <a:fillRect l="-2285" t="-7614" b="-18274"/>
                </a:stretch>
              </a:blipFill>
            </p:spPr>
            <p:txBody>
              <a:bodyPr/>
              <a:lstStyle/>
              <a:p>
                <a:r>
                  <a:rPr lang="en-US">
                    <a:noFill/>
                  </a:rPr>
                  <a:t> </a:t>
                </a:r>
              </a:p>
            </p:txBody>
          </p:sp>
        </mc:Fallback>
      </mc:AlternateContent>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1932543" y="2471696"/>
            <a:ext cx="2249143" cy="371810"/>
          </a:xfrm>
          <a:prstGeom prst="rect">
            <a:avLst/>
          </a:prstGeom>
        </p:spPr>
      </p:pic>
      <p:pic>
        <p:nvPicPr>
          <p:cNvPr id="12" name="Picture 11"/>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4895829" y="2406173"/>
            <a:ext cx="1901714" cy="502857"/>
          </a:xfrm>
          <a:prstGeom prst="rect">
            <a:avLst/>
          </a:prstGeom>
        </p:spPr>
      </p:pic>
      <p:pic>
        <p:nvPicPr>
          <p:cNvPr id="19" name="Picture 18"/>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848924" y="5962539"/>
            <a:ext cx="3173333" cy="44000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3733801" y="4115675"/>
                <a:ext cx="5410199" cy="584775"/>
              </a:xfrm>
              <a:prstGeom prst="rect">
                <a:avLst/>
              </a:prstGeom>
              <a:noFill/>
            </p:spPr>
            <p:txBody>
              <a:bodyPr wrap="square" rtlCol="0">
                <a:spAutoFit/>
              </a:bodyPr>
              <a:lstStyle/>
              <a:p>
                <a:r>
                  <a:rPr lang="en-US" sz="3200" dirty="0" smtClean="0">
                    <a:solidFill>
                      <a:srgbClr val="FF0000"/>
                    </a:solidFill>
                  </a:rPr>
                  <a:t> d</a:t>
                </a:r>
                <a14:m>
                  <m:oMath xmlns:m="http://schemas.openxmlformats.org/officeDocument/2006/math">
                    <m:r>
                      <a:rPr lang="en-US" sz="3200" i="1" smtClean="0">
                        <a:solidFill>
                          <a:srgbClr val="FF0000"/>
                        </a:solidFill>
                        <a:latin typeface="Cambria Math" panose="02040503050406030204" pitchFamily="18" charset="0"/>
                        <a:ea typeface="Cambria Math" panose="02040503050406030204" pitchFamily="18" charset="0"/>
                      </a:rPr>
                      <m:t>𝜇</m:t>
                    </m:r>
                  </m:oMath>
                </a14:m>
                <a:r>
                  <a:rPr lang="en-US" sz="3200" dirty="0" smtClean="0">
                    <a:solidFill>
                      <a:srgbClr val="FF0000"/>
                    </a:solidFill>
                  </a:rPr>
                  <a:t>  = a positive measure on X: </a:t>
                </a:r>
                <a:endParaRPr lang="en-US" sz="3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33801" y="4115675"/>
                <a:ext cx="5410199" cy="584775"/>
              </a:xfrm>
              <a:prstGeom prst="rect">
                <a:avLst/>
              </a:prstGeom>
              <a:blipFill rotWithShape="0">
                <a:blip r:embed="rId15"/>
                <a:stretch>
                  <a:fillRect l="-1240" t="-12500" r="-1466" b="-34375"/>
                </a:stretch>
              </a:blipFill>
            </p:spPr>
            <p:txBody>
              <a:bodyPr/>
              <a:lstStyle/>
              <a:p>
                <a:r>
                  <a:rPr lang="en-US">
                    <a:noFill/>
                  </a:rPr>
                  <a:t> </a:t>
                </a:r>
              </a:p>
            </p:txBody>
          </p:sp>
        </mc:Fallback>
      </mc:AlternateContent>
      <p:pic>
        <p:nvPicPr>
          <p:cNvPr id="17" name="Picture 16"/>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457200" y="4187281"/>
            <a:ext cx="2853333" cy="514667"/>
          </a:xfrm>
          <a:prstGeom prst="rect">
            <a:avLst/>
          </a:prstGeom>
        </p:spPr>
      </p:pic>
      <p:pic>
        <p:nvPicPr>
          <p:cNvPr id="15" name="Picture 14"/>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082449" y="3362188"/>
            <a:ext cx="1949333" cy="440000"/>
          </a:xfrm>
          <a:prstGeom prst="rect">
            <a:avLst/>
          </a:prstGeom>
        </p:spPr>
      </p:pic>
      <p:pic>
        <p:nvPicPr>
          <p:cNvPr id="18" name="Picture 17"/>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1328925" y="5058789"/>
            <a:ext cx="3002667" cy="440000"/>
          </a:xfrm>
          <a:prstGeom prst="rect">
            <a:avLst/>
          </a:prstGeom>
        </p:spPr>
      </p:pic>
      <p:pic>
        <p:nvPicPr>
          <p:cNvPr id="7" name="Picture 6"/>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4558448" y="3362188"/>
            <a:ext cx="1749334" cy="440000"/>
          </a:xfrm>
          <a:prstGeom prst="rect">
            <a:avLst/>
          </a:prstGeom>
        </p:spPr>
      </p:pic>
      <p:pic>
        <p:nvPicPr>
          <p:cNvPr id="6" name="Picture 5"/>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4895829" y="5058789"/>
            <a:ext cx="1749334" cy="440000"/>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4715523" y="5828819"/>
                <a:ext cx="4061311" cy="646331"/>
              </a:xfrm>
              <a:prstGeom prst="rect">
                <a:avLst/>
              </a:prstGeom>
              <a:noFill/>
            </p:spPr>
            <p:txBody>
              <a:bodyPr wrap="square" rtlCol="0">
                <a:spAutoFit/>
              </a:bodyPr>
              <a:lstStyle/>
              <a:p>
                <a14:m>
                  <m:oMath xmlns:m="http://schemas.openxmlformats.org/officeDocument/2006/math">
                    <m:r>
                      <a:rPr lang="en-US" sz="3600" i="1" smtClean="0">
                        <a:solidFill>
                          <a:srgbClr val="7030A0"/>
                        </a:solidFill>
                        <a:latin typeface="Cambria Math" panose="02040503050406030204" pitchFamily="18" charset="0"/>
                        <a:ea typeface="Cambria Math" panose="02040503050406030204" pitchFamily="18" charset="0"/>
                      </a:rPr>
                      <m:t>𝜌</m:t>
                    </m:r>
                  </m:oMath>
                </a14:m>
                <a:r>
                  <a:rPr lang="en-US" sz="3600" dirty="0" smtClean="0">
                    <a:solidFill>
                      <a:srgbClr val="7030A0"/>
                    </a:solidFill>
                  </a:rPr>
                  <a:t> = a density matrix</a:t>
                </a:r>
                <a:endParaRPr lang="en-US" sz="3600" dirty="0">
                  <a:solidFill>
                    <a:srgbClr val="7030A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15523" y="5828819"/>
                <a:ext cx="4061311" cy="646331"/>
              </a:xfrm>
              <a:prstGeom prst="rect">
                <a:avLst/>
              </a:prstGeom>
              <a:blipFill rotWithShape="0">
                <a:blip r:embed="rId21"/>
                <a:stretch>
                  <a:fillRect t="-14151" b="-3490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CD9D29B0-BEC8-4D3C-8B11-487DD25536DB}" type="slidenum">
              <a:rPr lang="en-US" smtClean="0"/>
              <a:t>8</a:t>
            </a:fld>
            <a:endParaRPr lang="en-US"/>
          </a:p>
        </p:txBody>
      </p:sp>
    </p:spTree>
    <p:extLst>
      <p:ext uri="{BB962C8B-B14F-4D97-AF65-F5344CB8AC3E}">
        <p14:creationId xmlns:p14="http://schemas.microsoft.com/office/powerpoint/2010/main" val="141179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Observables In QMNA</a:t>
            </a:r>
            <a:endParaRPr lang="en-US" dirty="0"/>
          </a:p>
        </p:txBody>
      </p:sp>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576000" y="2183100"/>
            <a:ext cx="5915428" cy="502857"/>
          </a:xfrm>
          <a:prstGeom prst="rect">
            <a:avLst/>
          </a:prstGeom>
        </p:spPr>
      </p:pic>
      <p:sp>
        <p:nvSpPr>
          <p:cNvPr id="5" name="TextBox 4"/>
          <p:cNvSpPr txBox="1"/>
          <p:nvPr/>
        </p:nvSpPr>
        <p:spPr>
          <a:xfrm>
            <a:off x="266976" y="1234470"/>
            <a:ext cx="6133824" cy="584775"/>
          </a:xfrm>
          <a:prstGeom prst="rect">
            <a:avLst/>
          </a:prstGeom>
          <a:noFill/>
        </p:spPr>
        <p:txBody>
          <a:bodyPr wrap="square" rtlCol="0">
            <a:spAutoFit/>
          </a:bodyPr>
          <a:lstStyle/>
          <a:p>
            <a:r>
              <a:rPr lang="en-US" sz="3200" dirty="0" smtClean="0">
                <a:solidFill>
                  <a:srgbClr val="0033CC"/>
                </a:solidFill>
              </a:rPr>
              <a:t>Consider ``</a:t>
            </a:r>
            <a:r>
              <a:rPr lang="en-US" sz="3200" dirty="0" err="1" smtClean="0">
                <a:solidFill>
                  <a:srgbClr val="0033CC"/>
                </a:solidFill>
              </a:rPr>
              <a:t>adjointable</a:t>
            </a:r>
            <a:r>
              <a:rPr lang="en-US" sz="3200" dirty="0" smtClean="0">
                <a:solidFill>
                  <a:srgbClr val="0033CC"/>
                </a:solidFill>
              </a:rPr>
              <a:t> operators’’ </a:t>
            </a:r>
            <a:endParaRPr lang="en-US" sz="3200" dirty="0">
              <a:solidFill>
                <a:srgbClr val="0033CC"/>
              </a:solidFill>
            </a:endParaRPr>
          </a:p>
        </p:txBody>
      </p:sp>
      <p:pic>
        <p:nvPicPr>
          <p:cNvPr id="4" name="Picture 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493980" y="1327436"/>
            <a:ext cx="2163810" cy="36876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1197759" y="4307859"/>
                <a:ext cx="7441416" cy="1323439"/>
              </a:xfrm>
              <a:prstGeom prst="rect">
                <a:avLst/>
              </a:prstGeom>
              <a:noFill/>
            </p:spPr>
            <p:txBody>
              <a:bodyPr wrap="square" rtlCol="0">
                <a:spAutoFit/>
              </a:bodyPr>
              <a:lstStyle/>
              <a:p>
                <a:r>
                  <a:rPr lang="en-US" sz="4000" dirty="0" smtClean="0">
                    <a:solidFill>
                      <a:srgbClr val="FF0000"/>
                    </a:solidFill>
                  </a:rPr>
                  <a:t>Definition: </a:t>
                </a:r>
                <a:r>
                  <a:rPr lang="en-US" sz="4000" i="1" u="sng" dirty="0" smtClean="0">
                    <a:solidFill>
                      <a:srgbClr val="FF0000"/>
                    </a:solidFill>
                  </a:rPr>
                  <a:t>QMNA</a:t>
                </a:r>
                <a:r>
                  <a:rPr lang="en-US" sz="4000" dirty="0" smtClean="0">
                    <a:solidFill>
                      <a:srgbClr val="FF0000"/>
                    </a:solidFill>
                  </a:rPr>
                  <a:t> </a:t>
                </a:r>
                <a:r>
                  <a:rPr lang="en-US" sz="4000" i="1" u="sng" dirty="0" smtClean="0">
                    <a:solidFill>
                      <a:srgbClr val="FF0000"/>
                    </a:solidFill>
                  </a:rPr>
                  <a:t>observables</a:t>
                </a:r>
                <a:r>
                  <a:rPr lang="en-US" sz="4000" dirty="0" smtClean="0">
                    <a:solidFill>
                      <a:srgbClr val="FF0000"/>
                    </a:solidFill>
                  </a:rPr>
                  <a:t> </a:t>
                </a:r>
              </a:p>
              <a:p>
                <a:r>
                  <a:rPr lang="en-US" sz="4000" dirty="0" smtClean="0">
                    <a:solidFill>
                      <a:srgbClr val="FF0000"/>
                    </a:solidFill>
                  </a:rPr>
                  <a:t>are self-</a:t>
                </a:r>
                <a:r>
                  <a:rPr lang="en-US" sz="4000" dirty="0" err="1" smtClean="0">
                    <a:solidFill>
                      <a:srgbClr val="FF0000"/>
                    </a:solidFill>
                  </a:rPr>
                  <a:t>adjoint</a:t>
                </a:r>
                <a:r>
                  <a:rPr lang="en-US" sz="4000" dirty="0" smtClean="0">
                    <a:solidFill>
                      <a:srgbClr val="FF0000"/>
                    </a:solidFill>
                  </a:rPr>
                  <a:t> elements of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rPr>
                      <m:t>𝔅</m:t>
                    </m:r>
                  </m:oMath>
                </a14:m>
                <a:endParaRPr lang="en-US" sz="40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197759" y="4307859"/>
                <a:ext cx="7441416" cy="1323439"/>
              </a:xfrm>
              <a:prstGeom prst="rect">
                <a:avLst/>
              </a:prstGeom>
              <a:blipFill rotWithShape="0">
                <a:blip r:embed="rId7"/>
                <a:stretch>
                  <a:fillRect l="-2867" t="-8295" b="-18894"/>
                </a:stretch>
              </a:blipFill>
            </p:spPr>
            <p:txBody>
              <a:bodyPr/>
              <a:lstStyle/>
              <a:p>
                <a:r>
                  <a:rPr lang="en-US">
                    <a:noFill/>
                  </a:rPr>
                  <a:t> </a:t>
                </a:r>
              </a:p>
            </p:txBody>
          </p:sp>
        </mc:Fallback>
      </mc:AlternateContent>
      <p:sp>
        <p:nvSpPr>
          <p:cNvPr id="12" name="TextBox 11"/>
          <p:cNvSpPr txBox="1"/>
          <p:nvPr/>
        </p:nvSpPr>
        <p:spPr>
          <a:xfrm>
            <a:off x="800619" y="5812745"/>
            <a:ext cx="7838556" cy="954107"/>
          </a:xfrm>
          <a:prstGeom prst="rect">
            <a:avLst/>
          </a:prstGeom>
          <a:noFill/>
        </p:spPr>
        <p:txBody>
          <a:bodyPr wrap="square" rtlCol="0">
            <a:spAutoFit/>
          </a:bodyPr>
          <a:lstStyle/>
          <a:p>
            <a:r>
              <a:rPr lang="en-US" sz="2800" dirty="0" smtClean="0">
                <a:solidFill>
                  <a:srgbClr val="00B050"/>
                </a:solidFill>
              </a:rPr>
              <a:t>(Technical problem: There is no spectral theorem for self-</a:t>
            </a:r>
            <a:r>
              <a:rPr lang="en-US" sz="2800" dirty="0" err="1" smtClean="0">
                <a:solidFill>
                  <a:srgbClr val="00B050"/>
                </a:solidFill>
              </a:rPr>
              <a:t>adjoint</a:t>
            </a:r>
            <a:r>
              <a:rPr lang="en-US" sz="2800" dirty="0" smtClean="0">
                <a:solidFill>
                  <a:srgbClr val="00B050"/>
                </a:solidFill>
              </a:rPr>
              <a:t> elements of an abstract C* algebra. )</a:t>
            </a:r>
            <a:endParaRPr lang="en-US" sz="2800" dirty="0">
              <a:solidFill>
                <a:srgbClr val="00B050"/>
              </a:solidFill>
            </a:endParaRPr>
          </a:p>
        </p:txBody>
      </p:sp>
      <mc:AlternateContent xmlns:mc="http://schemas.openxmlformats.org/markup-compatibility/2006" xmlns:a14="http://schemas.microsoft.com/office/drawing/2010/main">
        <mc:Choice Requires="a14">
          <p:sp>
            <p:nvSpPr>
              <p:cNvPr id="3" name="TextBox 2"/>
              <p:cNvSpPr txBox="1"/>
              <p:nvPr/>
            </p:nvSpPr>
            <p:spPr>
              <a:xfrm>
                <a:off x="1948260" y="2947628"/>
                <a:ext cx="5448024" cy="1200329"/>
              </a:xfrm>
              <a:prstGeom prst="rect">
                <a:avLst/>
              </a:prstGeom>
              <a:noFill/>
            </p:spPr>
            <p:txBody>
              <a:bodyPr wrap="square" rtlCol="0">
                <a:spAutoFit/>
              </a:bodyPr>
              <a:lstStyle/>
              <a:p>
                <a:r>
                  <a:rPr lang="en-US" sz="3600" dirty="0" smtClean="0">
                    <a:solidFill>
                      <a:srgbClr val="7030A0"/>
                    </a:solidFill>
                  </a:rPr>
                  <a:t>The </a:t>
                </a:r>
                <a:r>
                  <a:rPr lang="en-US" sz="3600" dirty="0" err="1" smtClean="0">
                    <a:solidFill>
                      <a:srgbClr val="7030A0"/>
                    </a:solidFill>
                  </a:rPr>
                  <a:t>adjointable</a:t>
                </a:r>
                <a:r>
                  <a:rPr lang="en-US" sz="3600" dirty="0" smtClean="0">
                    <a:solidFill>
                      <a:srgbClr val="7030A0"/>
                    </a:solidFill>
                  </a:rPr>
                  <a:t> operators </a:t>
                </a:r>
                <a:endParaRPr lang="en-US" sz="3600" i="1" dirty="0" smtClean="0">
                  <a:solidFill>
                    <a:srgbClr val="7030A0"/>
                  </a:solidFill>
                  <a:latin typeface="Cambria Math" panose="02040503050406030204" pitchFamily="18" charset="0"/>
                  <a:ea typeface="Cambria Math" panose="02040503050406030204" pitchFamily="18" charset="0"/>
                </a:endParaRPr>
              </a:p>
              <a:p>
                <a14:m>
                  <m:oMath xmlns:m="http://schemas.openxmlformats.org/officeDocument/2006/math">
                    <m:r>
                      <a:rPr lang="en-US" sz="3600" i="1" smtClean="0">
                        <a:solidFill>
                          <a:srgbClr val="7030A0"/>
                        </a:solidFill>
                        <a:latin typeface="Cambria Math" panose="02040503050406030204" pitchFamily="18" charset="0"/>
                        <a:ea typeface="Cambria Math" panose="02040503050406030204" pitchFamily="18" charset="0"/>
                      </a:rPr>
                      <m:t>𝔅</m:t>
                    </m:r>
                  </m:oMath>
                </a14:m>
                <a:r>
                  <a:rPr lang="en-US" sz="3600" dirty="0" smtClean="0">
                    <a:solidFill>
                      <a:srgbClr val="7030A0"/>
                    </a:solidFill>
                  </a:rPr>
                  <a:t> are another C* algebra. </a:t>
                </a:r>
                <a:endParaRPr lang="en-US" sz="3600" dirty="0">
                  <a:solidFill>
                    <a:srgbClr val="7030A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948260" y="2947628"/>
                <a:ext cx="5448024" cy="1200329"/>
              </a:xfrm>
              <a:prstGeom prst="rect">
                <a:avLst/>
              </a:prstGeom>
              <a:blipFill rotWithShape="0">
                <a:blip r:embed="rId8"/>
                <a:stretch>
                  <a:fillRect l="-3471" t="-7653" b="-18878"/>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CD9D29B0-BEC8-4D3C-8B11-487DD25536DB}" type="slidenum">
              <a:rPr lang="en-US" smtClean="0"/>
              <a:t>9</a:t>
            </a:fld>
            <a:endParaRPr lang="en-US"/>
          </a:p>
        </p:txBody>
      </p:sp>
    </p:spTree>
    <p:extLst>
      <p:ext uri="{BB962C8B-B14F-4D97-AF65-F5344CB8AC3E}">
        <p14:creationId xmlns:p14="http://schemas.microsoft.com/office/powerpoint/2010/main" val="69163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123.7346"/>
  <p:tag name="ORIGINALWIDTH" val="1985.00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BR(\varphi, T, \omega)(m)&#10;= {\rm Tr}_{\CH_A} \rho_{A} \varphi(P_T(m)) &#10;$&#10;&#10;&#10;&#10;\end{document}"/>
  <p:tag name="IGUANATEXSIZE" val="30"/>
  <p:tag name="IGUANATEXCURSOR" val="2562"/>
  <p:tag name="TRANSPARENCY" val="True"/>
  <p:tag name="FILENAME" val=""/>
  <p:tag name="INPUTTYPE" val="0"/>
  <p:tag name="LATEXENGINEID" val="0"/>
  <p:tag name="TEMPFOLDER" val="c:\temp\"/>
</p:tagLst>
</file>

<file path=ppt/tags/tag10.xml><?xml version="1.0" encoding="utf-8"?>
<p:tagLst xmlns:a="http://schemas.openxmlformats.org/drawingml/2006/main" xmlns:r="http://schemas.openxmlformats.org/officeDocument/2006/relationships" xmlns:p="http://schemas.openxmlformats.org/presentationml/2006/main">
  <p:tag name="ORIGINALHEIGHT" val="123.7346"/>
  <p:tag name="ORIGINALWIDTH" val="821.147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E = {\rm Mat}_{b\times a}(\IC)&#10;$&#10;&#10;&#10;&#10;\end{document}"/>
  <p:tag name="IGUANATEXSIZE" val="35"/>
  <p:tag name="IGUANATEXCURSOR" val="2541"/>
  <p:tag name="TRANSPARENCY" val="True"/>
  <p:tag name="FILENAME" val=""/>
  <p:tag name="INPUTTYPE" val="0"/>
  <p:tag name="LATEXENGINEID" val="0"/>
  <p:tag name="TEMPFOLDER" val="c:\temp\"/>
</p:tagLst>
</file>

<file path=ppt/tags/tag100.xml><?xml version="1.0" encoding="utf-8"?>
<p:tagLst xmlns:a="http://schemas.openxmlformats.org/drawingml/2006/main" xmlns:r="http://schemas.openxmlformats.org/officeDocument/2006/relationships" xmlns:p="http://schemas.openxmlformats.org/presentationml/2006/main">
  <p:tag name="ORIGINALHEIGHT" val="149.2313"/>
  <p:tag name="ORIGINALWIDTH" val="1185.60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ineGreen} &#10;F(\nabla^{B,x_0}) = F(\nabla^{B,x_0'}) $&#10;&#10;&#10;&#10;\end{document}"/>
  <p:tag name="IGUANATEXSIZE" val="35"/>
  <p:tag name="IGUANATEXCURSOR" val="2539"/>
  <p:tag name="TRANSPARENCY" val="True"/>
  <p:tag name="FILENAME" val=""/>
  <p:tag name="INPUTTYPE" val="0"/>
  <p:tag name="LATEXENGINEID" val="0"/>
  <p:tag name="TEMPFOLDER" val="c:\temp\"/>
</p:tagLst>
</file>

<file path=ppt/tags/tag101.xml><?xml version="1.0" encoding="utf-8"?>
<p:tagLst xmlns:a="http://schemas.openxmlformats.org/drawingml/2006/main" xmlns:r="http://schemas.openxmlformats.org/officeDocument/2006/relationships" xmlns:p="http://schemas.openxmlformats.org/presentationml/2006/main">
  <p:tag name="ORIGINALHEIGHT" val="129.7338"/>
  <p:tag name="ORIGINALWIDTH" val="1559.05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 \CF_{\bar k } = &#10;\Theta(E_f - H_{\bar k}) \cdot \CH_{\bar k}\subset &#10;\CH_{\bar k} $&#10;&#10;&#10;&#10;\end{document}"/>
  <p:tag name="IGUANATEXSIZE" val="40"/>
  <p:tag name="IGUANATEXCURSOR" val="2579"/>
  <p:tag name="TRANSPARENCY" val="True"/>
  <p:tag name="FILENAME" val=""/>
  <p:tag name="INPUTTYPE" val="0"/>
  <p:tag name="LATEXENGINEID" val="0"/>
  <p:tag name="TEMPFOLDER" val="c:\temp\"/>
</p:tagLst>
</file>

<file path=ppt/tags/tag102.xml><?xml version="1.0" encoding="utf-8"?>
<p:tagLst xmlns:a="http://schemas.openxmlformats.org/drawingml/2006/main" xmlns:r="http://schemas.openxmlformats.org/officeDocument/2006/relationships" xmlns:p="http://schemas.openxmlformats.org/presentationml/2006/main">
  <p:tag name="ORIGINALHEIGHT" val="109.4863"/>
  <p:tag name="ORIGINALWIDTH" val="306.711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 \nabla^{\CH,x_0} $&#10;&#10;&#10;&#10;\end{document}"/>
  <p:tag name="IGUANATEXSIZE" val="40"/>
  <p:tag name="IGUANATEXCURSOR" val="2553"/>
  <p:tag name="TRANSPARENCY" val="True"/>
  <p:tag name="FILENAME" val=""/>
  <p:tag name="INPUTTYPE" val="0"/>
  <p:tag name="LATEXENGINEID" val="0"/>
  <p:tag name="TEMPFOLDER" val="c:\temp\"/>
</p:tagLst>
</file>

<file path=ppt/tags/tag103.xml><?xml version="1.0" encoding="utf-8"?>
<p:tagLst xmlns:a="http://schemas.openxmlformats.org/drawingml/2006/main" xmlns:r="http://schemas.openxmlformats.org/officeDocument/2006/relationships" xmlns:p="http://schemas.openxmlformats.org/presentationml/2006/main">
  <p:tag name="ORIGINALHEIGHT" val="122.9846"/>
  <p:tag name="ORIGINALWIDTH" val="1047.61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nabla^{\CH,x_0} - \nabla^{\CH,x_0'}  = \alpha $&#10;&#10;&#10;&#10;\end{document}"/>
  <p:tag name="IGUANATEXSIZE" val="40"/>
  <p:tag name="IGUANATEXCURSOR" val="2567"/>
  <p:tag name="TRANSPARENCY" val="True"/>
  <p:tag name="FILENAME" val=""/>
  <p:tag name="INPUTTYPE" val="0"/>
  <p:tag name="LATEXENGINEID" val="0"/>
  <p:tag name="TEMPFOLDER" val="c:\temp\"/>
</p:tagLst>
</file>

<file path=ppt/tags/tag104.xml><?xml version="1.0" encoding="utf-8"?>
<p:tagLst xmlns:a="http://schemas.openxmlformats.org/drawingml/2006/main" xmlns:r="http://schemas.openxmlformats.org/officeDocument/2006/relationships" xmlns:p="http://schemas.openxmlformats.org/presentationml/2006/main">
  <p:tag name="ORIGINALHEIGHT" val="125.9843"/>
  <p:tag name="ORIGINALWIDTH" val="1476.5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alpha = &#10;2\pi \I ~ dk \cdot ( x_0 - x_0' )\otimes &#10;\textbf{\rm 1}_{\CH} $&#10;&#10;&#10;&#10;\end{document}"/>
  <p:tag name="IGUANATEXSIZE" val="40"/>
  <p:tag name="IGUANATEXCURSOR" val="2608"/>
  <p:tag name="TRANSPARENCY" val="True"/>
  <p:tag name="FILENAME" val=""/>
  <p:tag name="INPUTTYPE" val="0"/>
  <p:tag name="LATEXENGINEID" val="0"/>
  <p:tag name="TEMPFOLDER" val="c:\temp\"/>
</p:tagLst>
</file>

<file path=ppt/tags/tag105.xml><?xml version="1.0" encoding="utf-8"?>
<p:tagLst xmlns:a="http://schemas.openxmlformats.org/drawingml/2006/main" xmlns:r="http://schemas.openxmlformats.org/officeDocument/2006/relationships" xmlns:p="http://schemas.openxmlformats.org/presentationml/2006/main">
  <p:tag name="ORIGINALHEIGHT" val="152.2309"/>
  <p:tag name="ORIGINALWIDTH" val="1565.05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si_{n,\bar k}(x+R) = e^{2\pi \I &#10; k \cdot R} \psi_{n,\bar k}(x) $&#10;&#10;&#10;&#10;\end{document}"/>
  <p:tag name="IGUANATEXSIZE" val="40"/>
  <p:tag name="IGUANATEXCURSOR" val="2580"/>
  <p:tag name="TRANSPARENCY" val="True"/>
  <p:tag name="FILENAME" val=""/>
  <p:tag name="INPUTTYPE" val="0"/>
  <p:tag name="LATEXENGINEID" val="0"/>
  <p:tag name="TEMPFOLDER" val="c:\temp\"/>
</p:tagLst>
</file>

<file path=ppt/tags/tag106.xml><?xml version="1.0" encoding="utf-8"?>
<p:tagLst xmlns:a="http://schemas.openxmlformats.org/drawingml/2006/main" xmlns:r="http://schemas.openxmlformats.org/officeDocument/2006/relationships" xmlns:p="http://schemas.openxmlformats.org/presentationml/2006/main">
  <p:tag name="ORIGINALHEIGHT" val="90.73866"/>
  <p:tag name="ORIGINALWIDTH" val="311.96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n\in \IN  $&#10;&#10;&#10;&#10;\end{document}"/>
  <p:tag name="IGUANATEXSIZE" val="40"/>
  <p:tag name="IGUANATEXCURSOR" val="2543"/>
  <p:tag name="TRANSPARENCY" val="True"/>
  <p:tag name="FILENAME" val=""/>
  <p:tag name="INPUTTYPE" val="0"/>
  <p:tag name="LATEXENGINEID" val="0"/>
  <p:tag name="TEMPFOLDER" val="c:\temp\"/>
</p:tagLst>
</file>

<file path=ppt/tags/tag107.xml><?xml version="1.0" encoding="utf-8"?>
<p:tagLst xmlns:a="http://schemas.openxmlformats.org/drawingml/2006/main" xmlns:r="http://schemas.openxmlformats.org/officeDocument/2006/relationships" xmlns:p="http://schemas.openxmlformats.org/presentationml/2006/main">
  <p:tag name="ORIGINALHEIGHT" val="116.2354"/>
  <p:tag name="ORIGINALWIDTH" val="152.230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CH_{\bar k} $&#10;&#10;&#10;&#10;\end{document}"/>
  <p:tag name="IGUANATEXSIZE" val="40"/>
  <p:tag name="IGUANATEXCURSOR" val="2549"/>
  <p:tag name="TRANSPARENCY" val="True"/>
  <p:tag name="FILENAME" val=""/>
  <p:tag name="INPUTTYPE" val="0"/>
  <p:tag name="LATEXENGINEID" val="0"/>
  <p:tag name="TEMPFOLDER" val="c:\temp\"/>
</p:tagLst>
</file>

<file path=ppt/tags/tag108.xml><?xml version="1.0" encoding="utf-8"?>
<p:tagLst xmlns:a="http://schemas.openxmlformats.org/drawingml/2006/main" xmlns:r="http://schemas.openxmlformats.org/officeDocument/2006/relationships" xmlns:p="http://schemas.openxmlformats.org/presentationml/2006/main">
  <p:tag name="ORIGINALHEIGHT" val="128.2339"/>
  <p:tag name="ORIGINALWIDTH" val="1223.84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 L^\vee \subset \CK \cong (\IR^n)^\vee \cong \IR^n $&#10;&#10;&#10;&#10;\end{document}"/>
  <p:tag name="IGUANATEXSIZE" val="40"/>
  <p:tag name="IGUANATEXCURSOR" val="2587"/>
  <p:tag name="TRANSPARENCY" val="True"/>
  <p:tag name="FILENAME" val=""/>
  <p:tag name="INPUTTYPE" val="0"/>
  <p:tag name="LATEXENGINEID" val="0"/>
  <p:tag name="TEMPFOLDER" val="c:\temp\"/>
</p:tagLst>
</file>

<file path=ppt/tags/tag109.xml><?xml version="1.0" encoding="utf-8"?>
<p:tagLst xmlns:a="http://schemas.openxmlformats.org/drawingml/2006/main" xmlns:r="http://schemas.openxmlformats.org/officeDocument/2006/relationships" xmlns:p="http://schemas.openxmlformats.org/presentationml/2006/main">
  <p:tag name="ORIGINALHEIGHT" val="128.2339"/>
  <p:tag name="ORIGINALWIDTH" val="631.421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 T^\vee = \CK/L^\vee $&#10;&#10;&#10;&#10;\end{document}"/>
  <p:tag name="IGUANATEXSIZE" val="40"/>
  <p:tag name="IGUANATEXCURSOR" val="2534"/>
  <p:tag name="TRANSPARENCY" val="True"/>
  <p:tag name="FILENAME" val=""/>
  <p:tag name="INPUTTYPE" val="0"/>
  <p:tag name="LATEXENGINEID" val="0"/>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04.9868"/>
  <p:tag name="ORIGINALWIDTH" val="883.389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 \CH_{\rm Bob} \otimes \CH_{\rm Alice}&#10;$&#10;&#10;&#10;&#10;\end{document}"/>
  <p:tag name="IGUANATEXSIZE" val="35"/>
  <p:tag name="IGUANATEXCURSOR" val="2535"/>
  <p:tag name="TRANSPARENCY" val="True"/>
  <p:tag name="FILENAME" val=""/>
  <p:tag name="INPUTTYPE" val="0"/>
  <p:tag name="LATEXENGINEID" val="0"/>
  <p:tag name="TEMPFOLDER" val="c:\temp\"/>
</p:tagLst>
</file>

<file path=ppt/tags/tag110.xml><?xml version="1.0" encoding="utf-8"?>
<p:tagLst xmlns:a="http://schemas.openxmlformats.org/drawingml/2006/main" xmlns:r="http://schemas.openxmlformats.org/officeDocument/2006/relationships" xmlns:p="http://schemas.openxmlformats.org/presentationml/2006/main">
  <p:tag name="ORIGINALHEIGHT" val="111.7361"/>
  <p:tag name="ORIGINALWIDTH" val="169.478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 \bar k \in  $&#10;&#10;&#10;&#10;\end{document}"/>
  <p:tag name="IGUANATEXSIZE" val="40"/>
  <p:tag name="IGUANATEXCURSOR" val="2549"/>
  <p:tag name="TRANSPARENCY" val="True"/>
  <p:tag name="FILENAME" val=""/>
  <p:tag name="INPUTTYPE" val="0"/>
  <p:tag name="LATEXENGINEID" val="0"/>
  <p:tag name="TEMPFOLDER" val="c:\temp\"/>
</p:tagLst>
</file>

<file path=ppt/tags/tag111.xml><?xml version="1.0" encoding="utf-8"?>
<p:tagLst xmlns:a="http://schemas.openxmlformats.org/drawingml/2006/main" xmlns:r="http://schemas.openxmlformats.org/officeDocument/2006/relationships" xmlns:p="http://schemas.openxmlformats.org/presentationml/2006/main">
  <p:tag name="ORIGINALHEIGHT" val="135.7331"/>
  <p:tag name="ORIGINALWIDTH" val="849.643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 \chi_{\bar k}(R) = e^{2\pi \I  k \cdot R }&#10; $&#10;&#10;&#10;&#10;\end{document}"/>
  <p:tag name="IGUANATEXSIZE" val="40"/>
  <p:tag name="IGUANATEXCURSOR" val="2579"/>
  <p:tag name="TRANSPARENCY" val="True"/>
  <p:tag name="FILENAME" val=""/>
  <p:tag name="INPUTTYPE" val="0"/>
  <p:tag name="LATEXENGINEID" val="0"/>
  <p:tag name="TEMPFOLDER" val="c:\temp\"/>
</p:tagLst>
</file>

<file path=ppt/tags/tag112.xml><?xml version="1.0" encoding="utf-8"?>
<p:tagLst xmlns:a="http://schemas.openxmlformats.org/drawingml/2006/main" xmlns:r="http://schemas.openxmlformats.org/officeDocument/2006/relationships" xmlns:p="http://schemas.openxmlformats.org/presentationml/2006/main">
  <p:tag name="ORIGINALHEIGHT" val="89.98874"/>
  <p:tag name="ORIGINALWIDTH" val="323.209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 R\in L&#10; $&#10;&#10;&#10;&#10;\end{document}"/>
  <p:tag name="IGUANATEXSIZE" val="40"/>
  <p:tag name="IGUANATEXCURSOR" val="2534"/>
  <p:tag name="TRANSPARENCY" val="True"/>
  <p:tag name="FILENAME" val=""/>
  <p:tag name="INPUTTYPE" val="0"/>
  <p:tag name="LATEXENGINEID" val="0"/>
  <p:tag name="TEMPFOLDER" val="c:\temp\"/>
</p:tagLst>
</file>

<file path=ppt/tags/tag113.xml><?xml version="1.0" encoding="utf-8"?>
<p:tagLst xmlns:a="http://schemas.openxmlformats.org/drawingml/2006/main" xmlns:r="http://schemas.openxmlformats.org/officeDocument/2006/relationships" xmlns:p="http://schemas.openxmlformats.org/presentationml/2006/main">
  <p:tag name="ORIGINALHEIGHT" val="92.98835"/>
  <p:tag name="ORIGINALWIDTH" val="405.699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subset \IA^n $&#10;&#10;&#10;&#10;\end{document}"/>
  <p:tag name="IGUANATEXSIZE" val="40"/>
  <p:tag name="IGUANATEXCURSOR" val="2536"/>
  <p:tag name="TRANSPARENCY" val="True"/>
  <p:tag name="FILENAME" val=""/>
  <p:tag name="INPUTTYPE" val="0"/>
  <p:tag name="LATEXENGINEID" val="0"/>
  <p:tag name="TEMPFOLDER" val="c:\temp\"/>
</p:tagLst>
</file>

<file path=ppt/tags/tag114.xml><?xml version="1.0" encoding="utf-8"?>
<p:tagLst xmlns:a="http://schemas.openxmlformats.org/drawingml/2006/main" xmlns:r="http://schemas.openxmlformats.org/officeDocument/2006/relationships" xmlns:p="http://schemas.openxmlformats.org/presentationml/2006/main">
  <p:tag name="ORIGINALHEIGHT" val="90.73866"/>
  <p:tag name="ORIGINALWIDTH" val="393.70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L\subset \IR^n $&#10;&#10;&#10;&#10;\end{document}"/>
  <p:tag name="IGUANATEXSIZE" val="40"/>
  <p:tag name="IGUANATEXCURSOR" val="2534"/>
  <p:tag name="TRANSPARENCY" val="True"/>
  <p:tag name="FILENAME" val=""/>
  <p:tag name="INPUTTYPE" val="0"/>
  <p:tag name="LATEXENGINEID" val="0"/>
  <p:tag name="TEMPFOLDER" val="c:\temp\"/>
</p:tagLst>
</file>

<file path=ppt/tags/tag115.xml><?xml version="1.0" encoding="utf-8"?>
<p:tagLst xmlns:a="http://schemas.openxmlformats.org/drawingml/2006/main" xmlns:r="http://schemas.openxmlformats.org/officeDocument/2006/relationships" xmlns:p="http://schemas.openxmlformats.org/presentationml/2006/main">
  <p:tag name="ORIGINALHEIGHT" val="105.7368"/>
  <p:tag name="ORIGINALWIDTH" val="685.414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H = X \times \CH_0 $&#10;&#10;&#10;&#10;\end{document}"/>
  <p:tag name="IGUANATEXSIZE" val="40"/>
  <p:tag name="IGUANATEXCURSOR" val="2555"/>
  <p:tag name="TRANSPARENCY" val="True"/>
  <p:tag name="FILENAME" val=""/>
  <p:tag name="INPUTTYPE" val="0"/>
  <p:tag name="LATEXENGINEID" val="0"/>
  <p:tag name="TEMPFOLDER" val="c:\temp\"/>
</p:tagLst>
</file>

<file path=ppt/tags/tag116.xml><?xml version="1.0" encoding="utf-8"?>
<p:tagLst xmlns:a="http://schemas.openxmlformats.org/drawingml/2006/main" xmlns:r="http://schemas.openxmlformats.org/officeDocument/2006/relationships" xmlns:p="http://schemas.openxmlformats.org/presentationml/2006/main">
  <p:tag name="ORIGINALHEIGHT" val="156.7304"/>
  <p:tag name="ORIGINALWIDTH" val="1257.59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nabla^{\CH} \psi(x) = dx^\mu &#10;\frac{\p}{\p x^\mu} \psi(x) $&#10;&#10;&#10;&#10;\end{document}"/>
  <p:tag name="IGUANATEXSIZE" val="40"/>
  <p:tag name="IGUANATEXCURSOR" val="2555"/>
  <p:tag name="TRANSPARENCY" val="True"/>
  <p:tag name="FILENAME" val=""/>
  <p:tag name="INPUTTYPE" val="0"/>
  <p:tag name="LATEXENGINEID" val="0"/>
  <p:tag name="TEMPFOLDER" val="c:\temp\"/>
</p:tagLst>
</file>

<file path=ppt/tags/tag117.xml><?xml version="1.0" encoding="utf-8"?>
<p:tagLst xmlns:a="http://schemas.openxmlformats.org/drawingml/2006/main" xmlns:r="http://schemas.openxmlformats.org/officeDocument/2006/relationships" xmlns:p="http://schemas.openxmlformats.org/presentationml/2006/main">
  <p:tag name="ORIGINALHEIGHT" val="163.4795"/>
  <p:tag name="ORIGINALWIDTH" val="1016.87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vec A^{\rm Berry} = \langle \psi \vert&#10;\vec \nabla_{\vec R} \vert \psi \rangle $&#10;&#10;&#10;&#10;\end{document}"/>
  <p:tag name="IGUANATEXSIZE" val="40"/>
  <p:tag name="IGUANATEXCURSOR" val="2542"/>
  <p:tag name="TRANSPARENCY" val="True"/>
  <p:tag name="FILENAME" val=""/>
  <p:tag name="INPUTTYPE" val="0"/>
  <p:tag name="LATEXENGINEID" val="0"/>
  <p:tag name="TEMPFOLDER" val="c:\temp\"/>
</p:tagLst>
</file>

<file path=ppt/tags/tag118.xml><?xml version="1.0" encoding="utf-8"?>
<p:tagLst xmlns:a="http://schemas.openxmlformats.org/drawingml/2006/main" xmlns:r="http://schemas.openxmlformats.org/officeDocument/2006/relationships" xmlns:p="http://schemas.openxmlformats.org/presentationml/2006/main">
  <p:tag name="ORIGINALHEIGHT" val="109.4863"/>
  <p:tag name="ORIGINALWIDTH" val="953.130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nabla^B := P \circ \nabla^{\CH} \circ \iota   $&#10;&#10;&#10;&#10;\end{document}"/>
  <p:tag name="IGUANATEXSIZE" val="40"/>
  <p:tag name="IGUANATEXCURSOR" val="2545"/>
  <p:tag name="TRANSPARENCY" val="True"/>
  <p:tag name="FILENAME" val=""/>
  <p:tag name="INPUTTYPE" val="0"/>
  <p:tag name="LATEXENGINEID" val="0"/>
  <p:tag name="TEMPFOLDER" val="c:\temp\"/>
</p:tagLst>
</file>

<file path=ppt/tags/tag119.xml><?xml version="1.0" encoding="utf-8"?>
<p:tagLst xmlns:a="http://schemas.openxmlformats.org/drawingml/2006/main" xmlns:r="http://schemas.openxmlformats.org/officeDocument/2006/relationships" xmlns:p="http://schemas.openxmlformats.org/presentationml/2006/main">
  <p:tag name="ORIGINALHEIGHT" val="129.7338"/>
  <p:tag name="ORIGINALWIDTH" val="1178.85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 P(x) = \Theta(E_{\rm gap} - H_x) $&#10;&#10;&#10;&#10;\end{document}"/>
  <p:tag name="IGUANATEXSIZE" val="40"/>
  <p:tag name="IGUANATEXCURSOR" val="2571"/>
  <p:tag name="TRANSPARENCY" val="True"/>
  <p:tag name="FILENAME" val=""/>
  <p:tag name="INPUTTYPE" val="0"/>
  <p:tag name="LATEXENGINEID" val="0"/>
  <p:tag name="TEMPFOLDER" val="c:\temp\"/>
</p:tagLst>
</file>

<file path=ppt/tags/tag12.xml><?xml version="1.0" encoding="utf-8"?>
<p:tagLst xmlns:a="http://schemas.openxmlformats.org/drawingml/2006/main" xmlns:r="http://schemas.openxmlformats.org/officeDocument/2006/relationships" xmlns:p="http://schemas.openxmlformats.org/presentationml/2006/main">
  <p:tag name="ORIGINALHEIGHT" val="115.4856"/>
  <p:tag name="ORIGINALWIDTH" val="557.180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 \IC^b \otimes \IC^a&#10;$&#10;&#10;&#10;&#10;\end{document}"/>
  <p:tag name="IGUANATEXSIZE" val="35"/>
  <p:tag name="IGUANATEXCURSOR" val="2558"/>
  <p:tag name="TRANSPARENCY" val="True"/>
  <p:tag name="FILENAME" val=""/>
  <p:tag name="INPUTTYPE" val="0"/>
  <p:tag name="LATEXENGINEID" val="0"/>
  <p:tag name="TEMPFOLDER" val="c:\temp\"/>
</p:tagLst>
</file>

<file path=ppt/tags/tag120.xml><?xml version="1.0" encoding="utf-8"?>
<p:tagLst xmlns:a="http://schemas.openxmlformats.org/drawingml/2006/main" xmlns:r="http://schemas.openxmlformats.org/officeDocument/2006/relationships" xmlns:p="http://schemas.openxmlformats.org/presentationml/2006/main">
  <p:tag name="ORIGINALHEIGHT" val="129.7338"/>
  <p:tag name="ORIGINALWIDTH" val="1204.3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10; E_{\rm gap} \notin \cup_{x\in X} {\rm Spec}(H_x)$&#10;&#10;&#10;&#10;\end{document}"/>
  <p:tag name="IGUANATEXSIZE" val="40"/>
  <p:tag name="IGUANATEXCURSOR" val="2533"/>
  <p:tag name="TRANSPARENCY" val="True"/>
  <p:tag name="FILENAME" val=""/>
  <p:tag name="INPUTTYPE" val="0"/>
  <p:tag name="LATEXENGINEID" val="0"/>
  <p:tag name="TEMPFOLDER" val="c:\temp\"/>
</p:tagLst>
</file>

<file path=ppt/tags/tag121.xml><?xml version="1.0" encoding="utf-8"?>
<p:tagLst xmlns:a="http://schemas.openxmlformats.org/drawingml/2006/main" xmlns:r="http://schemas.openxmlformats.org/officeDocument/2006/relationships" xmlns:p="http://schemas.openxmlformats.org/presentationml/2006/main">
  <p:tag name="ORIGINALHEIGHT" val="109.4863"/>
  <p:tag name="ORIGINALWIDTH" val="178.477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 \nabla^{\CH} $&#10;&#10;&#10;&#10;\end{document}"/>
  <p:tag name="IGUANATEXSIZE" val="40"/>
  <p:tag name="IGUANATEXCURSOR" val="2534"/>
  <p:tag name="TRANSPARENCY" val="True"/>
  <p:tag name="FILENAME" val=""/>
  <p:tag name="INPUTTYPE" val="0"/>
  <p:tag name="LATEXENGINEID" val="0"/>
  <p:tag name="TEMPFOLDER" val="c:\temp\"/>
</p:tagLst>
</file>

<file path=ppt/tags/tag122.xml><?xml version="1.0" encoding="utf-8"?>
<p:tagLst xmlns:a="http://schemas.openxmlformats.org/drawingml/2006/main" xmlns:r="http://schemas.openxmlformats.org/officeDocument/2006/relationships" xmlns:p="http://schemas.openxmlformats.org/presentationml/2006/main">
  <p:tag name="ORIGINALHEIGHT" val="123.7346"/>
  <p:tag name="ORIGINALWIDTH" val="878.140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 \iota: \Gamma(\CV) \hookrightarrow \Gamma(\CH)   $&#10;&#10;&#10;&#10;\end{document}"/>
  <p:tag name="IGUANATEXSIZE" val="40"/>
  <p:tag name="IGUANATEXCURSOR" val="2555"/>
  <p:tag name="TRANSPARENCY" val="True"/>
  <p:tag name="FILENAME" val=""/>
  <p:tag name="INPUTTYPE" val="0"/>
  <p:tag name="LATEXENGINEID" val="0"/>
  <p:tag name="TEMPFOLDER" val="c:\temp\"/>
</p:tagLst>
</file>

<file path=ppt/tags/tag123.xml><?xml version="1.0" encoding="utf-8"?>
<p:tagLst xmlns:a="http://schemas.openxmlformats.org/drawingml/2006/main" xmlns:r="http://schemas.openxmlformats.org/officeDocument/2006/relationships" xmlns:p="http://schemas.openxmlformats.org/presentationml/2006/main">
  <p:tag name="ORIGINALHEIGHT" val="123.7346"/>
  <p:tag name="ORIGINALWIDTH" val="881.889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x): \CH_x \rightarrow \CH_x $&#10;&#10;&#10;&#10;\end{document}"/>
  <p:tag name="IGUANATEXSIZE" val="40"/>
  <p:tag name="IGUANATEXCURSOR" val="2534"/>
  <p:tag name="TRANSPARENCY" val="True"/>
  <p:tag name="FILENAME" val=""/>
  <p:tag name="INPUTTYPE" val="0"/>
  <p:tag name="LATEXENGINEID" val="0"/>
  <p:tag name="TEMPFOLDER" val="c:\temp\"/>
</p:tagLst>
</file>

<file path=ppt/tags/tag124.xml><?xml version="1.0" encoding="utf-8"?>
<p:tagLst xmlns:a="http://schemas.openxmlformats.org/drawingml/2006/main" xmlns:r="http://schemas.openxmlformats.org/officeDocument/2006/relationships" xmlns:p="http://schemas.openxmlformats.org/presentationml/2006/main">
  <p:tag name="ORIGINALHEIGHT" val="124.4844"/>
  <p:tag name="ORIGINALWIDTH" val="2243.71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ineGreen} \Gamma(\CV): = \{ \psi(x) \vert P(x) &#10;\psi(x) = \psi(x) \}  \subset&#10; \Gamma(\CH)  $&#10;&#10;&#10;&#10;\end{document}"/>
  <p:tag name="IGUANATEXSIZE" val="38"/>
  <p:tag name="IGUANATEXCURSOR" val="2539"/>
  <p:tag name="TRANSPARENCY" val="True"/>
  <p:tag name="FILENAME" val=""/>
  <p:tag name="INPUTTYPE" val="0"/>
  <p:tag name="LATEXENGINEID" val="0"/>
  <p:tag name="TEMPFOLDER" val="c:\temp\"/>
</p:tagLst>
</file>

<file path=ppt/tags/tag125.xml><?xml version="1.0" encoding="utf-8"?>
<p:tagLst xmlns:a="http://schemas.openxmlformats.org/drawingml/2006/main" xmlns:r="http://schemas.openxmlformats.org/officeDocument/2006/relationships" xmlns:p="http://schemas.openxmlformats.org/presentationml/2006/main">
  <p:tag name="ORIGINALHEIGHT" val="149.9813"/>
  <p:tag name="ORIGINALWIDTH" val="1041.6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hat x) = \half( 1  + \hat x \cdot &#10;\vec \sigma)  $&#10;&#10;&#10;&#10;\end{document}"/>
  <p:tag name="IGUANATEXSIZE" val="40"/>
  <p:tag name="IGUANATEXCURSOR" val="2543"/>
  <p:tag name="TRANSPARENCY" val="True"/>
  <p:tag name="FILENAME" val=""/>
  <p:tag name="INPUTTYPE" val="0"/>
  <p:tag name="LATEXENGINEID" val="0"/>
  <p:tag name="TEMPFOLDER" val="c:\temp\"/>
</p:tagLst>
</file>

<file path=ppt/tags/tag126.xml><?xml version="1.0" encoding="utf-8"?>
<p:tagLst xmlns:a="http://schemas.openxmlformats.org/drawingml/2006/main" xmlns:r="http://schemas.openxmlformats.org/officeDocument/2006/relationships" xmlns:p="http://schemas.openxmlformats.org/presentationml/2006/main">
  <p:tag name="ORIGINALHEIGHT" val="91.48859"/>
  <p:tag name="ORIGINALWIDTH" val="97.48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H&#10;$&#10;&#10;&#10;&#10;\end{document}"/>
  <p:tag name="IGUANATEXSIZE" val="30"/>
  <p:tag name="IGUANATEXCURSOR" val="2530"/>
  <p:tag name="TRANSPARENCY" val="True"/>
  <p:tag name="FILENAME" val=""/>
  <p:tag name="INPUTTYPE" val="0"/>
  <p:tag name="LATEXENGINEID" val="0"/>
  <p:tag name="TEMPFOLDER" val="c:\temp\"/>
</p:tagLst>
</file>

<file path=ppt/tags/tag127.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10;$&#10;&#10;&#10;&#10;\end{document}"/>
  <p:tag name="IGUANATEXSIZE" val="30"/>
  <p:tag name="IGUANATEXCURSOR" val="2539"/>
  <p:tag name="TRANSPARENCY" val="True"/>
  <p:tag name="FILENAME" val=""/>
  <p:tag name="INPUTTYPE" val="0"/>
  <p:tag name="LATEXENGINEID" val="0"/>
  <p:tag name="TEMPFOLDER" val="c:\temp\"/>
</p:tagLst>
</file>

<file path=ppt/tags/tag128.xml><?xml version="1.0" encoding="utf-8"?>
<p:tagLst xmlns:a="http://schemas.openxmlformats.org/drawingml/2006/main" xmlns:r="http://schemas.openxmlformats.org/officeDocument/2006/relationships" xmlns:p="http://schemas.openxmlformats.org/presentationml/2006/main">
  <p:tag name="ORIGINALHEIGHT" val="84.73937"/>
  <p:tag name="ORIGINALWIDTH" val="103.487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X&#10;$&#10;&#10;&#10;&#10;\end{document}"/>
  <p:tag name="IGUANATEXSIZE" val="30"/>
  <p:tag name="IGUANATEXCURSOR" val="2538"/>
  <p:tag name="TRANSPARENCY" val="True"/>
  <p:tag name="FILENAME" val=""/>
  <p:tag name="INPUTTYPE" val="0"/>
  <p:tag name="LATEXENGINEID" val="0"/>
  <p:tag name="TEMPFOLDER" val="c:\temp\"/>
</p:tagLst>
</file>

<file path=ppt/tags/tag129.xml><?xml version="1.0" encoding="utf-8"?>
<p:tagLst xmlns:a="http://schemas.openxmlformats.org/drawingml/2006/main" xmlns:r="http://schemas.openxmlformats.org/officeDocument/2006/relationships" xmlns:p="http://schemas.openxmlformats.org/presentationml/2006/main">
  <p:tag name="ORIGINALHEIGHT" val="104.9868"/>
  <p:tag name="ORIGINALWIDTH" val="153.7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CH_x&#10;$&#10;&#10;&#10;&#10;\end{document}"/>
  <p:tag name="IGUANATEXSIZE" val="30"/>
  <p:tag name="IGUANATEXCURSOR" val="2543"/>
  <p:tag name="TRANSPARENCY" val="True"/>
  <p:tag name="FILENAME" val=""/>
  <p:tag name="INPUTTYPE" val="0"/>
  <p:tag name="LATEXENGINEID" val="0"/>
  <p:tag name="TEMPFOLDER" val="c:\temp\"/>
</p:tagLst>
</file>

<file path=ppt/tags/tag13.xml><?xml version="1.0" encoding="utf-8"?>
<p:tagLst xmlns:a="http://schemas.openxmlformats.org/drawingml/2006/main" xmlns:r="http://schemas.openxmlformats.org/officeDocument/2006/relationships" xmlns:p="http://schemas.openxmlformats.org/presentationml/2006/main">
  <p:tag name="ORIGINALHEIGHT" val="137.9828"/>
  <p:tag name="ORIGINALWIDTH" val="1981.25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BR: \CS^{\rm QMNA} \times \CO^{\rm QMNA}&#10; \times \CS(\fA)\to \CP &#10;$&#10;&#10;&#10;&#10;\end{document}"/>
  <p:tag name="IGUANATEXSIZE" val="40"/>
  <p:tag name="IGUANATEXCURSOR" val="2576"/>
  <p:tag name="TRANSPARENCY" val="True"/>
  <p:tag name="FILENAME" val=""/>
  <p:tag name="INPUTTYPE" val="0"/>
  <p:tag name="LATEXENGINEID" val="0"/>
  <p:tag name="TEMPFOLDER" val="c:\temp\"/>
</p:tagLst>
</file>

<file path=ppt/tags/tag130.xml><?xml version="1.0" encoding="utf-8"?>
<p:tagLst xmlns:a="http://schemas.openxmlformats.org/drawingml/2006/main" xmlns:r="http://schemas.openxmlformats.org/officeDocument/2006/relationships" xmlns:p="http://schemas.openxmlformats.org/presentationml/2006/main">
  <p:tag name="ORIGINALHEIGHT" val="56.24299"/>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x&#10;$&#10;&#10;&#10;&#10;\end{document}"/>
  <p:tag name="IGUANATEXSIZE" val="30"/>
  <p:tag name="IGUANATEXCURSOR" val="2539"/>
  <p:tag name="TRANSPARENCY" val="True"/>
  <p:tag name="FILENAME" val=""/>
  <p:tag name="INPUTTYPE" val="0"/>
  <p:tag name="LATEXENGINEID" val="0"/>
  <p:tag name="TEMPFOLDER" val="c:\temp\"/>
</p:tagLst>
</file>

<file path=ppt/tags/tag131.xml><?xml version="1.0" encoding="utf-8"?>
<p:tagLst xmlns:a="http://schemas.openxmlformats.org/drawingml/2006/main" xmlns:r="http://schemas.openxmlformats.org/officeDocument/2006/relationships" xmlns:p="http://schemas.openxmlformats.org/presentationml/2006/main">
  <p:tag name="ORIGINALHEIGHT" val="109.4863"/>
  <p:tag name="ORIGINALWIDTH" val="695.9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H = S^2 \times \IC^2 $&#10;&#10;&#10;&#10;\end{document}"/>
  <p:tag name="IGUANATEXSIZE" val="40"/>
  <p:tag name="IGUANATEXCURSOR" val="2558"/>
  <p:tag name="TRANSPARENCY" val="True"/>
  <p:tag name="FILENAME" val=""/>
  <p:tag name="INPUTTYPE" val="0"/>
  <p:tag name="LATEXENGINEID" val="0"/>
  <p:tag name="TEMPFOLDER" val="c:\temp\"/>
</p:tagLst>
</file>

<file path=ppt/tags/tag132.xml><?xml version="1.0" encoding="utf-8"?>
<p:tagLst xmlns:a="http://schemas.openxmlformats.org/drawingml/2006/main" xmlns:r="http://schemas.openxmlformats.org/officeDocument/2006/relationships" xmlns:p="http://schemas.openxmlformats.org/presentationml/2006/main">
  <p:tag name="ORIGINALHEIGHT" val="111.7361"/>
  <p:tag name="ORIGINALWIDTH" val="59.242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downarrow $&#10;&#10;&#10;&#10;\end{document}"/>
  <p:tag name="IGUANATEXSIZE" val="40"/>
  <p:tag name="IGUANATEXCURSOR" val="2545"/>
  <p:tag name="TRANSPARENCY" val="True"/>
  <p:tag name="FILENAME" val=""/>
  <p:tag name="INPUTTYPE" val="0"/>
  <p:tag name="LATEXENGINEID" val="0"/>
  <p:tag name="TEMPFOLDER" val="c:\temp\"/>
</p:tagLst>
</file>

<file path=ppt/tags/tag133.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 $&#10;&#10;&#10;&#10;\end{document}"/>
  <p:tag name="IGUANATEXSIZE" val="40"/>
  <p:tag name="IGUANATEXCURSOR" val="2538"/>
  <p:tag name="TRANSPARENCY" val="True"/>
  <p:tag name="FILENAME" val=""/>
  <p:tag name="INPUTTYPE" val="0"/>
  <p:tag name="LATEXENGINEID" val="0"/>
  <p:tag name="TEMPFOLDER" val="c:\temp\"/>
</p:tagLst>
</file>

<file path=ppt/tags/tag134.xml><?xml version="1.0" encoding="utf-8"?>
<p:tagLst xmlns:a="http://schemas.openxmlformats.org/drawingml/2006/main" xmlns:r="http://schemas.openxmlformats.org/officeDocument/2006/relationships" xmlns:p="http://schemas.openxmlformats.org/presentationml/2006/main">
  <p:tag name="ORIGINALHEIGHT" val="108.7364"/>
  <p:tag name="ORIGINALWIDTH" val="347.95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hat x \in S^2 $&#10;&#10;&#10;&#10;\end{document}"/>
  <p:tag name="IGUANATEXSIZE" val="40"/>
  <p:tag name="IGUANATEXCURSOR" val="2546"/>
  <p:tag name="TRANSPARENCY" val="True"/>
  <p:tag name="FILENAME" val=""/>
  <p:tag name="INPUTTYPE" val="0"/>
  <p:tag name="LATEXENGINEID" val="0"/>
  <p:tag name="TEMPFOLDER" val="c:\temp\"/>
</p:tagLst>
</file>

<file path=ppt/tags/tag135.xml><?xml version="1.0" encoding="utf-8"?>
<p:tagLst xmlns:a="http://schemas.openxmlformats.org/drawingml/2006/main" xmlns:r="http://schemas.openxmlformats.org/officeDocument/2006/relationships" xmlns:p="http://schemas.openxmlformats.org/presentationml/2006/main">
  <p:tag name="ORIGINALHEIGHT" val="133.4833"/>
  <p:tag name="ORIGINALWIDTH" val="974.128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nabla: \Gamma(\CV) \rightarrow \Omega^1(\CV)  $&#10;&#10;&#10;&#10;\end{document}"/>
  <p:tag name="IGUANATEXSIZE" val="40"/>
  <p:tag name="IGUANATEXCURSOR" val="2581"/>
  <p:tag name="TRANSPARENCY" val="True"/>
  <p:tag name="FILENAME" val=""/>
  <p:tag name="INPUTTYPE" val="0"/>
  <p:tag name="LATEXENGINEID" val="0"/>
  <p:tag name="TEMPFOLDER" val="c:\temp\"/>
</p:tagLst>
</file>

<file path=ppt/tags/tag136.xml><?xml version="1.0" encoding="utf-8"?>
<p:tagLst xmlns:a="http://schemas.openxmlformats.org/drawingml/2006/main" xmlns:r="http://schemas.openxmlformats.org/officeDocument/2006/relationships" xmlns:p="http://schemas.openxmlformats.org/presentationml/2006/main">
  <p:tag name="ORIGINALHEIGHT" val="123.7346"/>
  <p:tag name="ORIGINALWIDTH" val="1319.83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nabla (f \Psi) = df \otimes \Psi + f \nabla \Psi $&#10;&#10;&#10;&#10;\end{document}"/>
  <p:tag name="IGUANATEXSIZE" val="40"/>
  <p:tag name="IGUANATEXCURSOR" val="2584"/>
  <p:tag name="TRANSPARENCY" val="True"/>
  <p:tag name="FILENAME" val=""/>
  <p:tag name="INPUTTYPE" val="0"/>
  <p:tag name="LATEXENGINEID" val="0"/>
  <p:tag name="TEMPFOLDER" val="c:\temp\"/>
</p:tagLst>
</file>

<file path=ppt/tags/tag137.xml><?xml version="1.0" encoding="utf-8"?>
<p:tagLst xmlns:a="http://schemas.openxmlformats.org/drawingml/2006/main" xmlns:r="http://schemas.openxmlformats.org/officeDocument/2006/relationships" xmlns:p="http://schemas.openxmlformats.org/presentationml/2006/main">
  <p:tag name="ORIGINALHEIGHT" val="133.4833"/>
  <p:tag name="ORIGINALWIDTH" val="631.421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10;\Omega^1({\rm End}(\CV) ) $&#10;&#10;&#10;&#10;\end{document}"/>
  <p:tag name="IGUANATEXSIZE" val="40"/>
  <p:tag name="IGUANATEXCURSOR" val="2558"/>
  <p:tag name="TRANSPARENCY" val="True"/>
  <p:tag name="FILENAME" val=""/>
  <p:tag name="INPUTTYPE" val="0"/>
  <p:tag name="LATEXENGINEID" val="0"/>
  <p:tag name="TEMPFOLDER" val="c:\temp\"/>
</p:tagLst>
</file>

<file path=ppt/tags/tag138.xml><?xml version="1.0" encoding="utf-8"?>
<p:tagLst xmlns:a="http://schemas.openxmlformats.org/drawingml/2006/main" xmlns:r="http://schemas.openxmlformats.org/officeDocument/2006/relationships" xmlns:p="http://schemas.openxmlformats.org/presentationml/2006/main">
  <p:tag name="ORIGINALHEIGHT" val="123.7346"/>
  <p:tag name="ORIGINALWIDTH" val="542.182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Gamma[ \CH \to X ] &#10;$&#10;&#10;&#10;&#10;\end{document}"/>
  <p:tag name="IGUANATEXSIZE" val="40"/>
  <p:tag name="IGUANATEXCURSOR" val="2537"/>
  <p:tag name="TRANSPARENCY" val="True"/>
  <p:tag name="FILENAME" val=""/>
  <p:tag name="INPUTTYPE" val="0"/>
  <p:tag name="LATEXENGINEID" val="0"/>
  <p:tag name="TEMPFOLDER" val="c:\temp\"/>
</p:tagLst>
</file>

<file path=ppt/tags/tag139.xml><?xml version="1.0" encoding="utf-8"?>
<p:tagLst xmlns:a="http://schemas.openxmlformats.org/drawingml/2006/main" xmlns:r="http://schemas.openxmlformats.org/officeDocument/2006/relationships" xmlns:p="http://schemas.openxmlformats.org/presentationml/2006/main">
  <p:tag name="ORIGINALHEIGHT" val="123.7346"/>
  <p:tag name="ORIGINALWIDTH" val="1020.62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 x \mapsto \psi(x) \in \CH_x&#10;$&#10;&#10;&#10;&#10;\end{document}"/>
  <p:tag name="IGUANATEXSIZE" val="40"/>
  <p:tag name="IGUANATEXCURSOR" val="2570"/>
  <p:tag name="TRANSPARENCY" val="True"/>
  <p:tag name="FILENAME" val=""/>
  <p:tag name="INPUTTYPE" val="0"/>
  <p:tag name="LATEXENGINEID" val="0"/>
  <p:tag name="TEMPFOLDER" val="c:\temp\"/>
</p:tagLst>
</file>

<file path=ppt/tags/tag14.xml><?xml version="1.0" encoding="utf-8"?>
<p:tagLst xmlns:a="http://schemas.openxmlformats.org/drawingml/2006/main" xmlns:r="http://schemas.openxmlformats.org/officeDocument/2006/relationships" xmlns:p="http://schemas.openxmlformats.org/presentationml/2006/main">
  <p:tag name="ORIGINALHEIGHT" val="123.7346"/>
  <p:tag name="ORIGINALWIDTH" val="889.388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Yellow} BR(\varphi, T, \omega)\in \CP&#10;$&#10;&#10;&#10;&#10;\end{document}"/>
  <p:tag name="IGUANATEXSIZE" val="40"/>
  <p:tag name="IGUANATEXCURSOR" val="2536"/>
  <p:tag name="TRANSPARENCY" val="True"/>
  <p:tag name="FILENAME" val=""/>
  <p:tag name="INPUTTYPE" val="0"/>
  <p:tag name="LATEXENGINEID" val="0"/>
  <p:tag name="TEMPFOLDER" val="c:\temp\"/>
</p:tagLst>
</file>

<file path=ppt/tags/tag140.xml><?xml version="1.0" encoding="utf-8"?>
<p:tagLst xmlns:a="http://schemas.openxmlformats.org/drawingml/2006/main" xmlns:r="http://schemas.openxmlformats.org/officeDocument/2006/relationships" xmlns:p="http://schemas.openxmlformats.org/presentationml/2006/main">
  <p:tag name="ORIGINALHEIGHT" val="91.48859"/>
  <p:tag name="ORIGINALWIDTH" val="97.48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H&#10;$&#10;&#10;&#10;&#10;\end{document}"/>
  <p:tag name="IGUANATEXSIZE" val="30"/>
  <p:tag name="IGUANATEXCURSOR" val="2530"/>
  <p:tag name="TRANSPARENCY" val="True"/>
  <p:tag name="FILENAME" val=""/>
  <p:tag name="INPUTTYPE" val="0"/>
  <p:tag name="LATEXENGINEID" val="0"/>
  <p:tag name="TEMPFOLDER" val="c:\temp\"/>
</p:tagLst>
</file>

<file path=ppt/tags/tag141.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10;$&#10;&#10;&#10;&#10;\end{document}"/>
  <p:tag name="IGUANATEXSIZE" val="30"/>
  <p:tag name="IGUANATEXCURSOR" val="2539"/>
  <p:tag name="TRANSPARENCY" val="True"/>
  <p:tag name="FILENAME" val=""/>
  <p:tag name="INPUTTYPE" val="0"/>
  <p:tag name="LATEXENGINEID" val="0"/>
  <p:tag name="TEMPFOLDER" val="c:\temp\"/>
</p:tagLst>
</file>

<file path=ppt/tags/tag142.xml><?xml version="1.0" encoding="utf-8"?>
<p:tagLst xmlns:a="http://schemas.openxmlformats.org/drawingml/2006/main" xmlns:r="http://schemas.openxmlformats.org/officeDocument/2006/relationships" xmlns:p="http://schemas.openxmlformats.org/presentationml/2006/main">
  <p:tag name="ORIGINALHEIGHT" val="84.73937"/>
  <p:tag name="ORIGINALWIDTH" val="103.487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X&#10;$&#10;&#10;&#10;&#10;\end{document}"/>
  <p:tag name="IGUANATEXSIZE" val="30"/>
  <p:tag name="IGUANATEXCURSOR" val="2538"/>
  <p:tag name="TRANSPARENCY" val="True"/>
  <p:tag name="FILENAME" val=""/>
  <p:tag name="INPUTTYPE" val="0"/>
  <p:tag name="LATEXENGINEID" val="0"/>
  <p:tag name="TEMPFOLDER" val="c:\temp\"/>
</p:tagLst>
</file>

<file path=ppt/tags/tag143.xml><?xml version="1.0" encoding="utf-8"?>
<p:tagLst xmlns:a="http://schemas.openxmlformats.org/drawingml/2006/main" xmlns:r="http://schemas.openxmlformats.org/officeDocument/2006/relationships" xmlns:p="http://schemas.openxmlformats.org/presentationml/2006/main">
  <p:tag name="ORIGINALHEIGHT" val="56.24299"/>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x&#10;$&#10;&#10;&#10;&#10;\end{document}"/>
  <p:tag name="IGUANATEXSIZE" val="30"/>
  <p:tag name="IGUANATEXCURSOR" val="2539"/>
  <p:tag name="TRANSPARENCY" val="True"/>
  <p:tag name="FILENAME" val=""/>
  <p:tag name="INPUTTYPE" val="0"/>
  <p:tag name="LATEXENGINEID" val="0"/>
  <p:tag name="TEMPFOLDER" val="c:\temp\"/>
</p:tagLst>
</file>

<file path=ppt/tags/tag144.xml><?xml version="1.0" encoding="utf-8"?>
<p:tagLst xmlns:a="http://schemas.openxmlformats.org/drawingml/2006/main" xmlns:r="http://schemas.openxmlformats.org/officeDocument/2006/relationships" xmlns:p="http://schemas.openxmlformats.org/presentationml/2006/main">
  <p:tag name="ORIGINALHEIGHT" val="104.9868"/>
  <p:tag name="ORIGINALWIDTH" val="153.7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CH_x&#10;$&#10;&#10;&#10;&#10;\end{document}"/>
  <p:tag name="IGUANATEXSIZE" val="30"/>
  <p:tag name="IGUANATEXCURSOR" val="2543"/>
  <p:tag name="TRANSPARENCY" val="True"/>
  <p:tag name="FILENAME" val=""/>
  <p:tag name="INPUTTYPE" val="0"/>
  <p:tag name="LATEXENGINEID" val="0"/>
  <p:tag name="TEMPFOLDER" val="c:\temp\"/>
</p:tagLst>
</file>

<file path=ppt/tags/tag145.xml><?xml version="1.0" encoding="utf-8"?>
<p:tagLst xmlns:a="http://schemas.openxmlformats.org/drawingml/2006/main" xmlns:r="http://schemas.openxmlformats.org/officeDocument/2006/relationships" xmlns:p="http://schemas.openxmlformats.org/presentationml/2006/main">
  <p:tag name="ORIGINALHEIGHT" val="123.7346"/>
  <p:tag name="ORIGINALWIDTH" val="238.470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Yellow}  \psi(x)&#10;$&#10;&#10;&#10;&#10;\end{document}"/>
  <p:tag name="IGUANATEXSIZE" val="30"/>
  <p:tag name="IGUANATEXCURSOR" val="2546"/>
  <p:tag name="TRANSPARENCY" val="True"/>
  <p:tag name="FILENAME" val=""/>
  <p:tag name="INPUTTYPE" val="0"/>
  <p:tag name="LATEXENGINEID" val="0"/>
  <p:tag name="TEMPFOLDER" val="c:\temp\"/>
</p:tagLst>
</file>

<file path=ppt/tags/tag146.xml><?xml version="1.0" encoding="utf-8"?>
<p:tagLst xmlns:a="http://schemas.openxmlformats.org/drawingml/2006/main" xmlns:r="http://schemas.openxmlformats.org/officeDocument/2006/relationships" xmlns:p="http://schemas.openxmlformats.org/presentationml/2006/main">
  <p:tag name="ORIGINALHEIGHT" val="91.48859"/>
  <p:tag name="ORIGINALWIDTH" val="97.48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H $&#10;&#10;&#10;&#10;\end{document}"/>
  <p:tag name="IGUANATEXSIZE" val="40"/>
  <p:tag name="IGUANATEXCURSOR" val="2539"/>
  <p:tag name="TRANSPARENCY" val="True"/>
  <p:tag name="FILENAME" val=""/>
  <p:tag name="INPUTTYPE" val="0"/>
  <p:tag name="LATEXENGINEID" val="0"/>
  <p:tag name="TEMPFOLDER" val="c:\temp\"/>
</p:tagLst>
</file>

<file path=ppt/tags/tag147.xml><?xml version="1.0" encoding="utf-8"?>
<p:tagLst xmlns:a="http://schemas.openxmlformats.org/drawingml/2006/main" xmlns:r="http://schemas.openxmlformats.org/officeDocument/2006/relationships" xmlns:p="http://schemas.openxmlformats.org/presentationml/2006/main">
  <p:tag name="ORIGINALHEIGHT" val="111.7361"/>
  <p:tag name="ORIGINALWIDTH" val="59.242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downarrow $&#10;&#10;&#10;&#10;\end{document}"/>
  <p:tag name="IGUANATEXSIZE" val="40"/>
  <p:tag name="IGUANATEXCURSOR" val="2545"/>
  <p:tag name="TRANSPARENCY" val="True"/>
  <p:tag name="FILENAME" val=""/>
  <p:tag name="INPUTTYPE" val="0"/>
  <p:tag name="LATEXENGINEID" val="0"/>
  <p:tag name="TEMPFOLDER" val="c:\temp\"/>
</p:tagLst>
</file>

<file path=ppt/tags/tag148.xml><?xml version="1.0" encoding="utf-8"?>
<p:tagLst xmlns:a="http://schemas.openxmlformats.org/drawingml/2006/main" xmlns:r="http://schemas.openxmlformats.org/officeDocument/2006/relationships" xmlns:p="http://schemas.openxmlformats.org/presentationml/2006/main">
  <p:tag name="ORIGINALHEIGHT" val="84.73937"/>
  <p:tag name="ORIGINALWIDTH" val="103.487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X$&#10;&#10;&#10;&#10;\end{document}"/>
  <p:tag name="IGUANATEXSIZE" val="40"/>
  <p:tag name="IGUANATEXCURSOR" val="2536"/>
  <p:tag name="TRANSPARENCY" val="True"/>
  <p:tag name="FILENAME" val=""/>
  <p:tag name="INPUTTYPE" val="0"/>
  <p:tag name="LATEXENGINEID" val="0"/>
  <p:tag name="TEMPFOLDER" val="c:\temp\"/>
</p:tagLst>
</file>

<file path=ppt/tags/tag149.xml><?xml version="1.0" encoding="utf-8"?>
<p:tagLst xmlns:a="http://schemas.openxmlformats.org/drawingml/2006/main" xmlns:r="http://schemas.openxmlformats.org/officeDocument/2006/relationships" xmlns:p="http://schemas.openxmlformats.org/presentationml/2006/main">
  <p:tag name="ORIGINALHEIGHT" val="56.24299"/>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x $&#10;&#10;&#10;&#10;\end{document}"/>
  <p:tag name="IGUANATEXSIZE" val="40"/>
  <p:tag name="IGUANATEXCURSOR" val="2537"/>
  <p:tag name="TRANSPARENCY" val="True"/>
  <p:tag name="FILENAME" val=""/>
  <p:tag name="INPUTTYPE" val="0"/>
  <p:tag name="LATEXENGINEID" val="0"/>
  <p:tag name="TEMPFOLDER" val="c:\temp\"/>
</p:tagLst>
</file>

<file path=ppt/tags/tag15.xml><?xml version="1.0" encoding="utf-8"?>
<p:tagLst xmlns:a="http://schemas.openxmlformats.org/drawingml/2006/main" xmlns:r="http://schemas.openxmlformats.org/officeDocument/2006/relationships" xmlns:p="http://schemas.openxmlformats.org/presentationml/2006/main">
  <p:tag name="ORIGINALHEIGHT" val="113.9857"/>
  <p:tag name="ORIGINALWIDTH" val="571.428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varphi: \fB \to \fA &#10;$&#10;&#10;&#10;&#10;\end{document}"/>
  <p:tag name="IGUANATEXSIZE" val="40"/>
  <p:tag name="IGUANATEXCURSOR" val="2543"/>
  <p:tag name="TRANSPARENCY" val="True"/>
  <p:tag name="FILENAME" val=""/>
  <p:tag name="INPUTTYPE" val="0"/>
  <p:tag name="LATEXENGINEID" val="0"/>
  <p:tag name="TEMPFOLDER" val="c:\temp\"/>
</p:tagLst>
</file>

<file path=ppt/tags/tag150.xml><?xml version="1.0" encoding="utf-8"?>
<p:tagLst xmlns:a="http://schemas.openxmlformats.org/drawingml/2006/main" xmlns:r="http://schemas.openxmlformats.org/officeDocument/2006/relationships" xmlns:p="http://schemas.openxmlformats.org/presentationml/2006/main">
  <p:tag name="ORIGINALHEIGHT" val="65.24181"/>
  <p:tag name="ORIGINALWIDTH" val="125.234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hookrightarrow $&#10;&#10;&#10;&#10;\end{document}"/>
  <p:tag name="IGUANATEXSIZE" val="40"/>
  <p:tag name="IGUANATEXCURSOR" val="2550"/>
  <p:tag name="TRANSPARENCY" val="True"/>
  <p:tag name="FILENAME" val=""/>
  <p:tag name="INPUTTYPE" val="0"/>
  <p:tag name="LATEXENGINEID" val="0"/>
  <p:tag name="TEMPFOLDER" val="c:\temp\"/>
</p:tagLst>
</file>

<file path=ppt/tags/tag151.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 $&#10;&#10;&#10;&#10;\end{document}"/>
  <p:tag name="IGUANATEXSIZE" val="40"/>
  <p:tag name="IGUANATEXCURSOR" val="2538"/>
  <p:tag name="TRANSPARENCY" val="True"/>
  <p:tag name="FILENAME" val=""/>
  <p:tag name="INPUTTYPE" val="0"/>
  <p:tag name="LATEXENGINEID" val="0"/>
  <p:tag name="TEMPFOLDER" val="c:\temp\"/>
</p:tagLst>
</file>

<file path=ppt/tags/tag152.xml><?xml version="1.0" encoding="utf-8"?>
<p:tagLst xmlns:a="http://schemas.openxmlformats.org/drawingml/2006/main" xmlns:r="http://schemas.openxmlformats.org/officeDocument/2006/relationships" xmlns:p="http://schemas.openxmlformats.org/presentationml/2006/main">
  <p:tag name="ORIGINALHEIGHT" val="104.9868"/>
  <p:tag name="ORIGINALWIDTH" val="153.7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H_x $&#10;&#10;&#10;&#10;\end{document}"/>
  <p:tag name="IGUANATEXSIZE" val="40"/>
  <p:tag name="IGUANATEXCURSOR" val="2540"/>
  <p:tag name="TRANSPARENCY" val="True"/>
  <p:tag name="FILENAME" val=""/>
  <p:tag name="INPUTTYPE" val="0"/>
  <p:tag name="LATEXENGINEID" val="0"/>
  <p:tag name="TEMPFOLDER" val="c:\temp\"/>
</p:tagLst>
</file>

<file path=ppt/tags/tag153.xml><?xml version="1.0" encoding="utf-8"?>
<p:tagLst xmlns:a="http://schemas.openxmlformats.org/drawingml/2006/main" xmlns:r="http://schemas.openxmlformats.org/officeDocument/2006/relationships" xmlns:p="http://schemas.openxmlformats.org/presentationml/2006/main">
  <p:tag name="ORIGINALHEIGHT" val="111.7361"/>
  <p:tag name="ORIGINALWIDTH" val="59.242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downarrow $&#10;&#10;&#10;&#10;\end{document}"/>
  <p:tag name="IGUANATEXSIZE" val="40"/>
  <p:tag name="IGUANATEXCURSOR" val="2545"/>
  <p:tag name="TRANSPARENCY" val="True"/>
  <p:tag name="FILENAME" val=""/>
  <p:tag name="INPUTTYPE" val="0"/>
  <p:tag name="LATEXENGINEID" val="0"/>
  <p:tag name="TEMPFOLDER" val="c:\temp\"/>
</p:tagLst>
</file>

<file path=ppt/tags/tag154.xml><?xml version="1.0" encoding="utf-8"?>
<p:tagLst xmlns:a="http://schemas.openxmlformats.org/drawingml/2006/main" xmlns:r="http://schemas.openxmlformats.org/officeDocument/2006/relationships" xmlns:p="http://schemas.openxmlformats.org/presentationml/2006/main">
  <p:tag name="ORIGINALHEIGHT" val="91.48859"/>
  <p:tag name="ORIGINALWIDTH" val="97.48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H&#10;$&#10;&#10;&#10;&#10;\end{document}"/>
  <p:tag name="IGUANATEXSIZE" val="30"/>
  <p:tag name="IGUANATEXCURSOR" val="2530"/>
  <p:tag name="TRANSPARENCY" val="True"/>
  <p:tag name="FILENAME" val=""/>
  <p:tag name="INPUTTYPE" val="0"/>
  <p:tag name="LATEXENGINEID" val="0"/>
  <p:tag name="TEMPFOLDER" val="c:\temp\"/>
</p:tagLst>
</file>

<file path=ppt/tags/tag155.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10;$&#10;&#10;&#10;&#10;\end{document}"/>
  <p:tag name="IGUANATEXSIZE" val="30"/>
  <p:tag name="IGUANATEXCURSOR" val="2539"/>
  <p:tag name="TRANSPARENCY" val="True"/>
  <p:tag name="FILENAME" val=""/>
  <p:tag name="INPUTTYPE" val="0"/>
  <p:tag name="LATEXENGINEID" val="0"/>
  <p:tag name="TEMPFOLDER" val="c:\temp\"/>
</p:tagLst>
</file>

<file path=ppt/tags/tag156.xml><?xml version="1.0" encoding="utf-8"?>
<p:tagLst xmlns:a="http://schemas.openxmlformats.org/drawingml/2006/main" xmlns:r="http://schemas.openxmlformats.org/officeDocument/2006/relationships" xmlns:p="http://schemas.openxmlformats.org/presentationml/2006/main">
  <p:tag name="ORIGINALHEIGHT" val="84.73937"/>
  <p:tag name="ORIGINALWIDTH" val="103.487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X&#10;$&#10;&#10;&#10;&#10;\end{document}"/>
  <p:tag name="IGUANATEXSIZE" val="30"/>
  <p:tag name="IGUANATEXCURSOR" val="2538"/>
  <p:tag name="TRANSPARENCY" val="True"/>
  <p:tag name="FILENAME" val=""/>
  <p:tag name="INPUTTYPE" val="0"/>
  <p:tag name="LATEXENGINEID" val="0"/>
  <p:tag name="TEMPFOLDER" val="c:\temp\"/>
</p:tagLst>
</file>

<file path=ppt/tags/tag157.xml><?xml version="1.0" encoding="utf-8"?>
<p:tagLst xmlns:a="http://schemas.openxmlformats.org/drawingml/2006/main" xmlns:r="http://schemas.openxmlformats.org/officeDocument/2006/relationships" xmlns:p="http://schemas.openxmlformats.org/presentationml/2006/main">
  <p:tag name="ORIGINALHEIGHT" val="104.9868"/>
  <p:tag name="ORIGINALWIDTH" val="153.7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CH_x&#10;$&#10;&#10;&#10;&#10;\end{document}"/>
  <p:tag name="IGUANATEXSIZE" val="30"/>
  <p:tag name="IGUANATEXCURSOR" val="2543"/>
  <p:tag name="TRANSPARENCY" val="True"/>
  <p:tag name="FILENAME" val=""/>
  <p:tag name="INPUTTYPE" val="0"/>
  <p:tag name="LATEXENGINEID" val="0"/>
  <p:tag name="TEMPFOLDER" val="c:\temp\"/>
</p:tagLst>
</file>

<file path=ppt/tags/tag158.xml><?xml version="1.0" encoding="utf-8"?>
<p:tagLst xmlns:a="http://schemas.openxmlformats.org/drawingml/2006/main" xmlns:r="http://schemas.openxmlformats.org/officeDocument/2006/relationships" xmlns:p="http://schemas.openxmlformats.org/presentationml/2006/main">
  <p:tag name="ORIGINALHEIGHT" val="56.24299"/>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x&#10;$&#10;&#10;&#10;&#10;\end{document}"/>
  <p:tag name="IGUANATEXSIZE" val="30"/>
  <p:tag name="IGUANATEXCURSOR" val="2539"/>
  <p:tag name="TRANSPARENCY" val="True"/>
  <p:tag name="FILENAME" val=""/>
  <p:tag name="INPUTTYPE" val="0"/>
  <p:tag name="LATEXENGINEID" val="0"/>
  <p:tag name="TEMPFOLDER" val="c:\temp\"/>
</p:tagLst>
</file>

<file path=ppt/tags/tag16.xml><?xml version="1.0" encoding="utf-8"?>
<p:tagLst xmlns:a="http://schemas.openxmlformats.org/drawingml/2006/main" xmlns:r="http://schemas.openxmlformats.org/officeDocument/2006/relationships" xmlns:p="http://schemas.openxmlformats.org/presentationml/2006/main">
  <p:tag name="ORIGINALHEIGHT" val="91.48859"/>
  <p:tag name="ORIGINALWIDTH" val="553.4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omega: \fA \to \IC &#10;$&#10;&#10;&#10;&#10;\end{document}"/>
  <p:tag name="IGUANATEXSIZE" val="40"/>
  <p:tag name="IGUANATEXCURSOR" val="2542"/>
  <p:tag name="TRANSPARENCY" val="True"/>
  <p:tag name="FILENAME" val=""/>
  <p:tag name="INPUTTYPE" val="0"/>
  <p:tag name="LATEXENGINEID" val="0"/>
  <p:tag name="TEMPFOLDER" val="c:\temp\"/>
</p:tagLst>
</file>

<file path=ppt/tags/tag17.xml><?xml version="1.0" encoding="utf-8"?>
<p:tagLst xmlns:a="http://schemas.openxmlformats.org/drawingml/2006/main" xmlns:r="http://schemas.openxmlformats.org/officeDocument/2006/relationships" xmlns:p="http://schemas.openxmlformats.org/presentationml/2006/main">
  <p:tag name="ORIGINALHEIGHT" val="123.7346"/>
  <p:tag name="ORIGINALWIDTH" val="467.941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omega(\textbf{1}) = 1&#10;$&#10;&#10;&#10;&#10;\end{document}"/>
  <p:tag name="IGUANATEXSIZE" val="40"/>
  <p:tag name="IGUANATEXCURSOR" val="2542"/>
  <p:tag name="TRANSPARENCY" val="True"/>
  <p:tag name="FILENAME" val=""/>
  <p:tag name="INPUTTYPE" val="0"/>
  <p:tag name="LATEXENGINEID" val="0"/>
  <p:tag name="TEMPFOLDER" val="c:\temp\"/>
</p:tagLst>
</file>

<file path=ppt/tags/tag18.xml><?xml version="1.0" encoding="utf-8"?>
<p:tagLst xmlns:a="http://schemas.openxmlformats.org/drawingml/2006/main" xmlns:r="http://schemas.openxmlformats.org/officeDocument/2006/relationships" xmlns:p="http://schemas.openxmlformats.org/presentationml/2006/main">
  <p:tag name="ORIGINALHEIGHT" val="123.7346"/>
  <p:tag name="ORIGINALWIDTH" val="892.388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omega(T)= {\rm Tr}_{\CH}( \rho T)&#10;$&#10;&#10;&#10;&#10;\end{document}"/>
  <p:tag name="IGUANATEXSIZE" val="35"/>
  <p:tag name="IGUANATEXCURSOR" val="2534"/>
  <p:tag name="TRANSPARENCY" val="True"/>
  <p:tag name="FILENAME" val=""/>
  <p:tag name="INPUTTYPE" val="0"/>
  <p:tag name="LATEXENGINEID" val="0"/>
  <p:tag name="TEMPFOLDER" val="c:\temp\"/>
</p:tagLst>
</file>

<file path=ppt/tags/tag19.xml><?xml version="1.0" encoding="utf-8"?>
<p:tagLst xmlns:a="http://schemas.openxmlformats.org/drawingml/2006/main" xmlns:r="http://schemas.openxmlformats.org/officeDocument/2006/relationships" xmlns:p="http://schemas.openxmlformats.org/presentationml/2006/main">
  <p:tag name="ORIGINALHEIGHT" val="144.7319"/>
  <p:tag name="ORIGINALWIDTH" val="802.399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omega(f)= \int_{X} f d\mu&#10;$&#10;&#10;&#10;&#10;\end{document}"/>
  <p:tag name="IGUANATEXSIZE" val="35"/>
  <p:tag name="IGUANATEXCURSOR" val="2533"/>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144.7319"/>
  <p:tag name="ORIGINALWIDTH" val="1559.80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sum_{\alpha}&#10; {\rm Tr}_{\CH_A} \rho_{A} E_\alpha^\dagger (P_T(m))&#10;E_\alpha &#10;$&#10;&#10;&#10;&#10;\end{document}"/>
  <p:tag name="IGUANATEXSIZE" val="30"/>
  <p:tag name="IGUANATEXCURSOR" val="2536"/>
  <p:tag name="TRANSPARENCY" val="True"/>
  <p:tag name="FILENAME" val=""/>
  <p:tag name="INPUTTYPE" val="0"/>
  <p:tag name="LATEXENGINEID" val="0"/>
  <p:tag name="TEMPFOLDER" val="c:\temp\"/>
</p:tagLst>
</file>

<file path=ppt/tags/tag20.xml><?xml version="1.0" encoding="utf-8"?>
<p:tagLst xmlns:a="http://schemas.openxmlformats.org/drawingml/2006/main" xmlns:r="http://schemas.openxmlformats.org/officeDocument/2006/relationships" xmlns:p="http://schemas.openxmlformats.org/presentationml/2006/main">
  <p:tag name="ORIGINALHEIGHT" val="123.7346"/>
  <p:tag name="ORIGINALWIDTH" val="548.181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fA = C(X)&#10;$&#10;&#10;&#10;&#10;\end{document}"/>
  <p:tag name="IGUANATEXSIZE" val="35"/>
  <p:tag name="IGUANATEXCURSOR" val="2533"/>
  <p:tag name="TRANSPARENCY" val="True"/>
  <p:tag name="FILENAME" val=""/>
  <p:tag name="INPUTTYPE" val="0"/>
  <p:tag name="LATEXENGINEID" val="0"/>
  <p:tag name="TEMPFOLDER" val="c:\temp\"/>
</p:tagLst>
</file>

<file path=ppt/tags/tag21.xml><?xml version="1.0" encoding="utf-8"?>
<p:tagLst xmlns:a="http://schemas.openxmlformats.org/drawingml/2006/main" xmlns:r="http://schemas.openxmlformats.org/officeDocument/2006/relationships" xmlns:p="http://schemas.openxmlformats.org/presentationml/2006/main">
  <p:tag name="ORIGINALHEIGHT" val="123.7346"/>
  <p:tag name="ORIGINALWIDTH" val="844.394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fA \cong {\rm Mat}_{a\times a}(\IC)&#10;$&#10;&#10;&#10;&#10;\end{document}"/>
  <p:tag name="IGUANATEXSIZE" val="35"/>
  <p:tag name="IGUANATEXCURSOR" val="2534"/>
  <p:tag name="TRANSPARENCY" val="True"/>
  <p:tag name="FILENAME" val=""/>
  <p:tag name="INPUTTYPE" val="0"/>
  <p:tag name="LATEXENGINEID" val="0"/>
  <p:tag name="TEMPFOLDER" val="c:\temp\"/>
</p:tagLst>
</file>

<file path=ppt/tags/tag22.xml><?xml version="1.0" encoding="utf-8"?>
<p:tagLst xmlns:a="http://schemas.openxmlformats.org/drawingml/2006/main" xmlns:r="http://schemas.openxmlformats.org/officeDocument/2006/relationships" xmlns:p="http://schemas.openxmlformats.org/presentationml/2006/main">
  <p:tag name="ORIGINALHEIGHT" val="123.7346"/>
  <p:tag name="ORIGINALWIDTH" val="491.938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omega\in \CS(\fA)   &#10;$&#10;&#10;&#10;&#10;\end{document}"/>
  <p:tag name="IGUANATEXSIZE" val="35"/>
  <p:tag name="IGUANATEXCURSOR" val="2546"/>
  <p:tag name="TRANSPARENCY" val="True"/>
  <p:tag name="FILENAME" val=""/>
  <p:tag name="INPUTTYPE" val="0"/>
  <p:tag name="LATEXENGINEID" val="0"/>
  <p:tag name="TEMPFOLDER" val="c:\temp\"/>
</p:tagLst>
</file>

<file path=ppt/tags/tag23.xml><?xml version="1.0" encoding="utf-8"?>
<p:tagLst xmlns:a="http://schemas.openxmlformats.org/drawingml/2006/main" xmlns:r="http://schemas.openxmlformats.org/officeDocument/2006/relationships" xmlns:p="http://schemas.openxmlformats.org/presentationml/2006/main">
  <p:tag name="ORIGINALHEIGHT" val="123.7346"/>
  <p:tag name="ORIGINALWIDTH" val="491.938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omega \in \CS(\fA)&#10;$&#10;&#10;&#10;&#10;\end{document}"/>
  <p:tag name="IGUANATEXSIZE" val="35"/>
  <p:tag name="IGUANATEXCURSOR" val="2547"/>
  <p:tag name="TRANSPARENCY" val="True"/>
  <p:tag name="FILENAME" val=""/>
  <p:tag name="INPUTTYPE" val="0"/>
  <p:tag name="LATEXENGINEID" val="0"/>
  <p:tag name="TEMPFOLDER" val="c:\temp\"/>
</p:tagLst>
</file>

<file path=ppt/tags/tag24.xml><?xml version="1.0" encoding="utf-8"?>
<p:tagLst xmlns:a="http://schemas.openxmlformats.org/drawingml/2006/main" xmlns:r="http://schemas.openxmlformats.org/officeDocument/2006/relationships" xmlns:p="http://schemas.openxmlformats.org/presentationml/2006/main">
  <p:tag name="ORIGINALHEIGHT" val="123.7346"/>
  <p:tag name="ORIGINALWIDTH" val="1455.56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 T \Psi_2)_{\fA}&#10; = (T^* \Psi_1, \Psi_2)_{\fA}&#10;$&#10;&#10;&#10;&#10;\end{document}"/>
  <p:tag name="IGUANATEXSIZE" val="40"/>
  <p:tag name="IGUANATEXCURSOR" val="2590"/>
  <p:tag name="TRANSPARENCY" val="True"/>
  <p:tag name="FILENAME" val=""/>
  <p:tag name="INPUTTYPE" val="0"/>
  <p:tag name="LATEXENGINEID" val="0"/>
  <p:tag name="TEMPFOLDER" val="c:\temp\"/>
</p:tagLst>
</file>

<file path=ppt/tags/tag25.xml><?xml version="1.0" encoding="utf-8"?>
<p:tagLst xmlns:a="http://schemas.openxmlformats.org/drawingml/2006/main" xmlns:r="http://schemas.openxmlformats.org/officeDocument/2006/relationships" xmlns:p="http://schemas.openxmlformats.org/presentationml/2006/main">
  <p:tag name="ORIGINALHEIGHT" val="90.73866"/>
  <p:tag name="ORIGINALWIDTH" val="532.433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T: \CE \to \CE&#10;$&#10;&#10;&#10;&#10;\end{document}"/>
  <p:tag name="IGUANATEXSIZE" val="40"/>
  <p:tag name="IGUANATEXCURSOR" val="2550"/>
  <p:tag name="TRANSPARENCY" val="True"/>
  <p:tag name="FILENAME" val=""/>
  <p:tag name="INPUTTYPE" val="0"/>
  <p:tag name="LATEXENGINEID" val="0"/>
  <p:tag name="TEMPFOLDER" val="c:\temp\"/>
</p:tagLst>
</file>

<file path=ppt/tags/tag26.xml><?xml version="1.0" encoding="utf-8"?>
<p:tagLst xmlns:a="http://schemas.openxmlformats.org/drawingml/2006/main" xmlns:r="http://schemas.openxmlformats.org/officeDocument/2006/relationships" xmlns:p="http://schemas.openxmlformats.org/presentationml/2006/main">
  <p:tag name="ORIGINALHEIGHT" val="123.7346"/>
  <p:tag name="ORIGINALWIDTH" val="821.147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E = {\rm Mat}_{b\times a}(\IC)&#10;$&#10;&#10;&#10;&#10;\end{document}"/>
  <p:tag name="IGUANATEXSIZE" val="40"/>
  <p:tag name="IGUANATEXCURSOR" val="2539"/>
  <p:tag name="TRANSPARENCY" val="True"/>
  <p:tag name="FILENAME" val=""/>
  <p:tag name="INPUTTYPE" val="0"/>
  <p:tag name="LATEXENGINEID" val="0"/>
  <p:tag name="TEMPFOLDER" val="c:\temp\"/>
</p:tagLst>
</file>

<file path=ppt/tags/tag27.xml><?xml version="1.0" encoding="utf-8"?>
<p:tagLst xmlns:a="http://schemas.openxmlformats.org/drawingml/2006/main" xmlns:r="http://schemas.openxmlformats.org/officeDocument/2006/relationships" xmlns:p="http://schemas.openxmlformats.org/presentationml/2006/main">
  <p:tag name="ORIGINALHEIGHT" val="154.4807"/>
  <p:tag name="ORIGINALWIDTH" val="983.87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Psi_1, \Psi_2)_{\fA} &#10;= \Psi_1^\dagger\Psi_2&#10;$&#10;&#10;&#10;&#10;\end{document}"/>
  <p:tag name="IGUANATEXSIZE" val="40"/>
  <p:tag name="IGUANATEXCURSOR" val="2534"/>
  <p:tag name="TRANSPARENCY" val="True"/>
  <p:tag name="FILENAME" val=""/>
  <p:tag name="INPUTTYPE" val="0"/>
  <p:tag name="LATEXENGINEID" val="0"/>
  <p:tag name="TEMPFOLDER" val="c:\temp\"/>
</p:tagLst>
</file>

<file path=ppt/tags/tag28.xml><?xml version="1.0" encoding="utf-8"?>
<p:tagLst xmlns:a="http://schemas.openxmlformats.org/drawingml/2006/main" xmlns:r="http://schemas.openxmlformats.org/officeDocument/2006/relationships" xmlns:p="http://schemas.openxmlformats.org/presentationml/2006/main">
  <p:tag name="ORIGINALHEIGHT" val="123.7346"/>
  <p:tag name="ORIGINALWIDTH" val="844.394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A \cong {\rm Mat}_{a\times a}(\IC)&#10;$&#10;&#10;&#10;&#10;\end{document}"/>
  <p:tag name="IGUANATEXSIZE" val="40"/>
  <p:tag name="IGUANATEXCURSOR" val="2558"/>
  <p:tag name="TRANSPARENCY" val="True"/>
  <p:tag name="FILENAME" val=""/>
  <p:tag name="INPUTTYPE" val="0"/>
  <p:tag name="LATEXENGINEID" val="0"/>
  <p:tag name="TEMPFOLDER" val="c:\temp\"/>
</p:tagLst>
</file>

<file path=ppt/tags/tag29.xml><?xml version="1.0" encoding="utf-8"?>
<p:tagLst xmlns:a="http://schemas.openxmlformats.org/drawingml/2006/main" xmlns:r="http://schemas.openxmlformats.org/officeDocument/2006/relationships" xmlns:p="http://schemas.openxmlformats.org/presentationml/2006/main">
  <p:tag name="ORIGINALHEIGHT" val="123.7346"/>
  <p:tag name="ORIGINALWIDTH" val="785.151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E =\Gamma[ \CH \to X ] &#10;$&#10;&#10;&#10;&#10;\end{document}"/>
  <p:tag name="IGUANATEXSIZE" val="30"/>
  <p:tag name="IGUANATEXCURSOR" val="2562"/>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144.7319"/>
  <p:tag name="ORIGINALWIDTH" val="1465.31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sum_{\alpha}&#10; {\rm Tr}_{\CH_B} E_\alpha \rho_{A} E_\alpha^\dagger &#10;P_T(m)&#10;$&#10;&#10;&#10;&#10;\end{document}"/>
  <p:tag name="IGUANATEXSIZE" val="30"/>
  <p:tag name="IGUANATEXCURSOR" val="2568"/>
  <p:tag name="TRANSPARENCY" val="True"/>
  <p:tag name="FILENAME" val=""/>
  <p:tag name="INPUTTYPE" val="0"/>
  <p:tag name="LATEXENGINEID" val="0"/>
  <p:tag name="TEMPFOLDER" val="c:\temp\"/>
</p:tagLst>
</file>

<file path=ppt/tags/tag30.xml><?xml version="1.0" encoding="utf-8"?>
<p:tagLst xmlns:a="http://schemas.openxmlformats.org/drawingml/2006/main" xmlns:r="http://schemas.openxmlformats.org/officeDocument/2006/relationships" xmlns:p="http://schemas.openxmlformats.org/presentationml/2006/main">
  <p:tag name="ORIGINALHEIGHT" val="123.7346"/>
  <p:tag name="ORIGINALWIDTH" val="548.181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A = C(X)&#10;$&#10;&#10;&#10;&#10;\end{document}"/>
  <p:tag name="IGUANATEXSIZE" val="30"/>
  <p:tag name="IGUANATEXCURSOR" val="2547"/>
  <p:tag name="TRANSPARENCY" val="True"/>
  <p:tag name="FILENAME" val=""/>
  <p:tag name="INPUTTYPE" val="0"/>
  <p:tag name="LATEXENGINEID" val="0"/>
  <p:tag name="TEMPFOLDER" val="c:\temp\"/>
</p:tagLst>
</file>

<file path=ppt/tags/tag31.xml><?xml version="1.0" encoding="utf-8"?>
<p:tagLst xmlns:a="http://schemas.openxmlformats.org/drawingml/2006/main" xmlns:r="http://schemas.openxmlformats.org/officeDocument/2006/relationships" xmlns:p="http://schemas.openxmlformats.org/presentationml/2006/main">
  <p:tag name="ORIGINALHEIGHT" val="123.7346"/>
  <p:tag name="ORIGINALWIDTH" val="1020.62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 x \mapsto \psi(x) \in \CH_x&#10;$&#10;&#10;&#10;&#10;\end{document}"/>
  <p:tag name="IGUANATEXSIZE" val="30"/>
  <p:tag name="IGUANATEXCURSOR" val="2570"/>
  <p:tag name="TRANSPARENCY" val="True"/>
  <p:tag name="FILENAME" val=""/>
  <p:tag name="INPUTTYPE" val="0"/>
  <p:tag name="LATEXENGINEID" val="0"/>
  <p:tag name="TEMPFOLDER" val="c:\temp\"/>
</p:tagLst>
</file>

<file path=ppt/tags/tag32.xml><?xml version="1.0" encoding="utf-8"?>
<p:tagLst xmlns:a="http://schemas.openxmlformats.org/drawingml/2006/main" xmlns:r="http://schemas.openxmlformats.org/officeDocument/2006/relationships" xmlns:p="http://schemas.openxmlformats.org/presentationml/2006/main">
  <p:tag name="ORIGINALHEIGHT" val="123.7346"/>
  <p:tag name="ORIGINALWIDTH" val="515.935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Psi_2)_{\fA}&#10;$&#10;&#10;&#10;&#10;\end{document}"/>
  <p:tag name="IGUANATEXSIZE" val="30"/>
  <p:tag name="IGUANATEXCURSOR" val="2558"/>
  <p:tag name="TRANSPARENCY" val="True"/>
  <p:tag name="FILENAME" val=""/>
  <p:tag name="INPUTTYPE" val="0"/>
  <p:tag name="LATEXENGINEID" val="0"/>
  <p:tag name="TEMPFOLDER" val="c:\temp\"/>
</p:tagLst>
</file>

<file path=ppt/tags/tag33.xml><?xml version="1.0" encoding="utf-8"?>
<p:tagLst xmlns:a="http://schemas.openxmlformats.org/drawingml/2006/main" xmlns:r="http://schemas.openxmlformats.org/officeDocument/2006/relationships" xmlns:p="http://schemas.openxmlformats.org/presentationml/2006/main">
  <p:tag name="ORIGINALHEIGHT" val="123.7346"/>
  <p:tag name="ORIGINALWIDTH" val="1262.09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Psi_2)_{\fA} \in &#10;\fA := C(X)&#10;$&#10;&#10;&#10;&#10;\end{document}"/>
  <p:tag name="IGUANATEXSIZE" val="30"/>
  <p:tag name="IGUANATEXCURSOR" val="2575"/>
  <p:tag name="TRANSPARENCY" val="True"/>
  <p:tag name="FILENAME" val=""/>
  <p:tag name="INPUTTYPE" val="0"/>
  <p:tag name="LATEXENGINEID" val="0"/>
  <p:tag name="TEMPFOLDER" val="c:\temp\"/>
</p:tagLst>
</file>

<file path=ppt/tags/tag34.xml><?xml version="1.0" encoding="utf-8"?>
<p:tagLst xmlns:a="http://schemas.openxmlformats.org/drawingml/2006/main" xmlns:r="http://schemas.openxmlformats.org/officeDocument/2006/relationships" xmlns:p="http://schemas.openxmlformats.org/presentationml/2006/main">
  <p:tag name="ORIGINALHEIGHT" val="91.48859"/>
  <p:tag name="ORIGINALWIDTH" val="97.48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H&#10;$&#10;&#10;&#10;&#10;\end{document}"/>
  <p:tag name="IGUANATEXSIZE" val="30"/>
  <p:tag name="IGUANATEXCURSOR" val="2530"/>
  <p:tag name="TRANSPARENCY" val="True"/>
  <p:tag name="FILENAME" val=""/>
  <p:tag name="INPUTTYPE" val="0"/>
  <p:tag name="LATEXENGINEID" val="0"/>
  <p:tag name="TEMPFOLDER" val="c:\temp\"/>
</p:tagLst>
</file>

<file path=ppt/tags/tag35.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10;$&#10;&#10;&#10;&#10;\end{document}"/>
  <p:tag name="IGUANATEXSIZE" val="30"/>
  <p:tag name="IGUANATEXCURSOR" val="2539"/>
  <p:tag name="TRANSPARENCY" val="True"/>
  <p:tag name="FILENAME" val=""/>
  <p:tag name="INPUTTYPE" val="0"/>
  <p:tag name="LATEXENGINEID" val="0"/>
  <p:tag name="TEMPFOLDER" val="c:\temp\"/>
</p:tagLst>
</file>

<file path=ppt/tags/tag36.xml><?xml version="1.0" encoding="utf-8"?>
<p:tagLst xmlns:a="http://schemas.openxmlformats.org/drawingml/2006/main" xmlns:r="http://schemas.openxmlformats.org/officeDocument/2006/relationships" xmlns:p="http://schemas.openxmlformats.org/presentationml/2006/main">
  <p:tag name="ORIGINALHEIGHT" val="84.73937"/>
  <p:tag name="ORIGINALWIDTH" val="103.487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X&#10;$&#10;&#10;&#10;&#10;\end{document}"/>
  <p:tag name="IGUANATEXSIZE" val="30"/>
  <p:tag name="IGUANATEXCURSOR" val="2538"/>
  <p:tag name="TRANSPARENCY" val="True"/>
  <p:tag name="FILENAME" val=""/>
  <p:tag name="INPUTTYPE" val="0"/>
  <p:tag name="LATEXENGINEID" val="0"/>
  <p:tag name="TEMPFOLDER" val="c:\temp\"/>
</p:tagLst>
</file>

<file path=ppt/tags/tag37.xml><?xml version="1.0" encoding="utf-8"?>
<p:tagLst xmlns:a="http://schemas.openxmlformats.org/drawingml/2006/main" xmlns:r="http://schemas.openxmlformats.org/officeDocument/2006/relationships" xmlns:p="http://schemas.openxmlformats.org/presentationml/2006/main">
  <p:tag name="ORIGINALHEIGHT" val="56.24299"/>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x&#10;$&#10;&#10;&#10;&#10;\end{document}"/>
  <p:tag name="IGUANATEXSIZE" val="30"/>
  <p:tag name="IGUANATEXCURSOR" val="2539"/>
  <p:tag name="TRANSPARENCY" val="True"/>
  <p:tag name="FILENAME" val=""/>
  <p:tag name="INPUTTYPE" val="0"/>
  <p:tag name="LATEXENGINEID" val="0"/>
  <p:tag name="TEMPFOLDER" val="c:\temp\"/>
</p:tagLst>
</file>

<file path=ppt/tags/tag38.xml><?xml version="1.0" encoding="utf-8"?>
<p:tagLst xmlns:a="http://schemas.openxmlformats.org/drawingml/2006/main" xmlns:r="http://schemas.openxmlformats.org/officeDocument/2006/relationships" xmlns:p="http://schemas.openxmlformats.org/presentationml/2006/main">
  <p:tag name="ORIGINALHEIGHT" val="104.9868"/>
  <p:tag name="ORIGINALWIDTH" val="153.7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CH_x&#10;$&#10;&#10;&#10;&#10;\end{document}"/>
  <p:tag name="IGUANATEXSIZE" val="30"/>
  <p:tag name="IGUANATEXCURSOR" val="2543"/>
  <p:tag name="TRANSPARENCY" val="True"/>
  <p:tag name="FILENAME" val=""/>
  <p:tag name="INPUTTYPE" val="0"/>
  <p:tag name="LATEXENGINEID" val="0"/>
  <p:tag name="TEMPFOLDER" val="c:\temp\"/>
</p:tagLst>
</file>

<file path=ppt/tags/tag39.xml><?xml version="1.0" encoding="utf-8"?>
<p:tagLst xmlns:a="http://schemas.openxmlformats.org/drawingml/2006/main" xmlns:r="http://schemas.openxmlformats.org/officeDocument/2006/relationships" xmlns:p="http://schemas.openxmlformats.org/presentationml/2006/main">
  <p:tag name="ORIGINALHEIGHT" val="123.7346"/>
  <p:tag name="ORIGINALWIDTH" val="238.470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Yellow}  \psi(x)&#10;$&#10;&#10;&#10;&#10;\end{document}"/>
  <p:tag name="IGUANATEXSIZE" val="30"/>
  <p:tag name="IGUANATEXCURSOR" val="2546"/>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123.7346"/>
  <p:tag name="ORIGINALWIDTH" val="1089.61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10; {\rm Tr}_{\CH_B} \CE(\rho_{A})&#10;P_T(m)&#10;$&#10;&#10;&#10;&#10;\end{document}"/>
  <p:tag name="IGUANATEXSIZE" val="30"/>
  <p:tag name="IGUANATEXCURSOR" val="2538"/>
  <p:tag name="TRANSPARENCY" val="True"/>
  <p:tag name="FILENAME" val=""/>
  <p:tag name="INPUTTYPE" val="0"/>
  <p:tag name="LATEXENGINEID" val="0"/>
  <p:tag name="TEMPFOLDER" val="c:\temp\"/>
</p:tagLst>
</file>

<file path=ppt/tags/tag40.xml><?xml version="1.0" encoding="utf-8"?>
<p:tagLst xmlns:a="http://schemas.openxmlformats.org/drawingml/2006/main" xmlns:r="http://schemas.openxmlformats.org/officeDocument/2006/relationships" xmlns:p="http://schemas.openxmlformats.org/presentationml/2006/main">
  <p:tag name="ORIGINALHEIGHT" val="124.4844"/>
  <p:tag name="ORIGINALWIDTH" val="1301.83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 (\psi_1(x), \psi_2(x))_{\CH_x} \in \IC&#10;$&#10;&#10;&#10;&#10;\end{document}"/>
  <p:tag name="IGUANATEXSIZE" val="30"/>
  <p:tag name="IGUANATEXCURSOR" val="2538"/>
  <p:tag name="TRANSPARENCY" val="True"/>
  <p:tag name="FILENAME" val=""/>
  <p:tag name="INPUTTYPE" val="0"/>
  <p:tag name="LATEXENGINEID" val="0"/>
  <p:tag name="TEMPFOLDER" val="c:\temp\"/>
</p:tagLst>
</file>

<file path=ppt/tags/tag41.xml><?xml version="1.0" encoding="utf-8"?>
<p:tagLst xmlns:a="http://schemas.openxmlformats.org/drawingml/2006/main" xmlns:r="http://schemas.openxmlformats.org/officeDocument/2006/relationships" xmlns:p="http://schemas.openxmlformats.org/presentationml/2006/main">
  <p:tag name="ORIGINALHEIGHT" val="123.7346"/>
  <p:tag name="ORIGINALWIDTH" val="143.98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x)&#10;$&#10;&#10;&#10;&#10;\end{document}"/>
  <p:tag name="IGUANATEXSIZE" val="30"/>
  <p:tag name="IGUANATEXCURSOR" val="2540"/>
  <p:tag name="TRANSPARENCY" val="True"/>
  <p:tag name="FILENAME" val=""/>
  <p:tag name="INPUTTYPE" val="0"/>
  <p:tag name="LATEXENGINEID" val="0"/>
  <p:tag name="TEMPFOLDER" val="c:\temp\"/>
</p:tagLst>
</file>

<file path=ppt/tags/tag42.xml><?xml version="1.0" encoding="utf-8"?>
<p:tagLst xmlns:a="http://schemas.openxmlformats.org/drawingml/2006/main" xmlns:r="http://schemas.openxmlformats.org/officeDocument/2006/relationships" xmlns:p="http://schemas.openxmlformats.org/presentationml/2006/main">
  <p:tag name="ORIGINALHEIGHT" val="93.73827"/>
  <p:tag name="ORIGINALWIDTH" val="368.203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H \rightarrow \CE&#10;$&#10;&#10;&#10;&#10;\end{document}"/>
  <p:tag name="IGUANATEXSIZE" val="40"/>
  <p:tag name="IGUANATEXCURSOR" val="2552"/>
  <p:tag name="TRANSPARENCY" val="True"/>
  <p:tag name="FILENAME" val=""/>
  <p:tag name="INPUTTYPE" val="0"/>
  <p:tag name="LATEXENGINEID" val="0"/>
  <p:tag name="TEMPFOLDER" val="c:\temp\"/>
</p:tagLst>
</file>

<file path=ppt/tags/tag43.xml><?xml version="1.0" encoding="utf-8"?>
<p:tagLst xmlns:a="http://schemas.openxmlformats.org/drawingml/2006/main" xmlns:r="http://schemas.openxmlformats.org/officeDocument/2006/relationships" xmlns:p="http://schemas.openxmlformats.org/presentationml/2006/main">
  <p:tag name="ORIGINALHEIGHT" val="111.7361"/>
  <p:tag name="ORIGINALWIDTH" val="576.6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 \Psi_2 \in \CE&#10;$&#10;&#10;&#10;&#10;\end{document}"/>
  <p:tag name="IGUANATEXSIZE" val="40"/>
  <p:tag name="IGUANATEXCURSOR" val="2558"/>
  <p:tag name="TRANSPARENCY" val="True"/>
  <p:tag name="FILENAME" val=""/>
  <p:tag name="INPUTTYPE" val="0"/>
  <p:tag name="LATEXENGINEID" val="0"/>
  <p:tag name="TEMPFOLDER" val="c:\temp\"/>
</p:tagLst>
</file>

<file path=ppt/tags/tag44.xml><?xml version="1.0" encoding="utf-8"?>
<p:tagLst xmlns:a="http://schemas.openxmlformats.org/drawingml/2006/main" xmlns:r="http://schemas.openxmlformats.org/officeDocument/2006/relationships" xmlns:p="http://schemas.openxmlformats.org/presentationml/2006/main">
  <p:tag name="ORIGINALHEIGHT" val="123.7346"/>
  <p:tag name="ORIGINALWIDTH" val="764.904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 \Psi_2)_{\fA} \in \fA &#10;$&#10;&#10;&#10;&#10;\end{document}"/>
  <p:tag name="IGUANATEXSIZE" val="40"/>
  <p:tag name="IGUANATEXCURSOR" val="2558"/>
  <p:tag name="TRANSPARENCY" val="True"/>
  <p:tag name="FILENAME" val=""/>
  <p:tag name="INPUTTYPE" val="0"/>
  <p:tag name="LATEXENGINEID" val="0"/>
  <p:tag name="TEMPFOLDER" val="c:\temp\"/>
</p:tagLst>
</file>

<file path=ppt/tags/tag45.xml><?xml version="1.0" encoding="utf-8"?>
<p:tagLst xmlns:a="http://schemas.openxmlformats.org/drawingml/2006/main" xmlns:r="http://schemas.openxmlformats.org/officeDocument/2006/relationships" xmlns:p="http://schemas.openxmlformats.org/presentationml/2006/main">
  <p:tag name="ORIGINALHEIGHT" val="123.7346"/>
  <p:tag name="ORIGINALWIDTH" val="1217.84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wp(\lambda) = (\psi_\lambda, \psi)&#10;(\psi_\lambda, \psi)^* &#10;$&#10;&#10;&#10;&#10;\end{document}"/>
  <p:tag name="IGUANATEXSIZE" val="30"/>
  <p:tag name="IGUANATEXCURSOR" val="2534"/>
  <p:tag name="TRANSPARENCY" val="True"/>
  <p:tag name="FILENAME" val=""/>
  <p:tag name="INPUTTYPE" val="0"/>
  <p:tag name="LATEXENGINEID" val="0"/>
  <p:tag name="TEMPFOLDER" val="c:\temp\"/>
</p:tagLst>
</file>

<file path=ppt/tags/tag46.xml><?xml version="1.0" encoding="utf-8"?>
<p:tagLst xmlns:a="http://schemas.openxmlformats.org/drawingml/2006/main" xmlns:r="http://schemas.openxmlformats.org/officeDocument/2006/relationships" xmlns:p="http://schemas.openxmlformats.org/presentationml/2006/main">
  <p:tag name="ORIGINALHEIGHT" val="99.73756"/>
  <p:tag name="ORIGINALWIDTH" val="179.227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0 \leq &#10;$&#10;&#10;&#10;&#10;\end{document}"/>
  <p:tag name="IGUANATEXSIZE" val="30"/>
  <p:tag name="IGUANATEXCURSOR" val="2534"/>
  <p:tag name="TRANSPARENCY" val="True"/>
  <p:tag name="FILENAME" val=""/>
  <p:tag name="INPUTTYPE" val="0"/>
  <p:tag name="LATEXENGINEID" val="0"/>
  <p:tag name="TEMPFOLDER" val="c:\temp\"/>
</p:tagLst>
</file>

<file path=ppt/tags/tag47.xml><?xml version="1.0" encoding="utf-8"?>
<p:tagLst xmlns:a="http://schemas.openxmlformats.org/drawingml/2006/main" xmlns:r="http://schemas.openxmlformats.org/officeDocument/2006/relationships" xmlns:p="http://schemas.openxmlformats.org/presentationml/2006/main">
  <p:tag name="ORIGINALHEIGHT" val="100.4874"/>
  <p:tag name="ORIGINALWIDTH" val="173.978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leq 1&#10;$&#10;&#10;&#10;&#10;\end{document}"/>
  <p:tag name="IGUANATEXSIZE" val="30"/>
  <p:tag name="IGUANATEXCURSOR" val="2534"/>
  <p:tag name="TRANSPARENCY" val="True"/>
  <p:tag name="FILENAME" val=""/>
  <p:tag name="INPUTTYPE" val="0"/>
  <p:tag name="LATEXENGINEID" val="0"/>
  <p:tag name="TEMPFOLDER" val="c:\temp\"/>
</p:tagLst>
</file>

<file path=ppt/tags/tag48.xml><?xml version="1.0" encoding="utf-8"?>
<p:tagLst xmlns:a="http://schemas.openxmlformats.org/drawingml/2006/main" xmlns:r="http://schemas.openxmlformats.org/officeDocument/2006/relationships" xmlns:p="http://schemas.openxmlformats.org/presentationml/2006/main">
  <p:tag name="ORIGINALHEIGHT" val="123.7346"/>
  <p:tag name="ORIGINALWIDTH" val="1108.36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ineGreen}  (\Psi_\lambda, \Psi)&#10;(\Psi_\lambda, \Psi)^*  \in \fA&#10;$&#10;&#10;&#10;&#10;\end{document}"/>
  <p:tag name="IGUANATEXSIZE" val="40"/>
  <p:tag name="IGUANATEXCURSOR" val="2539"/>
  <p:tag name="TRANSPARENCY" val="True"/>
  <p:tag name="FILENAME" val=""/>
  <p:tag name="INPUTTYPE" val="0"/>
  <p:tag name="LATEXENGINEID" val="0"/>
  <p:tag name="TEMPFOLDER" val="c:\temp\"/>
</p:tagLst>
</file>

<file path=ppt/tags/tag49.xml><?xml version="1.0" encoding="utf-8"?>
<p:tagLst xmlns:a="http://schemas.openxmlformats.org/drawingml/2006/main" xmlns:r="http://schemas.openxmlformats.org/officeDocument/2006/relationships" xmlns:p="http://schemas.openxmlformats.org/presentationml/2006/main">
  <p:tag name="ORIGINALHEIGHT" val="111.7361"/>
  <p:tag name="ORIGINALWIDTH" val="576.6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 \Psi_2 \in \CE&#10;$&#10;&#10;&#10;&#10;\end{document}"/>
  <p:tag name="IGUANATEXSIZE" val="30"/>
  <p:tag name="IGUANATEXCURSOR" val="2558"/>
  <p:tag name="TRANSPARENCY" val="True"/>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123.7346"/>
  <p:tag name="ORIGINALWIDTH" val="1548.55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A = Mat_a(\IC)&#10;={\rm End}(\CH_{\rm Alice}) &#10;$&#10;&#10;&#10;&#10;\end{document}"/>
  <p:tag name="IGUANATEXSIZE" val="35"/>
  <p:tag name="IGUANATEXCURSOR" val="2581"/>
  <p:tag name="TRANSPARENCY" val="True"/>
  <p:tag name="FILENAME" val=""/>
  <p:tag name="INPUTTYPE" val="0"/>
  <p:tag name="LATEXENGINEID" val="0"/>
  <p:tag name="TEMPFOLDER" val="c:\temp\"/>
</p:tagLst>
</file>

<file path=ppt/tags/tag50.xml><?xml version="1.0" encoding="utf-8"?>
<p:tagLst xmlns:a="http://schemas.openxmlformats.org/drawingml/2006/main" xmlns:r="http://schemas.openxmlformats.org/officeDocument/2006/relationships" xmlns:p="http://schemas.openxmlformats.org/presentationml/2006/main">
  <p:tag name="ORIGINALHEIGHT" val="123.7346"/>
  <p:tag name="ORIGINALWIDTH" val="764.904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Psi_1, \Psi_2)_{\fA} \in \fA &#10;$&#10;&#10;&#10;&#10;\end{document}"/>
  <p:tag name="IGUANATEXSIZE" val="30"/>
  <p:tag name="IGUANATEXCURSOR" val="2558"/>
  <p:tag name="TRANSPARENCY" val="True"/>
  <p:tag name="FILENAME" val=""/>
  <p:tag name="INPUTTYPE" val="0"/>
  <p:tag name="LATEXENGINEID" val="0"/>
  <p:tag name="TEMPFOLDER" val="c:\temp\"/>
</p:tagLst>
</file>

<file path=ppt/tags/tag51.xml><?xml version="1.0" encoding="utf-8"?>
<p:tagLst xmlns:a="http://schemas.openxmlformats.org/drawingml/2006/main" xmlns:r="http://schemas.openxmlformats.org/officeDocument/2006/relationships" xmlns:p="http://schemas.openxmlformats.org/presentationml/2006/main">
  <p:tag name="ORIGINALHEIGHT" val="131.2336"/>
  <p:tag name="ORIGINALWIDTH" val="1217.84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ineGreen} (\Psi_1, \Psi_2)_{\fA}^* &#10;= (\Psi_2,\Psi_1)_{\fA}&#10;$&#10;&#10;&#10;&#10;\end{document}"/>
  <p:tag name="IGUANATEXSIZE" val="30"/>
  <p:tag name="IGUANATEXCURSOR" val="2539"/>
  <p:tag name="TRANSPARENCY" val="True"/>
  <p:tag name="FILENAME" val=""/>
  <p:tag name="INPUTTYPE" val="0"/>
  <p:tag name="LATEXENGINEID" val="0"/>
  <p:tag name="TEMPFOLDER" val="c:\temp\"/>
</p:tagLst>
</file>

<file path=ppt/tags/tag52.xml><?xml version="1.0" encoding="utf-8"?>
<p:tagLst xmlns:a="http://schemas.openxmlformats.org/drawingml/2006/main" xmlns:r="http://schemas.openxmlformats.org/officeDocument/2006/relationships" xmlns:p="http://schemas.openxmlformats.org/presentationml/2006/main">
  <p:tag name="ORIGINALHEIGHT" val="123.7346"/>
  <p:tag name="ORIGINALWIDTH" val="636.670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si, \Psi)_{\fA} \geq 0 $&#10;&#10;&#10;&#10;\end{document}"/>
  <p:tag name="IGUANATEXSIZE" val="30"/>
  <p:tag name="IGUANATEXCURSOR" val="2533"/>
  <p:tag name="TRANSPARENCY" val="True"/>
  <p:tag name="FILENAME" val=""/>
  <p:tag name="INPUTTYPE" val="0"/>
  <p:tag name="LATEXENGINEID" val="0"/>
  <p:tag name="TEMPFOLDER" val="c:\temp\"/>
</p:tagLst>
</file>

<file path=ppt/tags/tag53.xml><?xml version="1.0" encoding="utf-8"?>
<p:tagLst xmlns:a="http://schemas.openxmlformats.org/drawingml/2006/main" xmlns:r="http://schemas.openxmlformats.org/officeDocument/2006/relationships" xmlns:p="http://schemas.openxmlformats.org/presentationml/2006/main">
  <p:tag name="ORIGINALHEIGHT" val="141.7323"/>
  <p:tag name="ORIGINALWIDTH" val="1017.62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U_i U_j = e^{2\pi \I \phi_{ij} } U_j U_i&#10;$&#10;&#10;&#10;&#10;\end{document}"/>
  <p:tag name="IGUANATEXSIZE" val="30"/>
  <p:tag name="IGUANATEXCURSOR" val="2535"/>
  <p:tag name="TRANSPARENCY" val="True"/>
  <p:tag name="FILENAME" val=""/>
  <p:tag name="INPUTTYPE" val="0"/>
  <p:tag name="LATEXENGINEID" val="0"/>
  <p:tag name="TEMPFOLDER" val="c:\temp\"/>
</p:tagLst>
</file>

<file path=ppt/tags/tag54.xml><?xml version="1.0" encoding="utf-8"?>
<p:tagLst xmlns:a="http://schemas.openxmlformats.org/drawingml/2006/main" xmlns:r="http://schemas.openxmlformats.org/officeDocument/2006/relationships" xmlns:p="http://schemas.openxmlformats.org/presentationml/2006/main">
  <p:tag name="ORIGINALHEIGHT" val="118.4852"/>
  <p:tag name="ORIGINALWIDTH" val="941.132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U_i U_i^* = U_i^* U_i = 1&#10;$&#10;&#10;&#10;&#10;\end{document}"/>
  <p:tag name="IGUANATEXSIZE" val="30"/>
  <p:tag name="IGUANATEXCURSOR" val="2535"/>
  <p:tag name="TRANSPARENCY" val="True"/>
  <p:tag name="FILENAME" val=""/>
  <p:tag name="INPUTTYPE" val="0"/>
  <p:tag name="LATEXENGINEID" val="0"/>
  <p:tag name="TEMPFOLDER" val="c:\temp\"/>
</p:tagLst>
</file>

<file path=ppt/tags/tag55.xml><?xml version="1.0" encoding="utf-8"?>
<p:tagLst xmlns:a="http://schemas.openxmlformats.org/drawingml/2006/main" xmlns:r="http://schemas.openxmlformats.org/officeDocument/2006/relationships" xmlns:p="http://schemas.openxmlformats.org/presentationml/2006/main">
  <p:tag name="ORIGINALHEIGHT" val="124.4844"/>
  <p:tag name="ORIGINALWIDTH" val="1192.35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X):= \{ f: X \to \IC \} &#10;$&#10;&#10;&#10;&#10;\end{document}"/>
  <p:tag name="IGUANATEXSIZE" val="40"/>
  <p:tag name="IGUANATEXCURSOR" val="2562"/>
  <p:tag name="TRANSPARENCY" val="True"/>
  <p:tag name="FILENAME" val=""/>
  <p:tag name="INPUTTYPE" val="0"/>
  <p:tag name="LATEXENGINEID" val="0"/>
  <p:tag name="TEMPFOLDER" val="c:\temp\"/>
</p:tagLst>
</file>

<file path=ppt/tags/tag56.xml><?xml version="1.0" encoding="utf-8"?>
<p:tagLst xmlns:a="http://schemas.openxmlformats.org/drawingml/2006/main" xmlns:r="http://schemas.openxmlformats.org/officeDocument/2006/relationships" xmlns:p="http://schemas.openxmlformats.org/presentationml/2006/main">
  <p:tag name="ORIGINALHEIGHT" val="90.73866"/>
  <p:tag name="ORIGINALWIDTH" val="86.2392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A&#10;$&#10;&#10;&#10;&#10;\end{document}"/>
  <p:tag name="IGUANATEXSIZE" val="45"/>
  <p:tag name="IGUANATEXCURSOR" val="2539"/>
  <p:tag name="TRANSPARENCY" val="True"/>
  <p:tag name="FILENAME" val=""/>
  <p:tag name="INPUTTYPE" val="0"/>
  <p:tag name="LATEXENGINEID" val="0"/>
  <p:tag name="TEMPFOLDER" val="c:\temp\"/>
</p:tagLst>
</file>

<file path=ppt/tags/tag57.xml><?xml version="1.0" encoding="utf-8"?>
<p:tagLst xmlns:a="http://schemas.openxmlformats.org/drawingml/2006/main" xmlns:r="http://schemas.openxmlformats.org/officeDocument/2006/relationships" xmlns:p="http://schemas.openxmlformats.org/presentationml/2006/main">
  <p:tag name="ORIGINALHEIGHT" val="123.7346"/>
  <p:tag name="ORIGINALWIDTH" val="437.945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rm Irrep}(\fA) &#10;$&#10;&#10;&#10;&#10;\end{document}"/>
  <p:tag name="IGUANATEXSIZE" val="45"/>
  <p:tag name="IGUANATEXCURSOR" val="2547"/>
  <p:tag name="TRANSPARENCY" val="True"/>
  <p:tag name="FILENAME" val=""/>
  <p:tag name="INPUTTYPE" val="0"/>
  <p:tag name="LATEXENGINEID" val="0"/>
  <p:tag name="TEMPFOLDER" val="c:\temp\"/>
</p:tagLst>
</file>

<file path=ppt/tags/tag58.xml><?xml version="1.0" encoding="utf-8"?>
<p:tagLst xmlns:a="http://schemas.openxmlformats.org/drawingml/2006/main" xmlns:r="http://schemas.openxmlformats.org/officeDocument/2006/relationships" xmlns:p="http://schemas.openxmlformats.org/presentationml/2006/main">
  <p:tag name="ORIGINALHEIGHT" val="123.7346"/>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rm Irrep}(\fA) )&#10;$&#10;&#10;&#10;&#10;\end{document}"/>
  <p:tag name="IGUANATEXSIZE" val="45"/>
  <p:tag name="IGUANATEXCURSOR" val="2536"/>
  <p:tag name="TRANSPARENCY" val="True"/>
  <p:tag name="FILENAME" val=""/>
  <p:tag name="INPUTTYPE" val="0"/>
  <p:tag name="LATEXENGINEID" val="0"/>
  <p:tag name="TEMPFOLDER" val="c:\temp\"/>
</p:tagLst>
</file>

<file path=ppt/tags/tag59.xml><?xml version="1.0" encoding="utf-8"?>
<p:tagLst xmlns:a="http://schemas.openxmlformats.org/drawingml/2006/main" xmlns:r="http://schemas.openxmlformats.org/officeDocument/2006/relationships" xmlns:p="http://schemas.openxmlformats.org/presentationml/2006/main">
  <p:tag name="ORIGINALHEIGHT" val="90.73866"/>
  <p:tag name="ORIGINALWIDTH" val="211.473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A \cong&#10;$&#10;&#10;&#10;&#10;\end{document}"/>
  <p:tag name="IGUANATEXSIZE" val="45"/>
  <p:tag name="IGUANATEXCURSOR" val="2545"/>
  <p:tag name="TRANSPARENCY" val="True"/>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123.7346"/>
  <p:tag name="ORIGINALWIDTH" val="1511.06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B = Mat_b(\IC)&#10;={\rm End}(\CH_{\rm Bob}) &#10;$&#10;&#10;&#10;&#10;\end{document}"/>
  <p:tag name="IGUANATEXSIZE" val="35"/>
  <p:tag name="IGUANATEXCURSOR" val="2579"/>
  <p:tag name="TRANSPARENCY" val="True"/>
  <p:tag name="FILENAME" val=""/>
  <p:tag name="INPUTTYPE" val="0"/>
  <p:tag name="LATEXENGINEID" val="0"/>
  <p:tag name="TEMPFOLDER" val="c:\temp\"/>
</p:tagLst>
</file>

<file path=ppt/tags/tag60.xml><?xml version="1.0" encoding="utf-8"?>
<p:tagLst xmlns:a="http://schemas.openxmlformats.org/drawingml/2006/main" xmlns:r="http://schemas.openxmlformats.org/officeDocument/2006/relationships" xmlns:p="http://schemas.openxmlformats.org/presentationml/2006/main">
  <p:tag name="ORIGINALHEIGHT" val="92.2385"/>
  <p:tag name="ORIGINALWIDTH" val="860.142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a \in \fA \rightarrow a^* \in \fA&#10;$&#10;&#10;&#10;&#10;\end{document}"/>
  <p:tag name="IGUANATEXSIZE" val="40"/>
  <p:tag name="IGUANATEXCURSOR" val="2569"/>
  <p:tag name="TRANSPARENCY" val="True"/>
  <p:tag name="FILENAME" val=""/>
  <p:tag name="INPUTTYPE" val="0"/>
  <p:tag name="LATEXENGINEID" val="0"/>
  <p:tag name="TEMPFOLDER" val="c:\temp\"/>
</p:tagLst>
</file>

<file path=ppt/tags/tag61.xml><?xml version="1.0" encoding="utf-8"?>
<p:tagLst xmlns:a="http://schemas.openxmlformats.org/drawingml/2006/main" xmlns:r="http://schemas.openxmlformats.org/officeDocument/2006/relationships" xmlns:p="http://schemas.openxmlformats.org/presentationml/2006/main">
  <p:tag name="ORIGINALHEIGHT" val="123.7346"/>
  <p:tag name="ORIGINALWIDTH" val="647.169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ab)^* = b^* a^*&#10;$&#10;&#10;&#10;&#10;\end{document}"/>
  <p:tag name="IGUANATEXSIZE" val="40"/>
  <p:tag name="IGUANATEXCURSOR" val="2552"/>
  <p:tag name="TRANSPARENCY" val="True"/>
  <p:tag name="FILENAME" val=""/>
  <p:tag name="INPUTTYPE" val="0"/>
  <p:tag name="LATEXENGINEID" val="0"/>
  <p:tag name="TEMPFOLDER" val="c:\temp\"/>
</p:tagLst>
</file>

<file path=ppt/tags/tag62.xml><?xml version="1.0" encoding="utf-8"?>
<p:tagLst xmlns:a="http://schemas.openxmlformats.org/drawingml/2006/main" xmlns:r="http://schemas.openxmlformats.org/officeDocument/2006/relationships" xmlns:p="http://schemas.openxmlformats.org/presentationml/2006/main">
  <p:tag name="ORIGINALHEIGHT" val="124.4844"/>
  <p:tag name="ORIGINALWIDTH" val="1451.06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fA =  C(X):= \{ f: X \to \IC \} &#10;$&#10;&#10;&#10;&#10;\end{document}"/>
  <p:tag name="IGUANATEXSIZE" val="40"/>
  <p:tag name="IGUANATEXCURSOR" val="2533"/>
  <p:tag name="TRANSPARENCY" val="True"/>
  <p:tag name="FILENAME" val=""/>
  <p:tag name="INPUTTYPE" val="0"/>
  <p:tag name="LATEXENGINEID" val="0"/>
  <p:tag name="TEMPFOLDER" val="c:\temp\"/>
</p:tagLst>
</file>

<file path=ppt/tags/tag63.xml><?xml version="1.0" encoding="utf-8"?>
<p:tagLst xmlns:a="http://schemas.openxmlformats.org/drawingml/2006/main" xmlns:r="http://schemas.openxmlformats.org/officeDocument/2006/relationships" xmlns:p="http://schemas.openxmlformats.org/presentationml/2006/main">
  <p:tag name="ORIGINALHEIGHT" val="123.7346"/>
  <p:tag name="ORIGINALWIDTH" val="740.907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fA&#10;= Mat_n(\IC)&#10;$&#10;&#10;&#10;&#10;\end{document}"/>
  <p:tag name="IGUANATEXSIZE" val="40"/>
  <p:tag name="IGUANATEXCURSOR" val="2534"/>
  <p:tag name="TRANSPARENCY" val="True"/>
  <p:tag name="FILENAME" val=""/>
  <p:tag name="INPUTTYPE" val="0"/>
  <p:tag name="LATEXENGINEID" val="0"/>
  <p:tag name="TEMPFOLDER" val="c:\temp\"/>
</p:tagLst>
</file>

<file path=ppt/tags/tag64.xml><?xml version="1.0" encoding="utf-8"?>
<p:tagLst xmlns:a="http://schemas.openxmlformats.org/drawingml/2006/main" xmlns:r="http://schemas.openxmlformats.org/officeDocument/2006/relationships" xmlns:p="http://schemas.openxmlformats.org/presentationml/2006/main">
  <p:tag name="ORIGINALHEIGHT" val="86.98914"/>
  <p:tag name="ORIGINALWIDTH" val="347.206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a^* = a&#10;$&#10;&#10;&#10;&#10;\end{document}"/>
  <p:tag name="IGUANATEXSIZE" val="40"/>
  <p:tag name="IGUANATEXCURSOR" val="2544"/>
  <p:tag name="TRANSPARENCY" val="True"/>
  <p:tag name="FILENAME" val=""/>
  <p:tag name="INPUTTYPE" val="0"/>
  <p:tag name="LATEXENGINEID" val="0"/>
  <p:tag name="TEMPFOLDER" val="c:\temp\"/>
</p:tagLst>
</file>

<file path=ppt/tags/tag65.xml><?xml version="1.0" encoding="utf-8"?>
<p:tagLst xmlns:a="http://schemas.openxmlformats.org/drawingml/2006/main" xmlns:r="http://schemas.openxmlformats.org/officeDocument/2006/relationships" xmlns:p="http://schemas.openxmlformats.org/presentationml/2006/main">
  <p:tag name="ORIGINALHEIGHT" val="87.73905"/>
  <p:tag name="ORIGINALWIDTH" val="389.95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a= b^* b $&#10;&#10;&#10;\end{document}"/>
  <p:tag name="IGUANATEXSIZE" val="40"/>
  <p:tag name="IGUANATEXCURSOR" val="2547"/>
  <p:tag name="TRANSPARENCY" val="True"/>
  <p:tag name="FILENAME" val=""/>
  <p:tag name="INPUTTYPE" val="0"/>
  <p:tag name="LATEXENGINEID" val="0"/>
  <p:tag name="TEMPFOLDER" val="c:\temp\"/>
</p:tagLst>
</file>

<file path=ppt/tags/tag66.xml><?xml version="1.0" encoding="utf-8"?>
<p:tagLst xmlns:a="http://schemas.openxmlformats.org/drawingml/2006/main" xmlns:r="http://schemas.openxmlformats.org/officeDocument/2006/relationships" xmlns:p="http://schemas.openxmlformats.org/presentationml/2006/main">
  <p:tag name="ORIGINALHEIGHT" val="94.48819"/>
  <p:tag name="ORIGINALWIDTH" val="1184.85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BR: \CS \times \CO \times X \to \CP &#10;$&#10;&#10;&#10;&#10;\end{document}"/>
  <p:tag name="IGUANATEXSIZE" val="30"/>
  <p:tag name="IGUANATEXCURSOR" val="2564"/>
  <p:tag name="TRANSPARENCY" val="True"/>
  <p:tag name="FILENAME" val=""/>
  <p:tag name="INPUTTYPE" val="0"/>
  <p:tag name="LATEXENGINEID" val="0"/>
  <p:tag name="TEMPFOLDER" val="c:\temp\"/>
</p:tagLst>
</file>

<file path=ppt/tags/tag67.xml><?xml version="1.0" encoding="utf-8"?>
<p:tagLst xmlns:a="http://schemas.openxmlformats.org/drawingml/2006/main" xmlns:r="http://schemas.openxmlformats.org/officeDocument/2006/relationships" xmlns:p="http://schemas.openxmlformats.org/presentationml/2006/main">
  <p:tag name="ORIGINALHEIGHT" val="123.7346"/>
  <p:tag name="ORIGINALWIDTH" val="920.88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BR({\color{Red} \rho},&#10;{\color{Sepia} T},x) = \wp_x&#10;$&#10;&#10;&#10;&#10;\end{document}"/>
  <p:tag name="IGUANATEXSIZE" val="40"/>
  <p:tag name="IGUANATEXCURSOR" val="2576"/>
  <p:tag name="TRANSPARENCY" val="True"/>
  <p:tag name="FILENAME" val=""/>
  <p:tag name="INPUTTYPE" val="0"/>
  <p:tag name="LATEXENGINEID" val="0"/>
  <p:tag name="TEMPFOLDER" val="c:\temp\"/>
</p:tagLst>
</file>

<file path=ppt/tags/tag68.xml><?xml version="1.0" encoding="utf-8"?>
<p:tagLst xmlns:a="http://schemas.openxmlformats.org/drawingml/2006/main" xmlns:r="http://schemas.openxmlformats.org/officeDocument/2006/relationships" xmlns:p="http://schemas.openxmlformats.org/presentationml/2006/main">
  <p:tag name="ORIGINALHEIGHT" val="124.4844"/>
  <p:tag name="ORIGINALWIDTH" val="2212.22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ineGreen} m \in \fM(\IR) \mapsto \wp_x(m):= &#10;{\rm Tr}_{\CH_x}( \rho_x P_{T_x}(m))&#10;$&#10;&#10;&#10;&#10;\end{document}"/>
  <p:tag name="IGUANATEXSIZE" val="30"/>
  <p:tag name="IGUANATEXCURSOR" val="2539"/>
  <p:tag name="TRANSPARENCY" val="True"/>
  <p:tag name="FILENAME" val=""/>
  <p:tag name="INPUTTYPE" val="0"/>
  <p:tag name="LATEXENGINEID" val="0"/>
  <p:tag name="TEMPFOLDER" val="c:\temp\"/>
</p:tagLst>
</file>

<file path=ppt/tags/tag69.xml><?xml version="1.0" encoding="utf-8"?>
<p:tagLst xmlns:a="http://schemas.openxmlformats.org/drawingml/2006/main" xmlns:r="http://schemas.openxmlformats.org/officeDocument/2006/relationships" xmlns:p="http://schemas.openxmlformats.org/presentationml/2006/main">
  <p:tag name="ORIGINALHEIGHT" val="91.48859"/>
  <p:tag name="ORIGINALWIDTH" val="97.487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H&#10;$&#10;&#10;&#10;&#10;\end{document}"/>
  <p:tag name="IGUANATEXSIZE" val="30"/>
  <p:tag name="IGUANATEXCURSOR" val="2530"/>
  <p:tag name="TRANSPARENCY" val="True"/>
  <p:tag name="FILENAME" val=""/>
  <p:tag name="INPUTTYPE" val="0"/>
  <p:tag name="LATEXENGINEID" val="0"/>
  <p:tag name="TEMPFOLDER" val="c:\temp\"/>
</p:tagLst>
</file>

<file path=ppt/tags/tag7.xml><?xml version="1.0" encoding="utf-8"?>
<p:tagLst xmlns:a="http://schemas.openxmlformats.org/drawingml/2006/main" xmlns:r="http://schemas.openxmlformats.org/officeDocument/2006/relationships" xmlns:p="http://schemas.openxmlformats.org/presentationml/2006/main">
  <p:tag name="ORIGINALHEIGHT" val="144.7319"/>
  <p:tag name="ORIGINALWIDTH" val="1055.86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varphi(T) = \sum_{\alpha} &#10;E_\alpha^\dagger T E_{\alpha}&#10;$&#10;&#10;&#10;&#10;\end{document}"/>
  <p:tag name="IGUANATEXSIZE" val="35"/>
  <p:tag name="IGUANATEXCURSOR" val="2533"/>
  <p:tag name="TRANSPARENCY" val="True"/>
  <p:tag name="FILENAME" val=""/>
  <p:tag name="INPUTTYPE" val="0"/>
  <p:tag name="LATEXENGINEID" val="0"/>
  <p:tag name="TEMPFOLDER" val="c:\temp\"/>
</p:tagLst>
</file>

<file path=ppt/tags/tag70.xml><?xml version="1.0" encoding="utf-8"?>
<p:tagLst xmlns:a="http://schemas.openxmlformats.org/drawingml/2006/main" xmlns:r="http://schemas.openxmlformats.org/officeDocument/2006/relationships" xmlns:p="http://schemas.openxmlformats.org/presentationml/2006/main">
  <p:tag name="ORIGINALHEIGHT" val="54.74315"/>
  <p:tag name="ORIGINALWIDTH" val="68.241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pi&#10;$&#10;&#10;&#10;&#10;\end{document}"/>
  <p:tag name="IGUANATEXSIZE" val="30"/>
  <p:tag name="IGUANATEXCURSOR" val="2539"/>
  <p:tag name="TRANSPARENCY" val="True"/>
  <p:tag name="FILENAME" val=""/>
  <p:tag name="INPUTTYPE" val="0"/>
  <p:tag name="LATEXENGINEID" val="0"/>
  <p:tag name="TEMPFOLDER" val="c:\temp\"/>
</p:tagLst>
</file>

<file path=ppt/tags/tag71.xml><?xml version="1.0" encoding="utf-8"?>
<p:tagLst xmlns:a="http://schemas.openxmlformats.org/drawingml/2006/main" xmlns:r="http://schemas.openxmlformats.org/officeDocument/2006/relationships" xmlns:p="http://schemas.openxmlformats.org/presentationml/2006/main">
  <p:tag name="ORIGINALHEIGHT" val="84.73937"/>
  <p:tag name="ORIGINALWIDTH" val="103.487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X&#10;$&#10;&#10;&#10;&#10;\end{document}"/>
  <p:tag name="IGUANATEXSIZE" val="30"/>
  <p:tag name="IGUANATEXCURSOR" val="2538"/>
  <p:tag name="TRANSPARENCY" val="True"/>
  <p:tag name="FILENAME" val=""/>
  <p:tag name="INPUTTYPE" val="0"/>
  <p:tag name="LATEXENGINEID" val="0"/>
  <p:tag name="TEMPFOLDER" val="c:\temp\"/>
</p:tagLst>
</file>

<file path=ppt/tags/tag72.xml><?xml version="1.0" encoding="utf-8"?>
<p:tagLst xmlns:a="http://schemas.openxmlformats.org/drawingml/2006/main" xmlns:r="http://schemas.openxmlformats.org/officeDocument/2006/relationships" xmlns:p="http://schemas.openxmlformats.org/presentationml/2006/main">
  <p:tag name="ORIGINALHEIGHT" val="104.9868"/>
  <p:tag name="ORIGINALWIDTH" val="153.730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CH_x&#10;$&#10;&#10;&#10;&#10;\end{document}"/>
  <p:tag name="IGUANATEXSIZE" val="30"/>
  <p:tag name="IGUANATEXCURSOR" val="2543"/>
  <p:tag name="TRANSPARENCY" val="True"/>
  <p:tag name="FILENAME" val=""/>
  <p:tag name="INPUTTYPE" val="0"/>
  <p:tag name="LATEXENGINEID" val="0"/>
  <p:tag name="TEMPFOLDER" val="c:\temp\"/>
</p:tagLst>
</file>

<file path=ppt/tags/tag73.xml><?xml version="1.0" encoding="utf-8"?>
<p:tagLst xmlns:a="http://schemas.openxmlformats.org/drawingml/2006/main" xmlns:r="http://schemas.openxmlformats.org/officeDocument/2006/relationships" xmlns:p="http://schemas.openxmlformats.org/presentationml/2006/main">
  <p:tag name="ORIGINALHEIGHT" val="56.24299"/>
  <p:tag name="ORIGINALWIDTH" val="62.9921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ack}  x&#10;$&#10;&#10;&#10;&#10;\end{document}"/>
  <p:tag name="IGUANATEXSIZE" val="30"/>
  <p:tag name="IGUANATEXCURSOR" val="2539"/>
  <p:tag name="TRANSPARENCY" val="True"/>
  <p:tag name="FILENAME" val=""/>
  <p:tag name="INPUTTYPE" val="0"/>
  <p:tag name="LATEXENGINEID" val="0"/>
  <p:tag name="TEMPFOLDER" val="c:\temp\"/>
</p:tagLst>
</file>

<file path=ppt/tags/tag74.xml><?xml version="1.0" encoding="utf-8"?>
<p:tagLst xmlns:a="http://schemas.openxmlformats.org/drawingml/2006/main" xmlns:r="http://schemas.openxmlformats.org/officeDocument/2006/relationships" xmlns:p="http://schemas.openxmlformats.org/presentationml/2006/main">
  <p:tag name="ORIGINALHEIGHT" val="90.73866"/>
  <p:tag name="ORIGINALWIDTH" val="89.9887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CO&#10;$&#10;&#10;&#10;&#10;\end{document}"/>
  <p:tag name="IGUANATEXSIZE" val="30"/>
  <p:tag name="IGUANATEXCURSOR" val="2535"/>
  <p:tag name="TRANSPARENCY" val="True"/>
  <p:tag name="FILENAME" val=""/>
  <p:tag name="INPUTTYPE" val="0"/>
  <p:tag name="LATEXENGINEID" val="0"/>
  <p:tag name="TEMPFOLDER" val="c:\temp\"/>
</p:tagLst>
</file>

<file path=ppt/tags/tag75.xml><?xml version="1.0" encoding="utf-8"?>
<p:tagLst xmlns:a="http://schemas.openxmlformats.org/drawingml/2006/main" xmlns:r="http://schemas.openxmlformats.org/officeDocument/2006/relationships" xmlns:p="http://schemas.openxmlformats.org/presentationml/2006/main">
  <p:tag name="ORIGINALHEIGHT" val="90.73866"/>
  <p:tag name="ORIGINALWIDTH" val="78.7401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S&#10;$&#10;&#10;&#10;&#10;\end{document}"/>
  <p:tag name="IGUANATEXSIZE" val="30"/>
  <p:tag name="IGUANATEXCURSOR" val="2533"/>
  <p:tag name="TRANSPARENCY" val="True"/>
  <p:tag name="FILENAME" val=""/>
  <p:tag name="INPUTTYPE" val="0"/>
  <p:tag name="LATEXENGINEID" val="0"/>
  <p:tag name="TEMPFOLDER" val="c:\temp\"/>
</p:tagLst>
</file>

<file path=ppt/tags/tag76.xml><?xml version="1.0" encoding="utf-8"?>
<p:tagLst xmlns:a="http://schemas.openxmlformats.org/drawingml/2006/main" xmlns:r="http://schemas.openxmlformats.org/officeDocument/2006/relationships" xmlns:p="http://schemas.openxmlformats.org/presentationml/2006/main">
  <p:tag name="ORIGINALHEIGHT" val="123.7346"/>
  <p:tag name="ORIGINALWIDTH" val="485.939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BR({\color{Red} \rho} ,{\color{Sepia} T}&#10;)&#10;$&#10;&#10;&#10;&#10;\end{document}"/>
  <p:tag name="IGUANATEXSIZE" val="30"/>
  <p:tag name="IGUANATEXCURSOR" val="2578"/>
  <p:tag name="TRANSPARENCY" val="True"/>
  <p:tag name="FILENAME" val=""/>
  <p:tag name="INPUTTYPE" val="0"/>
  <p:tag name="LATEXENGINEID" val="0"/>
  <p:tag name="TEMPFOLDER" val="c:\temp\"/>
</p:tagLst>
</file>

<file path=ppt/tags/tag77.xml><?xml version="1.0" encoding="utf-8"?>
<p:tagLst xmlns:a="http://schemas.openxmlformats.org/drawingml/2006/main" xmlns:r="http://schemas.openxmlformats.org/officeDocument/2006/relationships" xmlns:p="http://schemas.openxmlformats.org/presentationml/2006/main">
  <p:tag name="ORIGINALHEIGHT" val="132.7334"/>
  <p:tag name="ORIGINALWIDTH" val="678.665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T = \sum_{\lambda} \lambda P_\lambda&#10;$&#10;&#10;&#10;&#10;\end{document}"/>
  <p:tag name="IGUANATEXSIZE" val="30"/>
  <p:tag name="IGUANATEXCURSOR" val="2535"/>
  <p:tag name="TRANSPARENCY" val="True"/>
  <p:tag name="FILENAME" val=""/>
  <p:tag name="INPUTTYPE" val="0"/>
  <p:tag name="LATEXENGINEID" val="0"/>
  <p:tag name="TEMPFOLDER" val="c:\temp\"/>
</p:tagLst>
</file>

<file path=ppt/tags/tag78.xml><?xml version="1.0" encoding="utf-8"?>
<p:tagLst xmlns:a="http://schemas.openxmlformats.org/drawingml/2006/main" xmlns:r="http://schemas.openxmlformats.org/officeDocument/2006/relationships" xmlns:p="http://schemas.openxmlformats.org/presentationml/2006/main">
  <p:tag name="ORIGINALHEIGHT" val="148.4814"/>
  <p:tag name="ORIGINALWIDTH" val="1463.06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P_T([r_1,r_2]) = &#10;\sum_{r_1 \leq \lambda \leq r_2}  P_\lambda&#10;$&#10;&#10;&#10;&#10;\end{document}"/>
  <p:tag name="IGUANATEXSIZE" val="30"/>
  <p:tag name="IGUANATEXCURSOR" val="2535"/>
  <p:tag name="TRANSPARENCY" val="True"/>
  <p:tag name="FILENAME" val=""/>
  <p:tag name="INPUTTYPE" val="0"/>
  <p:tag name="LATEXENGINEID" val="0"/>
  <p:tag name="TEMPFOLDER" val="c:\temp\"/>
</p:tagLst>
</file>

<file path=ppt/tags/tag79.xml><?xml version="1.0" encoding="utf-8"?>
<p:tagLst xmlns:a="http://schemas.openxmlformats.org/drawingml/2006/main" xmlns:r="http://schemas.openxmlformats.org/officeDocument/2006/relationships" xmlns:p="http://schemas.openxmlformats.org/presentationml/2006/main">
  <p:tag name="ORIGINALHEIGHT" val="123.7346"/>
  <p:tag name="ORIGINALWIDTH" val="879.6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  {\rm Tr}_{\CH} \left(&#10;{\color{Red} \rho} {\color{Sepia} P_T}(m) \right)&#10;$&#10;&#10;&#10;&#10;\end{document}"/>
  <p:tag name="IGUANATEXSIZE" val="30"/>
  <p:tag name="IGUANATEXCURSOR" val="2610"/>
  <p:tag name="TRANSPARENCY" val="True"/>
  <p:tag name="FILENAME" val=""/>
  <p:tag name="INPUTTYPE" val="0"/>
  <p:tag name="LATEXENGINEID" val="0"/>
  <p:tag name="TEMPFOLDER" val="c:\temp\"/>
</p:tagLst>
</file>

<file path=ppt/tags/tag8.xml><?xml version="1.0" encoding="utf-8"?>
<p:tagLst xmlns:a="http://schemas.openxmlformats.org/drawingml/2006/main" xmlns:r="http://schemas.openxmlformats.org/officeDocument/2006/relationships" xmlns:p="http://schemas.openxmlformats.org/presentationml/2006/main">
  <p:tag name="ORIGINALHEIGHT" val="144.7319"/>
  <p:tag name="ORIGINALWIDTH" val="760.40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sum_{\alpha} &#10;E_\alpha^\dagger  E_{\alpha} = 1&#10;$&#10;&#10;&#10;&#10;\end{document}"/>
  <p:tag name="IGUANATEXSIZE" val="35"/>
  <p:tag name="IGUANATEXCURSOR" val="2533"/>
  <p:tag name="TRANSPARENCY" val="True"/>
  <p:tag name="FILENAME" val=""/>
  <p:tag name="INPUTTYPE" val="0"/>
  <p:tag name="LATEXENGINEID" val="0"/>
  <p:tag name="TEMPFOLDER" val="c:\temp\"/>
</p:tagLst>
</file>

<file path=ppt/tags/tag80.xml><?xml version="1.0" encoding="utf-8"?>
<p:tagLst xmlns:a="http://schemas.openxmlformats.org/drawingml/2006/main" xmlns:r="http://schemas.openxmlformats.org/officeDocument/2006/relationships" xmlns:p="http://schemas.openxmlformats.org/presentationml/2006/main">
  <p:tag name="ORIGINALHEIGHT" val="123.7346"/>
  <p:tag name="ORIGINALWIDTH" val="182.227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m) &#10;$&#10;&#10;&#10;&#10;\end{document}"/>
  <p:tag name="IGUANATEXSIZE" val="30"/>
  <p:tag name="IGUANATEXCURSOR" val="2536"/>
  <p:tag name="TRANSPARENCY" val="True"/>
  <p:tag name="FILENAME" val=""/>
  <p:tag name="INPUTTYPE" val="0"/>
  <p:tag name="LATEXENGINEID" val="0"/>
  <p:tag name="TEMPFOLDER" val="c:\temp\"/>
</p:tagLst>
</file>

<file path=ppt/tags/tag81.xml><?xml version="1.0" encoding="utf-8"?>
<p:tagLst xmlns:a="http://schemas.openxmlformats.org/drawingml/2006/main" xmlns:r="http://schemas.openxmlformats.org/officeDocument/2006/relationships" xmlns:p="http://schemas.openxmlformats.org/presentationml/2006/main">
  <p:tag name="ORIGINALHEIGHT" val="94.48819"/>
  <p:tag name="ORIGINALWIDTH" val="920.13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BR: \CS \times \CO \to \CP &#10;$&#10;&#10;&#10;&#10;\end{document}"/>
  <p:tag name="IGUANATEXSIZE" val="30"/>
  <p:tag name="IGUANATEXCURSOR" val="2534"/>
  <p:tag name="TRANSPARENCY" val="True"/>
  <p:tag name="FILENAME" val=""/>
  <p:tag name="INPUTTYPE" val="0"/>
  <p:tag name="LATEXENGINEID" val="0"/>
  <p:tag name="TEMPFOLDER" val="c:\temp\"/>
</p:tagLst>
</file>

<file path=ppt/tags/tag82.xml><?xml version="1.0" encoding="utf-8"?>
<p:tagLst xmlns:a="http://schemas.openxmlformats.org/drawingml/2006/main" xmlns:r="http://schemas.openxmlformats.org/officeDocument/2006/relationships" xmlns:p="http://schemas.openxmlformats.org/presentationml/2006/main">
  <p:tag name="ORIGINALHEIGHT" val="90.73866"/>
  <p:tag name="ORIGINALWIDTH" val="78.7401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CS&#10;$&#10;&#10;&#10;&#10;\end{document}"/>
  <p:tag name="IGUANATEXSIZE" val="30"/>
  <p:tag name="IGUANATEXCURSOR" val="2533"/>
  <p:tag name="TRANSPARENCY" val="True"/>
  <p:tag name="FILENAME" val=""/>
  <p:tag name="INPUTTYPE" val="0"/>
  <p:tag name="LATEXENGINEID" val="0"/>
  <p:tag name="TEMPFOLDER" val="c:\temp\"/>
</p:tagLst>
</file>

<file path=ppt/tags/tag83.xml><?xml version="1.0" encoding="utf-8"?>
<p:tagLst xmlns:a="http://schemas.openxmlformats.org/drawingml/2006/main" xmlns:r="http://schemas.openxmlformats.org/officeDocument/2006/relationships" xmlns:p="http://schemas.openxmlformats.org/presentationml/2006/main">
  <p:tag name="ORIGINALHEIGHT" val="90.73866"/>
  <p:tag name="ORIGINALWIDTH" val="89.9887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CO&#10;$&#10;&#10;&#10;&#10;\end{document}"/>
  <p:tag name="IGUANATEXSIZE" val="30"/>
  <p:tag name="IGUANATEXCURSOR" val="2535"/>
  <p:tag name="TRANSPARENCY" val="True"/>
  <p:tag name="FILENAME" val=""/>
  <p:tag name="INPUTTYPE" val="0"/>
  <p:tag name="LATEXENGINEID" val="0"/>
  <p:tag name="TEMPFOLDER" val="c:\temp\"/>
</p:tagLst>
</file>

<file path=ppt/tags/tag84.xml><?xml version="1.0" encoding="utf-8"?>
<p:tagLst xmlns:a="http://schemas.openxmlformats.org/drawingml/2006/main" xmlns:r="http://schemas.openxmlformats.org/officeDocument/2006/relationships" xmlns:p="http://schemas.openxmlformats.org/presentationml/2006/main">
  <p:tag name="ORIGINALHEIGHT" val="92.2385"/>
  <p:tag name="ORIGINALWIDTH" val="89.2388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CP&#10;$&#10;&#10;&#10;&#10;\end{document}"/>
  <p:tag name="IGUANATEXSIZE" val="30"/>
  <p:tag name="IGUANATEXCURSOR" val="2534"/>
  <p:tag name="TRANSPARENCY" val="True"/>
  <p:tag name="FILENAME" val=""/>
  <p:tag name="INPUTTYPE" val="0"/>
  <p:tag name="LATEXENGINEID" val="0"/>
  <p:tag name="TEMPFOLDER" val="c:\temp\"/>
</p:tagLst>
</file>

<file path=ppt/tags/tag85.xml><?xml version="1.0" encoding="utf-8"?>
<p:tagLst xmlns:a="http://schemas.openxmlformats.org/drawingml/2006/main" xmlns:r="http://schemas.openxmlformats.org/officeDocument/2006/relationships" xmlns:p="http://schemas.openxmlformats.org/presentationml/2006/main">
  <p:tag name="ORIGINALHEIGHT" val="123.7346"/>
  <p:tag name="ORIGINALWIDTH" val="477.690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BR({\color{Red} {\rm s}}, &#10;{\color{Sepia} {\rm O} } )  $&#10;&#10;&#10;&#10;\end{document}"/>
  <p:tag name="IGUANATEXSIZE" val="40"/>
  <p:tag name="IGUANATEXCURSOR" val="2534"/>
  <p:tag name="TRANSPARENCY" val="True"/>
  <p:tag name="FILENAME" val=""/>
  <p:tag name="INPUTTYPE" val="0"/>
  <p:tag name="LATEXENGINEID" val="0"/>
  <p:tag name="TEMPFOLDER" val="c:\temp\"/>
</p:tagLst>
</file>

<file path=ppt/tags/tag86.xml><?xml version="1.0" encoding="utf-8"?>
<p:tagLst xmlns:a="http://schemas.openxmlformats.org/drawingml/2006/main" xmlns:r="http://schemas.openxmlformats.org/officeDocument/2006/relationships" xmlns:p="http://schemas.openxmlformats.org/presentationml/2006/main">
  <p:tag name="ORIGINALHEIGHT" val="123.7346"/>
  <p:tag name="ORIGINALWIDTH" val="727.409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0 \leq \wp(m) \leq 1&#10;$&#10;&#10;&#10;&#10;\end{document}"/>
  <p:tag name="IGUANATEXSIZE" val="30"/>
  <p:tag name="IGUANATEXCURSOR" val="2545"/>
  <p:tag name="TRANSPARENCY" val="True"/>
  <p:tag name="FILENAME" val=""/>
  <p:tag name="INPUTTYPE" val="0"/>
  <p:tag name="LATEXENGINEID" val="0"/>
  <p:tag name="TEMPFOLDER" val="c:\temp\"/>
</p:tagLst>
</file>

<file path=ppt/tags/tag87.xml><?xml version="1.0" encoding="utf-8"?>
<p:tagLst xmlns:a="http://schemas.openxmlformats.org/drawingml/2006/main" xmlns:r="http://schemas.openxmlformats.org/officeDocument/2006/relationships" xmlns:p="http://schemas.openxmlformats.org/presentationml/2006/main">
  <p:tag name="ORIGINALHEIGHT" val="123.7346"/>
  <p:tag name="ORIGINALWIDTH" val="563.929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m \in \fM(\IR)&#10;$&#10;&#10;&#10;&#10;\end{document}"/>
  <p:tag name="IGUANATEXSIZE" val="30"/>
  <p:tag name="IGUANATEXCURSOR" val="2550"/>
  <p:tag name="TRANSPARENCY" val="True"/>
  <p:tag name="FILENAME" val=""/>
  <p:tag name="INPUTTYPE" val="0"/>
  <p:tag name="LATEXENGINEID" val="0"/>
  <p:tag name="TEMPFOLDER" val="c:\temp\"/>
</p:tagLst>
</file>

<file path=ppt/tags/tag88.xml><?xml version="1.0" encoding="utf-8"?>
<p:tagLst xmlns:a="http://schemas.openxmlformats.org/drawingml/2006/main" xmlns:r="http://schemas.openxmlformats.org/officeDocument/2006/relationships" xmlns:p="http://schemas.openxmlformats.org/presentationml/2006/main">
  <p:tag name="ORIGINALHEIGHT" val="123.7346"/>
  <p:tag name="ORIGINALWIDTH" val="874.390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m = [r_1, r_2] \subset \IR&#10;$&#10;&#10;&#10;&#10;\end{document}"/>
  <p:tag name="IGUANATEXSIZE" val="30"/>
  <p:tag name="IGUANATEXCURSOR" val="2534"/>
  <p:tag name="TRANSPARENCY" val="True"/>
  <p:tag name="FILENAME" val=""/>
  <p:tag name="INPUTTYPE" val="0"/>
  <p:tag name="LATEXENGINEID" val="0"/>
  <p:tag name="TEMPFOLDER" val="c:\temp\"/>
</p:tagLst>
</file>

<file path=ppt/tags/tag89.xml><?xml version="1.0" encoding="utf-8"?>
<p:tagLst xmlns:a="http://schemas.openxmlformats.org/drawingml/2006/main" xmlns:r="http://schemas.openxmlformats.org/officeDocument/2006/relationships" xmlns:p="http://schemas.openxmlformats.org/presentationml/2006/main">
  <p:tag name="ORIGINALHEIGHT" val="123.7346"/>
  <p:tag name="ORIGINALWIDTH" val="420.697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r_{1}, r_{2}])  $&#10;&#10;&#10;&#10;\end{document}"/>
  <p:tag name="IGUANATEXSIZE" val="40"/>
  <p:tag name="IGUANATEXCURSOR" val="2534"/>
  <p:tag name="TRANSPARENCY" val="True"/>
  <p:tag name="FILENAME" val=""/>
  <p:tag name="INPUTTYPE" val="0"/>
  <p:tag name="LATEXENGINEID" val="0"/>
  <p:tag name="TEMPFOLDER" val="c:\temp\"/>
</p:tagLst>
</file>

<file path=ppt/tags/tag9.xml><?xml version="1.0" encoding="utf-8"?>
<p:tagLst xmlns:a="http://schemas.openxmlformats.org/drawingml/2006/main" xmlns:r="http://schemas.openxmlformats.org/officeDocument/2006/relationships" xmlns:p="http://schemas.openxmlformats.org/presentationml/2006/main">
  <p:tag name="ORIGINALHEIGHT" val="123.7346"/>
  <p:tag name="ORIGINALWIDTH" val="1985.00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BR(\varphi, T, \omega)(m)&#10;= {\rm Tr}_{\CH_A} \rho_{A} \varphi(P_T(m)) &#10;$&#10;&#10;&#10;&#10;\end{document}"/>
  <p:tag name="IGUANATEXSIZE" val="35"/>
  <p:tag name="IGUANATEXCURSOR" val="2562"/>
  <p:tag name="TRANSPARENCY" val="True"/>
  <p:tag name="FILENAME" val=""/>
  <p:tag name="INPUTTYPE" val="0"/>
  <p:tag name="LATEXENGINEID" val="0"/>
  <p:tag name="TEMPFOLDER" val="c:\temp\"/>
</p:tagLst>
</file>

<file path=ppt/tags/tag90.xml><?xml version="1.0" encoding="utf-8"?>
<p:tagLst xmlns:a="http://schemas.openxmlformats.org/drawingml/2006/main" xmlns:r="http://schemas.openxmlformats.org/officeDocument/2006/relationships" xmlns:p="http://schemas.openxmlformats.org/presentationml/2006/main">
  <p:tag name="ORIGINALHEIGHT" val="152.2309"/>
  <p:tag name="ORIGINALWIDTH" val="2624.67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S(\nabla + \alpha) - CS(\nabla) &#10;= {\rm Tr}( 2\alpha F + \alpha D_A \alpha  &#10; + \frac{2}{3} \alpha^3 )$&#10;&#10;&#10;&#10;\end{document}"/>
  <p:tag name="IGUANATEXSIZE" val="30"/>
  <p:tag name="IGUANATEXCURSOR" val="2640"/>
  <p:tag name="TRANSPARENCY" val="True"/>
  <p:tag name="FILENAME" val=""/>
  <p:tag name="INPUTTYPE" val="0"/>
  <p:tag name="LATEXENGINEID" val="0"/>
  <p:tag name="TEMPFOLDER" val="c:\temp\"/>
</p:tagLst>
</file>

<file path=ppt/tags/tag91.xml><?xml version="1.0" encoding="utf-8"?>
<p:tagLst xmlns:a="http://schemas.openxmlformats.org/drawingml/2006/main" xmlns:r="http://schemas.openxmlformats.org/officeDocument/2006/relationships" xmlns:p="http://schemas.openxmlformats.org/presentationml/2006/main">
  <p:tag name="ORIGINALHEIGHT" val="125.9843"/>
  <p:tag name="ORIGINALWIDTH" val="1657.29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theta(x_0) - \theta(x_0') = 2\pi&#10; \vec c \cdot (x_0 - x_0')&#10;$&#10;&#10;&#10;&#10;\end{document}"/>
  <p:tag name="IGUANATEXSIZE" val="40"/>
  <p:tag name="IGUANATEXCURSOR" val="2595"/>
  <p:tag name="TRANSPARENCY" val="True"/>
  <p:tag name="FILENAME" val=""/>
  <p:tag name="INPUTTYPE" val="0"/>
  <p:tag name="LATEXENGINEID" val="0"/>
  <p:tag name="TEMPFOLDER" val="c:\temp\"/>
</p:tagLst>
</file>

<file path=ppt/tags/tag92.xml><?xml version="1.0" encoding="utf-8"?>
<p:tagLst xmlns:a="http://schemas.openxmlformats.org/drawingml/2006/main" xmlns:r="http://schemas.openxmlformats.org/officeDocument/2006/relationships" xmlns:p="http://schemas.openxmlformats.org/presentationml/2006/main">
  <p:tag name="ORIGINALHEIGHT" val="151.4811"/>
  <p:tag name="ORIGINALWIDTH" val="2158.9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CL_{\rm eff}^{\rm Maxwell} &#10;\supset \frac{1}{4\pi} \int_{\IR^4} \langle \vec c, d\vec x\rangle &#10;\wedge CS(A^{\rm Maxwell}) $&#10;&#10;&#10;&#10;\end{document}"/>
  <p:tag name="IGUANATEXSIZE" val="40"/>
  <p:tag name="IGUANATEXCURSOR" val="2588"/>
  <p:tag name="TRANSPARENCY" val="True"/>
  <p:tag name="FILENAME" val=""/>
  <p:tag name="INPUTTYPE" val="0"/>
  <p:tag name="LATEXENGINEID" val="0"/>
  <p:tag name="TEMPFOLDER" val="c:\temp\"/>
</p:tagLst>
</file>

<file path=ppt/tags/tag93.xml><?xml version="1.0" encoding="utf-8"?>
<p:tagLst xmlns:a="http://schemas.openxmlformats.org/drawingml/2006/main" xmlns:r="http://schemas.openxmlformats.org/officeDocument/2006/relationships" xmlns:p="http://schemas.openxmlformats.org/presentationml/2006/main">
  <p:tag name="ORIGINALHEIGHT" val="144.7319"/>
  <p:tag name="ORIGINALWIDTH" val="1079.11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vec c := \int_{T^\vee} c_1(\CF) \in &#10;L^\vee  &#10;$&#10;&#10;&#10;&#10;\end{document}"/>
  <p:tag name="IGUANATEXSIZE" val="30"/>
  <p:tag name="IGUANATEXCURSOR" val="2534"/>
  <p:tag name="TRANSPARENCY" val="True"/>
  <p:tag name="FILENAME" val=""/>
  <p:tag name="INPUTTYPE" val="0"/>
  <p:tag name="LATEXENGINEID" val="0"/>
  <p:tag name="TEMPFOLDER" val="c:\temp\"/>
</p:tagLst>
</file>

<file path=ppt/tags/tag94.xml><?xml version="1.0" encoding="utf-8"?>
<p:tagLst xmlns:a="http://schemas.openxmlformats.org/drawingml/2006/main" xmlns:r="http://schemas.openxmlformats.org/officeDocument/2006/relationships" xmlns:p="http://schemas.openxmlformats.org/presentationml/2006/main">
  <p:tag name="ORIGINALHEIGHT" val="90.73866"/>
  <p:tag name="ORIGINALWIDTH" val="66.741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10;\vec c  &#10;$&#10;&#10;&#10;&#10;\end{document}"/>
  <p:tag name="IGUANATEXSIZE" val="40"/>
  <p:tag name="IGUANATEXCURSOR" val="2544"/>
  <p:tag name="TRANSPARENCY" val="True"/>
  <p:tag name="FILENAME" val=""/>
  <p:tag name="INPUTTYPE" val="0"/>
  <p:tag name="LATEXENGINEID" val="0"/>
  <p:tag name="TEMPFOLDER" val="c:\temp\"/>
</p:tagLst>
</file>

<file path=ppt/tags/tag95.xml><?xml version="1.0" encoding="utf-8"?>
<p:tagLst xmlns:a="http://schemas.openxmlformats.org/drawingml/2006/main" xmlns:r="http://schemas.openxmlformats.org/officeDocument/2006/relationships" xmlns:p="http://schemas.openxmlformats.org/presentationml/2006/main">
  <p:tag name="ORIGINALHEIGHT" val="177.7278"/>
  <p:tag name="ORIGINALWIDTH" val="2701.91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langle K, P/e \rangle = &#10;\int_{T_K^\perp}  &#10;{\rm Im} \log \det {\rm Hol}(\nabla^{B,x_0}, &#10;\gamma_K )  \mod 2 \pi $&#10;&#10;&#10;&#10;\end{document}"/>
  <p:tag name="IGUANATEXSIZE" val="30"/>
  <p:tag name="IGUANATEXCURSOR" val="2589"/>
  <p:tag name="TRANSPARENCY" val="True"/>
  <p:tag name="FILENAME" val=""/>
  <p:tag name="INPUTTYPE" val="0"/>
  <p:tag name="LATEXENGINEID" val="0"/>
  <p:tag name="TEMPFOLDER" val="c:\temp\"/>
</p:tagLst>
</file>

<file path=ppt/tags/tag96.xml><?xml version="1.0" encoding="utf-8"?>
<p:tagLst xmlns:a="http://schemas.openxmlformats.org/drawingml/2006/main" xmlns:r="http://schemas.openxmlformats.org/officeDocument/2006/relationships" xmlns:p="http://schemas.openxmlformats.org/presentationml/2006/main">
  <p:tag name="ORIGINALHEIGHT" val="149.9813"/>
  <p:tag name="ORIGINALWIDTH" val="1246.34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Sepia} \CL_{\rm eff}^{\rm Maxwell} &#10;\supset \int_{\IR^4} \alpha^{ij} E_i B_j $&#10;&#10;&#10;&#10;\end{document}"/>
  <p:tag name="IGUANATEXSIZE" val="30"/>
  <p:tag name="IGUANATEXCURSOR" val="2535"/>
  <p:tag name="TRANSPARENCY" val="True"/>
  <p:tag name="FILENAME" val=""/>
  <p:tag name="INPUTTYPE" val="0"/>
  <p:tag name="LATEXENGINEID" val="0"/>
  <p:tag name="TEMPFOLDER" val="c:\temp\"/>
</p:tagLst>
</file>

<file path=ppt/tags/tag97.xml><?xml version="1.0" encoding="utf-8"?>
<p:tagLst xmlns:a="http://schemas.openxmlformats.org/drawingml/2006/main" xmlns:r="http://schemas.openxmlformats.org/officeDocument/2006/relationships" xmlns:p="http://schemas.openxmlformats.org/presentationml/2006/main">
  <p:tag name="ORIGINALHEIGHT" val="151.4811"/>
  <p:tag name="ORIGINALWIDTH" val="1667.79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theta(x_0) = \frac{1}{3} &#10;\alpha^i_{~i} = \int_{T^\vee} CS(\nabla^{B,x_0}) &#10; $&#10;&#10;&#10;&#10;\end{document}"/>
  <p:tag name="IGUANATEXSIZE" val="30"/>
  <p:tag name="IGUANATEXCURSOR" val="2533"/>
  <p:tag name="TRANSPARENCY" val="True"/>
  <p:tag name="FILENAME" val=""/>
  <p:tag name="INPUTTYPE" val="0"/>
  <p:tag name="LATEXENGINEID" val="0"/>
  <p:tag name="TEMPFOLDER" val="c:\temp\"/>
</p:tagLst>
</file>

<file path=ppt/tags/tag98.xml><?xml version="1.0" encoding="utf-8"?>
<p:tagLst xmlns:a="http://schemas.openxmlformats.org/drawingml/2006/main" xmlns:r="http://schemas.openxmlformats.org/officeDocument/2006/relationships" xmlns:p="http://schemas.openxmlformats.org/presentationml/2006/main">
  <p:tag name="ORIGINALHEIGHT" val="122.9846"/>
  <p:tag name="ORIGINALWIDTH" val="1036.3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10;\nabla^{B,x_0} - \nabla^{B,x_0'}  = \alpha $&#10;&#10;&#10;&#10;\end{document}"/>
  <p:tag name="IGUANATEXSIZE" val="40"/>
  <p:tag name="IGUANATEXCURSOR" val="2533"/>
  <p:tag name="TRANSPARENCY" val="True"/>
  <p:tag name="FILENAME" val=""/>
  <p:tag name="INPUTTYPE" val="0"/>
  <p:tag name="LATEXENGINEID" val="0"/>
  <p:tag name="TEMPFOLDER" val="c:\temp\"/>
</p:tagLst>
</file>

<file path=ppt/tags/tag99.xml><?xml version="1.0" encoding="utf-8"?>
<p:tagLst xmlns:a="http://schemas.openxmlformats.org/drawingml/2006/main" xmlns:r="http://schemas.openxmlformats.org/officeDocument/2006/relationships" xmlns:p="http://schemas.openxmlformats.org/presentationml/2006/main">
  <p:tag name="ORIGINALHEIGHT" val="125.9843"/>
  <p:tag name="ORIGINALWIDTH" val="1476.5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10;\alpha = &#10;2\pi \I ~ dk \cdot ( x_0 - x_0' )\otimes &#10;\textbf{\rm 1}_{\CF} $&#10;&#10;&#10;&#10;\end{document}"/>
  <p:tag name="IGUANATEXSIZE" val="40"/>
  <p:tag name="IGUANATEXCURSOR" val="2533"/>
  <p:tag name="TRANSPARENCY" val="True"/>
  <p:tag name="FILENAME" val=""/>
  <p:tag name="INPUTTYPE" val="0"/>
  <p:tag name="LATEXENGINEID" val="0"/>
  <p:tag name="TEMPFOLDER" val="c:\tem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24131</TotalTime>
  <Words>3565</Words>
  <Application>Microsoft Macintosh PowerPoint</Application>
  <PresentationFormat>On-screen Show (4:3)</PresentationFormat>
  <Paragraphs>453</Paragraphs>
  <Slides>49</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49</vt:i4>
      </vt:variant>
      <vt:variant>
        <vt:lpstr>Custom Shows</vt:lpstr>
      </vt:variant>
      <vt:variant>
        <vt:i4>2</vt:i4>
      </vt:variant>
    </vt:vector>
  </HeadingPairs>
  <TitlesOfParts>
    <vt:vector size="59" baseType="lpstr">
      <vt:lpstr>Apple Chancery</vt:lpstr>
      <vt:lpstr>Bookman Old Style</vt:lpstr>
      <vt:lpstr>Calibri</vt:lpstr>
      <vt:lpstr>Cambria Math</vt:lpstr>
      <vt:lpstr>Freestyle Script</vt:lpstr>
      <vt:lpstr>Monotype Corsiva</vt:lpstr>
      <vt:lpstr>Arial</vt:lpstr>
      <vt:lpstr>Office Theme</vt:lpstr>
      <vt:lpstr>PowerPoint Presentation</vt:lpstr>
      <vt:lpstr>PowerPoint Presentation</vt:lpstr>
      <vt:lpstr>PowerPoint Presentation</vt:lpstr>
      <vt:lpstr>Quantum Information Theory &amp; Noncommutative Geometry</vt:lpstr>
      <vt:lpstr>Family Of Quantum Systems  Over A Fuzzy Point</vt:lpstr>
      <vt:lpstr>QMNA Born Rule </vt:lpstr>
      <vt:lpstr>QMNA States</vt:lpstr>
      <vt:lpstr>C* Algebra States</vt:lpstr>
      <vt:lpstr>Observables In QMNA</vt:lpstr>
      <vt:lpstr>Example 2: Hilbert Bundle Over A Fuzzy Point</vt:lpstr>
      <vt:lpstr>Example 1: Hilbert Bundle Over A Commutative Manifold</vt:lpstr>
      <vt:lpstr>Quantum Mechanics With Noncommutative Amplitudes </vt:lpstr>
      <vt:lpstr>Noncommutative Hilbert Bundles</vt:lpstr>
      <vt:lpstr>Noncommutative Control Parameters</vt:lpstr>
      <vt:lpstr>Noncommutative Geometry</vt:lpstr>
      <vt:lpstr>Gelfand’s Theorem</vt:lpstr>
      <vt:lpstr>C* Algebras</vt:lpstr>
      <vt:lpstr>PowerPoint Presentation</vt:lpstr>
      <vt:lpstr>All In The Family</vt:lpstr>
      <vt:lpstr>Continuous Families Of Quantum Systems</vt:lpstr>
      <vt:lpstr>Standard Dirac-von Neumann Axioms</vt:lpstr>
      <vt:lpstr> Quantum Systems</vt:lpstr>
      <vt:lpstr>Chapter Three</vt:lpstr>
      <vt:lpstr>3D QHE </vt:lpstr>
      <vt:lpstr>Dependence Of Axion Angle On x0</vt:lpstr>
      <vt:lpstr>PowerPoint Presentation</vt:lpstr>
      <vt:lpstr>Berry Connections For Insulators</vt:lpstr>
      <vt:lpstr>A Family Of Connections on H </vt:lpstr>
      <vt:lpstr>Trivializations Of H </vt:lpstr>
      <vt:lpstr>Hilbert Bundle Over Brillouin Torus</vt:lpstr>
      <vt:lpstr>PowerPoint Presentation</vt:lpstr>
      <vt:lpstr>PowerPoint Presentation</vt:lpstr>
      <vt:lpstr>Berry Connection </vt:lpstr>
      <vt:lpstr>Projected Bundles</vt:lpstr>
      <vt:lpstr>Connection On A Vector Bundle V </vt:lpstr>
      <vt:lpstr>Sections Of A Hilbert Bundle</vt:lpstr>
      <vt:lpstr>Hilbert Bundles</vt:lpstr>
      <vt:lpstr>Affine Space</vt:lpstr>
      <vt:lpstr>PowerPoint Presentation</vt:lpstr>
      <vt:lpstr>A Little Subtlety</vt:lpstr>
      <vt:lpstr>Philosophy</vt:lpstr>
      <vt:lpstr>Chapter Two</vt:lpstr>
      <vt:lpstr>A Condition For Asymmetric Orbifolds</vt:lpstr>
      <vt:lpstr>PowerPoint Presentation</vt:lpstr>
      <vt:lpstr>PowerPoint Presentation</vt:lpstr>
      <vt:lpstr>Can You Orbifold By T-Duality?  </vt:lpstr>
      <vt:lpstr>Chapter One</vt:lpstr>
      <vt:lpstr>Prologue</vt:lpstr>
      <vt:lpstr>Three Points In A Talk</vt:lpstr>
      <vt:lpstr>NatiFestReverseOrder1</vt:lpstr>
      <vt:lpstr>Copy of NatiFestReverseOrder1</vt:lpstr>
    </vt:vector>
  </TitlesOfParts>
  <Company>HP</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dc:creator>
  <cp:lastModifiedBy>Microsoft Office User</cp:lastModifiedBy>
  <cp:revision>1297</cp:revision>
  <cp:lastPrinted>2016-09-06T18:46:39Z</cp:lastPrinted>
  <dcterms:created xsi:type="dcterms:W3CDTF">2012-12-09T22:45:15Z</dcterms:created>
  <dcterms:modified xsi:type="dcterms:W3CDTF">2016-09-15T17:38:42Z</dcterms:modified>
</cp:coreProperties>
</file>