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619" r:id="rId2"/>
    <p:sldId id="670" r:id="rId3"/>
    <p:sldId id="669" r:id="rId4"/>
    <p:sldId id="663" r:id="rId5"/>
    <p:sldId id="671" r:id="rId6"/>
    <p:sldId id="625" r:id="rId7"/>
    <p:sldId id="626" r:id="rId8"/>
    <p:sldId id="627" r:id="rId9"/>
    <p:sldId id="629" r:id="rId10"/>
    <p:sldId id="630" r:id="rId11"/>
    <p:sldId id="635" r:id="rId12"/>
    <p:sldId id="637" r:id="rId13"/>
    <p:sldId id="672" r:id="rId14"/>
    <p:sldId id="591" r:id="rId15"/>
    <p:sldId id="641" r:id="rId16"/>
    <p:sldId id="592" r:id="rId17"/>
    <p:sldId id="642" r:id="rId18"/>
    <p:sldId id="673" r:id="rId19"/>
    <p:sldId id="555" r:id="rId20"/>
    <p:sldId id="610" r:id="rId21"/>
    <p:sldId id="557" r:id="rId22"/>
    <p:sldId id="692" r:id="rId23"/>
    <p:sldId id="693" r:id="rId24"/>
    <p:sldId id="678" r:id="rId25"/>
    <p:sldId id="568" r:id="rId26"/>
    <p:sldId id="688" r:id="rId27"/>
    <p:sldId id="570" r:id="rId28"/>
    <p:sldId id="571" r:id="rId29"/>
    <p:sldId id="560" r:id="rId30"/>
    <p:sldId id="664" r:id="rId31"/>
    <p:sldId id="674" r:id="rId32"/>
    <p:sldId id="559" r:id="rId33"/>
    <p:sldId id="575" r:id="rId34"/>
    <p:sldId id="572" r:id="rId35"/>
    <p:sldId id="573" r:id="rId36"/>
    <p:sldId id="574" r:id="rId37"/>
    <p:sldId id="576" r:id="rId38"/>
    <p:sldId id="577" r:id="rId39"/>
    <p:sldId id="578" r:id="rId40"/>
    <p:sldId id="579" r:id="rId41"/>
    <p:sldId id="580" r:id="rId42"/>
    <p:sldId id="675" r:id="rId43"/>
    <p:sldId id="581" r:id="rId44"/>
    <p:sldId id="676" r:id="rId45"/>
    <p:sldId id="582" r:id="rId46"/>
    <p:sldId id="583" r:id="rId47"/>
    <p:sldId id="584" r:id="rId48"/>
    <p:sldId id="661" r:id="rId49"/>
    <p:sldId id="677" r:id="rId50"/>
    <p:sldId id="648" r:id="rId51"/>
    <p:sldId id="666" r:id="rId52"/>
    <p:sldId id="690" r:id="rId53"/>
    <p:sldId id="691" r:id="rId54"/>
    <p:sldId id="588" r:id="rId55"/>
    <p:sldId id="601" r:id="rId56"/>
    <p:sldId id="595" r:id="rId57"/>
    <p:sldId id="614" r:id="rId58"/>
    <p:sldId id="596" r:id="rId59"/>
    <p:sldId id="659" r:id="rId60"/>
    <p:sldId id="646" r:id="rId61"/>
    <p:sldId id="679" r:id="rId62"/>
    <p:sldId id="689" r:id="rId63"/>
    <p:sldId id="680" r:id="rId64"/>
    <p:sldId id="681" r:id="rId65"/>
    <p:sldId id="682" r:id="rId66"/>
    <p:sldId id="685" r:id="rId67"/>
    <p:sldId id="683" r:id="rId68"/>
    <p:sldId id="684" r:id="rId69"/>
    <p:sldId id="645" r:id="rId70"/>
    <p:sldId id="694" r:id="rId71"/>
    <p:sldId id="695" r:id="rId72"/>
    <p:sldId id="696" r:id="rId73"/>
    <p:sldId id="697" r:id="rId74"/>
    <p:sldId id="698" r:id="rId75"/>
    <p:sldId id="631" r:id="rId76"/>
    <p:sldId id="699" r:id="rId77"/>
    <p:sldId id="686" r:id="rId78"/>
    <p:sldId id="687" r:id="rId79"/>
  </p:sldIdLst>
  <p:sldSz cx="9144000" cy="6858000" type="screen4x3"/>
  <p:notesSz cx="7004050" cy="9290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CC"/>
    <a:srgbClr val="DF09C7"/>
    <a:srgbClr val="FF3399"/>
    <a:srgbClr val="16355A"/>
    <a:srgbClr val="660C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838" autoAdjust="0"/>
    <p:restoredTop sz="81675" autoAdjust="0"/>
  </p:normalViewPr>
  <p:slideViewPr>
    <p:cSldViewPr>
      <p:cViewPr varScale="1">
        <p:scale>
          <a:sx n="56" d="100"/>
          <a:sy n="56" d="100"/>
        </p:scale>
        <p:origin x="90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3568"/>
    </p:cViewPr>
  </p:sorterViewPr>
  <p:notesViewPr>
    <p:cSldViewPr>
      <p:cViewPr varScale="1">
        <p:scale>
          <a:sx n="48" d="100"/>
          <a:sy n="48" d="100"/>
        </p:scale>
        <p:origin x="2698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5393" cy="465425"/>
          </a:xfrm>
          <a:prstGeom prst="rect">
            <a:avLst/>
          </a:prstGeom>
        </p:spPr>
        <p:txBody>
          <a:bodyPr vert="horz" lIns="88062" tIns="44032" rIns="88062" bIns="44032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7140" y="1"/>
            <a:ext cx="3035393" cy="465425"/>
          </a:xfrm>
          <a:prstGeom prst="rect">
            <a:avLst/>
          </a:prstGeom>
        </p:spPr>
        <p:txBody>
          <a:bodyPr vert="horz" lIns="88062" tIns="44032" rIns="88062" bIns="44032" rtlCol="0"/>
          <a:lstStyle>
            <a:lvl1pPr algn="r">
              <a:defRPr sz="1100"/>
            </a:lvl1pPr>
          </a:lstStyle>
          <a:p>
            <a:fld id="{FF265733-381B-3244-B8B0-35B3DD358381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4626"/>
            <a:ext cx="3035393" cy="465424"/>
          </a:xfrm>
          <a:prstGeom prst="rect">
            <a:avLst/>
          </a:prstGeom>
        </p:spPr>
        <p:txBody>
          <a:bodyPr vert="horz" lIns="88062" tIns="44032" rIns="88062" bIns="44032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7140" y="8824626"/>
            <a:ext cx="3035393" cy="465424"/>
          </a:xfrm>
          <a:prstGeom prst="rect">
            <a:avLst/>
          </a:prstGeom>
        </p:spPr>
        <p:txBody>
          <a:bodyPr vert="horz" lIns="88062" tIns="44032" rIns="88062" bIns="44032" rtlCol="0" anchor="b"/>
          <a:lstStyle>
            <a:lvl1pPr algn="r">
              <a:defRPr sz="1100"/>
            </a:lvl1pPr>
          </a:lstStyle>
          <a:p>
            <a:fld id="{4C622C83-A3CB-8F4B-ABB1-5AA31C40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65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35393" cy="465425"/>
          </a:xfrm>
          <a:prstGeom prst="rect">
            <a:avLst/>
          </a:prstGeom>
        </p:spPr>
        <p:txBody>
          <a:bodyPr vert="horz" lIns="88049" tIns="44026" rIns="88049" bIns="44026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140" y="2"/>
            <a:ext cx="3035393" cy="465425"/>
          </a:xfrm>
          <a:prstGeom prst="rect">
            <a:avLst/>
          </a:prstGeom>
        </p:spPr>
        <p:txBody>
          <a:bodyPr vert="horz" lIns="88049" tIns="44026" rIns="88049" bIns="44026" rtlCol="0"/>
          <a:lstStyle>
            <a:lvl1pPr algn="r">
              <a:defRPr sz="1100"/>
            </a:lvl1pPr>
          </a:lstStyle>
          <a:p>
            <a:fld id="{91192433-76AE-4237-9053-A01AE7C3AD64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0463"/>
            <a:ext cx="4178300" cy="3135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049" tIns="44026" rIns="88049" bIns="440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14" y="4471454"/>
            <a:ext cx="5602632" cy="3657342"/>
          </a:xfrm>
          <a:prstGeom prst="rect">
            <a:avLst/>
          </a:prstGeom>
        </p:spPr>
        <p:txBody>
          <a:bodyPr vert="horz" lIns="88049" tIns="44026" rIns="88049" bIns="440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4626"/>
            <a:ext cx="3035393" cy="465424"/>
          </a:xfrm>
          <a:prstGeom prst="rect">
            <a:avLst/>
          </a:prstGeom>
        </p:spPr>
        <p:txBody>
          <a:bodyPr vert="horz" lIns="88049" tIns="44026" rIns="88049" bIns="44026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140" y="8824626"/>
            <a:ext cx="3035393" cy="465424"/>
          </a:xfrm>
          <a:prstGeom prst="rect">
            <a:avLst/>
          </a:prstGeom>
        </p:spPr>
        <p:txBody>
          <a:bodyPr vert="horz" lIns="88049" tIns="44026" rIns="88049" bIns="44026" rtlCol="0" anchor="b"/>
          <a:lstStyle>
            <a:lvl1pPr algn="r">
              <a:defRPr sz="1100"/>
            </a:lvl1pPr>
          </a:lstStyle>
          <a:p>
            <a:fld id="{D542D17E-4B7A-4E9E-969E-28F0C0323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5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35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07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00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10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15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70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00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10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20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80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7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Later I will show you how you can construct the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Golay</a:t>
            </a:r>
            <a:r>
              <a:rPr lang="en-US" baseline="0" dirty="0" smtClean="0"/>
              <a:t> code for yourself </a:t>
            </a:r>
          </a:p>
          <a:p>
            <a:r>
              <a:rPr lang="en-US" baseline="0" dirty="0" smtClean="0"/>
              <a:t>At your own kitchen table – were you so inclined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43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5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17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81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1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Nick has explored applications</a:t>
            </a:r>
            <a:r>
              <a:rPr lang="en-US" baseline="0" dirty="0" smtClean="0"/>
              <a:t> of these </a:t>
            </a:r>
            <a:r>
              <a:rPr lang="en-US" baseline="0" dirty="0" err="1" smtClean="0"/>
              <a:t>superconformal</a:t>
            </a:r>
            <a:r>
              <a:rPr lang="en-US" baseline="0" dirty="0" smtClean="0"/>
              <a:t> algebras </a:t>
            </a:r>
          </a:p>
          <a:p>
            <a:r>
              <a:rPr lang="en-US" baseline="0" dirty="0" smtClean="0"/>
              <a:t>To condensed matter in interesting ways – for example generating </a:t>
            </a:r>
          </a:p>
          <a:p>
            <a:r>
              <a:rPr lang="en-US" baseline="0" dirty="0" smtClean="0"/>
              <a:t>interesting states like Read-</a:t>
            </a:r>
            <a:r>
              <a:rPr lang="en-US" baseline="0" dirty="0" err="1" smtClean="0"/>
              <a:t>Rezayi</a:t>
            </a:r>
            <a:r>
              <a:rPr lang="en-US" baseline="0" dirty="0" smtClean="0"/>
              <a:t> and others.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04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79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09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4A76F-98B3-4362-97F8-5A6F509EB33C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30.png"/><Relationship Id="rId4" Type="http://schemas.openxmlformats.org/officeDocument/2006/relationships/image" Target="../media/image420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0.png"/><Relationship Id="rId3" Type="http://schemas.openxmlformats.org/officeDocument/2006/relationships/image" Target="../media/image86.png"/><Relationship Id="rId7" Type="http://schemas.openxmlformats.org/officeDocument/2006/relationships/image" Target="../media/image9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0.png"/><Relationship Id="rId5" Type="http://schemas.openxmlformats.org/officeDocument/2006/relationships/image" Target="../media/image90.png"/><Relationship Id="rId4" Type="http://schemas.openxmlformats.org/officeDocument/2006/relationships/image" Target="../media/image87.png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60.png"/><Relationship Id="rId4" Type="http://schemas.openxmlformats.org/officeDocument/2006/relationships/image" Target="../media/image29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0.png"/><Relationship Id="rId4" Type="http://schemas.openxmlformats.org/officeDocument/2006/relationships/image" Target="../media/image1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1.png"/><Relationship Id="rId4" Type="http://schemas.openxmlformats.org/officeDocument/2006/relationships/image" Target="../media/image7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45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0.png"/><Relationship Id="rId5" Type="http://schemas.openxmlformats.org/officeDocument/2006/relationships/image" Target="../media/image440.png"/><Relationship Id="rId4" Type="http://schemas.openxmlformats.org/officeDocument/2006/relationships/image" Target="../media/image3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1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png"/><Relationship Id="rId5" Type="http://schemas.openxmlformats.org/officeDocument/2006/relationships/image" Target="../media/image1530.png"/><Relationship Id="rId4" Type="http://schemas.openxmlformats.org/officeDocument/2006/relationships/image" Target="../media/image113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1.png"/><Relationship Id="rId3" Type="http://schemas.openxmlformats.org/officeDocument/2006/relationships/image" Target="../media/image183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0.png"/><Relationship Id="rId5" Type="http://schemas.openxmlformats.org/officeDocument/2006/relationships/image" Target="../media/image692.png"/><Relationship Id="rId4" Type="http://schemas.openxmlformats.org/officeDocument/2006/relationships/image" Target="../media/image185.png"/><Relationship Id="rId9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0.png"/><Relationship Id="rId7" Type="http://schemas.openxmlformats.org/officeDocument/2006/relationships/image" Target="../media/image80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23.emf"/><Relationship Id="rId4" Type="http://schemas.openxmlformats.org/officeDocument/2006/relationships/image" Target="../media/image8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880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910.png"/><Relationship Id="rId4" Type="http://schemas.openxmlformats.org/officeDocument/2006/relationships/image" Target="../media/image89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0.png"/><Relationship Id="rId4" Type="http://schemas.openxmlformats.org/officeDocument/2006/relationships/image" Target="../media/image10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2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81.png"/><Relationship Id="rId4" Type="http://schemas.openxmlformats.org/officeDocument/2006/relationships/image" Target="../media/image11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5" Type="http://schemas.openxmlformats.org/officeDocument/2006/relationships/image" Target="../media/image116.png"/><Relationship Id="rId4" Type="http://schemas.openxmlformats.org/officeDocument/2006/relationships/image" Target="../media/image127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7.png"/><Relationship Id="rId5" Type="http://schemas.openxmlformats.org/officeDocument/2006/relationships/image" Target="../media/image1140.png"/><Relationship Id="rId4" Type="http://schemas.openxmlformats.org/officeDocument/2006/relationships/image" Target="../media/image19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832" y="230025"/>
            <a:ext cx="9100335" cy="857250"/>
          </a:xfrm>
        </p:spPr>
        <p:txBody>
          <a:bodyPr>
            <a:noAutofit/>
          </a:bodyPr>
          <a:lstStyle/>
          <a:p>
            <a:pPr algn="ctr"/>
            <a:r>
              <a:rPr lang="en-US" sz="4050" dirty="0" smtClean="0">
                <a:latin typeface="+mn-lt"/>
              </a:rPr>
              <a:t>Three Pedestrian Overpasses</a:t>
            </a:r>
            <a:br>
              <a:rPr lang="en-US" sz="4050" dirty="0" smtClean="0">
                <a:latin typeface="+mn-lt"/>
              </a:rPr>
            </a:br>
            <a:r>
              <a:rPr lang="en-US" sz="4050" dirty="0" smtClean="0">
                <a:latin typeface="+mn-lt"/>
              </a:rPr>
              <a:t>Between Number Theory And Physics </a:t>
            </a:r>
            <a:endParaRPr lang="en-US" sz="405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7675" y="1292088"/>
            <a:ext cx="2971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FF0000"/>
                </a:solidFill>
              </a:rPr>
              <a:t>Gregory Moore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5400" y="1256679"/>
            <a:ext cx="17687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FF0000"/>
                </a:solidFill>
              </a:rPr>
              <a:t>Rutgers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097065"/>
            <a:ext cx="6456613" cy="4582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04800" y="5685779"/>
            <a:ext cx="9212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00FF"/>
                </a:solidFill>
              </a:rPr>
              <a:t>August 25, </a:t>
            </a:r>
            <a:r>
              <a:rPr lang="en-US" sz="5400" dirty="0">
                <a:solidFill>
                  <a:srgbClr val="0000FF"/>
                </a:solidFill>
              </a:rPr>
              <a:t>2022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1026" name="Picture 2" descr="https://imgs.search.brave.com/EuVv5SL5sQVX03VHHJmZMjWK5-tC0Rb24Ct8TckvXxU/rs:fit:711:225:1/g:ce/aHR0cHM6Ly90c2Ux/Lm1tLmJpbmcubmV0/L3RoP2lkPU9JUC5M/djdwdkxZZmh0aHZ4/VXBpamNqOGxnSGFF/OCZwaWQ9QXB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453640"/>
            <a:ext cx="4570611" cy="304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88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1870" y="31105"/>
                <a:ext cx="7963930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0" dirty="0" smtClean="0">
                    <a:solidFill>
                      <a:srgbClr val="0033CC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US" sz="4400" dirty="0" smtClean="0">
                    <a:solidFill>
                      <a:srgbClr val="0033CC"/>
                    </a:solidFill>
                  </a:rPr>
                  <a:t> be the unique irreducible representation of the </a:t>
                </a:r>
              </a:p>
              <a:p>
                <a:pPr algn="ctr"/>
                <a:r>
                  <a:rPr lang="en-US" sz="4400" dirty="0" smtClean="0">
                    <a:solidFill>
                      <a:srgbClr val="0033CC"/>
                    </a:solidFill>
                  </a:rPr>
                  <a:t>Heisenberg group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ℋ</m:t>
                    </m:r>
                    <m:d>
                      <m:dPr>
                        <m:ctrlP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44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4400" dirty="0" smtClean="0">
                    <a:solidFill>
                      <a:srgbClr val="0033CC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70" y="31105"/>
                <a:ext cx="7963930" cy="2123658"/>
              </a:xfrm>
              <a:prstGeom prst="rect">
                <a:avLst/>
              </a:prstGeom>
              <a:blipFill>
                <a:blip r:embed="rId3"/>
                <a:stretch>
                  <a:fillRect t="-5747" b="-12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66800" y="3842028"/>
                <a:ext cx="737878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:   ``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Spinor representation ‘’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842028"/>
                <a:ext cx="7378784" cy="707886"/>
              </a:xfrm>
              <a:prstGeom prst="rect">
                <a:avLst/>
              </a:prstGeom>
              <a:blipFill>
                <a:blip r:embed="rId4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95400" y="2544674"/>
                <a:ext cx="675082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dirty="0">
                    <a:solidFill>
                      <a:srgbClr val="0033CC"/>
                    </a:solidFill>
                  </a:rPr>
                  <a:t>Construct it using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40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000" dirty="0">
                    <a:solidFill>
                      <a:srgbClr val="0033CC"/>
                    </a:solidFill>
                  </a:rPr>
                  <a:t>matrices. </a:t>
                </a:r>
                <a:endParaRPr lang="en-US" sz="4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544674"/>
                <a:ext cx="6750822" cy="707886"/>
              </a:xfrm>
              <a:prstGeom prst="rect">
                <a:avLst/>
              </a:prstGeom>
              <a:blipFill>
                <a:blip r:embed="rId5"/>
                <a:stretch>
                  <a:fillRect l="-3252" t="-15385" r="-2258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94111" y="5163067"/>
                <a:ext cx="81534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ℱ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𝒮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sSubSup>
                        <m:sSubSupPr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US" sz="5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11" y="5163067"/>
                <a:ext cx="8153400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383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4572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FLM Module </a:t>
            </a:r>
            <a:endParaRPr lang="en-US" sz="5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1981200"/>
                <a:ext cx="8153400" cy="1027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𝐹𝐿𝑀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⊕ </m:t>
                      </m:r>
                      <m:sSubSup>
                        <m:sSubSupPr>
                          <m:ctrlP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981200"/>
                <a:ext cx="8153400" cy="10270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40326" y="5155645"/>
                <a:ext cx="882015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0033CC"/>
                    </a:solidFill>
                  </a:rPr>
                  <a:t>The </a:t>
                </a:r>
                <a:r>
                  <a:rPr lang="en-US" sz="4400" dirty="0" err="1" smtClean="0">
                    <a:solidFill>
                      <a:srgbClr val="0033CC"/>
                    </a:solidFill>
                  </a:rPr>
                  <a:t>automorphism</a:t>
                </a:r>
                <a:r>
                  <a:rPr lang="en-US" sz="4400" dirty="0" smtClean="0">
                    <a:solidFill>
                      <a:srgbClr val="0033CC"/>
                    </a:solidFill>
                  </a:rPr>
                  <a:t> group  of the VOA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𝐹𝐿𝑀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 smtClean="0">
                    <a:solidFill>
                      <a:srgbClr val="0033CC"/>
                    </a:solidFill>
                  </a:rPr>
                  <a:t>is the Monster Group </a:t>
                </a:r>
                <a:endParaRPr lang="en-US" sz="4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26" y="5155645"/>
                <a:ext cx="8820150" cy="1446550"/>
              </a:xfrm>
              <a:prstGeom prst="rect">
                <a:avLst/>
              </a:prstGeom>
              <a:blipFill>
                <a:blip r:embed="rId3"/>
                <a:stretch>
                  <a:fillRect l="-2211" t="-8861" r="-3455" b="-19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286000" y="3697208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FLM &amp; </a:t>
            </a:r>
            <a:r>
              <a:rPr lang="en-US" sz="4400" dirty="0" err="1" smtClean="0"/>
              <a:t>Borcherds</a:t>
            </a:r>
            <a:r>
              <a:rPr lang="en-US" sz="4400" dirty="0" smtClean="0"/>
              <a:t>: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6018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135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Payoff: Conceptual Explanation of Modularity  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>
          <a:xfrm>
            <a:off x="1962732" y="3123678"/>
            <a:ext cx="1676400" cy="4908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114800" y="2987274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</a:rPr>
              <a:t>Modularity</a:t>
            </a:r>
            <a:endParaRPr lang="en-US" sz="36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0" y="1498191"/>
                <a:ext cx="6340695" cy="911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𝑇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𝑟</m:t>
                          </m:r>
                        </m:e>
                        <m:sub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ℋ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𝐹𝐿𝑀</m:t>
                              </m:r>
                            </m:sub>
                          </m:sSub>
                        </m:sub>
                      </m:sSub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𝑔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24</m:t>
                              </m:r>
                            </m:den>
                          </m:f>
                        </m:sup>
                      </m:sSup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 = </m:t>
                      </m:r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98191"/>
                <a:ext cx="6340695" cy="9113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5985307" y="830018"/>
            <a:ext cx="3001522" cy="2353279"/>
            <a:chOff x="6110523" y="3637491"/>
            <a:chExt cx="3001522" cy="235327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0523" y="3964740"/>
              <a:ext cx="3001522" cy="1644218"/>
            </a:xfrm>
            <a:prstGeom prst="rect">
              <a:avLst/>
            </a:prstGeom>
          </p:spPr>
        </p:pic>
        <p:sp>
          <p:nvSpPr>
            <p:cNvPr id="23" name="Arc 22"/>
            <p:cNvSpPr/>
            <p:nvPr/>
          </p:nvSpPr>
          <p:spPr>
            <a:xfrm>
              <a:off x="7570808" y="4966535"/>
              <a:ext cx="469900" cy="487849"/>
            </a:xfrm>
            <a:prstGeom prst="arc">
              <a:avLst>
                <a:gd name="adj1" fmla="val 16200000"/>
                <a:gd name="adj2" fmla="val 4829939"/>
              </a:avLst>
            </a:prstGeom>
            <a:ln w="762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725015" y="5405995"/>
              <a:ext cx="444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1</a:t>
              </a:r>
              <a:endParaRPr lang="en-US" sz="3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119262" y="3637491"/>
              <a:ext cx="457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/>
                <a:t>g</a:t>
              </a:r>
              <a:endParaRPr lang="en-US" sz="44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6345760" y="4274136"/>
              <a:ext cx="2450096" cy="936324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7982" y="3785964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DF09C7"/>
                </a:solidFill>
              </a:rPr>
              <a:t>This is the gold standard for the conceptual explanation of Moonshine-modularity </a:t>
            </a:r>
            <a:endParaRPr lang="en-US" sz="3200" dirty="0">
              <a:solidFill>
                <a:srgbClr val="DF09C7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5510" y="4766580"/>
            <a:ext cx="83030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A truly satisfying conceptual explanation </a:t>
            </a:r>
          </a:p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of genus zero properties remains elusive.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4147" y="5903893"/>
            <a:ext cx="7231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Important progress: Duncan &amp; </a:t>
            </a:r>
            <a:r>
              <a:rPr lang="en-US" sz="2800" dirty="0" err="1" smtClean="0">
                <a:solidFill>
                  <a:srgbClr val="C00000"/>
                </a:solidFill>
              </a:rPr>
              <a:t>Frenkel</a:t>
            </a:r>
            <a:r>
              <a:rPr lang="en-US" sz="2800" dirty="0" smtClean="0">
                <a:solidFill>
                  <a:srgbClr val="C00000"/>
                </a:solidFill>
              </a:rPr>
              <a:t> 2009; 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Paquette</a:t>
            </a:r>
            <a:r>
              <a:rPr lang="en-US" sz="2800" dirty="0">
                <a:solidFill>
                  <a:srgbClr val="C00000"/>
                </a:solidFill>
              </a:rPr>
              <a:t>, </a:t>
            </a:r>
            <a:r>
              <a:rPr lang="en-US" sz="2800" dirty="0" err="1">
                <a:solidFill>
                  <a:srgbClr val="C00000"/>
                </a:solidFill>
              </a:rPr>
              <a:t>Persson</a:t>
            </a:r>
            <a:r>
              <a:rPr lang="en-US" sz="2800" dirty="0">
                <a:solidFill>
                  <a:srgbClr val="C00000"/>
                </a:solidFill>
              </a:rPr>
              <a:t>, </a:t>
            </a:r>
            <a:r>
              <a:rPr lang="en-US" sz="2800" dirty="0" err="1">
                <a:solidFill>
                  <a:srgbClr val="C00000"/>
                </a:solidFill>
              </a:rPr>
              <a:t>Volpato</a:t>
            </a:r>
            <a:r>
              <a:rPr lang="en-US" sz="2800" dirty="0">
                <a:solidFill>
                  <a:srgbClr val="C00000"/>
                </a:solidFill>
              </a:rPr>
              <a:t>  </a:t>
            </a:r>
            <a:r>
              <a:rPr lang="en-US" sz="2800" dirty="0" smtClean="0">
                <a:solidFill>
                  <a:srgbClr val="C00000"/>
                </a:solidFill>
              </a:rPr>
              <a:t>2017 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8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/>
      <p:bldP spid="10" grpId="0"/>
      <p:bldP spid="24" grpId="0"/>
      <p:bldP spid="27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1981200"/>
            <a:ext cx="8077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1.B:  Statement </a:t>
            </a:r>
          </a:p>
          <a:p>
            <a:r>
              <a:rPr lang="en-US" sz="7200" dirty="0" smtClean="0"/>
              <a:t>Of The Problem</a:t>
            </a:r>
          </a:p>
          <a:p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15926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2" y="1295400"/>
            <a:ext cx="9152351" cy="52995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9000" y="152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1988: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6938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64057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(Super-) Conformal Symmetry: 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907502"/>
                <a:ext cx="9144000" cy="827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07502"/>
                <a:ext cx="9144000" cy="8272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76200" y="2038504"/>
                <a:ext cx="3505200" cy="1137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2038504"/>
                <a:ext cx="3505200" cy="11378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429000" y="2067291"/>
                <a:ext cx="5409173" cy="862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2067291"/>
                <a:ext cx="5409173" cy="8622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8100" y="3420998"/>
                <a:ext cx="9067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33CC"/>
                    </a:solidFill>
                  </a:rPr>
                  <a:t>Superconformal symmetry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supercurrent: </a:t>
                </a:r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" y="3420998"/>
                <a:ext cx="9067800" cy="584775"/>
              </a:xfrm>
              <a:prstGeom prst="rect">
                <a:avLst/>
              </a:prstGeom>
              <a:blipFill>
                <a:blip r:embed="rId6"/>
                <a:stretch>
                  <a:fillRect l="-1680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266700" y="4913068"/>
                <a:ext cx="3886200" cy="986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6700" y="4913068"/>
                <a:ext cx="3886200" cy="9865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666486" y="5545223"/>
                <a:ext cx="6934200" cy="1252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486" y="5545223"/>
                <a:ext cx="6934200" cy="125245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276600" y="4250391"/>
                <a:ext cx="5409173" cy="1077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 </m:t>
                      </m:r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4250391"/>
                <a:ext cx="5409173" cy="10776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774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4810" y="3657600"/>
                <a:ext cx="81534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&amp;</m:t>
                          </m:r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54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5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810" y="3657600"/>
                <a:ext cx="8153400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148590" y="1683604"/>
                <a:ext cx="92202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Associated to a </a:t>
                </a:r>
                <a:r>
                  <a:rPr lang="en-US" sz="3600" dirty="0" err="1" smtClean="0">
                    <a:solidFill>
                      <a:srgbClr val="FF0000"/>
                    </a:solidFill>
                  </a:rPr>
                  <a:t>nonanomalous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is a</a:t>
                </a:r>
              </a:p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 ``spin lift’’  -  a ``2d spin conformal field theory’’ </a:t>
                </a:r>
              </a:p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[Lin &amp; Shao:  systematic study] 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8590" y="1683604"/>
                <a:ext cx="9220200" cy="1754326"/>
              </a:xfrm>
              <a:prstGeom prst="rect">
                <a:avLst/>
              </a:prstGeom>
              <a:blipFill>
                <a:blip r:embed="rId4"/>
                <a:stretch>
                  <a:fillRect l="-463" t="-5208" r="-2579" b="-1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13360" y="4800600"/>
                <a:ext cx="8915400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has fields with conformal dimension in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ℤ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" y="4800600"/>
                <a:ext cx="8915400" cy="874663"/>
              </a:xfrm>
              <a:prstGeom prst="rect">
                <a:avLst/>
              </a:prstGeom>
              <a:blipFill>
                <a:blip r:embed="rId5"/>
                <a:stretch>
                  <a:fillRect l="-2051" b="-12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4810" y="533400"/>
                <a:ext cx="8305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70C0"/>
                    </a:solidFill>
                  </a:rPr>
                  <a:t>There are no dimension 3/2 fields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𝐹𝐿𝑀</m:t>
                        </m:r>
                      </m:sub>
                    </m:sSub>
                  </m:oMath>
                </a14:m>
                <a:endParaRPr lang="en-US" sz="3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810" y="533400"/>
                <a:ext cx="8305800" cy="646331"/>
              </a:xfrm>
              <a:prstGeom prst="rect">
                <a:avLst/>
              </a:prstGeom>
              <a:blipFill>
                <a:blip r:embed="rId6"/>
                <a:stretch>
                  <a:fillRect l="-2201"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498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6773" y="5031347"/>
            <a:ext cx="899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7030A0"/>
                </a:solidFill>
              </a:rPr>
              <a:t>Today I will fill in this gap. </a:t>
            </a:r>
          </a:p>
          <a:p>
            <a:pPr algn="ctr"/>
            <a:r>
              <a:rPr lang="en-US" sz="4400" dirty="0" smtClean="0">
                <a:solidFill>
                  <a:srgbClr val="7030A0"/>
                </a:solidFill>
              </a:rPr>
              <a:t>It is very recent work with R. Singh   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2473656"/>
            <a:ext cx="41374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Not known. Not easy. </a:t>
            </a:r>
            <a:endParaRPr lang="en-US" sz="5400" dirty="0"/>
          </a:p>
        </p:txBody>
      </p:sp>
      <p:pic>
        <p:nvPicPr>
          <p:cNvPr id="5" name="Picture 2" descr="Image result for confused l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8280"/>
            <a:ext cx="4572000" cy="455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9" y="512611"/>
            <a:ext cx="6186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33CC"/>
                </a:solidFill>
              </a:rPr>
              <a:t> What is the actual supercurrent? </a:t>
            </a:r>
            <a:endParaRPr lang="en-US" sz="48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9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1981200"/>
            <a:ext cx="8077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1.C:  Solution </a:t>
            </a:r>
          </a:p>
          <a:p>
            <a:r>
              <a:rPr lang="en-US" sz="7200" dirty="0" smtClean="0"/>
              <a:t>Of The Problem</a:t>
            </a:r>
          </a:p>
          <a:p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87733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767" y="381000"/>
            <a:ext cx="8686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33CC"/>
                </a:solidFill>
              </a:rPr>
              <a:t>In one of our (several) attempts to explain Umbral Moonshine, Jeff Harvey and I discovered a curious relation between supercurrents in certain </a:t>
            </a:r>
            <a:r>
              <a:rPr lang="en-US" sz="4000" dirty="0" err="1" smtClean="0">
                <a:solidFill>
                  <a:srgbClr val="0033CC"/>
                </a:solidFill>
              </a:rPr>
              <a:t>superconformal</a:t>
            </a:r>
            <a:r>
              <a:rPr lang="en-US" sz="4000" dirty="0" smtClean="0">
                <a:solidFill>
                  <a:srgbClr val="0033CC"/>
                </a:solidFill>
              </a:rPr>
              <a:t> 2d field theories and quantum error correcting codes. </a:t>
            </a:r>
            <a:endParaRPr lang="en-US" sz="4000" dirty="0">
              <a:solidFill>
                <a:srgbClr val="0033C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05" y="4495800"/>
            <a:ext cx="8264324" cy="197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8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woman crosses an exposed suspension bridge. - rope bridge stock pictures, royalty-free photos &amp;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381000"/>
            <a:ext cx="9182100" cy="610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32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04800" y="5824538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This turns out to be correct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524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</a:rPr>
              <a:t>Work with Jeff focused on a K3 sigma model and Conway Moonshine </a:t>
            </a:r>
            <a:endParaRPr lang="en-US" sz="32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52400" y="3770174"/>
                <a:ext cx="81534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33CC"/>
                    </a:solidFill>
                  </a:rPr>
                  <a:t>Jeff and I speculated the same pattern would appear in the construction of the </a:t>
                </a:r>
                <a:r>
                  <a:rPr lang="en-US" sz="3600" dirty="0" err="1" smtClean="0">
                    <a:solidFill>
                      <a:srgbClr val="0033CC"/>
                    </a:solidFill>
                  </a:rPr>
                  <a:t>superconformal</a:t>
                </a:r>
                <a:r>
                  <a:rPr lang="en-US" sz="3600" dirty="0" smtClean="0">
                    <a:solidFill>
                      <a:srgbClr val="0033CC"/>
                    </a:solidFill>
                  </a:rPr>
                  <a:t> </a:t>
                </a:r>
                <a:r>
                  <a:rPr lang="en-US" sz="3600" dirty="0" smtClean="0">
                    <a:solidFill>
                      <a:srgbClr val="0033CC"/>
                    </a:solidFill>
                  </a:rPr>
                  <a:t>generator </a:t>
                </a:r>
                <a:r>
                  <a:rPr lang="en-US" sz="3600" dirty="0" smtClean="0">
                    <a:solidFill>
                      <a:srgbClr val="0033CC"/>
                    </a:solidFill>
                  </a:rPr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&amp;</m:t>
                        </m:r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770174"/>
                <a:ext cx="8153400" cy="1754326"/>
              </a:xfrm>
              <a:prstGeom prst="rect">
                <a:avLst/>
              </a:prstGeom>
              <a:blipFill>
                <a:blip r:embed="rId2"/>
                <a:stretch>
                  <a:fillRect t="-5208" b="-1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57200" y="1529656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We showed that the </a:t>
            </a:r>
            <a:r>
              <a:rPr lang="en-US" sz="3600" dirty="0" err="1" smtClean="0">
                <a:solidFill>
                  <a:srgbClr val="C00000"/>
                </a:solidFill>
              </a:rPr>
              <a:t>superconformal</a:t>
            </a:r>
            <a:r>
              <a:rPr lang="en-US" sz="3600" dirty="0" smtClean="0">
                <a:solidFill>
                  <a:srgbClr val="C00000"/>
                </a:solidFill>
              </a:rPr>
              <a:t> current could be constructed using a special spinor determined by a code.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3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28600" y="1371600"/>
            <a:ext cx="63564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With a student, </a:t>
            </a:r>
          </a:p>
          <a:p>
            <a:pPr algn="ctr"/>
            <a:r>
              <a:rPr lang="en-US" sz="4000" dirty="0" err="1" smtClean="0"/>
              <a:t>Ranveer</a:t>
            </a:r>
            <a:r>
              <a:rPr lang="en-US" sz="4000" dirty="0" smtClean="0"/>
              <a:t> Singh, </a:t>
            </a:r>
          </a:p>
          <a:p>
            <a:pPr algn="ctr"/>
            <a:r>
              <a:rPr lang="en-US" sz="4000" dirty="0" smtClean="0"/>
              <a:t>we have indeed realized </a:t>
            </a:r>
          </a:p>
          <a:p>
            <a:pPr algn="ctr"/>
            <a:r>
              <a:rPr lang="en-US" sz="4000" dirty="0" smtClean="0"/>
              <a:t>the supercurrent in this way 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762000"/>
            <a:ext cx="3200400" cy="463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5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81000" y="0"/>
                <a:ext cx="799338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For every spinor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we have a dimension 3/2 primary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0"/>
                <a:ext cx="7993380" cy="1200329"/>
              </a:xfrm>
              <a:prstGeom prst="rect">
                <a:avLst/>
              </a:prstGeom>
              <a:blipFill>
                <a:blip r:embed="rId2"/>
                <a:stretch>
                  <a:fillRect t="-761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20" y="2305867"/>
                <a:ext cx="9144000" cy="1837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200" b="0" i="1" dirty="0" smtClean="0">
                  <a:solidFill>
                    <a:srgbClr val="0033CC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f>
                        <m:f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=4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nary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" y="2305867"/>
                <a:ext cx="9144000" cy="18372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98685" y="1536426"/>
                <a:ext cx="4157868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40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sub>
                      </m:sSub>
                      <m:d>
                        <m:dPr>
                          <m:ctrlPr>
                            <a:rPr lang="en-US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40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sub>
                      </m:sSub>
                      <m:d>
                        <m:dPr>
                          <m:ctrlPr>
                            <a:rPr lang="en-US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4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685" y="1536426"/>
                <a:ext cx="4157868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3962400" y="2584728"/>
            <a:ext cx="4953000" cy="1758672"/>
          </a:xfrm>
          <a:prstGeom prst="ellipse">
            <a:avLst/>
          </a:prstGeom>
          <a:noFill/>
          <a:ln w="762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52600" y="6043864"/>
                <a:ext cx="67741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 is a supercurrent</a:t>
                </a:r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6043864"/>
                <a:ext cx="6774180" cy="707886"/>
              </a:xfrm>
              <a:prstGeom prst="rect">
                <a:avLst/>
              </a:prstGeom>
              <a:blipFill>
                <a:blip r:embed="rId5"/>
                <a:stretch>
                  <a:fillRect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14400" y="4547179"/>
                <a:ext cx="78486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0000FF"/>
                    </a:solidFill>
                  </a:rPr>
                  <a:t>For any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 smtClean="0">
                    <a:solidFill>
                      <a:srgbClr val="0000FF"/>
                    </a:solidFill>
                  </a:rPr>
                  <a:t>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4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sz="4400" dirty="0" smtClean="0">
                    <a:solidFill>
                      <a:srgbClr val="0000FF"/>
                    </a:solidFill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:  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=4 </m:t>
                    </m:r>
                  </m:oMath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547179"/>
                <a:ext cx="7848600" cy="1446550"/>
              </a:xfrm>
              <a:prstGeom prst="rect">
                <a:avLst/>
              </a:prstGeom>
              <a:blipFill>
                <a:blip r:embed="rId6"/>
                <a:stretch>
                  <a:fillRect l="-1786" t="-8861" b="-19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00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362200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We need to know about </a:t>
            </a:r>
          </a:p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the OPE of </a:t>
            </a:r>
            <a:r>
              <a:rPr lang="en-US" sz="4000" i="1" u="sng" dirty="0" smtClean="0">
                <a:solidFill>
                  <a:srgbClr val="7030A0"/>
                </a:solidFill>
              </a:rPr>
              <a:t>bosonic</a:t>
            </a:r>
            <a:r>
              <a:rPr lang="en-US" sz="4000" dirty="0" smtClean="0">
                <a:solidFill>
                  <a:srgbClr val="7030A0"/>
                </a:solidFill>
              </a:rPr>
              <a:t> twist fields …..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4446" y="4648200"/>
            <a:ext cx="4105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…. challenging …..</a:t>
            </a:r>
            <a:endParaRPr lang="en-US" sz="36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43000" y="1030307"/>
                <a:ext cx="6553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00FF"/>
                    </a:solidFill>
                  </a:rPr>
                  <a:t>We need to 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d>
                      <m:d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</m:oMath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030307"/>
                <a:ext cx="6553200" cy="707886"/>
              </a:xfrm>
              <a:prstGeom prst="rect">
                <a:avLst/>
              </a:prstGeom>
              <a:blipFill>
                <a:blip r:embed="rId2"/>
                <a:stretch>
                  <a:fillRect l="-3349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026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0"/>
            <a:ext cx="6629400" cy="4192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267200"/>
            <a:ext cx="7315200" cy="237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7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0500" y="3200400"/>
            <a:ext cx="8001000" cy="1268856"/>
            <a:chOff x="457200" y="1600200"/>
            <a:chExt cx="8001000" cy="1268856"/>
          </a:xfrm>
        </p:grpSpPr>
        <p:sp>
          <p:nvSpPr>
            <p:cNvPr id="2" name="Rectangle 1"/>
            <p:cNvSpPr/>
            <p:nvPr/>
          </p:nvSpPr>
          <p:spPr>
            <a:xfrm>
              <a:off x="1828800" y="1600200"/>
              <a:ext cx="5410200" cy="1268856"/>
            </a:xfrm>
            <a:prstGeom prst="rect">
              <a:avLst/>
            </a:prstGeom>
            <a:solidFill>
              <a:srgbClr val="16355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457200" y="1809688"/>
                  <a:ext cx="800100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sub>
                        </m:sSub>
                        <m:d>
                          <m:dPr>
                            <m:ctrlPr>
                              <a:rPr lang="en-US" sz="44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400" b="0" i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</m:d>
                        <m:r>
                          <a:rPr lang="en-US" sz="4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∼〈</m:t>
                        </m:r>
                        <m:r>
                          <m:rPr>
                            <m:sty m:val="p"/>
                          </m:rPr>
                          <a:rPr lang="en-US" sz="44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sz="4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4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sz="44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4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US" sz="44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sz="4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US" sz="4400" b="0" dirty="0" smtClean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" y="1809688"/>
                  <a:ext cx="8001000" cy="76944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2000" y="4748964"/>
                <a:ext cx="68580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748964"/>
                <a:ext cx="6858000" cy="1015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81150" y="5422659"/>
                <a:ext cx="6115050" cy="787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d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150" y="5422659"/>
                <a:ext cx="6115050" cy="7871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53546" y="1111693"/>
                <a:ext cx="9144000" cy="1344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f>
                        <m:f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=4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nary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3546" y="1111693"/>
                <a:ext cx="9144000" cy="13447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637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1000" y="5334000"/>
                <a:ext cx="9029700" cy="1344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00FF"/>
                    </a:solidFill>
                  </a:rPr>
                  <a:t> So we seek maximal subgroups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</m:acc>
                    <m:r>
                      <a:rPr lang="en-US" sz="40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 is a supercurrent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sz="4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4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𝐼𝑚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4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334000"/>
                <a:ext cx="9029700" cy="1344342"/>
              </a:xfrm>
              <a:prstGeom prst="rect">
                <a:avLst/>
              </a:prstGeom>
              <a:blipFill>
                <a:blip r:embed="rId2"/>
                <a:stretch>
                  <a:fillRect l="-2431" t="-6335" b="-18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3365" y="1270962"/>
                <a:ext cx="8953500" cy="787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C00000"/>
                    </a:solidFill>
                  </a:rPr>
                  <a:t>For any Abelian subgroup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</m:acc>
                    <m:r>
                      <a:rPr lang="en-US" sz="4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4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ℋ</m:t>
                    </m:r>
                    <m:d>
                      <m:dPr>
                        <m:ctrlPr>
                          <a:rPr lang="en-US" sz="4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4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sz="4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 b="0" i="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d>
                      </m:e>
                    </m:d>
                    <m:r>
                      <a:rPr lang="en-US" sz="4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</a:t>
                </a:r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5" y="1270962"/>
                <a:ext cx="8953500" cy="787139"/>
              </a:xfrm>
              <a:prstGeom prst="rect">
                <a:avLst/>
              </a:prstGeom>
              <a:blipFill>
                <a:blip r:embed="rId3"/>
                <a:stretch>
                  <a:fillRect l="-2452" t="-7692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95400" y="2147564"/>
                <a:ext cx="5554877" cy="1378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acc>
                            <m:accPr>
                              <m:chr m:val="̂"/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</m:acc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147564"/>
                <a:ext cx="5554877" cy="13780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800225" y="4489893"/>
                <a:ext cx="6115050" cy="665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</m:acc>
                    <m:r>
                      <a:rPr lang="en-US" sz="36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DF09C7"/>
                    </a:solidFill>
                  </a:rPr>
                  <a:t> maximal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3600" dirty="0" smtClean="0">
                    <a:solidFill>
                      <a:srgbClr val="DF09C7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3600" dirty="0" smtClean="0">
                    <a:solidFill>
                      <a:srgbClr val="DF09C7"/>
                    </a:solidFill>
                  </a:rPr>
                  <a:t> is rank one 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225" y="4489893"/>
                <a:ext cx="6115050" cy="665182"/>
              </a:xfrm>
              <a:prstGeom prst="rect">
                <a:avLst/>
              </a:prstGeom>
              <a:blipFill>
                <a:blip r:embed="rId5"/>
                <a:stretch>
                  <a:fillRect t="-11009" b="-34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0" y="190400"/>
                <a:ext cx="77724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/>
                  <a:t>A Strategy To Find A Suitable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endParaRPr lang="en-US" sz="4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90400"/>
                <a:ext cx="7772400" cy="769441"/>
              </a:xfrm>
              <a:prstGeom prst="rect">
                <a:avLst/>
              </a:prstGeom>
              <a:blipFill>
                <a:blip r:embed="rId6"/>
                <a:stretch>
                  <a:fillRect l="-3137" t="-15873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84835" y="3542122"/>
            <a:ext cx="8622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is proportional to a projection operator 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64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1286818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0075" y="1967596"/>
                <a:ext cx="8305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⇒  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𝑚𝑜𝑑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2   </m:t>
                      </m:r>
                    </m:oMath>
                  </m:oMathPara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5" y="1967596"/>
                <a:ext cx="8305800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333117" y="2961163"/>
            <a:ext cx="8458200" cy="1390852"/>
            <a:chOff x="266700" y="3168421"/>
            <a:chExt cx="8458200" cy="13908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266700" y="3168421"/>
                  <a:ext cx="84582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8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sz="4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 ⊂</m:t>
                        </m:r>
                        <m:sSub>
                          <m:sSubPr>
                            <m:ctrlPr>
                              <a:rPr lang="en-US" sz="4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800" b="0" i="0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𝑠𝑐</m:t>
                            </m:r>
                          </m:sub>
                        </m:sSub>
                        <m:r>
                          <a:rPr lang="en-US" sz="4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⊂</m:t>
                        </m:r>
                        <m:r>
                          <m:rPr>
                            <m:sty m:val="p"/>
                          </m:rPr>
                          <a:rPr lang="en-US" sz="48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sz="4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800" dirty="0">
                    <a:solidFill>
                      <a:srgbClr val="0033CC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700" y="3168421"/>
                  <a:ext cx="8458200" cy="8309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2400300" y="3851387"/>
                  <a:ext cx="32766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oMath>
                    </m:oMathPara>
                  </a14:m>
                  <a:endParaRPr lang="en-US" sz="4000" dirty="0">
                    <a:solidFill>
                      <a:srgbClr val="0033CC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0300" y="3851387"/>
                  <a:ext cx="3276600" cy="70788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3924300" y="3838659"/>
                  <a:ext cx="32766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oMath>
                    </m:oMathPara>
                  </a14:m>
                  <a:endParaRPr lang="en-US" sz="4000" dirty="0">
                    <a:solidFill>
                      <a:srgbClr val="0033CC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4300" y="3838659"/>
                  <a:ext cx="3276600" cy="70788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85837" y="4475126"/>
                <a:ext cx="7534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 smtClean="0">
                    <a:solidFill>
                      <a:srgbClr val="16355A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16355A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4800" b="0" i="1" smtClean="0">
                        <a:solidFill>
                          <a:srgbClr val="16355A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48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800" b="0" i="0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48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  <m:r>
                      <a:rPr lang="en-US" sz="4800" b="0" i="1" smtClean="0">
                        <a:solidFill>
                          <a:srgbClr val="16355A"/>
                        </a:solidFill>
                        <a:latin typeface="Cambria Math" panose="02040503050406030204" pitchFamily="18" charset="0"/>
                      </a:rPr>
                      <m:t>⇒  </m:t>
                    </m:r>
                    <m:sSup>
                      <m:sSupPr>
                        <m:ctrlPr>
                          <a:rPr lang="en-US" sz="48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sz="48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800" b="0" i="1" smtClean="0">
                        <a:solidFill>
                          <a:srgbClr val="16355A"/>
                        </a:solidFill>
                        <a:latin typeface="Cambria Math" panose="02040503050406030204" pitchFamily="18" charset="0"/>
                      </a:rPr>
                      <m:t>=0 </m:t>
                    </m:r>
                    <m:r>
                      <a:rPr lang="en-US" sz="4800" b="0" i="1" smtClean="0">
                        <a:solidFill>
                          <a:srgbClr val="16355A"/>
                        </a:solidFill>
                        <a:latin typeface="Cambria Math" panose="02040503050406030204" pitchFamily="18" charset="0"/>
                      </a:rPr>
                      <m:t>𝑚𝑜𝑑</m:t>
                    </m:r>
                    <m:r>
                      <a:rPr lang="en-US" sz="4800" b="0" i="1" smtClean="0">
                        <a:solidFill>
                          <a:srgbClr val="16355A"/>
                        </a:solidFill>
                        <a:latin typeface="Cambria Math" panose="02040503050406030204" pitchFamily="18" charset="0"/>
                      </a:rPr>
                      <m:t> 4 </m:t>
                    </m:r>
                  </m:oMath>
                </a14:m>
                <a:r>
                  <a:rPr lang="en-US" sz="4800" dirty="0" smtClean="0">
                    <a:solidFill>
                      <a:srgbClr val="16355A"/>
                    </a:solidFill>
                  </a:rPr>
                  <a:t>  </a:t>
                </a:r>
                <a:endParaRPr lang="en-US" sz="4800" dirty="0">
                  <a:solidFill>
                    <a:srgbClr val="16355A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37" y="4475126"/>
                <a:ext cx="7534275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13537" y="5715000"/>
                <a:ext cx="76024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 smtClean="0">
                    <a:solidFill>
                      <a:srgbClr val="0000FF"/>
                    </a:solidFill>
                  </a:rPr>
                  <a:t>Nonzero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sz="48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48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&gt;4 </m:t>
                    </m:r>
                  </m:oMath>
                </a14:m>
                <a:endParaRPr lang="en-US" sz="4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537" y="5715000"/>
                <a:ext cx="7602494" cy="830997"/>
              </a:xfrm>
              <a:prstGeom prst="rect">
                <a:avLst/>
              </a:prstGeom>
              <a:blipFill>
                <a:blip r:embed="rId8"/>
                <a:stretch>
                  <a:fillRect l="-3609" t="-16176" b="-3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87086" y="223421"/>
                <a:ext cx="9220200" cy="1402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7030A0"/>
                    </a:solidFill>
                  </a:rPr>
                  <a:t>Method to find a suitable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</m:acc>
                    <m:r>
                      <a:rPr lang="en-US" sz="40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40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ℋ</m:t>
                    </m:r>
                    <m:d>
                      <m:dPr>
                        <m:ctrlPr>
                          <a:rPr lang="en-US" sz="4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4000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sz="4000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 b="0" i="0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d>
                      </m:e>
                    </m:d>
                    <m:r>
                      <a:rPr lang="en-US" sz="40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 Find a lattice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srgbClr val="7030A0"/>
                    </a:solidFill>
                  </a:rPr>
                  <a:t>such that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7086" y="223421"/>
                <a:ext cx="9220200" cy="1402692"/>
              </a:xfrm>
              <a:prstGeom prst="rect">
                <a:avLst/>
              </a:prstGeom>
              <a:blipFill>
                <a:blip r:embed="rId9"/>
                <a:stretch>
                  <a:fillRect l="-992" t="-4348" b="-1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114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33400" y="347551"/>
                <a:ext cx="8534400" cy="716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B050"/>
                    </a:solidFill>
                  </a:rPr>
                  <a:t>Choose an isomorphism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≅</m:t>
                    </m:r>
                    <m:sSubSup>
                      <m:sSubSupPr>
                        <m:ctrlP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bSup>
                    <m:r>
                      <a:rPr lang="en-US" sz="4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47551"/>
                <a:ext cx="8534400" cy="716222"/>
              </a:xfrm>
              <a:prstGeom prst="rect">
                <a:avLst/>
              </a:prstGeom>
              <a:blipFill>
                <a:blip r:embed="rId3"/>
                <a:stretch>
                  <a:fillRect l="-2571" t="-13559" b="-35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9600" y="1371600"/>
                <a:ext cx="7924800" cy="952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</m:acc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54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ℒ</m:t>
                      </m:r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→  </m:t>
                      </m:r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𝒞</m:t>
                      </m:r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⊂  </m:t>
                      </m:r>
                      <m:sSubSup>
                        <m:sSubSupPr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𝔽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sup>
                      </m:sSubSup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371600"/>
                <a:ext cx="7924800" cy="9521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90500" y="5275357"/>
                <a:ext cx="95250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0" dirty="0" smtClean="0">
                    <a:solidFill>
                      <a:srgbClr val="0000FF"/>
                    </a:solidFill>
                  </a:rPr>
                  <a:t>Existence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⇒ </m:t>
                        </m:r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is a </a:t>
                </a:r>
                <a:r>
                  <a:rPr lang="en-US" sz="4000" dirty="0" err="1" smtClean="0">
                    <a:solidFill>
                      <a:srgbClr val="0000FF"/>
                    </a:solidFill>
                  </a:rPr>
                  <a:t>superconformal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</a:t>
                </a:r>
              </a:p>
              <a:p>
                <a:pPr algn="ctr"/>
                <a:r>
                  <a:rPr lang="en-US" sz="4000" dirty="0" smtClean="0">
                    <a:solidFill>
                      <a:srgbClr val="0000FF"/>
                    </a:solidFill>
                  </a:rPr>
                  <a:t>current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&amp;</m:t>
                        </m:r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𝐼𝑚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0500" y="5275357"/>
                <a:ext cx="9525000" cy="1323439"/>
              </a:xfrm>
              <a:prstGeom prst="rect">
                <a:avLst/>
              </a:prstGeom>
              <a:blipFill>
                <a:blip r:embed="rId5"/>
                <a:stretch>
                  <a:fillRect l="-448" t="-8295" r="-320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52562" y="2954479"/>
                <a:ext cx="8001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=4   ⇒ 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4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d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sz="4800" b="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62" y="2954479"/>
                <a:ext cx="8001000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1450" y="4207251"/>
                <a:ext cx="899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1" u="sng" dirty="0" smtClean="0">
                    <a:solidFill>
                      <a:srgbClr val="FF0000"/>
                    </a:solidFill>
                  </a:rPr>
                  <a:t>because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of the error correcting properties of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𝒞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4207251"/>
                <a:ext cx="8991600" cy="646331"/>
              </a:xfrm>
              <a:prstGeom prst="rect">
                <a:avLst/>
              </a:prstGeom>
              <a:blipFill>
                <a:blip r:embed="rId7"/>
                <a:stretch>
                  <a:fillRect l="-2034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883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5800" y="-8238"/>
                <a:ext cx="921548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smtClean="0"/>
                  <a:t>Example of a </a:t>
                </a:r>
                <a:r>
                  <a:rPr lang="en-US" sz="5400" dirty="0" err="1" smtClean="0"/>
                  <a:t>sublattice</a:t>
                </a:r>
                <a:r>
                  <a:rPr lang="en-US" sz="5400" dirty="0" smtClean="0"/>
                  <a:t>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5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</m:oMath>
                </a14:m>
                <a:endParaRPr lang="en-US" sz="5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-8238"/>
                <a:ext cx="9215485" cy="923330"/>
              </a:xfrm>
              <a:prstGeom prst="rect">
                <a:avLst/>
              </a:prstGeom>
              <a:blipFill>
                <a:blip r:embed="rId3"/>
                <a:stretch>
                  <a:fillRect l="-3574" t="-17881" b="-40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57282" y="4272485"/>
                <a:ext cx="7172233" cy="917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4800" b="0" i="0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r>
                        <a:rPr lang="en-US" sz="48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≅      </m:t>
                      </m:r>
                      <m:rad>
                        <m:radPr>
                          <m:degHide m:val="on"/>
                          <m:ctrlPr>
                            <a:rPr lang="en-US" sz="48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m:rPr>
                          <m:sty m:val="p"/>
                        </m:rPr>
                        <a:rPr lang="en-US" sz="4800" b="0" i="0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n-US" sz="4800" dirty="0">
                  <a:solidFill>
                    <a:srgbClr val="660C6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282" y="4272485"/>
                <a:ext cx="7172233" cy="9178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133356"/>
                <a:ext cx="8077200" cy="2851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C00000"/>
                    </a:solidFill>
                  </a:rPr>
                  <a:t>Dong, Li, Mason, Norton: </a:t>
                </a:r>
              </a:p>
              <a:p>
                <a:pPr algn="ctr"/>
                <a:r>
                  <a:rPr lang="en-US" sz="4400" dirty="0" smtClean="0">
                    <a:solidFill>
                      <a:srgbClr val="C00000"/>
                    </a:solidFill>
                  </a:rPr>
                  <a:t>There is an isometric embedding of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4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4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400" dirty="0" smtClean="0">
                    <a:solidFill>
                      <a:srgbClr val="C00000"/>
                    </a:solidFill>
                  </a:rPr>
                  <a:t>into the Leech lattice for every </a:t>
                </a:r>
                <a:r>
                  <a:rPr lang="en-US" sz="4400" dirty="0" err="1" smtClean="0">
                    <a:solidFill>
                      <a:srgbClr val="C00000"/>
                    </a:solidFill>
                  </a:rPr>
                  <a:t>Niemeier</a:t>
                </a:r>
                <a:r>
                  <a:rPr lang="en-US" sz="4400" dirty="0" smtClean="0">
                    <a:solidFill>
                      <a:srgbClr val="C00000"/>
                    </a:solidFill>
                  </a:rPr>
                  <a:t> lattice L </a:t>
                </a:r>
                <a:endParaRPr lang="en-US" sz="4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133356"/>
                <a:ext cx="8077200" cy="2851293"/>
              </a:xfrm>
              <a:prstGeom prst="rect">
                <a:avLst/>
              </a:prstGeom>
              <a:blipFill>
                <a:blip r:embed="rId5"/>
                <a:stretch>
                  <a:fillRect l="-151" t="-4487" r="-1509" b="-9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8600" y="5436972"/>
                <a:ext cx="876300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B050"/>
                    </a:solidFill>
                  </a:rPr>
                  <a:t>Are there others?  </a:t>
                </a:r>
              </a:p>
              <a:p>
                <a:pPr algn="ctr"/>
                <a:r>
                  <a:rPr lang="en-US" sz="3600" dirty="0" smtClean="0">
                    <a:solidFill>
                      <a:srgbClr val="00B050"/>
                    </a:solidFill>
                  </a:rPr>
                  <a:t>Does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&amp;</m:t>
                        </m:r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B050"/>
                    </a:solidFill>
                  </a:rPr>
                  <a:t>have 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sz="36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&gt;1 </m:t>
                    </m:r>
                  </m:oMath>
                </a14:m>
                <a:r>
                  <a:rPr lang="en-US" sz="3600" dirty="0" smtClean="0">
                    <a:solidFill>
                      <a:srgbClr val="00B050"/>
                    </a:solidFill>
                  </a:rPr>
                  <a:t> supersymmetry ? </a:t>
                </a:r>
                <a:endParaRPr lang="en-US" sz="3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5436972"/>
                <a:ext cx="8763001" cy="1200329"/>
              </a:xfrm>
              <a:prstGeom prst="rect">
                <a:avLst/>
              </a:prstGeom>
              <a:blipFill>
                <a:blip r:embed="rId6"/>
                <a:stretch>
                  <a:fillRect t="-8122" r="-209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48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#simala And Manali Tours | Wildlife tour, North india tour, Places to vis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654"/>
            <a:ext cx="9144000" cy="60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47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116818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Dong, Li, Mason, Norton: There are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3080" y="1949216"/>
            <a:ext cx="518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</a:rPr>
              <a:t>5163643468800000</a:t>
            </a:r>
            <a:endParaRPr lang="en-US" sz="4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897380" y="2876036"/>
                <a:ext cx="4953000" cy="700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embeddings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↪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7380" y="2876036"/>
                <a:ext cx="4953000" cy="700385"/>
              </a:xfrm>
              <a:prstGeom prst="rect">
                <a:avLst/>
              </a:prstGeom>
              <a:blipFill>
                <a:blip r:embed="rId2"/>
                <a:stretch>
                  <a:fillRect l="-3690" t="-5217" b="-3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09600" y="3733800"/>
                <a:ext cx="8229600" cy="1209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For each embedding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𝜄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we get a self-dual doubly even code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𝒞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𝜄</m:t>
                        </m:r>
                      </m:sup>
                    </m:sSubSup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sSubSup>
                      <m:sSubSup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bSup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733800"/>
                <a:ext cx="8229600" cy="1209242"/>
              </a:xfrm>
              <a:prstGeom prst="rect">
                <a:avLst/>
              </a:prstGeom>
              <a:blipFill>
                <a:blip r:embed="rId3"/>
                <a:stretch>
                  <a:fillRect t="-8081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62000" y="5296465"/>
            <a:ext cx="792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Inequivalent codes give </a:t>
            </a:r>
          </a:p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different supercurrents 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47859"/>
            <a:ext cx="6511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Embarrassment Of Riches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7359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6200" y="609600"/>
                <a:ext cx="9067800" cy="108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7030A0"/>
                    </a:solidFill>
                  </a:rPr>
                  <a:t>Theorem (</a:t>
                </a:r>
                <a:r>
                  <a:rPr lang="en-US" sz="3200" dirty="0" err="1" smtClean="0">
                    <a:solidFill>
                      <a:srgbClr val="7030A0"/>
                    </a:solidFill>
                  </a:rPr>
                  <a:t>Pless</a:t>
                </a:r>
                <a:r>
                  <a:rPr lang="en-US" sz="3200" dirty="0" smtClean="0">
                    <a:solidFill>
                      <a:srgbClr val="7030A0"/>
                    </a:solidFill>
                  </a:rPr>
                  <a:t> and Sloane): There are 9 inequivalent self-dual doubly even dimension 12 codes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bSup>
                  </m:oMath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609600"/>
                <a:ext cx="9067800" cy="1083886"/>
              </a:xfrm>
              <a:prstGeom prst="rect">
                <a:avLst/>
              </a:prstGeom>
              <a:blipFill>
                <a:blip r:embed="rId2"/>
                <a:stretch>
                  <a:fillRect l="-1143" t="-7303" r="-2219" b="-17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04800" y="2232184"/>
            <a:ext cx="861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FF"/>
                </a:solidFill>
              </a:rPr>
              <a:t>So, our construction can yield up to</a:t>
            </a:r>
          </a:p>
          <a:p>
            <a:pPr algn="ctr"/>
            <a:r>
              <a:rPr lang="en-US" sz="4400" dirty="0" smtClean="0">
                <a:solidFill>
                  <a:srgbClr val="0000FF"/>
                </a:solidFill>
              </a:rPr>
              <a:t> 9 distinct supercurrents </a:t>
            </a:r>
            <a:endParaRPr lang="en-US" sz="4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790700" y="4217432"/>
                <a:ext cx="5638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C00000"/>
                    </a:solidFill>
                  </a:rPr>
                  <a:t>We are trying to find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𝒩</m:t>
                    </m:r>
                  </m:oMath>
                </a14:m>
                <a:endParaRPr lang="en-US" sz="4000" b="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700" y="4217432"/>
                <a:ext cx="5638800" cy="707886"/>
              </a:xfrm>
              <a:prstGeom prst="rect">
                <a:avLst/>
              </a:prstGeom>
              <a:blipFill>
                <a:blip r:embed="rId3"/>
                <a:stretch>
                  <a:fillRect l="-3892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43000" y="5257800"/>
                <a:ext cx="71628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Using the quaternary </a:t>
                </a:r>
                <a:r>
                  <a:rPr lang="en-US" sz="4000" dirty="0" err="1" smtClean="0">
                    <a:solidFill>
                      <a:srgbClr val="FF0000"/>
                    </a:solidFill>
                  </a:rPr>
                  <a:t>Golay</a:t>
                </a:r>
                <a:r>
                  <a:rPr lang="en-US" sz="4000" dirty="0" smtClean="0">
                    <a:solidFill>
                      <a:srgbClr val="FF0000"/>
                    </a:solidFill>
                  </a:rPr>
                  <a:t> code we can show that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≥2 </m:t>
                    </m:r>
                  </m:oMath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5257800"/>
                <a:ext cx="7162800" cy="1323439"/>
              </a:xfrm>
              <a:prstGeom prst="rect">
                <a:avLst/>
              </a:prstGeom>
              <a:blipFill>
                <a:blip r:embed="rId4"/>
                <a:stretch>
                  <a:fillRect l="-1447" t="-8295" r="-2894" b="-18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874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" y="4572000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Time Reversal In  </a:t>
            </a:r>
          </a:p>
          <a:p>
            <a:pPr algn="ctr"/>
            <a:r>
              <a:rPr lang="en-US" sz="5400" dirty="0" err="1" smtClean="0"/>
              <a:t>Chern</a:t>
            </a:r>
            <a:r>
              <a:rPr lang="en-US" sz="5400" dirty="0" smtClean="0"/>
              <a:t>-Simons-Witten Theory </a:t>
            </a:r>
            <a:endParaRPr lang="en-US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860"/>
            <a:ext cx="8082132" cy="45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4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497" y="19153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When does 3d </a:t>
            </a:r>
            <a:r>
              <a:rPr lang="en-US" sz="4000" dirty="0" err="1" smtClean="0">
                <a:solidFill>
                  <a:srgbClr val="0000FF"/>
                </a:solidFill>
              </a:rPr>
              <a:t>Chern</a:t>
            </a:r>
            <a:r>
              <a:rPr lang="en-US" sz="4000" dirty="0" smtClean="0">
                <a:solidFill>
                  <a:srgbClr val="0000FF"/>
                </a:solidFill>
              </a:rPr>
              <a:t>-Simons-Witten theory have a time reversal symmetry? </a:t>
            </a:r>
            <a:endParaRPr lang="en-US" sz="40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6496" y="1905000"/>
                <a:ext cx="912340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7030A0"/>
                    </a:solidFill>
                  </a:rPr>
                  <a:t>General theory based on compact group</a:t>
                </a:r>
              </a:p>
              <a:p>
                <a:pPr algn="ctr"/>
                <a:r>
                  <a:rPr lang="en-US" sz="4000" dirty="0" smtClean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 and a ``level’’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d>
                      <m:d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𝐵𝐺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</m:oMath>
                </a14:m>
                <a:endParaRPr lang="en-US" sz="4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96" y="1905000"/>
                <a:ext cx="9123405" cy="1323439"/>
              </a:xfrm>
              <a:prstGeom prst="rect">
                <a:avLst/>
              </a:prstGeom>
              <a:blipFill>
                <a:blip r:embed="rId3"/>
                <a:stretch>
                  <a:fillRect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9695" y="3429000"/>
                <a:ext cx="833360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Which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 give </a:t>
                </a:r>
              </a:p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T-reversal invariant theories? </a:t>
                </a:r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695" y="3429000"/>
                <a:ext cx="8333602" cy="1323439"/>
              </a:xfrm>
              <a:prstGeom prst="rect">
                <a:avLst/>
              </a:prstGeom>
              <a:blipFill>
                <a:blip r:embed="rId4"/>
                <a:stretch>
                  <a:fillRect t="-8295" b="-18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34147" y="5105400"/>
            <a:ext cx="85446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Related:  When does </a:t>
            </a:r>
            <a:r>
              <a:rPr lang="en-US" sz="3200" dirty="0" err="1" smtClean="0">
                <a:solidFill>
                  <a:srgbClr val="C00000"/>
                </a:solidFill>
              </a:rPr>
              <a:t>Reshetikhin</a:t>
            </a:r>
            <a:r>
              <a:rPr lang="en-US" sz="3200" dirty="0" smtClean="0">
                <a:solidFill>
                  <a:srgbClr val="C00000"/>
                </a:solidFill>
              </a:rPr>
              <a:t>-</a:t>
            </a:r>
            <a:r>
              <a:rPr lang="en-US" sz="3200" dirty="0" err="1" smtClean="0">
                <a:solidFill>
                  <a:srgbClr val="C00000"/>
                </a:solidFill>
              </a:rPr>
              <a:t>Turaev</a:t>
            </a:r>
            <a:r>
              <a:rPr lang="en-US" sz="3200" dirty="0" smtClean="0">
                <a:solidFill>
                  <a:srgbClr val="C00000"/>
                </a:solidFill>
              </a:rPr>
              <a:t>-Witten topological field theory factor through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</a:rPr>
              <a:t>t</a:t>
            </a:r>
            <a:r>
              <a:rPr lang="en-US" sz="3200" dirty="0" smtClean="0">
                <a:solidFill>
                  <a:srgbClr val="C00000"/>
                </a:solidFill>
              </a:rPr>
              <a:t>he </a:t>
            </a:r>
            <a:r>
              <a:rPr lang="en-US" sz="3200" dirty="0" err="1" smtClean="0">
                <a:solidFill>
                  <a:srgbClr val="C00000"/>
                </a:solidFill>
              </a:rPr>
              <a:t>unoriented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bordism</a:t>
            </a:r>
            <a:r>
              <a:rPr lang="en-US" sz="3200" dirty="0" smtClean="0">
                <a:solidFill>
                  <a:srgbClr val="C00000"/>
                </a:solidFill>
              </a:rPr>
              <a:t> category? 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14300" y="152400"/>
            <a:ext cx="8763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Some nontrivial examples of</a:t>
            </a:r>
          </a:p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 T-invariant CSW theories </a:t>
            </a:r>
          </a:p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appeared in several recent papers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284221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But there is no systematic understanding.</a:t>
            </a:r>
            <a:endParaRPr lang="en-US" sz="48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-149311" y="3718691"/>
                <a:ext cx="5410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𝑃𝑆𝑈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9311" y="3718691"/>
                <a:ext cx="5410200" cy="9233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52400" y="246483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en-US" sz="2400" dirty="0" err="1" smtClean="0"/>
              <a:t>Seiberg</a:t>
            </a:r>
            <a:r>
              <a:rPr lang="en-US" sz="2400" dirty="0" smtClean="0"/>
              <a:t> &amp; Witten 2016; </a:t>
            </a:r>
            <a:r>
              <a:rPr lang="en-US" sz="2400" dirty="0" err="1" smtClean="0"/>
              <a:t>Hsin</a:t>
            </a:r>
            <a:r>
              <a:rPr lang="en-US" sz="2400" dirty="0"/>
              <a:t> </a:t>
            </a:r>
            <a:r>
              <a:rPr lang="en-US" sz="2400" dirty="0" smtClean="0"/>
              <a:t>&amp; </a:t>
            </a:r>
            <a:r>
              <a:rPr lang="en-US" sz="2400" dirty="0" err="1" smtClean="0"/>
              <a:t>Seiberg</a:t>
            </a:r>
            <a:r>
              <a:rPr lang="en-US" sz="2400" dirty="0" smtClean="0"/>
              <a:t> 2016; Cordova, </a:t>
            </a:r>
            <a:r>
              <a:rPr lang="en-US" sz="2400" dirty="0" err="1" smtClean="0"/>
              <a:t>Hsin</a:t>
            </a:r>
            <a:r>
              <a:rPr lang="en-US" sz="2400" dirty="0"/>
              <a:t> </a:t>
            </a:r>
            <a:r>
              <a:rPr lang="en-US" sz="2400" dirty="0" smtClean="0"/>
              <a:t>&amp; </a:t>
            </a:r>
            <a:r>
              <a:rPr lang="en-US" sz="2400" dirty="0" err="1" smtClean="0"/>
              <a:t>Seiberg</a:t>
            </a:r>
            <a:r>
              <a:rPr lang="en-US" sz="2400" dirty="0" smtClean="0"/>
              <a:t> ]  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267200" y="3691918"/>
                <a:ext cx="5410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3691918"/>
                <a:ext cx="5410200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891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99652" y="2072677"/>
                <a:ext cx="610114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Spin </a:t>
                </a:r>
                <a:r>
                  <a:rPr lang="en-US" sz="3600" dirty="0" err="1" smtClean="0">
                    <a:solidFill>
                      <a:srgbClr val="0000FF"/>
                    </a:solidFill>
                  </a:rPr>
                  <a:t>Chern</a:t>
                </a:r>
                <a:r>
                  <a:rPr lang="en-US" sz="3600" dirty="0" smtClean="0">
                    <a:solidFill>
                      <a:srgbClr val="0000FF"/>
                    </a:solidFill>
                  </a:rPr>
                  <a:t>-Simons Theory with </a:t>
                </a:r>
              </a:p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torus gauge group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≅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52" y="2072677"/>
                <a:ext cx="6101148" cy="1200329"/>
              </a:xfrm>
              <a:prstGeom prst="rect">
                <a:avLst/>
              </a:prstGeom>
              <a:blipFill>
                <a:blip r:embed="rId2"/>
                <a:stretch>
                  <a:fillRect l="-2997" t="-7614" r="-3097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1" y="3518751"/>
                <a:ext cx="8382000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𝐼𝐽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3518751"/>
                <a:ext cx="8382000" cy="13644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05947" y="5257800"/>
                <a:ext cx="9144000" cy="1239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𝐼𝐽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:  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nondegenerate, integral symmetric matrix: determines integral lattice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47" y="5257800"/>
                <a:ext cx="9144000" cy="1239122"/>
              </a:xfrm>
              <a:prstGeom prst="rect">
                <a:avLst/>
              </a:prstGeom>
              <a:blipFill>
                <a:blip r:embed="rId4"/>
                <a:stretch>
                  <a:fillRect l="-2067" t="-7389" b="-17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855026" cy="3814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652" y="72606"/>
            <a:ext cx="60249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With my student Roman </a:t>
            </a:r>
            <a:r>
              <a:rPr lang="en-US" sz="3600" dirty="0" err="1" smtClean="0">
                <a:solidFill>
                  <a:srgbClr val="C00000"/>
                </a:solidFill>
              </a:rPr>
              <a:t>Geiko</a:t>
            </a:r>
            <a:r>
              <a:rPr lang="en-US" sz="3600" dirty="0" smtClean="0">
                <a:solidFill>
                  <a:srgbClr val="C00000"/>
                </a:solidFill>
              </a:rPr>
              <a:t> we have recently carried out a systematic study for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8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8150" y="3657600"/>
            <a:ext cx="8572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But there can be quantum T-reversal symmetries not visible classically. </a:t>
            </a:r>
            <a:endParaRPr lang="en-US" sz="40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5649" y="319138"/>
                <a:ext cx="81534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7030A0"/>
                    </a:solidFill>
                  </a:rPr>
                  <a:t>Classical T-reversal: </a:t>
                </a:r>
              </a:p>
              <a:p>
                <a:pPr algn="ctr"/>
                <a:r>
                  <a:rPr lang="en-US" sz="4400" dirty="0" smtClean="0">
                    <a:solidFill>
                      <a:srgbClr val="7030A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∃  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𝐺𝐿</m:t>
                    </m:r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 smtClean="0">
                    <a:solidFill>
                      <a:srgbClr val="7030A0"/>
                    </a:solidFill>
                  </a:rPr>
                  <a:t> such that </a:t>
                </a:r>
                <a:endParaRPr lang="en-US" sz="4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49" y="319138"/>
                <a:ext cx="8153400" cy="1446550"/>
              </a:xfrm>
              <a:prstGeom prst="rect">
                <a:avLst/>
              </a:prstGeom>
              <a:blipFill>
                <a:blip r:embed="rId2"/>
                <a:stretch>
                  <a:fillRect t="-8403" b="-18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00200" y="1864249"/>
                <a:ext cx="62484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𝑈𝐾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</m:sup>
                      </m:sSup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4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864249"/>
                <a:ext cx="6248400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38150" y="5404784"/>
            <a:ext cx="8164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7030A0"/>
                </a:solidFill>
              </a:rPr>
              <a:t>Rank 2 examples studied by </a:t>
            </a:r>
          </a:p>
          <a:p>
            <a:pPr algn="ctr"/>
            <a:r>
              <a:rPr lang="en-US" sz="3600" dirty="0" err="1" smtClean="0">
                <a:solidFill>
                  <a:srgbClr val="7030A0"/>
                </a:solidFill>
              </a:rPr>
              <a:t>Seiberg</a:t>
            </a:r>
            <a:r>
              <a:rPr lang="en-US" sz="3600" dirty="0" smtClean="0">
                <a:solidFill>
                  <a:srgbClr val="7030A0"/>
                </a:solidFill>
              </a:rPr>
              <a:t> &amp; Witten; </a:t>
            </a:r>
            <a:r>
              <a:rPr lang="en-US" sz="3600" dirty="0" err="1" smtClean="0">
                <a:solidFill>
                  <a:srgbClr val="7030A0"/>
                </a:solidFill>
              </a:rPr>
              <a:t>Delmastro</a:t>
            </a:r>
            <a:r>
              <a:rPr lang="en-US" sz="3600" dirty="0" smtClean="0">
                <a:solidFill>
                  <a:srgbClr val="7030A0"/>
                </a:solidFill>
              </a:rPr>
              <a:t> &amp; </a:t>
            </a:r>
            <a:r>
              <a:rPr lang="en-US" sz="3600" dirty="0" err="1" smtClean="0">
                <a:solidFill>
                  <a:srgbClr val="7030A0"/>
                </a:solidFill>
              </a:rPr>
              <a:t>Gomis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endParaRPr lang="en-US" sz="36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00" y="2689558"/>
                <a:ext cx="5181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C00000"/>
                    </a:solidFill>
                  </a:rPr>
                  <a:t>(Note: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=0 ) </m:t>
                    </m:r>
                  </m:oMath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2689558"/>
                <a:ext cx="5181600" cy="707886"/>
              </a:xfrm>
              <a:prstGeom prst="rect">
                <a:avLst/>
              </a:prstGeom>
              <a:blipFill>
                <a:blip r:embed="rId4"/>
                <a:stretch>
                  <a:fillRect l="-4118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030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04683" y="-76095"/>
                <a:ext cx="82296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0000FF"/>
                    </a:solidFill>
                  </a:rPr>
                  <a:t>The quantum theory does not depend on all the details of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683" y="-76095"/>
                <a:ext cx="8229600" cy="1446550"/>
              </a:xfrm>
              <a:prstGeom prst="rect">
                <a:avLst/>
              </a:prstGeom>
              <a:blipFill>
                <a:blip r:embed="rId2"/>
                <a:stretch>
                  <a:fillRect t="-8861" b="-19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6511" y="1989910"/>
                <a:ext cx="8382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C00000"/>
                    </a:solidFill>
                  </a:rPr>
                  <a:t>Finite Abelian group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≔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11" y="1989910"/>
                <a:ext cx="8382000" cy="707886"/>
              </a:xfrm>
              <a:prstGeom prst="rect">
                <a:avLst/>
              </a:prstGeom>
              <a:blipFill>
                <a:blip r:embed="rId3"/>
                <a:stretch>
                  <a:fillRect l="-2545"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90500" y="4016658"/>
                <a:ext cx="9144000" cy="965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B0F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d>
                      <m:dPr>
                        <m:ctrlP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sz="4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sz="4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d>
                      <m:dPr>
                        <m:ctrlP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4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𝑚𝑜𝑑</m:t>
                    </m:r>
                    <m:r>
                      <a:rPr lang="en-US" sz="4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4000" dirty="0" smtClean="0">
                    <a:solidFill>
                      <a:srgbClr val="00B0F0"/>
                    </a:solidFill>
                  </a:rPr>
                  <a:t>  </a:t>
                </a:r>
                <a:endParaRPr lang="en-US" sz="40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0500" y="4016658"/>
                <a:ext cx="9144000" cy="9657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61884" y="3418064"/>
            <a:ext cx="7772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Quadratic Refinement (spin of </a:t>
            </a:r>
            <a:r>
              <a:rPr lang="en-US" sz="3600" dirty="0" err="1" smtClean="0">
                <a:solidFill>
                  <a:srgbClr val="00B0F0"/>
                </a:solidFill>
              </a:rPr>
              <a:t>anyons</a:t>
            </a:r>
            <a:r>
              <a:rPr lang="en-US" sz="3600" dirty="0" smtClean="0">
                <a:solidFill>
                  <a:srgbClr val="00B0F0"/>
                </a:solidFill>
              </a:rPr>
              <a:t>) : </a:t>
            </a:r>
            <a:endParaRPr lang="en-US" sz="3600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42784" y="5274951"/>
                <a:ext cx="3505200" cy="1508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d>
                                </m:e>
                              </m:d>
                            </m:e>
                          </m:ra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      </m:t>
                          </m:r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84" y="5274951"/>
                <a:ext cx="3505200" cy="1508042"/>
              </a:xfrm>
              <a:prstGeom prst="rect">
                <a:avLst/>
              </a:prstGeom>
              <a:blipFill>
                <a:blip r:embed="rId5"/>
                <a:stretch>
                  <a:fillRect r="-37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047735" y="5383257"/>
                <a:ext cx="4114800" cy="1210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4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sz="4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4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4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4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4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735" y="5383257"/>
                <a:ext cx="4114800" cy="12100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981200" y="1312333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What </a:t>
            </a:r>
            <a:r>
              <a:rPr lang="en-US" sz="3200" i="1" u="sng" dirty="0" smtClean="0">
                <a:solidFill>
                  <a:srgbClr val="7030A0"/>
                </a:solidFill>
              </a:rPr>
              <a:t>does</a:t>
            </a:r>
            <a:r>
              <a:rPr lang="en-US" sz="3200" dirty="0" smtClean="0">
                <a:solidFill>
                  <a:srgbClr val="7030A0"/>
                </a:solidFill>
              </a:rPr>
              <a:t> it depend on? 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2925953"/>
            <a:ext cx="8177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a.k.a</a:t>
            </a:r>
            <a:r>
              <a:rPr lang="en-US" sz="2400" dirty="0" smtClean="0">
                <a:solidFill>
                  <a:srgbClr val="C00000"/>
                </a:solidFill>
              </a:rPr>
              <a:t>  ``group of </a:t>
            </a:r>
            <a:r>
              <a:rPr lang="en-US" sz="2400" dirty="0" err="1" smtClean="0">
                <a:solidFill>
                  <a:srgbClr val="C00000"/>
                </a:solidFill>
              </a:rPr>
              <a:t>anyons</a:t>
            </a:r>
            <a:r>
              <a:rPr lang="en-US" sz="2400" dirty="0" smtClean="0">
                <a:solidFill>
                  <a:srgbClr val="C00000"/>
                </a:solidFill>
              </a:rPr>
              <a:t>’’   a.k.a.  ``group of 1-form symmetries’’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41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0" grpId="0"/>
      <p:bldP spid="6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435061" y="0"/>
            <a:ext cx="9883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Theorem </a:t>
            </a:r>
          </a:p>
          <a:p>
            <a:pPr algn="ctr"/>
            <a:r>
              <a:rPr lang="en-US" sz="3600" dirty="0" smtClean="0"/>
              <a:t>[ </a:t>
            </a:r>
            <a:r>
              <a:rPr lang="en-US" sz="3600" dirty="0" err="1" smtClean="0"/>
              <a:t>Belov</a:t>
            </a:r>
            <a:r>
              <a:rPr lang="en-US" sz="3600" dirty="0" smtClean="0"/>
              <a:t> &amp; Moore; </a:t>
            </a:r>
            <a:r>
              <a:rPr lang="en-US" sz="3600" dirty="0" err="1" smtClean="0"/>
              <a:t>Freed,Lurie,HopkinsTeleman</a:t>
            </a:r>
            <a:r>
              <a:rPr lang="en-US" sz="3600" dirty="0" smtClean="0"/>
              <a:t>] 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6939" y="1369092"/>
                <a:ext cx="8610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00FF"/>
                    </a:solidFill>
                  </a:rPr>
                  <a:t>The quantum theory only depends on the equivalence class of the triple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̅"/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</m:d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939" y="1369092"/>
                <a:ext cx="8610600" cy="1200329"/>
              </a:xfrm>
              <a:prstGeom prst="rect">
                <a:avLst/>
              </a:prstGeom>
              <a:blipFill>
                <a:blip r:embed="rId3"/>
                <a:stretch>
                  <a:fillRect t="-8163" b="-18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86000" y="2883190"/>
                <a:ext cx="7162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ℤ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/24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2883190"/>
                <a:ext cx="7162800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19200" y="3610660"/>
                <a:ext cx="3505200" cy="143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</m:d>
                            </m:e>
                          </m:ra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    </m:t>
                          </m:r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610660"/>
                <a:ext cx="3505200" cy="14366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343400" y="3678262"/>
                <a:ext cx="4114800" cy="1176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̅"/>
                                  <m:ctrlP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  <m:r>
                                <m:rPr>
                                  <m:lit/>
                                </m:rP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3678262"/>
                <a:ext cx="4114800" cy="11763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1905000" y="2800123"/>
                <a:ext cx="79248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ℝ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05000" y="2800123"/>
                <a:ext cx="7924800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69814" y="5410200"/>
            <a:ext cx="8324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Conversely, every such triple arises from some torus CSW theory </a:t>
            </a:r>
            <a:endParaRPr lang="en-US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  <p:bldP spid="7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264021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Equivalence of triples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861869" y="2870349"/>
                <a:ext cx="33528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p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869" y="2870349"/>
                <a:ext cx="3352800" cy="9233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7200" y="2916516"/>
                <a:ext cx="4267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∃  </m:t>
                    </m:r>
                  </m:oMath>
                </a14:m>
                <a:r>
                  <a:rPr lang="en-US" sz="4800" dirty="0" smtClean="0">
                    <a:solidFill>
                      <a:srgbClr val="7030A0"/>
                    </a:solidFill>
                  </a:rPr>
                  <a:t>isomorphism </a:t>
                </a:r>
                <a:endParaRPr lang="en-US" sz="4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916516"/>
                <a:ext cx="4267200" cy="830997"/>
              </a:xfrm>
              <a:prstGeom prst="rect">
                <a:avLst/>
              </a:prstGeom>
              <a:blipFill>
                <a:blip r:embed="rId3"/>
                <a:stretch>
                  <a:fillRect t="-16058" r="-4286" b="-37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24000" y="4168082"/>
                <a:ext cx="559761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∃   </m:t>
                      </m:r>
                      <m:sSup>
                        <m:sSupPr>
                          <m:ctrlPr>
                            <a:rPr lang="en-US" sz="5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5400" b="0" i="0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sz="5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54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5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p>
                          <m:r>
                            <a:rPr lang="en-US" sz="5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54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>
                  <a:solidFill>
                    <a:srgbClr val="660C64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168082"/>
                <a:ext cx="5597611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04800" y="5334000"/>
                <a:ext cx="809625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334000"/>
                <a:ext cx="8096250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95799" y="1337606"/>
                <a:ext cx="679827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  <m:r>
                          <a:rPr lang="en-US" sz="5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5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5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sz="5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5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</m:d>
                    <m:r>
                      <a:rPr lang="en-US" sz="5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≅</m:t>
                    </m:r>
                    <m:d>
                      <m:dPr>
                        <m:ctrlPr>
                          <a:rPr lang="en-US" sz="5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5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5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𝒟</m:t>
                            </m:r>
                          </m:e>
                          <m:sup>
                            <m:r>
                              <a:rPr lang="en-US" sz="5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5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5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5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5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5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sz="5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5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  <m:r>
                          <a:rPr lang="en-US" sz="5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5400" dirty="0">
                    <a:solidFill>
                      <a:srgbClr val="0000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799" y="1337606"/>
                <a:ext cx="6798275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877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876800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 Moonshine Phenomena,</a:t>
            </a:r>
            <a:br>
              <a:rPr lang="en-US" sz="5400" dirty="0" smtClean="0"/>
            </a:br>
            <a:r>
              <a:rPr lang="en-US" sz="5400" dirty="0" smtClean="0"/>
              <a:t>Supersymmetry, </a:t>
            </a:r>
            <a:br>
              <a:rPr lang="en-US" sz="5400" dirty="0" smtClean="0"/>
            </a:br>
            <a:r>
              <a:rPr lang="en-US" sz="5400" dirty="0" smtClean="0"/>
              <a:t>and Quantum Codes</a:t>
            </a:r>
            <a:endParaRPr lang="en-US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86" y="11430"/>
            <a:ext cx="7454427" cy="419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7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152400"/>
            <a:ext cx="518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T-Reversal Criterion</a:t>
            </a:r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4063" y="1103267"/>
                <a:ext cx="761587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[(</m:t>
                      </m:r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̅"/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)]=[</m:t>
                      </m:r>
                      <m:d>
                        <m:dPr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−</m:t>
                          </m:r>
                          <m:acc>
                            <m:accPr>
                              <m:chr m:val="̅"/>
                              <m:ctrlP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</m:d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 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063" y="1103267"/>
                <a:ext cx="7615874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58559" y="2293406"/>
                <a:ext cx="7315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 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Determines the spin of </a:t>
                </a:r>
                <a:r>
                  <a:rPr lang="en-US" sz="4000" dirty="0" err="1" smtClean="0">
                    <a:solidFill>
                      <a:srgbClr val="0000FF"/>
                    </a:solidFill>
                  </a:rPr>
                  <a:t>anyons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</a:t>
                </a:r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559" y="2293406"/>
                <a:ext cx="7315200" cy="707886"/>
              </a:xfrm>
              <a:prstGeom prst="rect">
                <a:avLst/>
              </a:prstGeom>
              <a:blipFill>
                <a:blip r:embed="rId3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48728" y="3144424"/>
                <a:ext cx="813486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 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Determines the braiding of </a:t>
                </a:r>
                <a:r>
                  <a:rPr lang="en-US" sz="4000" dirty="0" err="1" smtClean="0">
                    <a:solidFill>
                      <a:srgbClr val="0000FF"/>
                    </a:solidFill>
                  </a:rPr>
                  <a:t>anyons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</a:t>
                </a:r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28" y="3144424"/>
                <a:ext cx="8134861" cy="707886"/>
              </a:xfrm>
              <a:prstGeom prst="rect">
                <a:avLst/>
              </a:prstGeom>
              <a:blipFill>
                <a:blip r:embed="rId4"/>
                <a:stretch>
                  <a:fillRect t="-15517" r="-150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687856" y="4078189"/>
            <a:ext cx="2113009" cy="2447667"/>
            <a:chOff x="825839" y="1130643"/>
            <a:chExt cx="2113009" cy="2447667"/>
          </a:xfrm>
        </p:grpSpPr>
        <p:sp>
          <p:nvSpPr>
            <p:cNvPr id="9" name="Oval 8"/>
            <p:cNvSpPr/>
            <p:nvPr/>
          </p:nvSpPr>
          <p:spPr>
            <a:xfrm>
              <a:off x="920578" y="3295134"/>
              <a:ext cx="457200" cy="228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447438" y="3349710"/>
              <a:ext cx="457200" cy="228600"/>
            </a:xfrm>
            <a:prstGeom prst="ellipse">
              <a:avLst/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066800" y="1371600"/>
              <a:ext cx="1606378" cy="1863810"/>
            </a:xfrm>
            <a:custGeom>
              <a:avLst/>
              <a:gdLst>
                <a:gd name="connsiteX0" fmla="*/ 0 w 1643448"/>
                <a:gd name="connsiteY0" fmla="*/ 1828800 h 1828800"/>
                <a:gd name="connsiteX1" fmla="*/ 234778 w 1643448"/>
                <a:gd name="connsiteY1" fmla="*/ 1198605 h 1828800"/>
                <a:gd name="connsiteX2" fmla="*/ 1359243 w 1643448"/>
                <a:gd name="connsiteY2" fmla="*/ 741405 h 1828800"/>
                <a:gd name="connsiteX3" fmla="*/ 1643448 w 1643448"/>
                <a:gd name="connsiteY3" fmla="*/ 0 h 1828800"/>
                <a:gd name="connsiteX4" fmla="*/ 1643448 w 1643448"/>
                <a:gd name="connsiteY4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448" h="1828800">
                  <a:moveTo>
                    <a:pt x="0" y="1828800"/>
                  </a:moveTo>
                  <a:cubicBezTo>
                    <a:pt x="4118" y="1604319"/>
                    <a:pt x="8237" y="1379838"/>
                    <a:pt x="234778" y="1198605"/>
                  </a:cubicBezTo>
                  <a:cubicBezTo>
                    <a:pt x="461319" y="1017372"/>
                    <a:pt x="1124465" y="941172"/>
                    <a:pt x="1359243" y="741405"/>
                  </a:cubicBezTo>
                  <a:cubicBezTo>
                    <a:pt x="1594021" y="541638"/>
                    <a:pt x="1643448" y="0"/>
                    <a:pt x="1643448" y="0"/>
                  </a:cubicBezTo>
                  <a:lnTo>
                    <a:pt x="1643448" y="0"/>
                  </a:lnTo>
                </a:path>
              </a:pathLst>
            </a:custGeom>
            <a:noFill/>
            <a:ln w="571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81648" y="1143000"/>
              <a:ext cx="457200" cy="228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834978" y="2456934"/>
              <a:ext cx="832021" cy="838200"/>
            </a:xfrm>
            <a:custGeom>
              <a:avLst/>
              <a:gdLst>
                <a:gd name="connsiteX0" fmla="*/ 518984 w 550677"/>
                <a:gd name="connsiteY0" fmla="*/ 729048 h 729048"/>
                <a:gd name="connsiteX1" fmla="*/ 494270 w 550677"/>
                <a:gd name="connsiteY1" fmla="*/ 370703 h 729048"/>
                <a:gd name="connsiteX2" fmla="*/ 0 w 550677"/>
                <a:gd name="connsiteY2" fmla="*/ 0 h 729048"/>
                <a:gd name="connsiteX3" fmla="*/ 0 w 550677"/>
                <a:gd name="connsiteY3" fmla="*/ 0 h 72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677" h="729048">
                  <a:moveTo>
                    <a:pt x="518984" y="729048"/>
                  </a:moveTo>
                  <a:cubicBezTo>
                    <a:pt x="549875" y="610629"/>
                    <a:pt x="580767" y="492211"/>
                    <a:pt x="494270" y="370703"/>
                  </a:cubicBezTo>
                  <a:cubicBezTo>
                    <a:pt x="407773" y="249195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1054439" y="1295399"/>
              <a:ext cx="531344" cy="988540"/>
            </a:xfrm>
            <a:custGeom>
              <a:avLst/>
              <a:gdLst>
                <a:gd name="connsiteX0" fmla="*/ 531344 w 531344"/>
                <a:gd name="connsiteY0" fmla="*/ 988540 h 988540"/>
                <a:gd name="connsiteX1" fmla="*/ 86501 w 531344"/>
                <a:gd name="connsiteY1" fmla="*/ 667265 h 988540"/>
                <a:gd name="connsiteX2" fmla="*/ 4 w 531344"/>
                <a:gd name="connsiteY2" fmla="*/ 0 h 988540"/>
                <a:gd name="connsiteX3" fmla="*/ 4 w 531344"/>
                <a:gd name="connsiteY3" fmla="*/ 0 h 98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344" h="988540">
                  <a:moveTo>
                    <a:pt x="531344" y="988540"/>
                  </a:moveTo>
                  <a:cubicBezTo>
                    <a:pt x="353201" y="910281"/>
                    <a:pt x="175058" y="832022"/>
                    <a:pt x="86501" y="667265"/>
                  </a:cubicBezTo>
                  <a:cubicBezTo>
                    <a:pt x="-2056" y="502508"/>
                    <a:pt x="4" y="0"/>
                    <a:pt x="4" y="0"/>
                  </a:cubicBezTo>
                  <a:lnTo>
                    <a:pt x="4" y="0"/>
                  </a:lnTo>
                </a:path>
              </a:pathLst>
            </a:custGeom>
            <a:noFill/>
            <a:ln w="571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825839" y="1130643"/>
              <a:ext cx="457200" cy="228600"/>
            </a:xfrm>
            <a:prstGeom prst="ellipse">
              <a:avLst/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486400" y="4125723"/>
            <a:ext cx="2113009" cy="2447667"/>
            <a:chOff x="4477261" y="1185219"/>
            <a:chExt cx="2113009" cy="2447667"/>
          </a:xfrm>
        </p:grpSpPr>
        <p:sp>
          <p:nvSpPr>
            <p:cNvPr id="17" name="Oval 16"/>
            <p:cNvSpPr/>
            <p:nvPr/>
          </p:nvSpPr>
          <p:spPr>
            <a:xfrm>
              <a:off x="4572000" y="3349710"/>
              <a:ext cx="457200" cy="228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098860" y="3404286"/>
              <a:ext cx="457200" cy="228600"/>
            </a:xfrm>
            <a:prstGeom prst="ellipse">
              <a:avLst/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133070" y="1197576"/>
              <a:ext cx="457200" cy="228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5105400" y="2303505"/>
              <a:ext cx="1213021" cy="1011195"/>
            </a:xfrm>
            <a:custGeom>
              <a:avLst/>
              <a:gdLst>
                <a:gd name="connsiteX0" fmla="*/ 518984 w 550677"/>
                <a:gd name="connsiteY0" fmla="*/ 729048 h 729048"/>
                <a:gd name="connsiteX1" fmla="*/ 494270 w 550677"/>
                <a:gd name="connsiteY1" fmla="*/ 370703 h 729048"/>
                <a:gd name="connsiteX2" fmla="*/ 0 w 550677"/>
                <a:gd name="connsiteY2" fmla="*/ 0 h 729048"/>
                <a:gd name="connsiteX3" fmla="*/ 0 w 550677"/>
                <a:gd name="connsiteY3" fmla="*/ 0 h 72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677" h="729048">
                  <a:moveTo>
                    <a:pt x="518984" y="729048"/>
                  </a:moveTo>
                  <a:cubicBezTo>
                    <a:pt x="549875" y="610629"/>
                    <a:pt x="580767" y="492211"/>
                    <a:pt x="494270" y="370703"/>
                  </a:cubicBezTo>
                  <a:cubicBezTo>
                    <a:pt x="407773" y="249195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4705861" y="1349975"/>
              <a:ext cx="531344" cy="988540"/>
            </a:xfrm>
            <a:custGeom>
              <a:avLst/>
              <a:gdLst>
                <a:gd name="connsiteX0" fmla="*/ 531344 w 531344"/>
                <a:gd name="connsiteY0" fmla="*/ 988540 h 988540"/>
                <a:gd name="connsiteX1" fmla="*/ 86501 w 531344"/>
                <a:gd name="connsiteY1" fmla="*/ 667265 h 988540"/>
                <a:gd name="connsiteX2" fmla="*/ 4 w 531344"/>
                <a:gd name="connsiteY2" fmla="*/ 0 h 988540"/>
                <a:gd name="connsiteX3" fmla="*/ 4 w 531344"/>
                <a:gd name="connsiteY3" fmla="*/ 0 h 98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344" h="988540">
                  <a:moveTo>
                    <a:pt x="531344" y="988540"/>
                  </a:moveTo>
                  <a:cubicBezTo>
                    <a:pt x="353201" y="910281"/>
                    <a:pt x="175058" y="832022"/>
                    <a:pt x="86501" y="667265"/>
                  </a:cubicBezTo>
                  <a:cubicBezTo>
                    <a:pt x="-2056" y="502508"/>
                    <a:pt x="4" y="0"/>
                    <a:pt x="4" y="0"/>
                  </a:cubicBezTo>
                  <a:lnTo>
                    <a:pt x="4" y="0"/>
                  </a:lnTo>
                </a:path>
              </a:pathLst>
            </a:custGeom>
            <a:noFill/>
            <a:ln w="571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477261" y="1185219"/>
              <a:ext cx="457200" cy="228600"/>
            </a:xfrm>
            <a:prstGeom prst="ellipse">
              <a:avLst/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4673394" y="2394121"/>
              <a:ext cx="337271" cy="864973"/>
            </a:xfrm>
            <a:custGeom>
              <a:avLst/>
              <a:gdLst>
                <a:gd name="connsiteX0" fmla="*/ 77779 w 337271"/>
                <a:gd name="connsiteY0" fmla="*/ 864973 h 864973"/>
                <a:gd name="connsiteX1" fmla="*/ 15996 w 337271"/>
                <a:gd name="connsiteY1" fmla="*/ 395416 h 864973"/>
                <a:gd name="connsiteX2" fmla="*/ 337271 w 337271"/>
                <a:gd name="connsiteY2" fmla="*/ 61784 h 864973"/>
                <a:gd name="connsiteX3" fmla="*/ 337271 w 337271"/>
                <a:gd name="connsiteY3" fmla="*/ 61784 h 864973"/>
                <a:gd name="connsiteX4" fmla="*/ 337271 w 337271"/>
                <a:gd name="connsiteY4" fmla="*/ 61784 h 864973"/>
                <a:gd name="connsiteX5" fmla="*/ 300201 w 337271"/>
                <a:gd name="connsiteY5" fmla="*/ 0 h 864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71" h="864973">
                  <a:moveTo>
                    <a:pt x="77779" y="864973"/>
                  </a:moveTo>
                  <a:cubicBezTo>
                    <a:pt x="25263" y="697127"/>
                    <a:pt x="-27253" y="529281"/>
                    <a:pt x="15996" y="395416"/>
                  </a:cubicBezTo>
                  <a:cubicBezTo>
                    <a:pt x="59245" y="261551"/>
                    <a:pt x="337271" y="61784"/>
                    <a:pt x="337271" y="61784"/>
                  </a:cubicBezTo>
                  <a:lnTo>
                    <a:pt x="337271" y="61784"/>
                  </a:lnTo>
                  <a:lnTo>
                    <a:pt x="337271" y="61784"/>
                  </a:lnTo>
                  <a:lnTo>
                    <a:pt x="300201" y="0"/>
                  </a:ln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325762" y="1569308"/>
              <a:ext cx="1075038" cy="679622"/>
            </a:xfrm>
            <a:custGeom>
              <a:avLst/>
              <a:gdLst>
                <a:gd name="connsiteX0" fmla="*/ 0 w 1075038"/>
                <a:gd name="connsiteY0" fmla="*/ 679622 h 679622"/>
                <a:gd name="connsiteX1" fmla="*/ 234779 w 1075038"/>
                <a:gd name="connsiteY1" fmla="*/ 518984 h 679622"/>
                <a:gd name="connsiteX2" fmla="*/ 753762 w 1075038"/>
                <a:gd name="connsiteY2" fmla="*/ 407773 h 679622"/>
                <a:gd name="connsiteX3" fmla="*/ 1075038 w 1075038"/>
                <a:gd name="connsiteY3" fmla="*/ 0 h 679622"/>
                <a:gd name="connsiteX4" fmla="*/ 1075038 w 1075038"/>
                <a:gd name="connsiteY4" fmla="*/ 0 h 679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5038" h="679622">
                  <a:moveTo>
                    <a:pt x="0" y="679622"/>
                  </a:moveTo>
                  <a:cubicBezTo>
                    <a:pt x="54576" y="621957"/>
                    <a:pt x="109152" y="564292"/>
                    <a:pt x="234779" y="518984"/>
                  </a:cubicBezTo>
                  <a:cubicBezTo>
                    <a:pt x="360406" y="473676"/>
                    <a:pt x="613719" y="494270"/>
                    <a:pt x="753762" y="407773"/>
                  </a:cubicBezTo>
                  <a:cubicBezTo>
                    <a:pt x="893805" y="321276"/>
                    <a:pt x="1075038" y="0"/>
                    <a:pt x="1075038" y="0"/>
                  </a:cubicBezTo>
                  <a:lnTo>
                    <a:pt x="1075038" y="0"/>
                  </a:lnTo>
                </a:path>
              </a:pathLst>
            </a:custGeom>
            <a:noFill/>
            <a:ln w="571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ight Arrow 24"/>
          <p:cNvSpPr/>
          <p:nvPr/>
        </p:nvSpPr>
        <p:spPr>
          <a:xfrm>
            <a:off x="3383699" y="5189434"/>
            <a:ext cx="1814385" cy="48500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400170" y="4286360"/>
                <a:ext cx="1676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6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170" y="4286360"/>
                <a:ext cx="1676400" cy="10156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73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5" grpId="0" animBg="1"/>
      <p:bldP spid="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68442"/>
            <a:ext cx="937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Simpler Problem:  The Witt Group (1936) </a:t>
            </a:r>
            <a:endParaRPr lang="en-US" sz="40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1497630"/>
                <a:ext cx="899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660C64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97630"/>
                <a:ext cx="8991600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3400" y="2590800"/>
                <a:ext cx="7772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660C64"/>
                    </a:solidFill>
                  </a:rPr>
                  <a:t>Throw away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40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sz="40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660C64"/>
                    </a:solidFill>
                  </a:rPr>
                  <a:t> and just keep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40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sz="4000" dirty="0" smtClean="0">
                    <a:solidFill>
                      <a:srgbClr val="660C64"/>
                    </a:solidFill>
                  </a:rPr>
                  <a:t>  </a:t>
                </a:r>
                <a:endParaRPr lang="en-US" sz="4000" dirty="0">
                  <a:solidFill>
                    <a:srgbClr val="660C64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590800"/>
                <a:ext cx="7772400" cy="707886"/>
              </a:xfrm>
              <a:prstGeom prst="rect">
                <a:avLst/>
              </a:prstGeom>
              <a:blipFill>
                <a:blip r:embed="rId3"/>
                <a:stretch>
                  <a:fillRect l="-2824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395151" y="3446867"/>
                <a:ext cx="4267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FF0000"/>
                    </a:solidFill>
                  </a:rPr>
                  <a:t>Classify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𝒟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151" y="3446867"/>
                <a:ext cx="4267200" cy="769441"/>
              </a:xfrm>
              <a:prstGeom prst="rect">
                <a:avLst/>
              </a:prstGeom>
              <a:blipFill>
                <a:blip r:embed="rId4"/>
                <a:stretch>
                  <a:fillRect l="-5857" t="-15748" b="-36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500449" y="4626915"/>
                <a:ext cx="10058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00449" y="4626915"/>
                <a:ext cx="10058400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57400" y="5719601"/>
                <a:ext cx="64008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C00000"/>
                    </a:solidFill>
                  </a:rPr>
                  <a:t>Abelian monoid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𝒟ℬ</m:t>
                    </m:r>
                  </m:oMath>
                </a14:m>
                <a:r>
                  <a:rPr lang="en-US" sz="4400" dirty="0" smtClean="0">
                    <a:solidFill>
                      <a:srgbClr val="C00000"/>
                    </a:solidFill>
                  </a:rPr>
                  <a:t> </a:t>
                </a:r>
                <a:endParaRPr lang="en-US" sz="4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719601"/>
                <a:ext cx="6400800" cy="769441"/>
              </a:xfrm>
              <a:prstGeom prst="rect">
                <a:avLst/>
              </a:prstGeom>
              <a:blipFill>
                <a:blip r:embed="rId6"/>
                <a:stretch>
                  <a:fillRect l="-3905" t="-15873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835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90600" y="228600"/>
                <a:ext cx="5943600" cy="887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𝒟ℬ</m:t>
                      </m:r>
                      <m:r>
                        <a:rPr lang="en-US" sz="4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4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4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4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28600"/>
                <a:ext cx="5943600" cy="8879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09600" y="1414408"/>
                <a:ext cx="8458200" cy="622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Odd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sSub>
                      <m:sSubPr>
                        <m:ctrlP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32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is generated by forms 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ℤ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414408"/>
                <a:ext cx="8458200" cy="622735"/>
              </a:xfrm>
              <a:prstGeom prst="rect">
                <a:avLst/>
              </a:prstGeom>
              <a:blipFill>
                <a:blip r:embed="rId4"/>
                <a:stretch>
                  <a:fillRect l="-1801" t="-11765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9050" y="2422480"/>
                <a:ext cx="4229100" cy="622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</m:sub>
                      </m:sSub>
                      <m:r>
                        <a:rPr lang="en-US" sz="3200" b="0" i="1" smtClean="0">
                          <a:solidFill>
                            <a:srgbClr val="FF3399"/>
                          </a:solidFill>
                          <a:latin typeface="Cambria Math" panose="02040503050406030204" pitchFamily="18" charset="0"/>
                        </a:rPr>
                        <m:t>:   </m:t>
                      </m:r>
                      <m:r>
                        <a:rPr lang="en-US" sz="3200" b="0" i="1" smtClean="0">
                          <a:solidFill>
                            <a:srgbClr val="FF3399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1,1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FF33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3399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" y="2422480"/>
                <a:ext cx="4229100" cy="6228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495800" y="2422479"/>
                <a:ext cx="4229100" cy="622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</m:sub>
                      </m:sSub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:   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1,1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2422479"/>
                <a:ext cx="4229100" cy="6228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14400" y="3366130"/>
                <a:ext cx="8153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Quadratic nonresidue modulo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 </a:t>
                </a:r>
                <a:endParaRPr lang="en-US" sz="4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366130"/>
                <a:ext cx="8153400" cy="707886"/>
              </a:xfrm>
              <a:prstGeom prst="rect">
                <a:avLst/>
              </a:prstGeom>
              <a:blipFill>
                <a:blip r:embed="rId7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47800" y="4267200"/>
                <a:ext cx="6553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=2 </m:t>
                    </m:r>
                  </m:oMath>
                </a14:m>
                <a:r>
                  <a:rPr lang="en-US" sz="3600" dirty="0" smtClean="0">
                    <a:solidFill>
                      <a:srgbClr val="0033CC"/>
                    </a:solidFill>
                  </a:rPr>
                  <a:t> Many generating forms:  </a:t>
                </a:r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4267200"/>
                <a:ext cx="6553200" cy="646331"/>
              </a:xfrm>
              <a:prstGeom prst="rect">
                <a:avLst/>
              </a:prstGeom>
              <a:blipFill>
                <a:blip r:embed="rId8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7200" y="5257800"/>
                <a:ext cx="81534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sSup>
                            <m:sSupPr>
                              <m:ctrlPr>
                                <a:rPr lang="en-US" sz="4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</m:sub>
                      </m:sSub>
                      <m:r>
                        <a:rPr lang="en-US" sz="4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sSup>
                            <m:sSupPr>
                              <m:ctrlPr>
                                <a:rPr lang="en-US" sz="4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</m:sub>
                      </m:sSub>
                      <m:r>
                        <a:rPr lang="en-US" sz="4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sSup>
                            <m:sSupPr>
                              <m:ctrlPr>
                                <a:rPr lang="en-US" sz="4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</m:sub>
                      </m:sSub>
                      <m:r>
                        <a:rPr lang="en-US" sz="4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, …  , 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sSup>
                            <m:sSupPr>
                              <m:ctrlPr>
                                <a:rPr lang="en-US" sz="4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sz="4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257800"/>
                <a:ext cx="8153400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16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126524" y="86555"/>
                <a:ext cx="6781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FF0000"/>
                    </a:solidFill>
                  </a:rPr>
                  <a:t>Submonoid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𝒮𝓅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ℓ</m:t>
                    </m:r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  Split forms: </a:t>
                </a:r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524" y="86555"/>
                <a:ext cx="6781800" cy="707886"/>
              </a:xfrm>
              <a:prstGeom prst="rect">
                <a:avLst/>
              </a:prstGeom>
              <a:blipFill>
                <a:blip r:embed="rId2"/>
                <a:stretch>
                  <a:fillRect l="-3237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99303" y="1054149"/>
                <a:ext cx="7696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303" y="1054149"/>
                <a:ext cx="7696200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13951" y="2139894"/>
                <a:ext cx="7848600" cy="838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51" y="2139894"/>
                <a:ext cx="7848600" cy="8381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89803" y="3089915"/>
                <a:ext cx="7315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𝒲𝒾𝓉𝓉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 ≔  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𝒟ℬ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𝒮𝓅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en-US" sz="5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03" y="3089915"/>
                <a:ext cx="7315200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-127172" y="4724400"/>
            <a:ext cx="91491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0000FF"/>
                </a:solidFill>
              </a:rPr>
              <a:t>Abelian group whose structure is known.     </a:t>
            </a:r>
            <a:endParaRPr lang="en-US" sz="6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80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830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</a:rPr>
              <a:t>Wall, Miranda, </a:t>
            </a:r>
            <a:r>
              <a:rPr lang="en-US" sz="4400" dirty="0" err="1" smtClean="0">
                <a:solidFill>
                  <a:srgbClr val="0000FF"/>
                </a:solidFill>
              </a:rPr>
              <a:t>Kawauchi</a:t>
            </a:r>
            <a:r>
              <a:rPr lang="en-US" sz="4400" dirty="0" smtClean="0">
                <a:solidFill>
                  <a:srgbClr val="0000FF"/>
                </a:solidFill>
              </a:rPr>
              <a:t> &amp; Kojima 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13716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determine relations on the generators </a:t>
            </a:r>
            <a:endParaRPr lang="en-US" sz="3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" y="5042003"/>
                <a:ext cx="4572000" cy="849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𝒲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042003"/>
                <a:ext cx="4572000" cy="8494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54330" y="2519464"/>
                <a:ext cx="8153400" cy="987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𝒲𝒾𝓉𝓉</m:t>
                      </m:r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≅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𝒲𝒾𝓉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𝓉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30" y="2519464"/>
                <a:ext cx="8153400" cy="9875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4810" y="3746436"/>
                <a:ext cx="8839200" cy="1021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dirty="0" smtClean="0"/>
                  <a:t>odd:   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𝒲𝒾𝓉</m:t>
                    </m:r>
                    <m:sSub>
                      <m:sSubPr>
                        <m:ctrlPr>
                          <a:rPr lang="en-US" sz="5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𝓉</m:t>
                        </m:r>
                      </m:e>
                      <m:sub>
                        <m:r>
                          <a:rPr lang="en-US" sz="5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5400" dirty="0" smtClean="0"/>
                  <a:t> </a:t>
                </a:r>
                <a14:m>
                  <m:oMath xmlns:m="http://schemas.openxmlformats.org/officeDocument/2006/math">
                    <m:r>
                      <a:rPr lang="en-US" sz="5400" b="0" i="1" dirty="0" smtClean="0">
                        <a:latin typeface="Cambria Math" panose="02040503050406030204" pitchFamily="18" charset="0"/>
                      </a:rPr>
                      <m:t>≅</m:t>
                    </m:r>
                    <m:sSubSup>
                      <m:sSubSupPr>
                        <m:ctrlPr>
                          <a:rPr lang="en-US" sz="5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sz="5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400" b="0" i="1" dirty="0" smtClean="0">
                                <a:latin typeface="Cambria Math" panose="02040503050406030204" pitchFamily="18" charset="0"/>
                              </a:rPr>
                              <m:t>⊕</m:t>
                            </m:r>
                          </m:e>
                          <m:sub>
                            <m:r>
                              <a:rPr lang="en-US" sz="54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5400" b="0" i="1" dirty="0" smtClean="0">
                                <a:latin typeface="Cambria Math" panose="02040503050406030204" pitchFamily="18" charset="0"/>
                              </a:rPr>
                              <m:t>≥1 </m:t>
                            </m:r>
                          </m:sub>
                        </m:sSub>
                        <m:r>
                          <a:rPr lang="en-US" sz="5400" b="0" i="1" dirty="0" smtClean="0">
                            <a:latin typeface="Cambria Math" panose="02040503050406030204" pitchFamily="18" charset="0"/>
                          </a:rPr>
                          <m:t>𝒲</m:t>
                        </m:r>
                      </m:e>
                      <m:sub>
                        <m:r>
                          <a:rPr lang="en-US" sz="54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54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n-US" sz="5400" dirty="0" smtClean="0"/>
                  <a:t>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5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810" y="3746436"/>
                <a:ext cx="8839200" cy="1021433"/>
              </a:xfrm>
              <a:prstGeom prst="rect">
                <a:avLst/>
              </a:prstGeom>
              <a:blipFill>
                <a:blip r:embed="rId4"/>
                <a:stretch>
                  <a:fillRect t="-12575" b="-305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457700" y="4969227"/>
                <a:ext cx="3505200" cy="92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700" y="4969227"/>
                <a:ext cx="3505200" cy="9221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2400" y="5947412"/>
                <a:ext cx="4572000" cy="849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𝒲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947412"/>
                <a:ext cx="4572000" cy="8494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530090" y="5891403"/>
                <a:ext cx="3505200" cy="92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=−1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090" y="5891403"/>
                <a:ext cx="3505200" cy="9221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661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75318" y="811496"/>
                <a:ext cx="853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≔ </m:t>
                      </m:r>
                      <m:r>
                        <m:rPr>
                          <m:lit/>
                        </m:rP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} ⊂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𝒟ℬ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318" y="811496"/>
                <a:ext cx="8534400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25278" y="2033023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Roman computed generators for the (infinite)  Abelian subgroup </a:t>
            </a:r>
            <a:endParaRPr lang="en-US" sz="3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139906" y="3547817"/>
                <a:ext cx="2724143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4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4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𝒮𝓅</m:t>
                      </m:r>
                      <m:r>
                        <a:rPr lang="en-US" sz="4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906" y="3547817"/>
                <a:ext cx="2724143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4778" y="4876800"/>
                <a:ext cx="80010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and then refined it to</a:t>
                </a:r>
              </a:p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invariant triples </a:t>
                </a:r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78" y="4876800"/>
                <a:ext cx="8001000" cy="1323439"/>
              </a:xfrm>
              <a:prstGeom prst="rect">
                <a:avLst/>
              </a:prstGeom>
              <a:blipFill>
                <a:blip r:embed="rId4"/>
                <a:stretch>
                  <a:fillRect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2400" y="806917"/>
                <a:ext cx="169469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𝒮𝓅</m:t>
                      </m:r>
                      <m:r>
                        <a:rPr lang="en-US" sz="3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ℓ⊂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806917"/>
                <a:ext cx="1694695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590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85800" y="381000"/>
                <a:ext cx="8077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00FF"/>
                    </a:solidFill>
                  </a:rPr>
                  <a:t>Theorem:  A T-invariant triple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𝒟</m:t>
                            </m:r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36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6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must be a direct sum of 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81000"/>
                <a:ext cx="8077200" cy="1200329"/>
              </a:xfrm>
              <a:prstGeom prst="rect">
                <a:avLst/>
              </a:prstGeom>
              <a:blipFill>
                <a:blip r:embed="rId2"/>
                <a:stretch>
                  <a:fillRect t="-8163"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28972"/>
            <a:ext cx="8991600" cy="504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6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04800" y="533400"/>
                <a:ext cx="86868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C00000"/>
                    </a:solidFill>
                  </a:rPr>
                  <a:t>Example: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≅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≅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can be primitively embedded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(</a:t>
                </a:r>
                <a:r>
                  <a:rPr lang="en-US" sz="4000" dirty="0" err="1" smtClean="0">
                    <a:solidFill>
                      <a:srgbClr val="C00000"/>
                    </a:solidFill>
                  </a:rPr>
                  <a:t>Nikulin</a:t>
                </a:r>
                <a:r>
                  <a:rPr lang="en-US" sz="4000" dirty="0" smtClean="0">
                    <a:solidFill>
                      <a:srgbClr val="C00000"/>
                    </a:solidFill>
                  </a:rPr>
                  <a:t>) </a:t>
                </a:r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33400"/>
                <a:ext cx="8686800" cy="1323439"/>
              </a:xfrm>
              <a:prstGeom prst="rect">
                <a:avLst/>
              </a:prstGeom>
              <a:blipFill>
                <a:blip r:embed="rId2"/>
                <a:stretch>
                  <a:fillRect l="-2456" t="-8295" r="-70" b="-18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71500" y="2446065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These are positive definite, and cannot be T-invariant classically 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" y="4604951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Nevertheless, they are quantum T-invariant 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18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2186" y="8720"/>
            <a:ext cx="6324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Conjecture for the general </a:t>
            </a:r>
          </a:p>
          <a:p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smtClean="0">
                <a:solidFill>
                  <a:srgbClr val="FF0000"/>
                </a:solidFill>
              </a:rPr>
              <a:t>         (non-spin)  case: </a:t>
            </a:r>
            <a:endParaRPr lang="en-US" sz="4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480" y="2503946"/>
                <a:ext cx="940555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𝐶𝑆𝑊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   </m:t>
                      </m:r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𝑀𝑇𝐶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4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" y="2503946"/>
                <a:ext cx="9405552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>
            <a:off x="3815766" y="3345467"/>
            <a:ext cx="1219200" cy="152400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974080" y="3345467"/>
            <a:ext cx="1219200" cy="1503086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572618" y="4953000"/>
                <a:ext cx="25393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𝑊𝑍𝑊</m:t>
                      </m:r>
                      <m:r>
                        <a:rPr lang="en-US" sz="40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000" i="1" dirty="0" err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4000" i="1" dirty="0" err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000" i="1" dirty="0" err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40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618" y="4953000"/>
                <a:ext cx="2539314" cy="707886"/>
              </a:xfrm>
              <a:prstGeom prst="rect">
                <a:avLst/>
              </a:prstGeom>
              <a:blipFill>
                <a:blip r:embed="rId4"/>
                <a:stretch>
                  <a:fillRect r="-1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594712" y="3951873"/>
            <a:ext cx="162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Witten 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6989394" y="3672701"/>
            <a:ext cx="198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Moore &amp; </a:t>
            </a:r>
            <a:r>
              <a:rPr lang="en-US" sz="3200" dirty="0" err="1" smtClean="0"/>
              <a:t>Seiberg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6146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" y="125257"/>
                <a:ext cx="8839200" cy="2352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Definition 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[Lee &amp; </a:t>
                </a:r>
                <a:r>
                  <a:rPr lang="en-US" sz="2400" dirty="0" err="1" smtClean="0">
                    <a:solidFill>
                      <a:srgbClr val="FF0000"/>
                    </a:solidFill>
                  </a:rPr>
                  <a:t>Tachikawa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; Kong &amp; Zhang]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: The time  reversal of an MTC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𝒞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with braiding</a:t>
                </a:r>
              </a:p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and ribbon structure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is the MTC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𝒞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𝑟𝑒𝑣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with 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25257"/>
                <a:ext cx="8839200" cy="2352054"/>
              </a:xfrm>
              <a:prstGeom prst="rect">
                <a:avLst/>
              </a:prstGeom>
              <a:blipFill>
                <a:blip r:embed="rId2"/>
                <a:stretch>
                  <a:fillRect t="-4156" r="-138" b="-9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42900" y="2653233"/>
                <a:ext cx="4114800" cy="835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4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𝑟𝑒𝑣</m:t>
                          </m:r>
                        </m:sup>
                      </m:sSubSup>
                      <m:r>
                        <a:rPr lang="en-US" sz="44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sSubSup>
                        <m:sSubSupPr>
                          <m:ctrlPr>
                            <a:rPr lang="en-US" sz="4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4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4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US" sz="4400" b="0" dirty="0" smtClean="0">
                  <a:solidFill>
                    <a:srgbClr val="660C6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2653233"/>
                <a:ext cx="4114800" cy="8350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72000" y="2672975"/>
                <a:ext cx="32004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4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𝑟𝑒𝑣</m:t>
                          </m:r>
                        </m:sup>
                      </m:sSubSup>
                      <m:r>
                        <a:rPr lang="en-US" sz="44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sSubSup>
                        <m:sSubSupPr>
                          <m:ctrlPr>
                            <a:rPr lang="en-US" sz="4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4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rgbClr val="660C64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672975"/>
                <a:ext cx="3200400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723900" y="4004101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A CSW theory is time reversal invariant if there is an equivalence of MTC’s </a:t>
            </a:r>
            <a:endParaRPr lang="en-US" sz="3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14400" y="5562600"/>
                <a:ext cx="7315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𝑀𝑇𝐶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𝑟𝑒𝑣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≅  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𝑀𝑇𝐶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US" sz="4000" b="0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5562600"/>
                <a:ext cx="7315200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715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236220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1.A:  Some Background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89123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8238" y="381000"/>
            <a:ext cx="9115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There is a mathematical notion of a </a:t>
            </a:r>
          </a:p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Witt group of (nondegenerate) braided fusion categories. 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[</a:t>
            </a:r>
            <a:r>
              <a:rPr lang="en-US" sz="3600" dirty="0" err="1" smtClean="0">
                <a:solidFill>
                  <a:srgbClr val="C00000"/>
                </a:solidFill>
              </a:rPr>
              <a:t>Davydov</a:t>
            </a:r>
            <a:r>
              <a:rPr lang="en-US" sz="3600" dirty="0" smtClean="0">
                <a:solidFill>
                  <a:srgbClr val="C00000"/>
                </a:solidFill>
              </a:rPr>
              <a:t>, </a:t>
            </a:r>
            <a:r>
              <a:rPr lang="en-US" sz="3600" dirty="0" err="1" smtClean="0">
                <a:solidFill>
                  <a:srgbClr val="C00000"/>
                </a:solidFill>
              </a:rPr>
              <a:t>Müger</a:t>
            </a:r>
            <a:r>
              <a:rPr lang="en-US" sz="3600" dirty="0" smtClean="0">
                <a:solidFill>
                  <a:srgbClr val="C00000"/>
                </a:solidFill>
              </a:rPr>
              <a:t>, </a:t>
            </a:r>
            <a:r>
              <a:rPr lang="en-US" sz="3600" dirty="0" err="1" smtClean="0">
                <a:solidFill>
                  <a:srgbClr val="C00000"/>
                </a:solidFill>
              </a:rPr>
              <a:t>Nikshych</a:t>
            </a:r>
            <a:r>
              <a:rPr lang="en-US" sz="3600" dirty="0" smtClean="0">
                <a:solidFill>
                  <a:srgbClr val="C00000"/>
                </a:solidFill>
              </a:rPr>
              <a:t>, </a:t>
            </a:r>
            <a:r>
              <a:rPr lang="en-US" sz="3600" dirty="0" err="1" smtClean="0">
                <a:solidFill>
                  <a:srgbClr val="C00000"/>
                </a:solidFill>
              </a:rPr>
              <a:t>Ostrik</a:t>
            </a:r>
            <a:r>
              <a:rPr lang="en-US" sz="3600" dirty="0" smtClean="0">
                <a:solidFill>
                  <a:srgbClr val="C00000"/>
                </a:solidFill>
              </a:rPr>
              <a:t> 2010]  </a:t>
            </a:r>
            <a:endParaRPr lang="en-US" sz="3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79170" y="3446859"/>
                <a:ext cx="75438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𝒞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𝒞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400" dirty="0" smtClean="0">
                    <a:solidFill>
                      <a:srgbClr val="002060"/>
                    </a:solidFill>
                  </a:rPr>
                  <a:t> if there exist fusion categories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 smtClean="0">
                    <a:solidFill>
                      <a:srgbClr val="00206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 smtClean="0">
                    <a:solidFill>
                      <a:srgbClr val="002060"/>
                    </a:solidFill>
                  </a:rPr>
                  <a:t>such that </a:t>
                </a:r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170" y="3446859"/>
                <a:ext cx="7543800" cy="1446550"/>
              </a:xfrm>
              <a:prstGeom prst="rect">
                <a:avLst/>
              </a:prstGeom>
              <a:blipFill>
                <a:blip r:embed="rId2"/>
                <a:stretch>
                  <a:fillRect l="-2425" t="-8403" r="-3961" b="-18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71600" y="5486400"/>
                <a:ext cx="686943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𝒞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US" sz="4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4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𝒞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US" sz="4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486400"/>
                <a:ext cx="6869430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034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2514600"/>
                <a:ext cx="84582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0" dirty="0" smtClean="0">
                    <a:solidFill>
                      <a:srgbClr val="0000FF"/>
                    </a:solidFill>
                  </a:rPr>
                  <a:t>A (bosonic)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𝐶𝑆𝑊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is T-invariant</a:t>
                </a:r>
              </a:p>
              <a:p>
                <a:r>
                  <a:rPr lang="en-US" sz="4000" dirty="0" smtClean="0">
                    <a:solidFill>
                      <a:srgbClr val="0000FF"/>
                    </a:solidFill>
                  </a:rPr>
                  <a:t>                              </a:t>
                </a:r>
                <a:r>
                  <a:rPr lang="en-US" sz="4000" dirty="0" err="1" smtClean="0">
                    <a:solidFill>
                      <a:srgbClr val="0000FF"/>
                    </a:solidFill>
                  </a:rPr>
                  <a:t>iff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40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𝑀𝑇𝐶</m:t>
                        </m:r>
                        <m:d>
                          <m:dPr>
                            <m:ctrlPr>
                              <a:rPr lang="en-US" sz="40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sz="40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40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e>
                    </m:d>
                    <m:r>
                      <a:rPr lang="en-US" sz="40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 is order 2 in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𝒲𝒾𝓉𝓉</m:t>
                    </m:r>
                  </m:oMath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514600"/>
                <a:ext cx="8458200" cy="1938992"/>
              </a:xfrm>
              <a:prstGeom prst="rect">
                <a:avLst/>
              </a:prstGeom>
              <a:blipFill>
                <a:blip r:embed="rId2"/>
                <a:stretch>
                  <a:fillRect l="-2522" t="-5660" b="-12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590800" y="53340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CONJECTURE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6790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6280" y="287208"/>
            <a:ext cx="80143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Condition On Higher Gauss Sums </a:t>
            </a:r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22860" y="1228784"/>
                <a:ext cx="8991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Higher Gauss sums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  studied in</a:t>
                </a:r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860" y="1228784"/>
                <a:ext cx="8991600" cy="707886"/>
              </a:xfrm>
              <a:prstGeom prst="rect">
                <a:avLst/>
              </a:prstGeom>
              <a:blipFill>
                <a:blip r:embed="rId2"/>
                <a:stretch>
                  <a:fillRect t="-14655" b="-37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9525" y="2167413"/>
            <a:ext cx="8724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[Ng, </a:t>
            </a:r>
            <a:r>
              <a:rPr lang="en-US" sz="3200" dirty="0" err="1" smtClean="0"/>
              <a:t>Schopieray</a:t>
            </a:r>
            <a:r>
              <a:rPr lang="en-US" sz="3200" dirty="0" smtClean="0"/>
              <a:t>, Wang 2018; </a:t>
            </a:r>
          </a:p>
          <a:p>
            <a:pPr algn="ctr"/>
            <a:r>
              <a:rPr lang="en-US" sz="3200" dirty="0" err="1" smtClean="0"/>
              <a:t>Kaidi</a:t>
            </a:r>
            <a:r>
              <a:rPr lang="en-US" sz="3200" dirty="0" smtClean="0"/>
              <a:t>, </a:t>
            </a:r>
            <a:r>
              <a:rPr lang="en-US" sz="3200" dirty="0" err="1" smtClean="0"/>
              <a:t>Komargodski,Ohmori,Seifnashri</a:t>
            </a:r>
            <a:r>
              <a:rPr lang="en-US" sz="3200" dirty="0" smtClean="0"/>
              <a:t>, Shao 2021]  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971800" y="3810000"/>
            <a:ext cx="2602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</a:t>
            </a:r>
            <a:r>
              <a:rPr lang="en-US" sz="3600" dirty="0" smtClean="0">
                <a:solidFill>
                  <a:srgbClr val="FF0000"/>
                </a:solidFill>
              </a:rPr>
              <a:t>re all real.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5265" y="4800600"/>
            <a:ext cx="8515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examples of </a:t>
            </a:r>
            <a:r>
              <a:rPr lang="en-US" sz="3600" dirty="0" err="1" smtClean="0"/>
              <a:t>Seiberg</a:t>
            </a:r>
            <a:r>
              <a:rPr lang="en-US" sz="3600" dirty="0" smtClean="0"/>
              <a:t> et. al. satisfy </a:t>
            </a:r>
            <a:endParaRPr lang="en-US" sz="3600" dirty="0"/>
          </a:p>
          <a:p>
            <a:pPr algn="ctr"/>
            <a:r>
              <a:rPr lang="en-US" sz="3600" dirty="0" smtClean="0"/>
              <a:t>this condition.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5846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Topological Interfaces</a:t>
            </a:r>
            <a:endParaRPr lang="en-US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6200" y="3524190"/>
                <a:ext cx="9144000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0000FF"/>
                    </a:solidFill>
                  </a:rPr>
                  <a:t>Conjecture is equivalent to existence </a:t>
                </a:r>
              </a:p>
              <a:p>
                <a:pPr algn="ctr"/>
                <a:r>
                  <a:rPr lang="en-US" sz="4400" dirty="0" smtClean="0">
                    <a:solidFill>
                      <a:srgbClr val="0000FF"/>
                    </a:solidFill>
                  </a:rPr>
                  <a:t>of a topological interface between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𝐶𝑆</m:t>
                    </m:r>
                    <m:d>
                      <m:dPr>
                        <m:ctrlP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sz="4400" dirty="0" smtClean="0">
                    <a:solidFill>
                      <a:srgbClr val="0000FF"/>
                    </a:solidFill>
                  </a:rPr>
                  <a:t> and its time-reversal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3524190"/>
                <a:ext cx="9144000" cy="2123658"/>
              </a:xfrm>
              <a:prstGeom prst="rect">
                <a:avLst/>
              </a:prstGeom>
              <a:blipFill>
                <a:blip r:embed="rId2"/>
                <a:stretch>
                  <a:fillRect t="-5747" r="-467" b="-12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228600" y="1050549"/>
                <a:ext cx="922020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It is always true that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𝒞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𝒞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𝑟𝑒𝑣</m:t>
                        </m:r>
                      </m:sup>
                    </m:sSup>
                    <m:r>
                      <m:rPr>
                        <m:lit/>
                      </m:rP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≅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</m:d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and therefore there is a topological gapped boundary condition for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𝒞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𝒞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𝑟𝑒𝑣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3600" dirty="0" smtClean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[Freed &amp; </a:t>
                </a:r>
                <a:r>
                  <a:rPr lang="en-US" sz="3600" dirty="0" err="1" smtClean="0">
                    <a:solidFill>
                      <a:srgbClr val="FF0000"/>
                    </a:solidFill>
                  </a:rPr>
                  <a:t>Teleman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] 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8600" y="1050549"/>
                <a:ext cx="9220200" cy="2308324"/>
              </a:xfrm>
              <a:prstGeom prst="rect">
                <a:avLst/>
              </a:prstGeom>
              <a:blipFill>
                <a:blip r:embed="rId3"/>
                <a:stretch>
                  <a:fillRect t="-3958" b="-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09600" y="58674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(Related to work of Kapustin &amp; </a:t>
            </a:r>
            <a:r>
              <a:rPr lang="en-US" sz="3600" dirty="0" err="1" smtClean="0">
                <a:solidFill>
                  <a:srgbClr val="C00000"/>
                </a:solidFill>
              </a:rPr>
              <a:t>Saulina</a:t>
            </a:r>
            <a:r>
              <a:rPr lang="en-US" sz="3600" dirty="0" smtClean="0">
                <a:solidFill>
                  <a:srgbClr val="C00000"/>
                </a:solidFill>
              </a:rPr>
              <a:t>.)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32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23" y="4876800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  U-Plane For 5d SYM And </a:t>
            </a:r>
            <a:br>
              <a:rPr lang="en-US" sz="5400" dirty="0" smtClean="0"/>
            </a:br>
            <a:r>
              <a:rPr lang="en-US" sz="5400" dirty="0" smtClean="0"/>
              <a:t>Four-Manifold Invariants </a:t>
            </a:r>
            <a:endParaRPr lang="en-US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6200"/>
            <a:ext cx="7468247" cy="4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9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83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``K-Theoretic Donaldson Invariants’’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33" y="1524001"/>
            <a:ext cx="9174433" cy="51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9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7745"/>
            <a:ext cx="8229600" cy="1143000"/>
          </a:xfrm>
        </p:spPr>
        <p:txBody>
          <a:bodyPr/>
          <a:lstStyle/>
          <a:p>
            <a:r>
              <a:rPr lang="en-US" dirty="0" smtClean="0"/>
              <a:t>Five Dimensions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1949" y="1026065"/>
                <a:ext cx="9448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C00000"/>
                    </a:solidFill>
                  </a:rPr>
                  <a:t>Partial Topological Twist of 5d SYM on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49" y="1026065"/>
                <a:ext cx="9448800" cy="646331"/>
              </a:xfrm>
              <a:prstGeom prst="rect">
                <a:avLst/>
              </a:prstGeom>
              <a:blipFill>
                <a:blip r:embed="rId3"/>
                <a:stretch>
                  <a:fillRect l="-2000" t="-13208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2565" y="3643231"/>
                <a:ext cx="8568847" cy="1771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nary>
                            <m:naryPr>
                              <m:supHide m:val="on"/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65" y="3643231"/>
                <a:ext cx="8568847" cy="17711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28719" y="5599054"/>
            <a:ext cx="7616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[</a:t>
            </a:r>
            <a:r>
              <a:rPr lang="en-US" sz="2400" dirty="0" err="1" smtClean="0"/>
              <a:t>Nekrasov</a:t>
            </a:r>
            <a:r>
              <a:rPr lang="en-US" sz="2400" dirty="0" smtClean="0"/>
              <a:t> (1996); </a:t>
            </a:r>
            <a:r>
              <a:rPr lang="en-US" sz="2400" dirty="0" err="1" smtClean="0"/>
              <a:t>Losev</a:t>
            </a:r>
            <a:r>
              <a:rPr lang="en-US" sz="2400" dirty="0" smtClean="0"/>
              <a:t>, </a:t>
            </a:r>
            <a:r>
              <a:rPr lang="en-US" sz="2400" dirty="0" err="1" smtClean="0"/>
              <a:t>Nekrasov</a:t>
            </a:r>
            <a:r>
              <a:rPr lang="en-US" sz="2400" dirty="0" smtClean="0"/>
              <a:t>, </a:t>
            </a:r>
            <a:r>
              <a:rPr lang="en-US" sz="2400" dirty="0" err="1" smtClean="0"/>
              <a:t>Shatashvili</a:t>
            </a:r>
            <a:r>
              <a:rPr lang="en-US" sz="2400" dirty="0" smtClean="0"/>
              <a:t> (1997);    …. ]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588123" y="6134478"/>
            <a:ext cx="6207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DF09C7"/>
                </a:solidFill>
              </a:rPr>
              <a:t>+ important generalization  … </a:t>
            </a:r>
            <a:endParaRPr lang="en-US" sz="3600" dirty="0">
              <a:solidFill>
                <a:srgbClr val="DF09C7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33600" y="3058454"/>
                <a:ext cx="4572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ℛ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3058454"/>
                <a:ext cx="4572000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77279" y="1810732"/>
            <a:ext cx="8829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Reduces to SQM on the moduli space of instantons: </a:t>
            </a:r>
            <a:endParaRPr lang="en-US" sz="32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872703" y="2412159"/>
                <a:ext cx="5638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(Requires that 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ℳ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/>
                  <a:t> be Spin-c ) </a:t>
                </a:r>
                <a:endParaRPr lang="en-US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703" y="2412159"/>
                <a:ext cx="5638800" cy="584775"/>
              </a:xfrm>
              <a:prstGeom prst="rect">
                <a:avLst/>
              </a:prstGeom>
              <a:blipFill>
                <a:blip r:embed="rId6"/>
                <a:stretch>
                  <a:fillRect l="-2703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76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/>
      <p:bldP spid="8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8832"/>
            <a:ext cx="8229600" cy="1143000"/>
          </a:xfrm>
        </p:spPr>
        <p:txBody>
          <a:bodyPr/>
          <a:lstStyle/>
          <a:p>
            <a:r>
              <a:rPr lang="en-US" dirty="0" err="1" smtClean="0"/>
              <a:t>Chern</a:t>
            </a:r>
            <a:r>
              <a:rPr lang="en-US" dirty="0" smtClean="0"/>
              <a:t>-Simons Observables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1211" y="1095880"/>
                <a:ext cx="7162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𝑖𝑛𝑠𝑡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2060"/>
                    </a:solidFill>
                  </a:rPr>
                  <a:t>symmetry with current </a:t>
                </a:r>
                <a:endParaRPr lang="en-US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11" y="1095880"/>
                <a:ext cx="7162800" cy="646331"/>
              </a:xfrm>
              <a:prstGeom prst="rect">
                <a:avLst/>
              </a:prstGeom>
              <a:blipFill>
                <a:blip r:embed="rId3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19800" y="1084998"/>
                <a:ext cx="3505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3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𝑇𝑟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∧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1084998"/>
                <a:ext cx="350520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2391" y="4795288"/>
                <a:ext cx="9071610" cy="829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sub>
                      <m:sup/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𝑇𝑟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𝑑𝑎</m:t>
                            </m:r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32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 + </a:t>
                </a:r>
                <a:r>
                  <a:rPr lang="en-US" sz="3200" dirty="0" err="1" smtClean="0">
                    <a:solidFill>
                      <a:srgbClr val="0000FF"/>
                    </a:solidFill>
                  </a:rPr>
                  <a:t>susy</a:t>
                </a:r>
                <a:r>
                  <a:rPr lang="en-US" sz="3200" dirty="0" smtClean="0">
                    <a:solidFill>
                      <a:srgbClr val="0000FF"/>
                    </a:solidFill>
                  </a:rPr>
                  <a:t> completion </a:t>
                </a:r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1" y="4795288"/>
                <a:ext cx="9071610" cy="829330"/>
              </a:xfrm>
              <a:prstGeom prst="rect">
                <a:avLst/>
              </a:prstGeom>
              <a:blipFill>
                <a:blip r:embed="rId5"/>
                <a:stretch>
                  <a:fillRect r="-470" b="-10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9600" y="3192522"/>
                <a:ext cx="7315200" cy="1234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𝑇𝑟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𝑑𝑎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+⋯</m:t>
                          </m:r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192522"/>
                <a:ext cx="7315200" cy="12343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839098" y="5993073"/>
                <a:ext cx="5572897" cy="815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≔〈 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sup>
                      </m:sSup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098" y="5993073"/>
                <a:ext cx="5572897" cy="8153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029200" y="1928022"/>
                <a:ext cx="4267200" cy="1051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1928022"/>
                <a:ext cx="4267200" cy="10511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38200" y="1824853"/>
                <a:ext cx="478463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Couple to background </a:t>
                </a:r>
              </a:p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gauge field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4853"/>
                <a:ext cx="4784639" cy="1200329"/>
              </a:xfrm>
              <a:prstGeom prst="rect">
                <a:avLst/>
              </a:prstGeom>
              <a:blipFill>
                <a:blip r:embed="rId9"/>
                <a:stretch>
                  <a:fillRect t="-7614" r="-638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252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7745"/>
            <a:ext cx="8229600" cy="1143000"/>
          </a:xfrm>
        </p:spPr>
        <p:txBody>
          <a:bodyPr/>
          <a:lstStyle/>
          <a:p>
            <a:r>
              <a:rPr lang="en-US" dirty="0" smtClean="0"/>
              <a:t>Five Dimensions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04800" y="3048000"/>
            <a:ext cx="9448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Using both the Coulomb branch integral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(a.k.a. the U-plane integral)  and, independently, localization techniques,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we make contact with the work of mathematicians</a:t>
            </a:r>
            <a:endParaRPr lang="en-US" sz="4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7200" y="990600"/>
                <a:ext cx="8368614" cy="1435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nary>
                            <m:naryPr>
                              <m:supHide m:val="on"/>
                              <m:ctrlP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n-US" sz="3200" b="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𝑐h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990600"/>
                <a:ext cx="8368614" cy="14355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270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330" y="120657"/>
            <a:ext cx="7239000" cy="3572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896" y="3654725"/>
            <a:ext cx="6643868" cy="3203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0530" y="167640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2006: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30530" y="5256362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2019: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2360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60404"/>
            <a:ext cx="8229600" cy="1143000"/>
          </a:xfrm>
        </p:spPr>
        <p:txBody>
          <a:bodyPr/>
          <a:lstStyle/>
          <a:p>
            <a:r>
              <a:rPr lang="en-US" dirty="0" smtClean="0"/>
              <a:t>RCFT Approach To FLM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91845" y="2959741"/>
                <a:ext cx="829822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 is the Leech lattice, 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45" y="2959741"/>
                <a:ext cx="8298229" cy="707886"/>
              </a:xfrm>
              <a:prstGeom prst="rect">
                <a:avLst/>
              </a:prstGeom>
              <a:blipFill>
                <a:blip r:embed="rId3"/>
                <a:stretch>
                  <a:fillRect t="-14655" b="-37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7574" y="872897"/>
                <a:ext cx="9116426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C00000"/>
                    </a:solidFill>
                  </a:rPr>
                  <a:t>T</a:t>
                </a:r>
                <a:r>
                  <a:rPr lang="en-US" sz="3600" dirty="0" smtClean="0">
                    <a:solidFill>
                      <a:srgbClr val="C00000"/>
                    </a:solidFill>
                  </a:rPr>
                  <a:t>he original RCFT explanation of Monstrous Moonshine begins with 24 free </a:t>
                </a:r>
                <a:r>
                  <a:rPr lang="en-US" sz="3600" i="1" u="sng" dirty="0" smtClean="0">
                    <a:solidFill>
                      <a:srgbClr val="C00000"/>
                    </a:solidFill>
                  </a:rPr>
                  <a:t>chiral</a:t>
                </a:r>
                <a:r>
                  <a:rPr lang="en-US" sz="3600" dirty="0" smtClean="0">
                    <a:solidFill>
                      <a:srgbClr val="C00000"/>
                    </a:solidFill>
                  </a:rPr>
                  <a:t> bosons  with target space the Leech torus :=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4" y="872897"/>
                <a:ext cx="9116426" cy="1754326"/>
              </a:xfrm>
              <a:prstGeom prst="rect">
                <a:avLst/>
              </a:prstGeom>
              <a:blipFill>
                <a:blip r:embed="rId4"/>
                <a:stretch>
                  <a:fillRect t="-5208" r="-87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04800" y="4523366"/>
            <a:ext cx="86376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Moreover, target space torus has a very special ``B-field’’</a:t>
            </a:r>
            <a:endParaRPr lang="en-US" sz="40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63013" y="5867400"/>
                <a:ext cx="8271387" cy="654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=∫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(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3" y="5867400"/>
                <a:ext cx="8271387" cy="6544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971801" y="373333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</a:rPr>
              <a:t>D25-brane </a:t>
            </a:r>
            <a:endParaRPr lang="en-US" sz="4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2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3" grpId="0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981200" y="533400"/>
                <a:ext cx="41148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=1 </m:t>
                      </m:r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533400"/>
                <a:ext cx="4114800" cy="7694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09600" y="1721822"/>
            <a:ext cx="9492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Derived a wall-crossing formula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3732965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7030A0"/>
                </a:solidFill>
              </a:rPr>
              <a:t>A</a:t>
            </a:r>
            <a:r>
              <a:rPr lang="en-US" sz="4800" dirty="0" smtClean="0">
                <a:solidFill>
                  <a:srgbClr val="7030A0"/>
                </a:solidFill>
              </a:rPr>
              <a:t>grees with GNY.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5744108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</a:rPr>
              <a:t>This raises some puzzles…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0750" y="2749129"/>
            <a:ext cx="4914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7030A0"/>
                </a:solidFill>
              </a:rPr>
              <a:t>Differs from GNY. </a:t>
            </a:r>
            <a:endParaRPr lang="en-US" sz="4800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1200" y="4563962"/>
            <a:ext cx="49893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(Suitably  interpreted.) </a:t>
            </a:r>
            <a:endParaRPr lang="en-US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37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/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38200" y="182702"/>
                <a:ext cx="7086600" cy="744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p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p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𝑆𝑊</m:t>
                          </m:r>
                        </m:sub>
                        <m:sup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bSup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702"/>
                <a:ext cx="7086600" cy="7440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9600" y="2928337"/>
                <a:ext cx="7543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p>
                    </m:sSup>
                    <m:d>
                      <m:dPr>
                        <m:ctrlP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ℛ</m:t>
                        </m:r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6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 smtClean="0">
                    <a:solidFill>
                      <a:srgbClr val="0033CC"/>
                    </a:solidFill>
                  </a:rPr>
                  <a:t>4d Coulomb branch integral </a:t>
                </a:r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928337"/>
                <a:ext cx="7543800" cy="646331"/>
              </a:xfrm>
              <a:prstGeom prst="rect">
                <a:avLst/>
              </a:prstGeom>
              <a:blipFill>
                <a:blip r:embed="rId3"/>
                <a:stretch>
                  <a:fillRect t="-13208" r="-1696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04800" y="1219378"/>
                <a:ext cx="8458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:    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=∗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  &amp;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=1 &amp; 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𝑃𝑜𝑠𝑖𝑡𝑖𝑣𝑒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𝐿𝐶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219378"/>
                <a:ext cx="845820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38200" y="1983465"/>
                <a:ext cx="8522970" cy="744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𝑆𝑊</m:t>
                        </m:r>
                      </m:sub>
                      <m:sup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p>
                    </m:sSubSup>
                  </m:oMath>
                </a14:m>
                <a:r>
                  <a:rPr lang="en-US" sz="3600" dirty="0" smtClean="0">
                    <a:solidFill>
                      <a:srgbClr val="00B050"/>
                    </a:solidFill>
                  </a:rPr>
                  <a:t>  : Contribution of SW invariants</a:t>
                </a:r>
                <a:endParaRPr lang="en-US" sz="3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983465"/>
                <a:ext cx="8522970" cy="744050"/>
              </a:xfrm>
              <a:prstGeom prst="rect">
                <a:avLst/>
              </a:prstGeom>
              <a:blipFill>
                <a:blip r:embed="rId5"/>
                <a:stretch>
                  <a:fillRect t="-1639" b="-27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329690" y="3747975"/>
                <a:ext cx="6103620" cy="744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One can deduce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𝑆𝑊</m:t>
                        </m:r>
                      </m:sub>
                      <m:sup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p>
                    </m:sSubSup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690" y="3747975"/>
                <a:ext cx="6103620" cy="744050"/>
              </a:xfrm>
              <a:prstGeom prst="rect">
                <a:avLst/>
              </a:prstGeom>
              <a:blipFill>
                <a:blip r:embed="rId6"/>
                <a:stretch>
                  <a:fillRect l="-2997" t="-2459" b="-27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17295" y="4760407"/>
                <a:ext cx="632841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For 5d SYM gauge group of rank 1: </a:t>
                </a:r>
              </a:p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  Coulomb branch =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ℂ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295" y="4760407"/>
                <a:ext cx="6328410" cy="1077218"/>
              </a:xfrm>
              <a:prstGeom prst="rect">
                <a:avLst/>
              </a:prstGeom>
              <a:blipFill>
                <a:blip r:embed="rId7"/>
                <a:stretch>
                  <a:fillRect t="-7345" r="-96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4300" y="5943600"/>
                <a:ext cx="8839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Measure is singular at 4 special points and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∞ 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" y="5943600"/>
                <a:ext cx="8839200" cy="646331"/>
              </a:xfrm>
              <a:prstGeom prst="rect">
                <a:avLst/>
              </a:prstGeom>
              <a:blipFill>
                <a:blip r:embed="rId8"/>
                <a:stretch>
                  <a:fillRect l="-1034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732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2450" y="736164"/>
            <a:ext cx="8515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SW special </a:t>
            </a:r>
            <a:r>
              <a:rPr lang="en-US" sz="4000" dirty="0" err="1" smtClean="0">
                <a:solidFill>
                  <a:srgbClr val="FF0000"/>
                </a:solidFill>
              </a:rPr>
              <a:t>Kahler</a:t>
            </a:r>
            <a:r>
              <a:rPr lang="en-US" sz="4000" dirty="0" smtClean="0">
                <a:solidFill>
                  <a:srgbClr val="FF0000"/>
                </a:solidFill>
              </a:rPr>
              <a:t> geometry is subtle </a:t>
            </a:r>
            <a:endParaRPr lang="en-US" sz="4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81200" y="2029242"/>
                <a:ext cx="4800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cylinder valued </a:t>
                </a:r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029242"/>
                <a:ext cx="4800600" cy="707886"/>
              </a:xfrm>
              <a:prstGeom prst="rect">
                <a:avLst/>
              </a:prstGeom>
              <a:blipFill>
                <a:blip r:embed="rId2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85800" y="3352800"/>
                <a:ext cx="7391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ℱ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∼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𝑅𝑎</m:t>
                              </m:r>
                            </m:sup>
                          </m:sSup>
                        </m:e>
                      </m:d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+⋯ </m:t>
                      </m:r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352800"/>
                <a:ext cx="7391400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43000" y="4343400"/>
                <a:ext cx="72771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33CC"/>
                    </a:solidFill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𝐼𝑛𝑠𝑡𝑎𝑛𝑡𝑜𝑛</m:t>
                    </m:r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𝑐𝑜𝑟𝑟𝑒𝑐𝑡𝑖𝑜𝑛𝑠</m:t>
                    </m:r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4343400"/>
                <a:ext cx="7277100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3333750" y="5271701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[</a:t>
            </a:r>
            <a:r>
              <a:rPr lang="en-US" sz="2800" dirty="0" err="1" smtClean="0"/>
              <a:t>Nekrasov</a:t>
            </a:r>
            <a:r>
              <a:rPr lang="en-US" sz="2800" dirty="0" smtClean="0"/>
              <a:t>, 1996]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193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09600" y="344599"/>
                <a:ext cx="7467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/>
                  <a:t>Modular Parametrization Of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600" dirty="0" smtClean="0"/>
                  <a:t>plane </a:t>
                </a:r>
                <a:endParaRPr lang="en-US" sz="36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44599"/>
                <a:ext cx="7467600" cy="646331"/>
              </a:xfrm>
              <a:prstGeom prst="rect">
                <a:avLst/>
              </a:prstGeom>
              <a:blipFill>
                <a:blip r:embed="rId2"/>
                <a:stretch>
                  <a:fillRect l="-2449" t="-15094" r="-122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33400" y="1143000"/>
                <a:ext cx="7391400" cy="1296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̃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=8+4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143000"/>
                <a:ext cx="7391400" cy="12960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" y="2743200"/>
                <a:ext cx="5105400" cy="1198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3200" b="0" i="1" smtClean="0">
                              <a:solidFill>
                                <a:srgbClr val="16355A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rgbClr val="16355A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sz="3200" b="0" i="1" smtClean="0">
                              <a:solidFill>
                                <a:srgbClr val="16355A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16355A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16355A"/>
                          </a:solidFill>
                          <a:latin typeface="Cambria Math" panose="02040503050406030204" pitchFamily="18" charset="0"/>
                        </a:rPr>
                        <m:t>=2  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16355A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16355A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  <m:t>𝜗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  <m:t>𝜗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den>
                          </m:f>
                          <m:r>
                            <a:rPr lang="en-US" sz="3200" b="0" i="1" smtClean="0">
                              <a:solidFill>
                                <a:srgbClr val="16355A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  <m:t>𝜗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  <m:t>𝜗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16355A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2743200"/>
                <a:ext cx="5105400" cy="11988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30" y="4246194"/>
            <a:ext cx="7893934" cy="21413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638800" y="3103877"/>
                <a:ext cx="3657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16355A"/>
                    </a:solidFill>
                  </a:rPr>
                  <a:t>Hauptmodul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d>
                      <m:dPr>
                        <m:ctrlPr>
                          <a:rPr lang="en-US" sz="28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d>
                  </m:oMath>
                </a14:m>
                <a:endParaRPr lang="en-US" sz="2800" dirty="0">
                  <a:solidFill>
                    <a:srgbClr val="16355A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3103877"/>
                <a:ext cx="3657600" cy="523220"/>
              </a:xfrm>
              <a:prstGeom prst="rect">
                <a:avLst/>
              </a:prstGeom>
              <a:blipFill>
                <a:blip r:embed="rId6"/>
                <a:stretch>
                  <a:fillRect l="-3333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612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-152400" y="176353"/>
                <a:ext cx="8839200" cy="1198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p>
                      <m:d>
                        <m:d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e>
                            <m:sup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176353"/>
                <a:ext cx="8839200" cy="11988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71500" y="1639787"/>
                <a:ext cx="7391400" cy="120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13−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p>
                          </m:sSup>
                        </m:den>
                      </m:f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1−2 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)+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28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1639787"/>
                <a:ext cx="7391400" cy="12028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47800" y="3248522"/>
                <a:ext cx="6324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  <m:sup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−8 </m:t>
                      </m:r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3248522"/>
                <a:ext cx="632460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21920" y="4537292"/>
                <a:ext cx="4648200" cy="1529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920" y="4537292"/>
                <a:ext cx="4648200" cy="15292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758690" y="4383645"/>
                <a:ext cx="3962400" cy="1955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ℛ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690" y="4383645"/>
                <a:ext cx="3962400" cy="19551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639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8600" y="457200"/>
                <a:ext cx="8534400" cy="1224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ℤ</m:t>
                              </m:r>
                            </m:e>
                          </m:d>
                        </m:sub>
                        <m:sup/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28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acc>
                                </m:den>
                              </m:f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p>
                              </m:sSubSup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57200"/>
                <a:ext cx="8534400" cy="12243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33400" y="2139313"/>
                <a:ext cx="7543800" cy="1060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𝐸𝑟𝑓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𝐼𝑚</m:t>
                              </m:r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rad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𝐼𝑚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𝐼𝑚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den>
                              </m:f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139313"/>
                <a:ext cx="7543800" cy="10604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430" y="5281267"/>
                <a:ext cx="8839200" cy="1198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p>
                      <m:d>
                        <m:d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e>
                            <m:sup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" y="5281267"/>
                <a:ext cx="8839200" cy="11988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33400" y="3829255"/>
                <a:ext cx="4191000" cy="806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13−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1−2 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)+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829255"/>
                <a:ext cx="4191000" cy="8062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202430" y="3661409"/>
                <a:ext cx="4648200" cy="990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430" y="3661409"/>
                <a:ext cx="4648200" cy="99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94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219200" y="152400"/>
                <a:ext cx="70104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/>
                  <a:t>Wall-Crossing Formula @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4400" dirty="0" smtClean="0"/>
                  <a:t> </a:t>
                </a:r>
                <a:endParaRPr lang="en-US" sz="4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52400"/>
                <a:ext cx="7010400" cy="769441"/>
              </a:xfrm>
              <a:prstGeom prst="rect">
                <a:avLst/>
              </a:prstGeom>
              <a:blipFill>
                <a:blip r:embed="rId3"/>
                <a:stretch>
                  <a:fillRect l="-3478" t="-15873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67690" y="1176299"/>
                <a:ext cx="7848600" cy="1266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 −</m:t>
                      </m:r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sSup>
                            <m:sSup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sSup>
                                    <m:sSupPr>
                                      <m:ctrlPr>
                                        <a:rPr lang="en-US" sz="4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4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  <m:sSup>
                                <m:sSupPr>
                                  <m:ctrlPr>
                                    <a:rPr lang="en-US" sz="4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400" b="0" i="0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p>
                                  <m:r>
                                    <a:rPr lang="en-US" sz="4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  <m:r>
                                    <a:rPr lang="en-US" sz="4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4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p>
                                      <m:r>
                                        <a:rPr lang="en-US" sz="4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sz="4400" b="0" dirty="0" smtClean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690" y="1176299"/>
                <a:ext cx="7848600" cy="12669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" y="3357809"/>
                <a:ext cx="9144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" y="3357809"/>
                <a:ext cx="9144000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-1066800" y="2851869"/>
                <a:ext cx="11277600" cy="1027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𝑠𝑔𝑛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f>
                                        <m:f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𝐼𝑚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rgbClr val="0000FF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0000FF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𝜏</m:t>
                                              </m:r>
                                            </m:e>
                                          </m:d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𝐼𝑚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den>
                                      </m:f>
                                    </m:e>
                                  </m:d>
                                  <m:r>
                                    <a:rPr lang="en-US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66800" y="2851869"/>
                <a:ext cx="11277600" cy="10272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96240" y="4241889"/>
                <a:ext cx="8763000" cy="792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p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 are functions of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 and of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ℛ</m:t>
                    </m:r>
                  </m:oMath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" y="4241889"/>
                <a:ext cx="8763000" cy="792076"/>
              </a:xfrm>
              <a:prstGeom prst="rect">
                <a:avLst/>
              </a:prstGeom>
              <a:blipFill>
                <a:blip r:embed="rId7"/>
                <a:stretch>
                  <a:fillRect t="-3077" b="-3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33400" y="5715000"/>
                <a:ext cx="8077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Subtle order of limits: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ℛ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→0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vs.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ℑ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715000"/>
                <a:ext cx="8077200" cy="584775"/>
              </a:xfrm>
              <a:prstGeom prst="rect">
                <a:avLst/>
              </a:prstGeom>
              <a:blipFill>
                <a:blip r:embed="rId8"/>
                <a:stretch>
                  <a:fillRect l="-1962" t="-12632" b="-3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299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29540" y="265151"/>
                <a:ext cx="8991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A. First expand in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ℛ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around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ℛ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then take the constant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term at each order in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ℛ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" y="265151"/>
                <a:ext cx="8991600" cy="1200329"/>
              </a:xfrm>
              <a:prstGeom prst="rect">
                <a:avLst/>
              </a:prstGeom>
              <a:blipFill>
                <a:blip r:embed="rId2"/>
                <a:stretch>
                  <a:fillRect l="-2034" t="-7614" b="-18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9540" y="2868247"/>
                <a:ext cx="8991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B. First expand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and extract the constant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term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" y="2868247"/>
                <a:ext cx="8991600" cy="584775"/>
              </a:xfrm>
              <a:prstGeom prst="rect">
                <a:avLst/>
              </a:prstGeom>
              <a:blipFill>
                <a:blip r:embed="rId3"/>
                <a:stretch>
                  <a:fillRect l="-1695" t="-12632" r="-136" b="-3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2000" y="4470172"/>
                <a:ext cx="822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2. Terms involving negative powers of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ℛ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470172"/>
                <a:ext cx="8229600" cy="646331"/>
              </a:xfrm>
              <a:prstGeom prst="rect">
                <a:avLst/>
              </a:prstGeom>
              <a:blipFill>
                <a:blip r:embed="rId4"/>
                <a:stretch>
                  <a:fillRect l="-2222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63893" y="5294471"/>
                <a:ext cx="8368614" cy="1435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nary>
                            <m:naryPr>
                              <m:supHide m:val="on"/>
                              <m:ctrlP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n-US" sz="3200" b="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  <m:d>
                                        <m:dPr>
                                          <m:ctrlPr>
                                            <a:rPr lang="en-US" sz="32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d>
                                    </m:e>
                                  </m:d>
                                </m:sup>
                              </m:s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93" y="5294471"/>
                <a:ext cx="8368614" cy="14355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602156" y="3638610"/>
            <a:ext cx="7518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1. Results differ from GNY 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1736187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This agrees with GNY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44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960299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Did we make a technical mistake?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2225040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7030A0"/>
                </a:solidFill>
              </a:rPr>
              <a:t>Probably not:</a:t>
            </a:r>
            <a:endParaRPr lang="en-US" sz="44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8600" y="3489781"/>
                <a:ext cx="8839200" cy="2800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0000FF"/>
                    </a:solidFill>
                  </a:rPr>
                  <a:t>Using </a:t>
                </a:r>
                <a:r>
                  <a:rPr lang="en-US" sz="4400" dirty="0" err="1">
                    <a:solidFill>
                      <a:srgbClr val="0000FF"/>
                    </a:solidFill>
                  </a:rPr>
                  <a:t>toric</a:t>
                </a:r>
                <a:r>
                  <a:rPr lang="en-US" sz="4400" dirty="0">
                    <a:solidFill>
                      <a:srgbClr val="0000FF"/>
                    </a:solidFill>
                  </a:rPr>
                  <a:t> localization and the 5d instanton partition function we derived exactly the same </a:t>
                </a:r>
                <a:r>
                  <a:rPr lang="en-US" sz="4400" dirty="0" smtClean="0">
                    <a:solidFill>
                      <a:srgbClr val="0000FF"/>
                    </a:solidFill>
                  </a:rPr>
                  <a:t>formula for wall-crossing @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4400" dirty="0" smtClean="0">
                    <a:solidFill>
                      <a:srgbClr val="0000FF"/>
                    </a:solidFill>
                  </a:rPr>
                  <a:t> </a:t>
                </a:r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489781"/>
                <a:ext cx="8839200" cy="2800767"/>
              </a:xfrm>
              <a:prstGeom prst="rect">
                <a:avLst/>
              </a:prstGeom>
              <a:blipFill>
                <a:blip r:embed="rId2"/>
                <a:stretch>
                  <a:fillRect l="-1034" t="-4348" r="-2276" b="-9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51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93370" y="2185873"/>
                <a:ext cx="9448800" cy="1388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ℛ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)=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+3 </m:t>
                            </m:r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ℛ</m:t>
                                    </m:r>
                                  </m:e>
                                  <m:sup>
                                    <m: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f>
                              <m:f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sup>
                        </m:sSup>
                      </m:den>
                    </m:f>
                    <m:r>
                      <a:rPr lang="en-US" sz="36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/>
                      <m:e>
                        <m: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𝑆𝑊</m:t>
                        </m:r>
                        <m:d>
                          <m:dPr>
                            <m:ctrlP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ℛ</m:t>
                                    </m:r>
                                  </m:num>
                                  <m:den>
                                    <m: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ℛ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f>
                              <m:f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e>
                    </m:nary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" y="2185873"/>
                <a:ext cx="9448800" cy="13885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3370" y="3886200"/>
                <a:ext cx="8211065" cy="1974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" y="3886200"/>
                <a:ext cx="8211065" cy="19742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18109" y="617220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Agrees with, and generalizes, GKW Conjecture 1.1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34290" y="180546"/>
                <a:ext cx="9143999" cy="1656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C00000"/>
                    </a:solidFill>
                  </a:rPr>
                  <a:t>Moreover, using the wall-crossing behavior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p>
                    </m:sSup>
                    <m:d>
                      <m:d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ℛ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at the strong coupling cusps allows </a:t>
                </a:r>
              </a:p>
              <a:p>
                <a:pPr algn="ctr"/>
                <a:r>
                  <a:rPr lang="en-US" sz="3200" dirty="0">
                    <a:solidFill>
                      <a:srgbClr val="C00000"/>
                    </a:solidFill>
                  </a:rPr>
                  <a:t>o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ne to </a:t>
                </a:r>
                <a:r>
                  <a:rPr lang="en-US" sz="3200" b="1" i="1" u="sng" dirty="0" smtClean="0">
                    <a:solidFill>
                      <a:srgbClr val="C00000"/>
                    </a:solidFill>
                  </a:rPr>
                  <a:t>derive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𝑆𝑊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p>
                    </m:sSub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partition function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290" y="180546"/>
                <a:ext cx="9143999" cy="1656479"/>
              </a:xfrm>
              <a:prstGeom prst="rect">
                <a:avLst/>
              </a:prstGeom>
              <a:blipFill>
                <a:blip r:embed="rId4"/>
                <a:stretch>
                  <a:fillRect t="-4797" b="-10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185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/>
              <p:cNvSpPr>
                <a:spLocks noGrp="1"/>
              </p:cNvSpPr>
              <p:nvPr>
                <p:ph type="title"/>
              </p:nvPr>
            </p:nvSpPr>
            <p:spPr>
              <a:xfrm>
                <a:off x="445746" y="-213732"/>
                <a:ext cx="8229600" cy="114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 smtClean="0"/>
                  <a:t>Orbifold </a:t>
                </a:r>
                <a:endParaRPr lang="en-US" dirty="0"/>
              </a:p>
            </p:txBody>
          </p:sp>
        </mc:Choice>
        <mc:Fallback xmlns="">
          <p:sp>
            <p:nvSpPr>
              <p:cNvPr id="6" name="Tit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5746" y="-213732"/>
                <a:ext cx="8229600" cy="1143000"/>
              </a:xfrm>
              <a:blipFill>
                <a:blip r:embed="rId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14416" y="1524000"/>
                <a:ext cx="87630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 smtClean="0">
                    <a:solidFill>
                      <a:srgbClr val="FF0000"/>
                    </a:solidFill>
                  </a:rPr>
                  <a:t>Now gauge the global symmetry:</a:t>
                </a:r>
              </a:p>
              <a:p>
                <a:pPr algn="ctr"/>
                <a:r>
                  <a:rPr lang="en-US" sz="4800" dirty="0" smtClean="0">
                    <a:solidFill>
                      <a:srgbClr val="FF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sz="48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→−</m:t>
                    </m:r>
                    <m:acc>
                      <m:accPr>
                        <m:chr m:val="⃗"/>
                        <m:ctrlP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sz="48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4800" dirty="0" smtClean="0">
                    <a:solidFill>
                      <a:srgbClr val="FF0000"/>
                    </a:solidFill>
                  </a:rPr>
                  <a:t>for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sz="4800" b="0" i="1" dirty="0" smtClean="0">
                        <a:solidFill>
                          <a:srgbClr val="FF0000"/>
                        </a:solidFill>
                        <a:latin typeface="Cambria Math" charset="0"/>
                      </a:rPr>
                      <m:t>∈</m:t>
                    </m:r>
                    <m:sSup>
                      <m:sSupPr>
                        <m:ctrlPr>
                          <a:rPr lang="en-US" sz="4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ℝ</m:t>
                        </m:r>
                      </m:e>
                      <m:sup>
                        <m:r>
                          <a:rPr lang="en-US" sz="48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24</m:t>
                        </m:r>
                      </m:sup>
                    </m:sSup>
                    <m:r>
                      <a:rPr lang="en-US" sz="4800" b="0" i="1" dirty="0" smtClean="0">
                        <a:solidFill>
                          <a:srgbClr val="FF0000"/>
                        </a:solidFill>
                        <a:latin typeface="Cambria Math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4800" b="0" i="0" dirty="0" smtClean="0">
                        <a:solidFill>
                          <a:srgbClr val="FF0000"/>
                        </a:solidFill>
                        <a:latin typeface="Cambria Math" charset="0"/>
                      </a:rPr>
                      <m:t>Λ</m:t>
                    </m:r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416" y="1524000"/>
                <a:ext cx="8763000" cy="1569660"/>
              </a:xfrm>
              <a:prstGeom prst="rect">
                <a:avLst/>
              </a:prstGeom>
              <a:blipFill>
                <a:blip r:embed="rId4"/>
                <a:stretch>
                  <a:fillRect l="-696" t="-8560" r="-626" b="-2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09484" y="4038600"/>
                <a:ext cx="7315200" cy="1027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6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sSubSup>
                        <m:sSubSupPr>
                          <m:ctrlP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sz="6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84" y="4038600"/>
                <a:ext cx="7315200" cy="10270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158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-152400" y="762000"/>
                <a:ext cx="9144000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 smtClean="0"/>
                  <a:t>Explicit evaluation of our</a:t>
                </a:r>
              </a:p>
              <a:p>
                <a:pPr algn="ctr"/>
                <a:r>
                  <a:rPr lang="en-US" sz="5400" dirty="0" smtClean="0"/>
                  <a:t>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5400" dirty="0" smtClean="0"/>
                  <a:t>-plane integral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5400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p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p>
                    </m:sSup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dirty="0" smtClean="0"/>
                  <a:t> </a:t>
                </a:r>
              </a:p>
              <a:p>
                <a:pPr algn="ctr"/>
                <a:r>
                  <a:rPr lang="en-US" sz="5400" dirty="0" smtClean="0"/>
                  <a:t>for special values of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dirty="0" smtClean="0"/>
                  <a:t>involves some interesting technical considerations in the theory </a:t>
                </a:r>
              </a:p>
              <a:p>
                <a:pPr algn="ctr"/>
                <a:r>
                  <a:rPr lang="en-US" sz="5400" dirty="0" smtClean="0"/>
                  <a:t>of Jacobi-</a:t>
                </a:r>
                <a:r>
                  <a:rPr lang="en-US" sz="5400" dirty="0" err="1" smtClean="0"/>
                  <a:t>Maass</a:t>
                </a:r>
                <a:r>
                  <a:rPr lang="en-US" sz="5400" dirty="0" smtClean="0"/>
                  <a:t> forms </a:t>
                </a:r>
                <a:endParaRPr lang="en-US" sz="5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762000"/>
                <a:ext cx="9144000" cy="5078313"/>
              </a:xfrm>
              <a:prstGeom prst="rect">
                <a:avLst/>
              </a:prstGeom>
              <a:blipFill>
                <a:blip r:embed="rId2"/>
                <a:stretch>
                  <a:fillRect l="-67" t="-3361" r="-1733" b="-63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323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The Special Period Point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75060" y="1143000"/>
                <a:ext cx="8933380" cy="1423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For any manifold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  <m:sup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 </m:t>
                    </m:r>
                  </m:oMath>
                </a14:m>
                <a:endParaRPr lang="en-US" sz="40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40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∃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special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𝐽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such that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Ψ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sub>
                      <m:sup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</m:sSub>
                      </m:sup>
                    </m:sSubSup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factorizes:  </a:t>
                </a:r>
                <a:endParaRPr lang="en-US" sz="4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60" y="1143000"/>
                <a:ext cx="8933380" cy="1423788"/>
              </a:xfrm>
              <a:prstGeom prst="rect">
                <a:avLst/>
              </a:prstGeom>
              <a:blipFill>
                <a:blip r:embed="rId2"/>
                <a:stretch>
                  <a:fillRect t="-7725" r="-1229" b="-16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28600" y="3124200"/>
                <a:ext cx="8001000" cy="909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8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Ψ</m:t>
                          </m:r>
                        </m:e>
                        <m:sup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4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sup>
                      </m:sSup>
                      <m:r>
                        <a:rPr lang="en-US" sz="4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𝜏</m:t>
                      </m:r>
                      <m:r>
                        <a:rPr lang="en-US" sz="4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4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)=</m:t>
                      </m:r>
                      <m:r>
                        <a:rPr lang="en-US" sz="4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</m:t>
                      </m:r>
                      <m:r>
                        <a:rPr lang="en-US" sz="4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𝜏</m:t>
                      </m:r>
                      <m:r>
                        <a:rPr lang="en-US" sz="4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  </m:t>
                      </m:r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48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Θ</m:t>
                          </m:r>
                        </m:e>
                        <m:sub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4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4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𝜏</m:t>
                          </m:r>
                          <m:r>
                            <a:rPr lang="en-US" sz="4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sz="4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sz="4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124200"/>
                <a:ext cx="8001000" cy="9097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-2569" y="4572000"/>
                <a:ext cx="9220200" cy="1586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𝜏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𝑘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∈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ℤ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𝜕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𝜏</m:t>
                                  </m:r>
                                </m:e>
                              </m:acc>
                            </m:sub>
                          </m:sSub>
                          <m:sSubSup>
                            <m:sSubSup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𝐽</m:t>
                              </m:r>
                            </m:sup>
                          </m:sSubSup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 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4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−2</m:t>
                              </m:r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𝑘</m:t>
                              </m:r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⋅</m:t>
                              </m:r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𝑧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569" y="4572000"/>
                <a:ext cx="9220200" cy="15860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2743200" y="5581948"/>
            <a:ext cx="1219200" cy="9144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6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Measure As A Total Derivative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89216" y="1623159"/>
                <a:ext cx="415418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Ω</m:t>
                      </m:r>
                      <m:r>
                        <a:rPr lang="en-US" sz="5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5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𝑑</m:t>
                      </m:r>
                      <m:r>
                        <a:rPr lang="en-US" sz="5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5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Λ</m:t>
                      </m:r>
                    </m:oMath>
                  </m:oMathPara>
                </a14:m>
                <a:endParaRPr lang="en-US" sz="5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16" y="1623159"/>
                <a:ext cx="4154184" cy="9233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81400" y="1609245"/>
                <a:ext cx="5410200" cy="951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Λ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𝑑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𝜏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ℋ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𝐺</m:t>
                          </m:r>
                        </m:e>
                      </m:acc>
                    </m:oMath>
                  </m:oMathPara>
                </a14:m>
                <a:endParaRPr lang="en-US" sz="5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1609245"/>
                <a:ext cx="5410200" cy="9511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3400" y="4114800"/>
                <a:ext cx="926869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32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Well-defined</a:t>
                </a:r>
              </a:p>
              <a:p>
                <a:pPr marL="514350" indent="-514350">
                  <a:buAutoNum type="arabicPeriod"/>
                </a:pPr>
                <a:r>
                  <a:rPr lang="en-US" sz="32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Nonsingular away from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𝜏</m:t>
                    </m:r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 </m:t>
                    </m:r>
                    <m:r>
                      <m:rPr>
                        <m:lit/>
                      </m:rP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{</m:t>
                    </m:r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𝑐𝑢𝑠𝑝𝑠</m:t>
                    </m:r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} </m:t>
                    </m:r>
                  </m:oMath>
                </a14:m>
                <a:endParaRPr lang="en-US" sz="32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32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Good</a:t>
                </a:r>
                <a:r>
                  <a:rPr lang="en-US" sz="32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expansion near cusps </a:t>
                </a:r>
                <a:endParaRPr lang="en-US" sz="3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114800"/>
                <a:ext cx="9268691" cy="1569660"/>
              </a:xfrm>
              <a:prstGeom prst="rect">
                <a:avLst/>
              </a:prstGeom>
              <a:blipFill>
                <a:blip r:embed="rId4"/>
                <a:stretch>
                  <a:fillRect l="-1711" t="-5058" b="-1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38200" y="3226614"/>
                <a:ext cx="7772400" cy="537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Where we can write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𝐺</m:t>
                        </m:r>
                      </m:e>
                    </m:acc>
                    <m:r>
                      <a:rPr lang="en-US" sz="2800" b="0" i="1" dirty="0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explicitly so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Λ</m:t>
                    </m:r>
                    <m:r>
                      <a:rPr lang="en-US" sz="28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is: </a:t>
                </a:r>
                <a:endParaRPr lang="en-US" sz="2800" dirty="0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226614"/>
                <a:ext cx="7772400" cy="537583"/>
              </a:xfrm>
              <a:prstGeom prst="rect">
                <a:avLst/>
              </a:prstGeom>
              <a:blipFill>
                <a:blip r:embed="rId5"/>
                <a:stretch>
                  <a:fillRect l="-1647" t="-9091" b="-30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9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8789"/>
            <a:ext cx="8229600" cy="1143000"/>
          </a:xfrm>
        </p:spPr>
        <p:txBody>
          <a:bodyPr/>
          <a:lstStyle/>
          <a:p>
            <a:r>
              <a:rPr lang="en-US" dirty="0" smtClean="0"/>
              <a:t>Harmonic Jacobi-</a:t>
            </a:r>
            <a:r>
              <a:rPr lang="en-US" dirty="0" err="1" smtClean="0"/>
              <a:t>Maass</a:t>
            </a:r>
            <a:r>
              <a:rPr lang="en-US" dirty="0" smtClean="0"/>
              <a:t> Forms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6553" y="1429716"/>
                <a:ext cx="8991600" cy="664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These conditions determine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𝐺</m:t>
                        </m:r>
                      </m:e>
                    </m:acc>
                    <m:r>
                      <a:rPr lang="en-US" sz="36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uniquely. </a:t>
                </a:r>
                <a:endParaRPr lang="en-US" sz="36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53" y="1429716"/>
                <a:ext cx="8991600" cy="664990"/>
              </a:xfrm>
              <a:prstGeom prst="rect">
                <a:avLst/>
              </a:prstGeom>
              <a:blipFill>
                <a:blip r:embed="rId3"/>
                <a:stretch>
                  <a:fillRect l="-2102" t="-11927" b="-33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79136" y="2427609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Modular completion of an Appel-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Lerche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 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110647" y="3200400"/>
                <a:ext cx="9448800" cy="2097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𝐹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𝜏</m:t>
                          </m:r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 </m:t>
                          </m:r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∼ </m:t>
                      </m:r>
                      <m:f>
                        <m:f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−2</m:t>
                              </m:r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𝑧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𝜏</m:t>
                              </m:r>
                            </m:e>
                          </m:d>
                        </m:den>
                      </m:f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∈</m:t>
                          </m:r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ℤ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𝑛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𝑞</m:t>
                                  </m:r>
                                </m:e>
                                <m:sup>
                                  <m:sSup>
                                    <m:sSupPr>
                                      <m:ctrlPr>
                                        <a:rPr lang="en-US" sz="4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4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4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4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  <m: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 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4</m:t>
                                  </m:r>
                                  <m: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  <m: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𝑖</m:t>
                                  </m:r>
                                  <m: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 </m:t>
                                  </m:r>
                                  <m: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𝑧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  <m: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𝑛</m:t>
                                  </m:r>
                                  <m: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−1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0647" y="3200400"/>
                <a:ext cx="9448800" cy="20978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66800" y="5486298"/>
                <a:ext cx="3407064" cy="1163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𝜏</m:t>
                              </m:r>
                            </m:e>
                          </m:d>
                        </m:num>
                        <m:den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486298"/>
                <a:ext cx="3407064" cy="11638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613753" y="5867400"/>
                <a:ext cx="3886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3753" y="5867400"/>
                <a:ext cx="3886200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621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0" y="304800"/>
                <a:ext cx="8382000" cy="2256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16355A"/>
                    </a:solidFill>
                  </a:rPr>
                  <a:t>The modular completion is not unique because we can add a </a:t>
                </a:r>
                <a:r>
                  <a:rPr lang="en-US" sz="4000" dirty="0" err="1" smtClean="0">
                    <a:solidFill>
                      <a:srgbClr val="16355A"/>
                    </a:solidFill>
                  </a:rPr>
                  <a:t>meromorphic</a:t>
                </a:r>
                <a:r>
                  <a:rPr lang="en-US" sz="4000" dirty="0" smtClean="0">
                    <a:solidFill>
                      <a:srgbClr val="16355A"/>
                    </a:solidFill>
                  </a:rPr>
                  <a:t> modular function to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16355A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40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sz="4000" b="0" i="1" smtClean="0">
                                <a:solidFill>
                                  <a:srgbClr val="16355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4000" b="0" i="1" smtClean="0">
                                    <a:solidFill>
                                      <a:srgbClr val="16355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000" b="0" i="1" smtClean="0">
                                    <a:solidFill>
                                      <a:srgbClr val="16355A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4000" b="0" i="1" smtClean="0">
                                    <a:solidFill>
                                      <a:srgbClr val="16355A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4000" b="0" i="1" smtClean="0">
                                <a:solidFill>
                                  <a:srgbClr val="16355A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d>
                              <m:dPr>
                                <m:ctrlPr>
                                  <a:rPr lang="en-US" sz="4000" b="0" i="1" smtClean="0">
                                    <a:solidFill>
                                      <a:srgbClr val="16355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b="0" i="1" smtClean="0">
                                    <a:solidFill>
                                      <a:srgbClr val="16355A"/>
                                    </a:solidFill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num>
                          <m:den>
                            <m:r>
                              <a:rPr lang="en-US" sz="4000" b="0" i="1" smtClean="0">
                                <a:solidFill>
                                  <a:srgbClr val="16355A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4000" b="0" i="1" smtClean="0">
                        <a:solidFill>
                          <a:srgbClr val="16355A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16355A"/>
                    </a:solidFill>
                  </a:rPr>
                  <a:t> </a:t>
                </a:r>
                <a:endParaRPr lang="en-US" sz="4000" dirty="0">
                  <a:solidFill>
                    <a:srgbClr val="16355A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04800"/>
                <a:ext cx="8382000" cy="2256067"/>
              </a:xfrm>
              <a:prstGeom prst="rect">
                <a:avLst/>
              </a:prstGeom>
              <a:blipFill>
                <a:blip r:embed="rId2"/>
                <a:stretch>
                  <a:fillRect l="-727" t="-4865" r="-1964" b="-4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-38100" y="2895600"/>
            <a:ext cx="9182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DF09C7"/>
                </a:solidFill>
              </a:rPr>
              <a:t>We need to choose the one </a:t>
            </a:r>
          </a:p>
          <a:p>
            <a:pPr algn="ctr"/>
            <a:r>
              <a:rPr lang="en-US" sz="4000" dirty="0" smtClean="0">
                <a:solidFill>
                  <a:srgbClr val="DF09C7"/>
                </a:solidFill>
              </a:rPr>
              <a:t>with no unwanted poles </a:t>
            </a:r>
          </a:p>
          <a:p>
            <a:pPr algn="ctr"/>
            <a:r>
              <a:rPr lang="en-US" sz="4000" dirty="0" smtClean="0">
                <a:solidFill>
                  <a:srgbClr val="DF09C7"/>
                </a:solidFill>
              </a:rPr>
              <a:t>in the fundamental domain.</a:t>
            </a:r>
            <a:endParaRPr lang="en-US" sz="4000" dirty="0">
              <a:solidFill>
                <a:srgbClr val="DF09C7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19200" y="5410200"/>
                <a:ext cx="64008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B050"/>
                    </a:solidFill>
                  </a:rPr>
                  <a:t>This is technically challenging for general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 dirty="0" smtClean="0">
                    <a:solidFill>
                      <a:srgbClr val="00B050"/>
                    </a:solidFill>
                  </a:rPr>
                  <a:t> </a:t>
                </a:r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410200"/>
                <a:ext cx="6400800" cy="1323439"/>
              </a:xfrm>
              <a:prstGeom prst="rect">
                <a:avLst/>
              </a:prstGeom>
              <a:blipFill>
                <a:blip r:embed="rId3"/>
                <a:stretch>
                  <a:fillRect l="-1810" t="-8295" r="-3619" b="-18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414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2543" y="1219200"/>
                <a:ext cx="83058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00FF"/>
                    </a:solidFill>
                  </a:rPr>
                  <a:t>All this should generalize to (anomaly-free) 6d SYM theories on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543" y="1219200"/>
                <a:ext cx="8305800" cy="1200329"/>
              </a:xfrm>
              <a:prstGeom prst="rect">
                <a:avLst/>
              </a:prstGeom>
              <a:blipFill>
                <a:blip r:embed="rId2"/>
                <a:stretch>
                  <a:fillRect l="-1248" t="-7614" r="-2276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8889" y="3352800"/>
                <a:ext cx="8709454" cy="951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d>
                        <m:dPr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𝐸𝑙𝑙</m:t>
                      </m:r>
                      <m:d>
                        <m:dPr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</m:oMath>
                  </m:oMathPara>
                </a14:m>
                <a:endParaRPr lang="en-US" sz="5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89" y="3352800"/>
                <a:ext cx="8709454" cy="9515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715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4205" y="3269158"/>
                <a:ext cx="8229600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Integrals in elliptic </a:t>
                </a:r>
                <a:r>
                  <a:rPr lang="en-US" sz="4400" dirty="0" err="1" smtClean="0">
                    <a:solidFill>
                      <a:srgbClr val="FF0000"/>
                    </a:solidFill>
                  </a:rPr>
                  <a:t>cohomology</a:t>
                </a:r>
                <a:r>
                  <a:rPr lang="en-US" sz="4400" dirty="0" smtClean="0">
                    <a:solidFill>
                      <a:srgbClr val="FF0000"/>
                    </a:solidFill>
                  </a:rPr>
                  <a:t> of distinguished classes defined by the </a:t>
                </a:r>
                <a:r>
                  <a:rPr lang="en-US" sz="4400" dirty="0" err="1" smtClean="0">
                    <a:solidFill>
                      <a:srgbClr val="FF0000"/>
                    </a:solidFill>
                  </a:rPr>
                  <a:t>susy</a:t>
                </a:r>
                <a:r>
                  <a:rPr lang="en-US" sz="4400" dirty="0" smtClean="0">
                    <a:solidFill>
                      <a:srgbClr val="FF0000"/>
                    </a:solidFill>
                  </a:rPr>
                  <a:t> sigma model with target space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 smtClean="0">
                    <a:solidFill>
                      <a:srgbClr val="FF0000"/>
                    </a:solidFill>
                  </a:rPr>
                  <a:t> define smooth invariants of four-manifolds </a:t>
                </a:r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205" y="3269158"/>
                <a:ext cx="8229600" cy="3477875"/>
              </a:xfrm>
              <a:prstGeom prst="rect">
                <a:avLst/>
              </a:prstGeom>
              <a:blipFill>
                <a:blip r:embed="rId4"/>
                <a:stretch>
                  <a:fillRect l="-667" t="-3503" r="-2074" b="-7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722605" y="2442932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Conjecture: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152400"/>
            <a:ext cx="8859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So far, we did not use any K-theory in describing</a:t>
            </a:r>
          </a:p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the ``K-theoretic Donaldson invariants’’ 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8302" y="1432040"/>
            <a:ext cx="8727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DF09C7"/>
                </a:solidFill>
              </a:rPr>
              <a:t>It would be very desirable to do so, because the 6d version, analogously formulated could be quite interesting:</a:t>
            </a:r>
            <a:endParaRPr lang="en-US" sz="2800" dirty="0">
              <a:solidFill>
                <a:srgbClr val="DF09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91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52094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1085081"/>
            <a:ext cx="1771648" cy="996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1604"/>
            <a:ext cx="1699258" cy="955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" y="4953000"/>
            <a:ext cx="1699259" cy="9571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924050" y="890906"/>
                <a:ext cx="69075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0000FF"/>
                    </a:solidFill>
                  </a:rPr>
                  <a:t>The FLM/Beauty &amp; Beast formulation of the Monster group has underlying extended </a:t>
                </a:r>
                <a:r>
                  <a:rPr lang="en-US" sz="2800" dirty="0" err="1" smtClean="0">
                    <a:solidFill>
                      <a:srgbClr val="0000FF"/>
                    </a:solidFill>
                  </a:rPr>
                  <a:t>superconformal</a:t>
                </a:r>
                <a:r>
                  <a:rPr lang="en-US" sz="2800" dirty="0" smtClean="0">
                    <a:solidFill>
                      <a:srgbClr val="0000FF"/>
                    </a:solidFill>
                  </a:rPr>
                  <a:t> symmetry with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≥2 </m:t>
                    </m:r>
                  </m:oMath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050" y="890906"/>
                <a:ext cx="6907530" cy="1384995"/>
              </a:xfrm>
              <a:prstGeom prst="rect">
                <a:avLst/>
              </a:prstGeom>
              <a:blipFill>
                <a:blip r:embed="rId5"/>
                <a:stretch>
                  <a:fillRect t="-3965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924050" y="2510960"/>
            <a:ext cx="7239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Complete classification of T-invariant quantum spin CSW theories for torus gauge group. 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The general case is stated, conjecturally, 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in terms of a Witt group </a:t>
            </a:r>
            <a:endParaRPr lang="en-US" sz="2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668778" y="4551802"/>
                <a:ext cx="7543800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7030A0"/>
                    </a:solidFill>
                  </a:rPr>
                  <a:t>Twisted 5d SYM computes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</a:rPr>
                  <a:t>-genera of instanton moduli spaces, but the physical path integral leads to puzzling discrepancies with the mathematical results of GNY/GKW and the general predictions </a:t>
                </a:r>
              </a:p>
              <a:p>
                <a:pPr algn="ctr"/>
                <a:r>
                  <a:rPr lang="en-US" sz="2800" dirty="0" smtClean="0">
                    <a:solidFill>
                      <a:srgbClr val="7030A0"/>
                    </a:solidFill>
                  </a:rPr>
                  <a:t>of UV localization. </a:t>
                </a:r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778" y="4551802"/>
                <a:ext cx="7543800" cy="2261325"/>
              </a:xfrm>
              <a:prstGeom prst="rect">
                <a:avLst/>
              </a:prstGeom>
              <a:blipFill>
                <a:blip r:embed="rId6"/>
                <a:stretch>
                  <a:fillRect l="-970" t="-2156" r="-2021" b="-6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585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AutoShape 4" descr="data:image/jpg;base64,/9j/4AAQSkZJRgABAQAAAQABAAD/2wCEAAkGBhQSEBUUEhQUFBQUFBQVFBUVFBQUFBQUFBQVFBQUFBUXHCYeFxkkGRUUHy8gIycpLCwsFR4xNTAqNSYrLCkBCQoKDgwOGg8PGiwkHyQsKSwsLCwsLCwsLSwsKSwpKi0sLCwsLCwsKSwsKSwsKiwsLCwsLCwsLCwsLCwsLCwsLP/AABEIAMMBAwMBIgACEQEDEQH/xAAbAAACAwEBAQAAAAAAAAAAAAADBAACBQEGB//EAEAQAAICAQIDBQUGAwUIAwAAAAECAAMEESEFEjEGQVFhcRMiMoGRFEKhscHRUmLwByOy4fEVQ1Nyc4KDkjOio//EABoBAAIDAQEAAAAAAAAAAAAAAAIDAQQFAAb/xAAzEQACAQMDAgMHAgYDAAAAAAABAgADESEEEjFBURMicQUyYYGhsfAjwRRCkdHh8TNSYv/aAAwDAQACEQMRAD8A+GySSyrOkgXl6kjvthWuvf3D9TBJoo1Py84rY5J1MVbcfhLwf+HXHvH6TtlhY6k6kyoEgEIqQ+JUALHM4qwyVy1dUZVQB4RTNNCjp75M5XVO2Xqvr4D+totfmdy7Dx7z+0XCyAl8mMfVBPLSHzhbctm8h5fvBaS61wyUQ7heJV2VKpu2YuElhVHFx4VcaAakspomMQFM77CaQx500QfFlkaCZnsZw1TT+zSHHneLIOgMyzVKFJpHHgnohipK76MiIaRinNZfMeB/eWemBNcK4bmVgtSkbqbTRpyFfpsfA/1vJZVMzljdGdps+48e8fvFlLZWX6erV/LVFvj/AHlbKoBlmi6AjbeK2VyVaLr0LZEVInarip1H9eRlmWUIjeZnm6m4mibA66j5jwMQtrkptKnUf6xuxQw1EXbYZcLfxK3PvD8vM4ichbEg44GZjLtNpySSSTBnYxQkDWsLc2g0+sE5xH0gFG8wd1up8u6VAkAl1WdxBy5uZ1FjFdcrWkYUaDU9Ipml+jR6md2A1MTvvLeQ8P3nL7uY+XcJxEkqtsmDWrGp5E4+84qRiumXqpjlVMB3ljT6S/MDXRGEpl7GCDVjp+Z9BEb+IM2y+6Px+vdFDc80HNLTjzc9hHbHVfiIHl3/AEi7cTUdFJ+gERFJMKuLD2KOZWOrrv7gA+v5/SFPFm7lUeuplDxJ/L6S64st9kk+QdJFtU3LGCHEn8vpLrxQ96g+moljiSpxJ3k7Trapf5j94ZOIoeoK/jDKAw2IPpM9saD9mR02kbFPEMaqqv8AyLf6TQeiAemSniBGz7jxHX/OOgBhqp1EE3XmWFFKuPLz26zLemBZZqWVRWymMV5Qr6W3EXoyCvmPD9o8QGGo3Ez3SXx7+U+R6/vCZb5ETRrbDsfj7S9lcXZZo2LqNRFbEkK0KvRtkRUiGxbtDoeh/rWUYShEbyLSgCabbhG8iqJssdofmXTvH5Re5IKm2DH10DDevWAnJ0iSNmfGKhoNYEnU6wtx0AHzg1EAd5Yfoo6SAQ1ayqLGKkgsY+jTuYStIvk3a7DoPzh8izlXzP8AWsTVYKDqZY1D2/TX5zqJGqaZWqqPU1QXeN0umuZ2mmTJywmw3b8B6yZmTyDQfEfw8/WIV1EmKVb5aXq1bw/06XPU9v8AMqQWOp3MYqxoenHjtdHf3SWqdBIoaK/maK140OuJO2ZIGy7+fdAszN1P7fSLyZeARcAXh+VR1InPap4/gYFaJcY8jEMFzwJfnTx/AywVT0IgjjyponYk+cciFfFi1mNCq5XoYZLweu35SbkQCtN8EWmXbjwKMUOo2/X1m1ZjRG/HjFfoZQraMr5lhcfJFg8D3j9ROW1TPKFTqNiJo414ceDDr+8hltkQ6Nbxf06nvfeJW1RR1mrbVErqoxGlHVae2ZXDv0PKeh6eRh7a4gyzQx7OZd+o6yXFvMIGmfePCb5RSxIFhHbUiziGplatSsZWmzlIMYyEihEbobVdO8flObvIoG4NM/KIuN5IS1d5I0GUmWxMq7anWWUSohEEExii5vCVrG61gqlhMluVPXaIY3Npq0lCKWPSJ3Wcza93d6S9SQaLG6UhsbCVqKmo24w1FcZst5F1+g85ymuJ5NnO23QbD95XA3GbTN4FPHJ4g0QsdTuTHqMeVx6ppVV6DU7Ad852viFpdOANzSiqFGp/zi9thbyHcP38ZZ2LHy7h4RinGgS7tL4HEBXjxurC8oyECjfr4SaM3kPAfr4ybSwtMDiU9go6kenX8BJonn9IwmFtCfY4W2ESO8UIXz+kr9nB6ER37J5Qb4c7bOuDM+zEiz0TWKEefkZRqQekG1oLUwZmVWlfMeH7Qz1AjUdDJbRB1OVPkeokRNiuDxFL8eJglG1HdN26kHfxmZkUxit0Mz9Vp7eZYyGDKCO+K3VznD7uVuU9G6eRjd9cgjaYakV6d+vWY9yTmLbyt5HYxq+uJOssKbi0xKyGk+4TQtSJ2LHKG5kHlsYC1ItTY2lquodQw6xMiExX0b12nHWUj+RMvKMDL3r7x/rukl7dzr5D8hJIBxCdLsSIuoh61gkEYqE5jOorcw9SwOc3vAeA/ExqoRC1tWJ84pMm8vany0gvcy1Sx6lItSsepWDUMfo6c7kvyp5nYfr+EUx64XPbVgPAfiZfHSCMLHuPErW6DEdxap3Ms35R0HX1hqvdUt4D/SK0pqfMxc0yOFENjU6zS+ADTqf61nMSkAanoBL0JzHU/wBeUMLLAAGJKMYnc98atCVLzOwUePifADqTLZeStFXO3oq67s3h6eJnjMzMa1+Zzqe4dyjwUdwl6jpt2TxMT2j7VGn8i5b7es2sntX3VINP4n1/wg/rM9+0N5+/p6Kv7TP0nouxPZb7bkEOxSipDbkWdOWte4E7Bjod+4Bj3S8KSKOJ5Wp7Q1FU5c/LH2mdV2jvH3g3/Mi/oBNLD7UKdrV5P5l94fNeo/GafHuxKf7Xrw8bUV3Cll1JYorrzOdTudFVm39J6D+0Z8Z+E1/ZkCpj5rY9egG/s0sWwgjqCQDr3kayGpIcWhUvaGppZDE+uZh+zDKGUhgehG4PoRFxguW/u1ZmHcqlj9BPNcN4o1Daj3lPxIeh/Y+c+v8AaG+7HppXFLV45qrb2te3tXcaku431I0I37/pTfT7eeJ6TS+1/GsoHmPc4/PhPHt2dvcbY14P/Ss6/SDXsJmv8ONb/wBwCD5liJt8BtyLrHe3Lvrx6E5739rYSF3Cou/xMRt6egOZ2k4kbXJRrhUQNEsvstJ/mOp038O6VzTS1zeXvFrtUNIbfibEgfUZmGcY1u9TkFkJHusGXUfEAw2Py8DEcqqEI0II7p9H7DcBpBpvyEDte7LjowBUIilrb3U7EDQga+X8Q0Sib2sIWprDT0rvn9zPj96aHWaiWc6BvEb+vfG14KczONOOABbc/Jt7qV8zNzH+VU3+Wk9F2t4DiY1WOuIxcutxdyxPtOR1r5wOgHOHA5dtB39Y00yQT2lCjWFOuE/7Dj6zw96TOuWa96zNvSBTMjW0+snD33I8d/pCWiAoQqysQQGJAJB0Omx0PfprHLlhPhojTndRt2iFggTGLRAGMWZ9UWMqXklWnYyVSxvCJGahF0jVQinmhpxmHGwJ8jM1Jo3fA3pEKxAp8GP1fvKPhG6Fj9AidImhQsU809IthM606uT5mOYyxOsT0vZns+2RelZ/u1ZWsaxhoq0pqXsGuxHukeGskgnAgUGVbu/HP7xLLOiAeJ/L/WTDTeanbTg4xcxqVYsqqrKTpro45t9NtRrp8ongVyChDbTNChUWr+ovBjl+yhfHf5Dp+P5TX4FwOy4OyDUVLzvqQNt+nifdb6QPCODtk5KVKDpqgdgpIrU7szdw2J6zW7T4BwKcgpcnMyvUqBua1arDyhnI0AOm3/dt5XKNLcbniVdbrFooVU+a158745xL21pIPuL7qDyH3vU9fpM7SX5YxgcNtvfkpre1zvyopdtPHQd3nNcLYTwFSo1RyzcmLKs+i8IxDXwmihNruL5QQ/xDGrYVn5dflY08Vm8FuoVWuqesMbAvOvKSaiA45TvsSBuJ9HzG+y2C5unDOH0Y9IP3s7Kq128SqsWPoIL9B+dv3kJ1JlX4ov8AtDiucu4xaDTSe4WNy46EfNH/APaeW7S2+y4bw/F+8Usy7B/13Ip18+QE/ObHZTg3teE2h25arM2s5Fh+5jY1XtbG8yWblA72cTx/aHjBysmy4jlDHRE7q6kAWqseiBR9ZAGfz0kscTKnrux2flWg4q+3tp01CLzulbA8w10BCg+HjpB4HYB3pS27IxcUXDmpXIs5HsX+IDTZTtoT4jxlsLjuaLKeH0XhFW0VL9mKhbGazQ2NYm9nXXXXoILgMsZQqGlUDjkT1fHcR8fAqpKsrXO11+oI05fcqRj06Dm08RPMVe9X46HT9v68p9JPErXzLyt714uP/wDJ0cFaxy8oVgQWZlbf9dJk04a8T+0WJ7OmyvQVUKqKWTTmL2tsWJJ016A+soPTvYfKew02rNNCXH/okdN3AIt2+PE8Lh8LN99dK9bHVB5cx0J+Q1Pynu+P8SFVdrptzocLCUfcxqtFvvHhzspUHv5QYHhPBfsBszL2rZqE9yhLAz89v92hdl2Tqw7z1PdPJDPtyrmLDmd+RURRsAAVSqte5QNgPn4xQ/SB7niHVtq6wIPkUZPc8/a1/hfvN3sbw1kxr7lISy7XGqsOwpqVefKyCe4Kum/8Sgd88hxnjS35o9kCtFdYx6FPUU1LohP8xILHzafUOKcOoGPRwxssUWMqq6pWXNljnn0duiqz76agt7vz+PZmE2Plmp9Oaq0oxHT3W5SR5d8JwVphf6zPpuKmoNU98enF4XJEXxuHNddXUnx2OqL6sQNfQa6/Kb/HezluPXU9oC+25iqE/wB4Aum7r93XmH66RrsCi1W35lg1TDpZwD962zWupfnq34SuiHeFmjrKqmkXU3/vxFv7Vc1Fvpw6f/iwahWPOxgrOT56BNfPmnm7d4lnZDWWM7nV3ZmY+LMSSfqTHPuj0H5Q6xubiUNCu0MpidwixjVwirQllbUDMGZ2QyRkomGSNVRZIzXEvNPT8wt/wH+u+J1iO2fA3pEqjBTgx+p99fT95qcNwXucJUjO56KoLE/Id09pR2BapebMyKcUEfCzB7encin9ZMfJfC4LTZj+5Zl2uLrl+JUQuFrDfd15f8XjPN1BmfQ6lydPe15ix6a6767jr4yWVUtcXJ/pH6ZqlW4RgoGO5x9B9Z6zD4bg4+LZk0VfaRX7q3ZjGumyz+CjHUc1p/5tB57GG7LJdmjIsc6vktTjcwAVa6B/e38oGyoK0RQP5x4zF7eNy304NWpTEqrqCqNea+wBrGAHViWUfXxnpjgZGLiU8OpXXIyg91/KdPZ1kqpQt0A0UAt/KQOolj+b4Dt3megvT58zHF+ijJPpjM8p224mMjPttX4DoqeaIORT8+XX5x3s02Iic96222c3u1KRXVy6DRns11O+uw8O+Cp7K2W56Yre42pWw7EIqe87eB90jTx1E9NgJgrRlXYyW60p7BWtYOtjX/3a2qO46BvDY9PBSIzPuP5/qarVqVGkKS3OBbb8cC5+J7R7s/2ota+wAV049GPbd7KpAqkqoC8zHdjq3l0mbwDs4uafZ2kisFGsIIDOxb3awfFip366AwOEOTDyrf8AinHx1Pqxss/+qiM2W2UYqNWDqjrkue428vtKKT/4VJ/80tISbGUtQiqKgpjmy/S59ebetp8wzAPavyoaxzvpWSSaxzEBCTuSvTU+E9lxCxsDhONVSSl2eGvudSVc1DQU1BhuFPMD683jA/2r4KV8RLVjQX1V3MPB2LKTp4nkBPmTN3imbw+xMHMtyA32fHpr+yIAbXsrIOjb6oobrqNwo0O8vs3BnkgLEiI9u6nv4ljYS81hoqx6DuWYuwVrWJP8nKSf5TO9vDdn8TfDxk0WqxmbfRTYVQWZFrdFUIEUE9Am250lu0vbnGqyXt4eC9tzq9+S/MCVBUmikMNUVgoDHTy37srtd/aQ+WGSmsY9VmnteUg2XEdBa4A1UD7v18IIBx6QiRmafabHKYWFw/BZr1va6xig0+0OtgQFR3Vc4cgnbRFJO2s8Xx/hQxr3p9otpQAOyfCLeX361P3gpPLzbakHYTZr/tHyEw0xahXXyIa/bKD7Y1lieVW+513I327jPKyVuILEdJ7z+0vAuvyK8imt7MV8ekUPWrOqqFOqHlB5SGJ2P6QPZrAbh1VnEMhDW4Rq8KtwVey91Km3kO/Iik7+Z8tfN8I7T5OKCMe+2oHcqre6T48p1GvnpBZOddl3KbrHtsYhAzsWIBPQeA310EjgWMIZbHJn1Ts9Q1/Db6qzzXH2FhUkBnULWTufFlf5nzinDsJ8Km+29TXbdWaKK20DkMQbbCO5Roo17/mJkZV5QgoSpX4SpKkDu0I36RFMhnZndmZtAOZmLHr4nfuma72InuaWjfYVv5TYnGemL9jaepp7NG3haEWVUpZkPbc9h5VCV81VY6b6aMdNRuZbsfk41VzjGBZKKmtycuwaNYq9KqV/3aFtPMhSPOeEy7SdtSQNdBqdB6DuhOHZbrXYoYhLCgcDo3JzMuviAWJ0iPGAIxxDq6B2VgX943txz372HHSe47S8cSgUZ9eHS73oGFzlz7K/TRlZB7pYabHY+6fCeTwccY7DPzhz33OXxaG2NljNr9puX7tQJ1A+8dNNhB4PbXJxa2rqdeQnm5XRbArHqy83Tffw13gez3aofaL/ALZ7S77XV7J7AVNqEMGDLzbaDl6bdB4aRgqhjc/49ZmVdM9IbbX6XubkXwPh8pt/2hMbRiZROpvxl5vJ6yOfQd27/gZh8Wv9jw2mgfHkucq3x9mutWOh/wDV3+YjfG+L1Xvj1DnrxqAtQLaNZys4NtrBduY9dB4Tz3aNaRkWDHZnpDaVs/xFQAPAba66bDbSAzeYsOwH0zH+GVpJTYEWuflc2HrmYVs0F+BfQTPtmgR7o9B+UB+BF6b3mitsVaM3RVoaSpqOZQySGSNlAw6RmuKpGKzEtNKgY2q6gjxBmdXNGpo7wHsfblNYymuqms6WX3NyVLr0GvedxsPEa6aiDTBJIEs6whVVzD8D7YZWNWaqbeVCdeUqjgMepXmB0O3dNfsXScjiNJsJYmw22MTqTya2szE+JX8Zi9oezb4Nwrd635kDo9Z1VlJI10O43B/zno+wp9lRm5X/AAsf2Sf9S88q/PYf+0KzbwrdJKugoNUQC5Fr/E4+8x045aOJPfUFN1ttnsiw5uVriRW6j+JQy6a66ET6FxXjJHE6MTHYhg2NVkWg6u4qPN7LmPRdCzN/EznXpPH9iuFi3imMT8Ka2N5ewUsv48k52U49X/tYZNzBUa26zmOugNgs5NdO7VgIaudt+5/3FVKCiqUtfap+faetXJ1yOKXqCTXRkhT4E6Vjf0qJ9BFuyXZ17uFOOZalfJS0u+w9hUnKW9Obm010HuneBs7UpRdy4RDVA2NY1gLDIst+IuNiUUaBen3j37+W4vx+7IuZrSAdFTkQctaoh1VFQbcoJJ313Oslqqg9+frG0dLWcC3lB25PPl4x8TmfQHycFsILzn2ePeX9n/vMohCqk/wq5br3KNNpj8O7RWB3c8j+1YPYroGrLA6qQvdy9Bp0AA7p5/AyNdj0MIrcjaH5eYneLcCaSaBE3KxLX7/X6/t2mZ2ze18prbWL+10ZWPQAADkGmwC+HgR5zz+s+gXYyX1Gt/VT3q3cR+08VxLhj0PyuP8AlYfCw8VP6dZo0aocW6zyHtLQNp3LKPKfpFA0k5rKkx15lWltZNZXWdkXk2nZ6TsfwzVjcw2TVU83I0JHoCfmfKZ/AeAPkNrutQPvP4/yp4t+A7/Ce0vK1oEQcqqNAB3D+vziatQAWm17L0LVHFRhgcTOz7IuPdr823/b8PznNOd9O4dfT/ODz799pku18z3QWwCxG59TD1jSsee/16fgBFVTmYL4n/UxjMs02Hyle/WQTmZmW8Bw4a2a+AJ+u36yZLwvDU0Rm8ToPlGDAmYx31wO2YfIaZ1xjdzxC5pCyNW+Iuw1MftiVA1cfWM3NGtyJn0MKzRa0xdjDWGLkxiiUKzZnDJOESRkpwqmHrMVUw9bRbCXKL5j9RnrO2mqcK4cte1TiyyzTo1vukFvEjmcD08p42t56zg3aGlsVsTNV3x9eet69Pa0PudVB6jdjp5nrrBpkKTfrLmpVqtMFc2N7TyFTT6DxFPsnCMek7WZdpybB3itQBWD/wDmfkZn4t3B8YixTlZjqdUrdFqq1G459RuNfUeRmNxvtFZmXtdbpqdAqj4UQfCi+W59SSe+EwCA94qg5quotgG5+XE1eDcefG9q1ahmeiypSdfd5+XVxp1I5ek8zTZH8eyJ5tPK2o6HcfqJWU42mbOoQA+Mvof2mlh3xjOq1HOP+79D+kyMa2bGHk9x312MA4Mu038RILFv0M2UYOuh2Pcf67piZWNyHUfCeh8PIwmNlaQla0aDux1mvTaUOh2P9fhH/aLYvK6hlPUHf5+R84jXkK40b5eI9JGpYbr7w8uv0j1btFuquNriKZfY+tt6bCp/hccw+TDcfPWZ79jsgdPZt6OB/iAm4mbpCrn+csjUsJkVfYtFzcC3pMCrsXefiNajzfX/AAgzVwuydNe9rG0j7unInz31P1EZfPi9mYT06yG1LGTR9i0UNyL+s07M4KAFAUDoAAAB4AdJl25BsOg/08zOfZmPxe6PPr9O6cuyFUaKNPzPqZXaoTNhFVMJO22BF0G/ifEzJus1M7ffqZ3Go5jqfhH4+UrsbwybCFxU5RzHqenkP84ll3dYzl5HpMrJtnAXleq4RYvc2p0E0yvKoUdw/HvMU4dVqec9BsPXxhrrYTdpU04sDUbrx6QFzxC14e+yJuY1FmbqqtzGMQdT8p215ZV0UD6wFjyeTBJ8OmFgnMETLO0oBqY4CZdRrmFWraSEadgXMsbFGIsw0OnhCI0vmJ0bx6+sAphDIiWHhuRHK3jVTzPRoxW8UyzRoVrQeQnK3kdxLVWQ9ycy+Y6ftEVaSMiBVHhVLjgzVpsjbKHXQ/I+B7jMmq2OVWxDKQbzW09dWXaYvoVbQ9RHce+dup9ov8w6H9DElJU6HqJ3vCQN2nb4dJ6DHyARodweoMFfgFfeTdfxHr+8Qoumhj5hEXxiaIYOLiDqydI/j8S0g7Kkff4W8R0+Yiz4bjoOYeI/brJGOIe7owmwM9T8Wh9d50ezPd9Cf3mD7QjxlxkGFvkbV6G02z7Ifd19Sf3nGz1X4QB6bTFN5lOcnznb5G1epJj+RxAmIvdrLpiMevujxP7QyqqeZ8T+g7oJzzJ32wIOrF21bYdw7z+wncjJ7hsB3SmRl6zPuvnAXi3cKLmdvuildZdtB8z4CdALtoP69Y9WoRdB8z4mM90TPsdQ2fdEu5AGg6DpEbrIS22I22zlW87U1gosJS15XHTU+Qg2OscROVdPrHnAmRT/AFHueBOWvFHaEteLM0lBFaipczhMLjLvr4QEbUcq+u8NuJWoi7XPSUdt5IItOzrSTUzHVHMunj+cRIh8eyWyq/vD5+sAYNpYqDxKYccj7QCmGRoAS6tCIiab2MeqeCy6fvD5/vKI8ZreK903mkCKqbDEkeNU2wGRRy7jp+XlBo0MgMJVV2otYzYpuh7ag432Pcf38plVXRuq+VmQjIm3R1Cuu1pR0ZDof8j6QteRGRYCNDuIF8H+A/I/oZFweYzw3TNM3H1hq8mHTMMym1XqCJ0XztkJdV0abRzdeu/rvOi9D91foJji+d+0SNpjPHQzXF6fwr9JDnadAB6bflMg5EqciTYyDXQTUszdYpZkRNsicRWboPn3fWTt7xTanosvZfKVUl/Id57oxXhgfFufAdP84R7vDpJuBxA8JnzUwO06AEGi/M959YvbbKWXRS26cqkwK2oVBtWWttirtIzy9NWu56SwAAJiu7VWsJfGr03Py/edteWseLO8gC5vDdhTXaJR2gzOkzgEcJmsbmEx69T5DrCXvLheVdPrFrGgcmWSPCp7ep5lCZJJIyU5ZGjlVmo0PfEYSt4DLeWKNXYZayvQzgjHxDT6QBXSQDeMdNpuvEsph0eLiEUwSI2m1o2jePSLXY2m46flLoYwjRdysvbVrCzRAGFrshrcTXdfpFimkO4aVjTekcxyu+MJkTNBlw8AoJbpaplmsuT47+so9SHu09DpM9bpcXxewjiWv4pXHmEZOGO5j8xK/Y/5h9DA+3nftEmzQd1E9IX7H/N+EsMRf4ifoIv9olTfOs0jfRHSOBUHcPU7/nOvkzPN8qbZOy/Mg6sKLKI2+RF3vgGeUJhhBKdTVM0u90ExnQpPSMV4+m5h3AlUK9UwVVGu56QzvI7wDtI5jSRSFhOO8CTLGV0jBKLksZyMY9WnvH5StNOu56Ql1kgm+BGUqe0b2+UHdZFyZZmlYQFpXqNuMk5O6SQouSSSSdOh6WhbhtOyRR5mhT/4zAiESSScYKcwiwqTskWZfpwqmduUEbzskV1l7lTeJESaSSR8y+skkkkiTJJJJJnSGSckkSJycnZIUCQiQLJJOnCNqgA2g3kkihLz4FhFngzJJHCZbypkEkkKJ6xt9hFLDJJASWNRBzkkkbKE7JJJJnT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" name="AutoShape 6" descr="data:image/jpg;base64,/9j/4AAQSkZJRgABAQAAAQABAAD/2wCEAAkGBhQSEBUUEhQUFBQUFBQVFBUVFBQUFBQUFBQVFBQUFBUXHCYeFxkkGRUUHy8gIycpLCwsFR4xNTAqNSYrLCkBCQoKDgwOGg8PGiwkHyQsKSwsLCwsLCwsLSwsKSwpKi0sLCwsLCwsKSwsKSwsKiwsLCwsLCwsLCwsLCwsLCwsLP/AABEIAMMBAwMBIgACEQEDEQH/xAAbAAACAwEBAQAAAAAAAAAAAAADBAACBQEGB//EAEAQAAICAQIDBQUGAwUIAwAAAAECAAMEESEFEjEGQVFhcRMiMoGRFEKhscHRUmLwByOy4fEVQ1Nyc4KDkjOio//EABoBAAIDAQEAAAAAAAAAAAAAAAIDAQQFAAb/xAAzEQACAQMDAgMHAgYDAAAAAAABAgADESEEEjFBURMicQUyYYGhsfAjwRRCkdHh8TNSYv/aAAwDAQACEQMRAD8A+GySSyrOkgXl6kjvthWuvf3D9TBJoo1Py84rY5J1MVbcfhLwf+HXHvH6TtlhY6k6kyoEgEIqQ+JUALHM4qwyVy1dUZVQB4RTNNCjp75M5XVO2Xqvr4D+totfmdy7Dx7z+0XCyAl8mMfVBPLSHzhbctm8h5fvBaS61wyUQ7heJV2VKpu2YuElhVHFx4VcaAakspomMQFM77CaQx500QfFlkaCZnsZw1TT+zSHHneLIOgMyzVKFJpHHgnohipK76MiIaRinNZfMeB/eWemBNcK4bmVgtSkbqbTRpyFfpsfA/1vJZVMzljdGdps+48e8fvFlLZWX6erV/LVFvj/AHlbKoBlmi6AjbeK2VyVaLr0LZEVInarip1H9eRlmWUIjeZnm6m4mibA66j5jwMQtrkptKnUf6xuxQw1EXbYZcLfxK3PvD8vM4ichbEg44GZjLtNpySSSTBnYxQkDWsLc2g0+sE5xH0gFG8wd1up8u6VAkAl1WdxBy5uZ1FjFdcrWkYUaDU9Ipml+jR6md2A1MTvvLeQ8P3nL7uY+XcJxEkqtsmDWrGp5E4+84qRiumXqpjlVMB3ljT6S/MDXRGEpl7GCDVjp+Z9BEb+IM2y+6Px+vdFDc80HNLTjzc9hHbHVfiIHl3/AEi7cTUdFJ+gERFJMKuLD2KOZWOrrv7gA+v5/SFPFm7lUeuplDxJ/L6S64st9kk+QdJFtU3LGCHEn8vpLrxQ96g+moljiSpxJ3k7Trapf5j94ZOIoeoK/jDKAw2IPpM9saD9mR02kbFPEMaqqv8AyLf6TQeiAemSniBGz7jxHX/OOgBhqp1EE3XmWFFKuPLz26zLemBZZqWVRWymMV5Qr6W3EXoyCvmPD9o8QGGo3Ez3SXx7+U+R6/vCZb5ETRrbDsfj7S9lcXZZo2LqNRFbEkK0KvRtkRUiGxbtDoeh/rWUYShEbyLSgCabbhG8iqJssdofmXTvH5Re5IKm2DH10DDevWAnJ0iSNmfGKhoNYEnU6wtx0AHzg1EAd5Yfoo6SAQ1ayqLGKkgsY+jTuYStIvk3a7DoPzh8izlXzP8AWsTVYKDqZY1D2/TX5zqJGqaZWqqPU1QXeN0umuZ2mmTJywmw3b8B6yZmTyDQfEfw8/WIV1EmKVb5aXq1bw/06XPU9v8AMqQWOp3MYqxoenHjtdHf3SWqdBIoaK/maK140OuJO2ZIGy7+fdAszN1P7fSLyZeARcAXh+VR1InPap4/gYFaJcY8jEMFzwJfnTx/AywVT0IgjjyponYk+cciFfFi1mNCq5XoYZLweu35SbkQCtN8EWmXbjwKMUOo2/X1m1ZjRG/HjFfoZQraMr5lhcfJFg8D3j9ROW1TPKFTqNiJo414ceDDr+8hltkQ6Nbxf06nvfeJW1RR1mrbVErqoxGlHVae2ZXDv0PKeh6eRh7a4gyzQx7OZd+o6yXFvMIGmfePCb5RSxIFhHbUiziGplatSsZWmzlIMYyEihEbobVdO8flObvIoG4NM/KIuN5IS1d5I0GUmWxMq7anWWUSohEEExii5vCVrG61gqlhMluVPXaIY3Npq0lCKWPSJ3Wcza93d6S9SQaLG6UhsbCVqKmo24w1FcZst5F1+g85ymuJ5NnO23QbD95XA3GbTN4FPHJ4g0QsdTuTHqMeVx6ppVV6DU7Ad852viFpdOANzSiqFGp/zi9thbyHcP38ZZ2LHy7h4RinGgS7tL4HEBXjxurC8oyECjfr4SaM3kPAfr4ybSwtMDiU9go6kenX8BJonn9IwmFtCfY4W2ESO8UIXz+kr9nB6ER37J5Qb4c7bOuDM+zEiz0TWKEefkZRqQekG1oLUwZmVWlfMeH7Qz1AjUdDJbRB1OVPkeokRNiuDxFL8eJglG1HdN26kHfxmZkUxit0Mz9Vp7eZYyGDKCO+K3VznD7uVuU9G6eRjd9cgjaYakV6d+vWY9yTmLbyt5HYxq+uJOssKbi0xKyGk+4TQtSJ2LHKG5kHlsYC1ItTY2lquodQw6xMiExX0b12nHWUj+RMvKMDL3r7x/rukl7dzr5D8hJIBxCdLsSIuoh61gkEYqE5jOorcw9SwOc3vAeA/ExqoRC1tWJ84pMm8vany0gvcy1Sx6lItSsepWDUMfo6c7kvyp5nYfr+EUx64XPbVgPAfiZfHSCMLHuPErW6DEdxap3Ms35R0HX1hqvdUt4D/SK0pqfMxc0yOFENjU6zS+ADTqf61nMSkAanoBL0JzHU/wBeUMLLAAGJKMYnc98atCVLzOwUePifADqTLZeStFXO3oq67s3h6eJnjMzMa1+Zzqe4dyjwUdwl6jpt2TxMT2j7VGn8i5b7es2sntX3VINP4n1/wg/rM9+0N5+/p6Kv7TP0nouxPZb7bkEOxSipDbkWdOWte4E7Bjod+4Bj3S8KSKOJ5Wp7Q1FU5c/LH2mdV2jvH3g3/Mi/oBNLD7UKdrV5P5l94fNeo/GafHuxKf7Xrw8bUV3Cll1JYorrzOdTudFVm39J6D+0Z8Z+E1/ZkCpj5rY9egG/s0sWwgjqCQDr3kayGpIcWhUvaGppZDE+uZh+zDKGUhgehG4PoRFxguW/u1ZmHcqlj9BPNcN4o1Daj3lPxIeh/Y+c+v8AaG+7HppXFLV45qrb2te3tXcaku431I0I37/pTfT7eeJ6TS+1/GsoHmPc4/PhPHt2dvcbY14P/Ss6/SDXsJmv8ONb/wBwCD5liJt8BtyLrHe3Lvrx6E5739rYSF3Cou/xMRt6egOZ2k4kbXJRrhUQNEsvstJ/mOp038O6VzTS1zeXvFrtUNIbfibEgfUZmGcY1u9TkFkJHusGXUfEAw2Py8DEcqqEI0II7p9H7DcBpBpvyEDte7LjowBUIilrb3U7EDQga+X8Q0Sib2sIWprDT0rvn9zPj96aHWaiWc6BvEb+vfG14KczONOOABbc/Jt7qV8zNzH+VU3+Wk9F2t4DiY1WOuIxcutxdyxPtOR1r5wOgHOHA5dtB39Y00yQT2lCjWFOuE/7Dj6zw96TOuWa96zNvSBTMjW0+snD33I8d/pCWiAoQqysQQGJAJB0Omx0PfprHLlhPhojTndRt2iFggTGLRAGMWZ9UWMqXklWnYyVSxvCJGahF0jVQinmhpxmHGwJ8jM1Jo3fA3pEKxAp8GP1fvKPhG6Fj9AidImhQsU809IthM606uT5mOYyxOsT0vZns+2RelZ/u1ZWsaxhoq0pqXsGuxHukeGskgnAgUGVbu/HP7xLLOiAeJ/L/WTDTeanbTg4xcxqVYsqqrKTpro45t9NtRrp8ongVyChDbTNChUWr+ovBjl+yhfHf5Dp+P5TX4FwOy4OyDUVLzvqQNt+nifdb6QPCODtk5KVKDpqgdgpIrU7szdw2J6zW7T4BwKcgpcnMyvUqBua1arDyhnI0AOm3/dt5XKNLcbniVdbrFooVU+a158745xL21pIPuL7qDyH3vU9fpM7SX5YxgcNtvfkpre1zvyopdtPHQd3nNcLYTwFSo1RyzcmLKs+i8IxDXwmihNruL5QQ/xDGrYVn5dflY08Vm8FuoVWuqesMbAvOvKSaiA45TvsSBuJ9HzG+y2C5unDOH0Y9IP3s7Kq128SqsWPoIL9B+dv3kJ1JlX4ov8AtDiucu4xaDTSe4WNy46EfNH/APaeW7S2+y4bw/F+8Usy7B/13Ip18+QE/ObHZTg3teE2h25arM2s5Fh+5jY1XtbG8yWblA72cTx/aHjBysmy4jlDHRE7q6kAWqseiBR9ZAGfz0kscTKnrux2flWg4q+3tp01CLzulbA8w10BCg+HjpB4HYB3pS27IxcUXDmpXIs5HsX+IDTZTtoT4jxlsLjuaLKeH0XhFW0VL9mKhbGazQ2NYm9nXXXXoILgMsZQqGlUDjkT1fHcR8fAqpKsrXO11+oI05fcqRj06Dm08RPMVe9X46HT9v68p9JPErXzLyt714uP/wDJ0cFaxy8oVgQWZlbf9dJk04a8T+0WJ7OmyvQVUKqKWTTmL2tsWJJ016A+soPTvYfKew02rNNCXH/okdN3AIt2+PE8Lh8LN99dK9bHVB5cx0J+Q1Pynu+P8SFVdrptzocLCUfcxqtFvvHhzspUHv5QYHhPBfsBszL2rZqE9yhLAz89v92hdl2Tqw7z1PdPJDPtyrmLDmd+RURRsAAVSqte5QNgPn4xQ/SB7niHVtq6wIPkUZPc8/a1/hfvN3sbw1kxr7lISy7XGqsOwpqVefKyCe4Kum/8Sgd88hxnjS35o9kCtFdYx6FPUU1LohP8xILHzafUOKcOoGPRwxssUWMqq6pWXNljnn0duiqz76agt7vz+PZmE2Plmp9Oaq0oxHT3W5SR5d8JwVphf6zPpuKmoNU98enF4XJEXxuHNddXUnx2OqL6sQNfQa6/Kb/HezluPXU9oC+25iqE/wB4Aum7r93XmH66RrsCi1W35lg1TDpZwD962zWupfnq34SuiHeFmjrKqmkXU3/vxFv7Vc1Fvpw6f/iwahWPOxgrOT56BNfPmnm7d4lnZDWWM7nV3ZmY+LMSSfqTHPuj0H5Q6xubiUNCu0MpidwixjVwirQllbUDMGZ2QyRkomGSNVRZIzXEvNPT8wt/wH+u+J1iO2fA3pEqjBTgx+p99fT95qcNwXucJUjO56KoLE/Id09pR2BapebMyKcUEfCzB7encin9ZMfJfC4LTZj+5Zl2uLrl+JUQuFrDfd15f8XjPN1BmfQ6lydPe15ix6a6767jr4yWVUtcXJ/pH6ZqlW4RgoGO5x9B9Z6zD4bg4+LZk0VfaRX7q3ZjGumyz+CjHUc1p/5tB57GG7LJdmjIsc6vktTjcwAVa6B/e38oGyoK0RQP5x4zF7eNy304NWpTEqrqCqNea+wBrGAHViWUfXxnpjgZGLiU8OpXXIyg91/KdPZ1kqpQt0A0UAt/KQOolj+b4Dt3megvT58zHF+ijJPpjM8p224mMjPttX4DoqeaIORT8+XX5x3s02Iic96222c3u1KRXVy6DRns11O+uw8O+Cp7K2W56Yre42pWw7EIqe87eB90jTx1E9NgJgrRlXYyW60p7BWtYOtjX/3a2qO46BvDY9PBSIzPuP5/qarVqVGkKS3OBbb8cC5+J7R7s/2ota+wAV049GPbd7KpAqkqoC8zHdjq3l0mbwDs4uafZ2kisFGsIIDOxb3awfFip366AwOEOTDyrf8AinHx1Pqxss/+qiM2W2UYqNWDqjrkue428vtKKT/4VJ/80tISbGUtQiqKgpjmy/S59ebetp8wzAPavyoaxzvpWSSaxzEBCTuSvTU+E9lxCxsDhONVSSl2eGvudSVc1DQU1BhuFPMD683jA/2r4KV8RLVjQX1V3MPB2LKTp4nkBPmTN3imbw+xMHMtyA32fHpr+yIAbXsrIOjb6oobrqNwo0O8vs3BnkgLEiI9u6nv4ljYS81hoqx6DuWYuwVrWJP8nKSf5TO9vDdn8TfDxk0WqxmbfRTYVQWZFrdFUIEUE9Am250lu0vbnGqyXt4eC9tzq9+S/MCVBUmikMNUVgoDHTy37srtd/aQ+WGSmsY9VmnteUg2XEdBa4A1UD7v18IIBx6QiRmafabHKYWFw/BZr1va6xig0+0OtgQFR3Vc4cgnbRFJO2s8Xx/hQxr3p9otpQAOyfCLeX361P3gpPLzbakHYTZr/tHyEw0xahXXyIa/bKD7Y1lieVW+513I327jPKyVuILEdJ7z+0vAuvyK8imt7MV8ekUPWrOqqFOqHlB5SGJ2P6QPZrAbh1VnEMhDW4Rq8KtwVey91Km3kO/Iik7+Z8tfN8I7T5OKCMe+2oHcqre6T48p1GvnpBZOddl3KbrHtsYhAzsWIBPQeA310EjgWMIZbHJn1Ts9Q1/Db6qzzXH2FhUkBnULWTufFlf5nzinDsJ8Km+29TXbdWaKK20DkMQbbCO5Roo17/mJkZV5QgoSpX4SpKkDu0I36RFMhnZndmZtAOZmLHr4nfuma72InuaWjfYVv5TYnGemL9jaepp7NG3haEWVUpZkPbc9h5VCV81VY6b6aMdNRuZbsfk41VzjGBZKKmtycuwaNYq9KqV/3aFtPMhSPOeEy7SdtSQNdBqdB6DuhOHZbrXYoYhLCgcDo3JzMuviAWJ0iPGAIxxDq6B2VgX943txz372HHSe47S8cSgUZ9eHS73oGFzlz7K/TRlZB7pYabHY+6fCeTwccY7DPzhz33OXxaG2NljNr9puX7tQJ1A+8dNNhB4PbXJxa2rqdeQnm5XRbArHqy83Tffw13gez3aofaL/ALZ7S77XV7J7AVNqEMGDLzbaDl6bdB4aRgqhjc/49ZmVdM9IbbX6XubkXwPh8pt/2hMbRiZROpvxl5vJ6yOfQd27/gZh8Wv9jw2mgfHkucq3x9mutWOh/wDV3+YjfG+L1Xvj1DnrxqAtQLaNZys4NtrBduY9dB4Tz3aNaRkWDHZnpDaVs/xFQAPAba66bDbSAzeYsOwH0zH+GVpJTYEWuflc2HrmYVs0F+BfQTPtmgR7o9B+UB+BF6b3mitsVaM3RVoaSpqOZQySGSNlAw6RmuKpGKzEtNKgY2q6gjxBmdXNGpo7wHsfblNYymuqms6WX3NyVLr0GvedxsPEa6aiDTBJIEs6whVVzD8D7YZWNWaqbeVCdeUqjgMepXmB0O3dNfsXScjiNJsJYmw22MTqTya2szE+JX8Zi9oezb4Nwrd635kDo9Z1VlJI10O43B/zno+wp9lRm5X/AAsf2Sf9S88q/PYf+0KzbwrdJKugoNUQC5Fr/E4+8x045aOJPfUFN1ttnsiw5uVriRW6j+JQy6a66ET6FxXjJHE6MTHYhg2NVkWg6u4qPN7LmPRdCzN/EznXpPH9iuFi3imMT8Ka2N5ewUsv48k52U49X/tYZNzBUa26zmOugNgs5NdO7VgIaudt+5/3FVKCiqUtfap+faetXJ1yOKXqCTXRkhT4E6Vjf0qJ9BFuyXZ17uFOOZalfJS0u+w9hUnKW9Obm010HuneBs7UpRdy4RDVA2NY1gLDIst+IuNiUUaBen3j37+W4vx+7IuZrSAdFTkQctaoh1VFQbcoJJ313Oslqqg9+frG0dLWcC3lB25PPl4x8TmfQHycFsILzn2ePeX9n/vMohCqk/wq5br3KNNpj8O7RWB3c8j+1YPYroGrLA6qQvdy9Bp0AA7p5/AyNdj0MIrcjaH5eYneLcCaSaBE3KxLX7/X6/t2mZ2ze18prbWL+10ZWPQAADkGmwC+HgR5zz+s+gXYyX1Gt/VT3q3cR+08VxLhj0PyuP8AlYfCw8VP6dZo0aocW6zyHtLQNp3LKPKfpFA0k5rKkx15lWltZNZXWdkXk2nZ6TsfwzVjcw2TVU83I0JHoCfmfKZ/AeAPkNrutQPvP4/yp4t+A7/Ce0vK1oEQcqqNAB3D+vziatQAWm17L0LVHFRhgcTOz7IuPdr823/b8PznNOd9O4dfT/ODz799pku18z3QWwCxG59TD1jSsee/16fgBFVTmYL4n/UxjMs02Hyle/WQTmZmW8Bw4a2a+AJ+u36yZLwvDU0Rm8ToPlGDAmYx31wO2YfIaZ1xjdzxC5pCyNW+Iuw1MftiVA1cfWM3NGtyJn0MKzRa0xdjDWGLkxiiUKzZnDJOESRkpwqmHrMVUw9bRbCXKL5j9RnrO2mqcK4cte1TiyyzTo1vukFvEjmcD08p42t56zg3aGlsVsTNV3x9eet69Pa0PudVB6jdjp5nrrBpkKTfrLmpVqtMFc2N7TyFTT6DxFPsnCMek7WZdpybB3itQBWD/wDmfkZn4t3B8YixTlZjqdUrdFqq1G459RuNfUeRmNxvtFZmXtdbpqdAqj4UQfCi+W59SSe+EwCA94qg5quotgG5+XE1eDcefG9q1ahmeiypSdfd5+XVxp1I5ek8zTZH8eyJ5tPK2o6HcfqJWU42mbOoQA+Mvof2mlh3xjOq1HOP+79D+kyMa2bGHk9x312MA4Mu038RILFv0M2UYOuh2Pcf67piZWNyHUfCeh8PIwmNlaQla0aDux1mvTaUOh2P9fhH/aLYvK6hlPUHf5+R84jXkK40b5eI9JGpYbr7w8uv0j1btFuquNriKZfY+tt6bCp/hccw+TDcfPWZ79jsgdPZt6OB/iAm4mbpCrn+csjUsJkVfYtFzcC3pMCrsXefiNajzfX/AAgzVwuydNe9rG0j7unInz31P1EZfPi9mYT06yG1LGTR9i0UNyL+s07M4KAFAUDoAAAB4AdJl25BsOg/08zOfZmPxe6PPr9O6cuyFUaKNPzPqZXaoTNhFVMJO22BF0G/ifEzJus1M7ffqZ3Go5jqfhH4+UrsbwybCFxU5RzHqenkP84ll3dYzl5HpMrJtnAXleq4RYvc2p0E0yvKoUdw/HvMU4dVqec9BsPXxhrrYTdpU04sDUbrx6QFzxC14e+yJuY1FmbqqtzGMQdT8p215ZV0UD6wFjyeTBJ8OmFgnMETLO0oBqY4CZdRrmFWraSEadgXMsbFGIsw0OnhCI0vmJ0bx6+sAphDIiWHhuRHK3jVTzPRoxW8UyzRoVrQeQnK3kdxLVWQ9ycy+Y6ftEVaSMiBVHhVLjgzVpsjbKHXQ/I+B7jMmq2OVWxDKQbzW09dWXaYvoVbQ9RHce+dup9ov8w6H9DElJU6HqJ3vCQN2nb4dJ6DHyARodweoMFfgFfeTdfxHr+8Qoumhj5hEXxiaIYOLiDqydI/j8S0g7Kkff4W8R0+Yiz4bjoOYeI/brJGOIe7owmwM9T8Wh9d50ezPd9Cf3mD7QjxlxkGFvkbV6G02z7Ifd19Sf3nGz1X4QB6bTFN5lOcnznb5G1epJj+RxAmIvdrLpiMevujxP7QyqqeZ8T+g7oJzzJ32wIOrF21bYdw7z+wncjJ7hsB3SmRl6zPuvnAXi3cKLmdvuildZdtB8z4CdALtoP69Y9WoRdB8z4mM90TPsdQ2fdEu5AGg6DpEbrIS22I22zlW87U1gosJS15XHTU+Qg2OscROVdPrHnAmRT/AFHueBOWvFHaEteLM0lBFaipczhMLjLvr4QEbUcq+u8NuJWoi7XPSUdt5IItOzrSTUzHVHMunj+cRIh8eyWyq/vD5+sAYNpYqDxKYccj7QCmGRoAS6tCIiab2MeqeCy6fvD5/vKI8ZreK903mkCKqbDEkeNU2wGRRy7jp+XlBo0MgMJVV2otYzYpuh7ag432Pcf38plVXRuq+VmQjIm3R1Cuu1pR0ZDof8j6QteRGRYCNDuIF8H+A/I/oZFweYzw3TNM3H1hq8mHTMMym1XqCJ0XztkJdV0abRzdeu/rvOi9D91foJji+d+0SNpjPHQzXF6fwr9JDnadAB6bflMg5EqciTYyDXQTUszdYpZkRNsicRWboPn3fWTt7xTanosvZfKVUl/Id57oxXhgfFufAdP84R7vDpJuBxA8JnzUwO06AEGi/M959YvbbKWXRS26cqkwK2oVBtWWttirtIzy9NWu56SwAAJiu7VWsJfGr03Py/edteWseLO8gC5vDdhTXaJR2gzOkzgEcJmsbmEx69T5DrCXvLheVdPrFrGgcmWSPCp7ep5lCZJJIyU5ZGjlVmo0PfEYSt4DLeWKNXYZayvQzgjHxDT6QBXSQDeMdNpuvEsph0eLiEUwSI2m1o2jePSLXY2m46flLoYwjRdysvbVrCzRAGFrshrcTXdfpFimkO4aVjTekcxyu+MJkTNBlw8AoJbpaplmsuT47+so9SHu09DpM9bpcXxewjiWv4pXHmEZOGO5j8xK/Y/5h9DA+3nftEmzQd1E9IX7H/N+EsMRf4ifoIv9olTfOs0jfRHSOBUHcPU7/nOvkzPN8qbZOy/Mg6sKLKI2+RF3vgGeUJhhBKdTVM0u90ExnQpPSMV4+m5h3AlUK9UwVVGu56QzvI7wDtI5jSRSFhOO8CTLGV0jBKLksZyMY9WnvH5StNOu56Ql1kgm+BGUqe0b2+UHdZFyZZmlYQFpXqNuMk5O6SQouSSSSdOh6WhbhtOyRR5mhT/4zAiESSScYKcwiwqTskWZfpwqmduUEbzskV1l7lTeJESaSSR8y+skkkkiTJJJJJnSGSckkSJycnZIUCQiQLJJOnCNqgA2g3kkihLz4FhFngzJJHCZbypkEkkKJ6xt9hFLDJJASWNRBzkkkbKE7JJJJnT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http://www.geenkgo.fr/mode-developpement-durable/wp-content/uploads/blog/images/ta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79"/>
            <a:ext cx="9144000" cy="6894579"/>
          </a:xfrm>
          <a:prstGeom prst="rect">
            <a:avLst/>
          </a:prstGeom>
          <a:noFill/>
        </p:spPr>
      </p:pic>
      <p:grpSp>
        <p:nvGrpSpPr>
          <p:cNvPr id="2" name="Group 8"/>
          <p:cNvGrpSpPr/>
          <p:nvPr/>
        </p:nvGrpSpPr>
        <p:grpSpPr>
          <a:xfrm>
            <a:off x="2133600" y="1676400"/>
            <a:ext cx="2667000" cy="1553350"/>
            <a:chOff x="2133600" y="1676400"/>
            <a:chExt cx="2667000" cy="1553350"/>
          </a:xfrm>
        </p:grpSpPr>
        <p:grpSp>
          <p:nvGrpSpPr>
            <p:cNvPr id="3" name="Group 6"/>
            <p:cNvGrpSpPr/>
            <p:nvPr/>
          </p:nvGrpSpPr>
          <p:grpSpPr>
            <a:xfrm rot="21003426">
              <a:off x="2133600" y="1676400"/>
              <a:ext cx="2667000" cy="838200"/>
              <a:chOff x="2133600" y="1676400"/>
              <a:chExt cx="2667000" cy="8382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133600" y="1676400"/>
                <a:ext cx="2667000" cy="838200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819400" y="1828800"/>
                <a:ext cx="137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FF00"/>
                    </a:solidFill>
                  </a:rPr>
                  <a:t>NOT</a:t>
                </a:r>
                <a:endParaRPr lang="en-US" sz="36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Down Arrow 7"/>
            <p:cNvSpPr/>
            <p:nvPr/>
          </p:nvSpPr>
          <p:spPr>
            <a:xfrm rot="-660000">
              <a:off x="3421998" y="2467750"/>
              <a:ext cx="381000" cy="76200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88207"/>
      </p:ext>
    </p:extLst>
  </p:cSld>
  <p:clrMapOvr>
    <a:masterClrMapping/>
  </p:clrMapOvr>
  <p:transition advTm="7661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81000" y="0"/>
                <a:ext cx="8229600" cy="114300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 smtClean="0"/>
                  <a:t>Nontrivial Gauge Bundle on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br>
                  <a:rPr lang="en-US" dirty="0" smtClean="0"/>
                </a:br>
                <a:r>
                  <a:rPr lang="en-US" dirty="0" smtClean="0"/>
                  <a:t>Twist Fields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1000" y="0"/>
                <a:ext cx="8229600" cy="1143000"/>
              </a:xfrm>
              <a:blipFill>
                <a:blip r:embed="rId3"/>
                <a:stretch>
                  <a:fillRect t="-16489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95500" y="2325467"/>
                <a:ext cx="48006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/2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0" y="2325467"/>
                <a:ext cx="4800600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8919" y="1411068"/>
                <a:ext cx="8839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Identify order two points in the torus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19" y="1411068"/>
                <a:ext cx="8839200" cy="646331"/>
              </a:xfrm>
              <a:prstGeom prst="rect">
                <a:avLst/>
              </a:prstGeom>
              <a:blipFill>
                <a:blip r:embed="rId5"/>
                <a:stretch>
                  <a:fillRect l="-2138" t="-13208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714" y="3200400"/>
                <a:ext cx="86106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33CC"/>
                    </a:solidFill>
                  </a:rPr>
                  <a:t>Orbifold breaks translation symmetry </a:t>
                </a:r>
              </a:p>
              <a:p>
                <a:pPr algn="ctr"/>
                <a:r>
                  <a:rPr lang="en-US" sz="4000" dirty="0" smtClean="0">
                    <a:solidFill>
                      <a:srgbClr val="0033CC"/>
                    </a:solidFill>
                  </a:rPr>
                  <a:t>on Leech torus down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</m:oMath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4" y="3200400"/>
                <a:ext cx="8610600" cy="1323439"/>
              </a:xfrm>
              <a:prstGeom prst="rect">
                <a:avLst/>
              </a:prstGeom>
              <a:blipFill>
                <a:blip r:embed="rId6"/>
                <a:stretch>
                  <a:fillRect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1000" y="4724400"/>
                <a:ext cx="89137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field defines a </a:t>
                </a:r>
                <a:r>
                  <a:rPr lang="en-US" sz="3600" dirty="0" err="1" smtClean="0">
                    <a:solidFill>
                      <a:srgbClr val="C00000"/>
                    </a:solidFill>
                  </a:rPr>
                  <a:t>symplectic</a:t>
                </a:r>
                <a:r>
                  <a:rPr lang="en-US" sz="3600" dirty="0" smtClean="0">
                    <a:solidFill>
                      <a:srgbClr val="C00000"/>
                    </a:solidFill>
                  </a:rPr>
                  <a:t> form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4724400"/>
                <a:ext cx="8913778" cy="646331"/>
              </a:xfrm>
              <a:prstGeom prst="rect">
                <a:avLst/>
              </a:prstGeom>
              <a:blipFill>
                <a:blip r:embed="rId7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756719" y="5761909"/>
                <a:ext cx="5943600" cy="865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sz="4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4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4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719" y="5761909"/>
                <a:ext cx="5943600" cy="8656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807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22" y="-37208"/>
            <a:ext cx="8229600" cy="1143000"/>
          </a:xfrm>
        </p:spPr>
        <p:txBody>
          <a:bodyPr/>
          <a:lstStyle/>
          <a:p>
            <a:r>
              <a:rPr lang="en-US" dirty="0" smtClean="0"/>
              <a:t>Noncommutative Translations - 2/2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5700" y="972563"/>
            <a:ext cx="8313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Unbroken translation symmetry realized on Hilbert space via a nontrivial central extension  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06663" y="3310115"/>
                <a:ext cx="867531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663" y="3310115"/>
                <a:ext cx="8675318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68294" y="4116453"/>
                <a:ext cx="7848600" cy="125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294" y="4116453"/>
                <a:ext cx="7848600" cy="12581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39022" y="5534561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7030A0"/>
                </a:solidFill>
              </a:rPr>
              <a:t>Early example of noncommutative geometry on D-branes induced by  a B-field </a:t>
            </a:r>
            <a:endParaRPr lang="en-US" sz="36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89129" y="2306965"/>
                <a:ext cx="7976027" cy="71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0→  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→  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d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  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→0 </m:t>
                      </m:r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29" y="2306965"/>
                <a:ext cx="7976027" cy="7176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204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33035</TotalTime>
  <Words>5952</Words>
  <Application>Microsoft Office PowerPoint</Application>
  <PresentationFormat>On-screen Show (4:3)</PresentationFormat>
  <Paragraphs>403</Paragraphs>
  <Slides>78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2" baseType="lpstr">
      <vt:lpstr>Arial</vt:lpstr>
      <vt:lpstr>Calibri</vt:lpstr>
      <vt:lpstr>Cambria Math</vt:lpstr>
      <vt:lpstr>Office Theme</vt:lpstr>
      <vt:lpstr>Three Pedestrian Overpasses Between Number Theory And Physics </vt:lpstr>
      <vt:lpstr>PowerPoint Presentation</vt:lpstr>
      <vt:lpstr>PowerPoint Presentation</vt:lpstr>
      <vt:lpstr> Moonshine Phenomena, Supersymmetry,  and Quantum Codes</vt:lpstr>
      <vt:lpstr>PowerPoint Presentation</vt:lpstr>
      <vt:lpstr>RCFT Approach To FLM</vt:lpstr>
      <vt:lpstr>Z_2-Orbifold </vt:lpstr>
      <vt:lpstr>Nontrivial Gauge Bundle on  S^1  Twist Fields </vt:lpstr>
      <vt:lpstr>Noncommutative Translations - 2/2</vt:lpstr>
      <vt:lpstr>PowerPoint Presentation</vt:lpstr>
      <vt:lpstr>PowerPoint Presentation</vt:lpstr>
      <vt:lpstr>Payoff: Conceptual Explanation of Modularity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U-Plane For 5d SYM And  Four-Manifold Invariants </vt:lpstr>
      <vt:lpstr>``K-Theoretic Donaldson Invariants’’ </vt:lpstr>
      <vt:lpstr>Five Dimensions </vt:lpstr>
      <vt:lpstr>Chern-Simons Observables </vt:lpstr>
      <vt:lpstr>Five Dimensions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Special Period Point</vt:lpstr>
      <vt:lpstr>Measure As A Total Derivative</vt:lpstr>
      <vt:lpstr>Harmonic Jacobi-Maass Forms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</dc:creator>
  <cp:lastModifiedBy>gmoore</cp:lastModifiedBy>
  <cp:revision>1782</cp:revision>
  <cp:lastPrinted>2022-05-07T15:28:59Z</cp:lastPrinted>
  <dcterms:created xsi:type="dcterms:W3CDTF">2012-12-09T22:45:15Z</dcterms:created>
  <dcterms:modified xsi:type="dcterms:W3CDTF">2022-08-25T18:00:26Z</dcterms:modified>
</cp:coreProperties>
</file>