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383" r:id="rId2"/>
    <p:sldId id="258" r:id="rId3"/>
    <p:sldId id="512" r:id="rId4"/>
    <p:sldId id="438" r:id="rId5"/>
    <p:sldId id="505" r:id="rId6"/>
    <p:sldId id="439" r:id="rId7"/>
    <p:sldId id="440" r:id="rId8"/>
    <p:sldId id="472" r:id="rId9"/>
    <p:sldId id="537" r:id="rId10"/>
    <p:sldId id="531" r:id="rId11"/>
    <p:sldId id="526" r:id="rId12"/>
    <p:sldId id="473" r:id="rId13"/>
    <p:sldId id="527" r:id="rId14"/>
    <p:sldId id="442" r:id="rId15"/>
    <p:sldId id="469" r:id="rId16"/>
    <p:sldId id="506" r:id="rId17"/>
    <p:sldId id="529" r:id="rId18"/>
    <p:sldId id="524" r:id="rId19"/>
    <p:sldId id="507" r:id="rId20"/>
    <p:sldId id="475" r:id="rId21"/>
    <p:sldId id="542" r:id="rId22"/>
    <p:sldId id="518" r:id="rId23"/>
    <p:sldId id="477" r:id="rId24"/>
    <p:sldId id="525" r:id="rId25"/>
    <p:sldId id="309" r:id="rId26"/>
    <p:sldId id="479" r:id="rId27"/>
    <p:sldId id="480" r:id="rId28"/>
    <p:sldId id="483" r:id="rId29"/>
    <p:sldId id="481" r:id="rId30"/>
    <p:sldId id="519" r:id="rId31"/>
    <p:sldId id="538" r:id="rId32"/>
    <p:sldId id="484" r:id="rId33"/>
    <p:sldId id="539" r:id="rId34"/>
    <p:sldId id="486" r:id="rId35"/>
    <p:sldId id="487" r:id="rId36"/>
    <p:sldId id="488" r:id="rId37"/>
    <p:sldId id="489" r:id="rId38"/>
    <p:sldId id="532" r:id="rId39"/>
    <p:sldId id="490" r:id="rId40"/>
    <p:sldId id="491" r:id="rId41"/>
    <p:sldId id="520" r:id="rId42"/>
    <p:sldId id="492" r:id="rId43"/>
    <p:sldId id="493" r:id="rId44"/>
    <p:sldId id="494" r:id="rId45"/>
    <p:sldId id="495" r:id="rId46"/>
    <p:sldId id="496" r:id="rId47"/>
    <p:sldId id="508" r:id="rId48"/>
    <p:sldId id="497" r:id="rId49"/>
    <p:sldId id="499" r:id="rId50"/>
    <p:sldId id="530" r:id="rId51"/>
    <p:sldId id="521" r:id="rId52"/>
    <p:sldId id="533" r:id="rId53"/>
    <p:sldId id="534" r:id="rId54"/>
    <p:sldId id="541" r:id="rId55"/>
    <p:sldId id="536" r:id="rId56"/>
    <p:sldId id="540" r:id="rId57"/>
    <p:sldId id="504" r:id="rId58"/>
    <p:sldId id="535" r:id="rId59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16355A"/>
    <a:srgbClr val="DF09C7"/>
    <a:srgbClr val="FF3399"/>
    <a:srgbClr val="660C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 autoAdjust="0"/>
    <p:restoredTop sz="81675" autoAdjust="0"/>
  </p:normalViewPr>
  <p:slideViewPr>
    <p:cSldViewPr>
      <p:cViewPr varScale="1">
        <p:scale>
          <a:sx n="56" d="100"/>
          <a:sy n="56" d="100"/>
        </p:scale>
        <p:origin x="90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6588"/>
    </p:cViewPr>
  </p:sorterViewPr>
  <p:notesViewPr>
    <p:cSldViewPr>
      <p:cViewPr varScale="1">
        <p:scale>
          <a:sx n="48" d="100"/>
          <a:sy n="48" d="100"/>
        </p:scale>
        <p:origin x="2698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170238" cy="481013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7" y="1"/>
            <a:ext cx="3170238" cy="481013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>
              <a:defRPr sz="1100"/>
            </a:lvl1pPr>
          </a:lstStyle>
          <a:p>
            <a:fld id="{FF265733-381B-3244-B8B0-35B3DD358381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20188"/>
            <a:ext cx="3170238" cy="481012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7" y="9120188"/>
            <a:ext cx="3170238" cy="481012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r">
              <a:defRPr sz="1100"/>
            </a:lvl1pPr>
          </a:lstStyle>
          <a:p>
            <a:fld id="{4C622C83-A3CB-8F4B-ABB1-5AA31C407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657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170238" cy="481013"/>
          </a:xfrm>
          <a:prstGeom prst="rect">
            <a:avLst/>
          </a:prstGeom>
        </p:spPr>
        <p:txBody>
          <a:bodyPr vert="horz" lIns="91413" tIns="45708" rIns="91413" bIns="45708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7" y="2"/>
            <a:ext cx="3170238" cy="481013"/>
          </a:xfrm>
          <a:prstGeom prst="rect">
            <a:avLst/>
          </a:prstGeom>
        </p:spPr>
        <p:txBody>
          <a:bodyPr vert="horz" lIns="91413" tIns="45708" rIns="91413" bIns="45708" rtlCol="0"/>
          <a:lstStyle>
            <a:lvl1pPr algn="r">
              <a:defRPr sz="1100"/>
            </a:lvl1pPr>
          </a:lstStyle>
          <a:p>
            <a:fld id="{91192433-76AE-4237-9053-A01AE7C3AD64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198563"/>
            <a:ext cx="4321175" cy="3241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3" tIns="45708" rIns="91413" bIns="4570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42" y="4621215"/>
            <a:ext cx="5851525" cy="3779837"/>
          </a:xfrm>
          <a:prstGeom prst="rect">
            <a:avLst/>
          </a:prstGeom>
        </p:spPr>
        <p:txBody>
          <a:bodyPr vert="horz" lIns="91413" tIns="45708" rIns="91413" bIns="4570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120188"/>
            <a:ext cx="3170238" cy="481012"/>
          </a:xfrm>
          <a:prstGeom prst="rect">
            <a:avLst/>
          </a:prstGeom>
        </p:spPr>
        <p:txBody>
          <a:bodyPr vert="horz" lIns="91413" tIns="45708" rIns="91413" bIns="45708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7" y="9120188"/>
            <a:ext cx="3170238" cy="481012"/>
          </a:xfrm>
          <a:prstGeom prst="rect">
            <a:avLst/>
          </a:prstGeom>
        </p:spPr>
        <p:txBody>
          <a:bodyPr vert="horz" lIns="91413" tIns="45708" rIns="91413" bIns="45708" rtlCol="0" anchor="b"/>
          <a:lstStyle>
            <a:lvl1pPr algn="r">
              <a:defRPr sz="1100"/>
            </a:lvl1pPr>
          </a:lstStyle>
          <a:p>
            <a:fld id="{D542D17E-4B7A-4E9E-969E-28F0C0323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55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33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00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6157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780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</a:t>
            </a:r>
            <a:r>
              <a:rPr lang="en-US" baseline="0" dirty="0" smtClean="0"/>
              <a:t> you say “We need a new idea”  - say -  “here’s one”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236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149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925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740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954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that Nick also has done very interesting work on the application of </a:t>
            </a:r>
          </a:p>
          <a:p>
            <a:r>
              <a:rPr lang="en-US" dirty="0" smtClean="0"/>
              <a:t>K-theory</a:t>
            </a:r>
            <a:r>
              <a:rPr lang="en-US" baseline="0" dirty="0" smtClean="0"/>
              <a:t> to phases of matter. And he is one of the few </a:t>
            </a:r>
            <a:r>
              <a:rPr lang="en-US" baseline="0" dirty="0" err="1" smtClean="0"/>
              <a:t>cond</a:t>
            </a:r>
            <a:r>
              <a:rPr lang="en-US" baseline="0" dirty="0" smtClean="0"/>
              <a:t> matt people whose </a:t>
            </a:r>
          </a:p>
          <a:p>
            <a:r>
              <a:rPr lang="en-US" baseline="0" dirty="0" smtClean="0"/>
              <a:t>Understanding of topology is deep enough to understand what I’m going to say.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750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42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 stands for ”Monster”  but it could also stand for “Magic”  because there</a:t>
            </a:r>
            <a:r>
              <a:rPr lang="en-US" baseline="0" dirty="0" smtClean="0"/>
              <a:t> are many truly amazing properties it satisfies. </a:t>
            </a:r>
          </a:p>
          <a:p>
            <a:r>
              <a:rPr lang="en-US" dirty="0" smtClean="0"/>
              <a:t>|M| \sim 10^{54}. |Co1|</a:t>
            </a:r>
            <a:r>
              <a:rPr lang="en-US" baseline="0" dirty="0" smtClean="0"/>
              <a:t> \sim 4 x 10^{18}.  |M24| \sim 2 x 10^8.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864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12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Of course,</a:t>
            </a:r>
            <a:r>
              <a:rPr lang="en-US" baseline="0" dirty="0" smtClean="0"/>
              <a:t> modular tensor categories have played an important role in </a:t>
            </a:r>
          </a:p>
          <a:p>
            <a:r>
              <a:rPr lang="en-US" baseline="0" dirty="0" smtClean="0"/>
              <a:t>Some of Nick’s work.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04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Later I will show you how you can construct the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Golay</a:t>
            </a:r>
            <a:r>
              <a:rPr lang="en-US" baseline="0" dirty="0" smtClean="0"/>
              <a:t> code for yourself </a:t>
            </a:r>
          </a:p>
          <a:p>
            <a:r>
              <a:rPr lang="en-US" baseline="0" dirty="0" smtClean="0"/>
              <a:t>At your own kitchen table – were you so inclined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63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89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42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Nick has explored applications</a:t>
            </a:r>
            <a:r>
              <a:rPr lang="en-US" baseline="0" dirty="0" smtClean="0"/>
              <a:t> of these </a:t>
            </a:r>
            <a:r>
              <a:rPr lang="en-US" baseline="0" dirty="0" err="1" smtClean="0"/>
              <a:t>superconformal</a:t>
            </a:r>
            <a:r>
              <a:rPr lang="en-US" baseline="0" dirty="0" smtClean="0"/>
              <a:t> algebras </a:t>
            </a:r>
          </a:p>
          <a:p>
            <a:r>
              <a:rPr lang="en-US" baseline="0" dirty="0" smtClean="0"/>
              <a:t>To condensed matter in interesting ways – for example generating </a:t>
            </a:r>
          </a:p>
          <a:p>
            <a:r>
              <a:rPr lang="en-US" baseline="0" dirty="0" smtClean="0"/>
              <a:t>interesting states like Read-</a:t>
            </a:r>
            <a:r>
              <a:rPr lang="en-US" baseline="0" dirty="0" err="1" smtClean="0"/>
              <a:t>Rezayi</a:t>
            </a:r>
            <a:r>
              <a:rPr lang="en-US" baseline="0" dirty="0" smtClean="0"/>
              <a:t> and others.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35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4A76F-98B3-4362-97F8-5A6F509EB33C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00.png"/><Relationship Id="rId4" Type="http://schemas.openxmlformats.org/officeDocument/2006/relationships/image" Target="../media/image3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10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30.png"/><Relationship Id="rId4" Type="http://schemas.openxmlformats.org/officeDocument/2006/relationships/image" Target="../media/image420.pn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9.tif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51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50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pn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7" Type="http://schemas.openxmlformats.org/officeDocument/2006/relationships/image" Target="../media/image9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10" Type="http://schemas.openxmlformats.org/officeDocument/2006/relationships/image" Target="../media/image84.png"/><Relationship Id="rId4" Type="http://schemas.openxmlformats.org/officeDocument/2006/relationships/image" Target="../media/image910.png"/><Relationship Id="rId9" Type="http://schemas.openxmlformats.org/officeDocument/2006/relationships/image" Target="../media/image73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600.png"/><Relationship Id="rId7" Type="http://schemas.openxmlformats.org/officeDocument/2006/relationships/image" Target="../media/image96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png"/><Relationship Id="rId5" Type="http://schemas.openxmlformats.org/officeDocument/2006/relationships/image" Target="../media/image810.png"/><Relationship Id="rId4" Type="http://schemas.openxmlformats.org/officeDocument/2006/relationships/image" Target="../media/image620.png"/><Relationship Id="rId9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11.png"/><Relationship Id="rId7" Type="http://schemas.openxmlformats.org/officeDocument/2006/relationships/image" Target="../media/image103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0.png"/><Relationship Id="rId2" Type="http://schemas.openxmlformats.org/officeDocument/2006/relationships/image" Target="../media/image99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12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8" Type="http://schemas.openxmlformats.org/officeDocument/2006/relationships/image" Target="../media/image135.png"/><Relationship Id="rId3" Type="http://schemas.openxmlformats.org/officeDocument/2006/relationships/image" Target="../media/image1130.png"/><Relationship Id="rId7" Type="http://schemas.openxmlformats.org/officeDocument/2006/relationships/image" Target="../media/image125.png"/><Relationship Id="rId12" Type="http://schemas.openxmlformats.org/officeDocument/2006/relationships/image" Target="../media/image132.png"/><Relationship Id="rId17" Type="http://schemas.openxmlformats.org/officeDocument/2006/relationships/image" Target="../media/image134.png"/><Relationship Id="rId2" Type="http://schemas.openxmlformats.org/officeDocument/2006/relationships/image" Target="../media/image127.png"/><Relationship Id="rId16" Type="http://schemas.openxmlformats.org/officeDocument/2006/relationships/image" Target="../media/image1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7.png"/><Relationship Id="rId11" Type="http://schemas.openxmlformats.org/officeDocument/2006/relationships/image" Target="../media/image131.png"/><Relationship Id="rId5" Type="http://schemas.openxmlformats.org/officeDocument/2006/relationships/image" Target="../media/image115.png"/><Relationship Id="rId15" Type="http://schemas.openxmlformats.org/officeDocument/2006/relationships/image" Target="../media/image140.png"/><Relationship Id="rId10" Type="http://schemas.openxmlformats.org/officeDocument/2006/relationships/image" Target="../media/image130.png"/><Relationship Id="rId19" Type="http://schemas.openxmlformats.org/officeDocument/2006/relationships/image" Target="../media/image136.png"/><Relationship Id="rId4" Type="http://schemas.openxmlformats.org/officeDocument/2006/relationships/image" Target="../media/image1140.png"/><Relationship Id="rId9" Type="http://schemas.openxmlformats.org/officeDocument/2006/relationships/image" Target="../media/image12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8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0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13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10.png"/><Relationship Id="rId4" Type="http://schemas.openxmlformats.org/officeDocument/2006/relationships/image" Target="../media/image10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Autofit/>
          </a:bodyPr>
          <a:lstStyle/>
          <a:p>
            <a:r>
              <a:rPr lang="en-US" sz="5400" dirty="0" smtClean="0"/>
              <a:t> Moonshine Phenomena,</a:t>
            </a:r>
            <a:br>
              <a:rPr lang="en-US" sz="5400" dirty="0" smtClean="0"/>
            </a:br>
            <a:r>
              <a:rPr lang="en-US" sz="5400" dirty="0" smtClean="0"/>
              <a:t>Supersymmetry, </a:t>
            </a:r>
            <a:br>
              <a:rPr lang="en-US" sz="5400" dirty="0" smtClean="0"/>
            </a:br>
            <a:r>
              <a:rPr lang="en-US" sz="5400" dirty="0" smtClean="0"/>
              <a:t>and Quantum Codes</a:t>
            </a:r>
            <a:endParaRPr lang="en-US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2590800" y="3018592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</a:rPr>
              <a:t>Gregory Moore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0800" y="5825698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33CC"/>
                </a:solidFill>
              </a:rPr>
              <a:t>Yale, April 12, 2019</a:t>
            </a:r>
            <a:endParaRPr lang="en-US" sz="4000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4372808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33CC"/>
                </a:solidFill>
              </a:rPr>
              <a:t>Field theory in condensed matter: </a:t>
            </a:r>
            <a:endParaRPr lang="en-US" sz="3600" dirty="0" smtClean="0">
              <a:solidFill>
                <a:srgbClr val="0033CC"/>
              </a:solidFill>
            </a:endParaRPr>
          </a:p>
          <a:p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smtClean="0">
                <a:solidFill>
                  <a:srgbClr val="0033CC"/>
                </a:solidFill>
              </a:rPr>
              <a:t>a </a:t>
            </a:r>
            <a:r>
              <a:rPr lang="en-US" sz="3600" dirty="0">
                <a:solidFill>
                  <a:srgbClr val="0033CC"/>
                </a:solidFill>
              </a:rPr>
              <a:t>symposium in honor of Nick Read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92829" y="3603367"/>
            <a:ext cx="23583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Rutgers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03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2458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Cond. Matt. People Should Care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1490" y="1196877"/>
            <a:ext cx="84658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CFT explanation of Monstrous Moonshine by </a:t>
            </a:r>
          </a:p>
          <a:p>
            <a:r>
              <a:rPr lang="en-US" sz="3200" dirty="0" err="1" smtClean="0">
                <a:solidFill>
                  <a:srgbClr val="FF0000"/>
                </a:solidFill>
              </a:rPr>
              <a:t>Frenkel</a:t>
            </a:r>
            <a:r>
              <a:rPr lang="en-US" sz="3200" dirty="0" smtClean="0">
                <a:solidFill>
                  <a:srgbClr val="FF0000"/>
                </a:solidFill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</a:rPr>
              <a:t>Lepowsky</a:t>
            </a:r>
            <a:r>
              <a:rPr lang="en-US" sz="3200" dirty="0" smtClean="0">
                <a:solidFill>
                  <a:srgbClr val="FF0000"/>
                </a:solidFill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</a:rPr>
              <a:t>Meurman</a:t>
            </a:r>
            <a:r>
              <a:rPr lang="en-US" sz="3200" dirty="0" smtClean="0">
                <a:solidFill>
                  <a:srgbClr val="FF0000"/>
                </a:solidFill>
              </a:rPr>
              <a:t>, &amp; </a:t>
            </a:r>
            <a:r>
              <a:rPr lang="en-US" sz="3200" dirty="0" err="1" smtClean="0">
                <a:solidFill>
                  <a:srgbClr val="FF0000"/>
                </a:solidFill>
              </a:rPr>
              <a:t>Borcherds</a:t>
            </a:r>
            <a:r>
              <a:rPr lang="en-US" sz="3200" dirty="0" smtClean="0">
                <a:solidFill>
                  <a:srgbClr val="FF0000"/>
                </a:solidFill>
              </a:rPr>
              <a:t> drove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many developments in 2d CFT, </a:t>
            </a:r>
            <a:r>
              <a:rPr lang="en-US" sz="3200" dirty="0" err="1" smtClean="0">
                <a:solidFill>
                  <a:srgbClr val="FF0000"/>
                </a:solidFill>
              </a:rPr>
              <a:t>expecially</a:t>
            </a:r>
            <a:r>
              <a:rPr lang="en-US" sz="3200" dirty="0" smtClean="0">
                <a:solidFill>
                  <a:srgbClr val="FF0000"/>
                </a:solidFill>
              </a:rPr>
              <a:t> RCFT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3120216"/>
            <a:ext cx="845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(2d CFT also came from </a:t>
            </a:r>
            <a:r>
              <a:rPr lang="en-US" sz="2800" dirty="0" err="1" smtClean="0">
                <a:solidFill>
                  <a:srgbClr val="7030A0"/>
                </a:solidFill>
              </a:rPr>
              <a:t>statmech</a:t>
            </a:r>
            <a:r>
              <a:rPr lang="en-US" sz="2800" dirty="0" smtClean="0">
                <a:solidFill>
                  <a:srgbClr val="7030A0"/>
                </a:solidFill>
              </a:rPr>
              <a:t> and string theory) 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9570" y="3997115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But techniques introduced to explain moonshine – </a:t>
            </a:r>
            <a:r>
              <a:rPr lang="en-US" sz="2800" dirty="0" err="1" smtClean="0">
                <a:solidFill>
                  <a:srgbClr val="C00000"/>
                </a:solidFill>
              </a:rPr>
              <a:t>orbifolds</a:t>
            </a:r>
            <a:r>
              <a:rPr lang="en-US" sz="2800" dirty="0" smtClean="0">
                <a:solidFill>
                  <a:srgbClr val="C00000"/>
                </a:solidFill>
              </a:rPr>
              <a:t>, VOA, holomorphic CFT have played a key role as well and have led to many important advances…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1600" y="5622373"/>
            <a:ext cx="670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33CC"/>
                </a:solidFill>
              </a:rPr>
              <a:t>e.g. modular tensor categories are a </a:t>
            </a:r>
          </a:p>
          <a:p>
            <a:r>
              <a:rPr lang="en-US" sz="3200" dirty="0" smtClean="0">
                <a:solidFill>
                  <a:srgbClr val="0033CC"/>
                </a:solidFill>
              </a:rPr>
              <a:t>direct descendent of this research -- </a:t>
            </a:r>
            <a:endParaRPr lang="en-US" sz="32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46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41" y="-166573"/>
            <a:ext cx="8229600" cy="1143000"/>
          </a:xfrm>
        </p:spPr>
        <p:txBody>
          <a:bodyPr/>
          <a:lstStyle/>
          <a:p>
            <a:r>
              <a:rPr lang="en-US" dirty="0" smtClean="0"/>
              <a:t>Chiral Conformal Field Theory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366785" y="915989"/>
                <a:ext cx="91440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0033CC"/>
                    </a:solidFill>
                  </a:rPr>
                  <a:t>                  Massless scalar in 1+1 dimensions:  </a:t>
                </a:r>
                <a:endParaRPr lang="en-US" sz="3200" b="0" i="0" dirty="0" smtClean="0">
                  <a:solidFill>
                    <a:srgbClr val="0033CC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6785" y="915989"/>
                <a:ext cx="9144000" cy="1077218"/>
              </a:xfrm>
              <a:prstGeom prst="rect">
                <a:avLst/>
              </a:prstGeom>
              <a:blipFill>
                <a:blip r:embed="rId2"/>
                <a:stretch>
                  <a:fillRect t="-6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76241" y="2154312"/>
                <a:ext cx="6705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7030A0"/>
                    </a:solidFill>
                  </a:rPr>
                  <a:t>Self-dual (chiral) scalar: Only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dirty="0" smtClean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241" y="2154312"/>
                <a:ext cx="6705600" cy="584775"/>
              </a:xfrm>
              <a:prstGeom prst="rect">
                <a:avLst/>
              </a:prstGeom>
              <a:blipFill>
                <a:blip r:embed="rId3"/>
                <a:stretch>
                  <a:fillRect l="-2273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371600" y="2824124"/>
            <a:ext cx="7386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e.g. edge modes in the FQHE </a:t>
            </a:r>
            <a:endParaRPr lang="en-US" sz="36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14241" y="5111711"/>
                <a:ext cx="5092291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For Moonshine: </a:t>
                </a:r>
              </a:p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24 free chiral bosons </a:t>
                </a:r>
              </a:p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with periodicity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41" y="5111711"/>
                <a:ext cx="5092291" cy="1569660"/>
              </a:xfrm>
              <a:prstGeom prst="rect">
                <a:avLst/>
              </a:prstGeom>
              <a:blipFill>
                <a:blip r:embed="rId4"/>
                <a:stretch>
                  <a:fillRect l="-2994" t="-5058" b="-12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275110" y="3652582"/>
                <a:ext cx="255905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j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,…, 2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5110" y="3652582"/>
                <a:ext cx="2559050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268759" y="4237199"/>
                <a:ext cx="22544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𝑧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𝜎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𝜏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8759" y="4237199"/>
                <a:ext cx="2254411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42033" y="3509137"/>
                <a:ext cx="4708116" cy="1436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𝜕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𝑧</m:t>
                          </m:r>
                        </m:sub>
                      </m:sSub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=−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𝑖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𝑛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𝑖𝑛𝑧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033" y="3509137"/>
                <a:ext cx="4708116" cy="14366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319218" y="5017894"/>
                <a:ext cx="4407904" cy="7340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rgbClr val="FF0000"/>
                        </a:solidFill>
                        <a:latin typeface="Cambria Math" charset="0"/>
                      </a:rPr>
                      <m:t>𝑛</m:t>
                    </m:r>
                    <m:sSup>
                      <m:sSupPr>
                        <m:ctrlP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p>
                    </m:sSup>
                    <m:sSub>
                      <m:sSubPr>
                        <m:ctrlP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𝛿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𝑛</m:t>
                        </m:r>
                        <m: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𝑚</m:t>
                        </m:r>
                        <m: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,0</m:t>
                        </m:r>
                      </m:sub>
                    </m:sSub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</a:rPr>
                  <a:t> </a:t>
                </a: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9218" y="5017894"/>
                <a:ext cx="4407904" cy="734047"/>
              </a:xfrm>
              <a:prstGeom prst="rect">
                <a:avLst/>
              </a:prstGeom>
              <a:blipFill>
                <a:blip r:embed="rId8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944336" y="5896541"/>
                <a:ext cx="3581400" cy="69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𝛼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0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bSup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Λ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4336" y="5896541"/>
                <a:ext cx="3581400" cy="69474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378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2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60404"/>
            <a:ext cx="8229600" cy="1143000"/>
          </a:xfrm>
        </p:spPr>
        <p:txBody>
          <a:bodyPr/>
          <a:lstStyle/>
          <a:p>
            <a:r>
              <a:rPr lang="en-US" dirty="0" smtClean="0"/>
              <a:t>Leech &amp; </a:t>
            </a:r>
            <a:r>
              <a:rPr lang="en-US" dirty="0" err="1" smtClean="0"/>
              <a:t>Golay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13734" y="1546700"/>
                <a:ext cx="829822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 Definition:</a:t>
                </a:r>
                <a:r>
                  <a:rPr lang="en-US" sz="2400" dirty="0" smtClean="0">
                    <a:solidFill>
                      <a:srgbClr val="FF0000"/>
                    </a:solidFill>
                  </a:rPr>
                  <a:t>[Cohn,Kumar,Miller,Radchenko,Viazovska]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32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is the best sphere packing in d=24 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34" y="1546700"/>
                <a:ext cx="8298229" cy="1077218"/>
              </a:xfrm>
              <a:prstGeom prst="rect">
                <a:avLst/>
              </a:prstGeom>
              <a:blipFill>
                <a:blip r:embed="rId3"/>
                <a:stretch>
                  <a:fillRect l="-734" t="-7386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900106" y="2807742"/>
                <a:ext cx="606417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𝐴𝑢𝑡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Λ</m:t>
                        </m:r>
                      </m:e>
                    </m:d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𝐶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𝑜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𝑆𝑂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(24)</m:t>
                    </m:r>
                  </m:oMath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106" y="2807742"/>
                <a:ext cx="6064170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85800" y="3412415"/>
                <a:ext cx="7760009" cy="5289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800" dirty="0" smtClean="0">
                    <a:solidFill>
                      <a:srgbClr val="00B050"/>
                    </a:solidFill>
                  </a:rPr>
                  <a:t> can be constructed using the </a:t>
                </a:r>
                <a:r>
                  <a:rPr lang="en-US" sz="2800" dirty="0" err="1" smtClean="0">
                    <a:solidFill>
                      <a:srgbClr val="00B050"/>
                    </a:solidFill>
                  </a:rPr>
                  <a:t>Golay</a:t>
                </a:r>
                <a:r>
                  <a:rPr lang="en-US" sz="2800" dirty="0" smtClean="0">
                    <a:solidFill>
                      <a:srgbClr val="00B050"/>
                    </a:solidFill>
                  </a:rPr>
                  <a:t> code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𝒢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sSubSup>
                      <m:sSubSup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bSup>
                  </m:oMath>
                </a14:m>
                <a:endParaRPr lang="en-US" sz="2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3412415"/>
                <a:ext cx="7760009" cy="528991"/>
              </a:xfrm>
              <a:prstGeom prst="rect">
                <a:avLst/>
              </a:prstGeom>
              <a:blipFill>
                <a:blip r:embed="rId5"/>
                <a:stretch>
                  <a:fillRect t="-10345" b="-321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97310" y="4002934"/>
                <a:ext cx="793709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r>
                  <a:rPr lang="en-US" sz="2800" b="0" dirty="0" smtClean="0">
                    <a:solidFill>
                      <a:srgbClr val="7030A0"/>
                    </a:solidFill>
                  </a:rPr>
                  <a:t> </a:t>
                </a:r>
                <a:r>
                  <a:rPr lang="en-US" sz="2800" dirty="0" smtClean="0">
                    <a:solidFill>
                      <a:srgbClr val="7030A0"/>
                    </a:solidFill>
                  </a:rPr>
                  <a:t>is a special 12-dimensional subspace with nice error-correcting properties. Discovered @ Bell Labs in 1949 and used by Voyager 1&amp;2 to send color photos</a:t>
                </a:r>
                <a:endParaRPr lang="en-US" sz="2800" b="0" dirty="0" smtClean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310" y="4002934"/>
                <a:ext cx="7937090" cy="1384995"/>
              </a:xfrm>
              <a:prstGeom prst="rect">
                <a:avLst/>
              </a:prstGeom>
              <a:blipFill>
                <a:blip r:embed="rId6"/>
                <a:stretch>
                  <a:fillRect l="-1613" t="-4405" r="-2151" b="-11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160789" y="5689727"/>
                <a:ext cx="6786281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Definition: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24⊂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is the subgroup </a:t>
                </a:r>
              </a:p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of permutations preserving the set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789" y="5689727"/>
                <a:ext cx="6786281" cy="1077218"/>
              </a:xfrm>
              <a:prstGeom prst="rect">
                <a:avLst/>
              </a:prstGeom>
              <a:blipFill>
                <a:blip r:embed="rId7"/>
                <a:stretch>
                  <a:fillRect l="-2244" t="-6780" r="-1346" b="-18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85800" y="841108"/>
                <a:ext cx="8382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0033CC"/>
                    </a:solidFill>
                  </a:rPr>
                  <a:t>FLM use torus associated to Leech lattice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3200" dirty="0" smtClean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841108"/>
                <a:ext cx="8382000" cy="584775"/>
              </a:xfrm>
              <a:prstGeom prst="rect">
                <a:avLst/>
              </a:prstGeom>
              <a:blipFill>
                <a:blip r:embed="rId8"/>
                <a:stretch>
                  <a:fillRect l="-1891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017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Special B-field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3011" y="3327666"/>
            <a:ext cx="83137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Translation symmetry on zero-modes converted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             to a magnetic translation group:  </a:t>
            </a:r>
            <a:endParaRPr lang="en-US" sz="32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85185" y="4527860"/>
                <a:ext cx="7525364" cy="922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185" y="4527860"/>
                <a:ext cx="7525364" cy="92217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53180" y="895877"/>
            <a:ext cx="8637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Moreover, target space torus has a very special ``B-field’’</a:t>
            </a:r>
            <a:endParaRPr lang="en-US" sz="28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46471" y="1535790"/>
                <a:ext cx="8260327" cy="700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2!</m:t>
                        </m:r>
                      </m:den>
                    </m:f>
                    <m:sSub>
                      <m:sSub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sz="2800" dirty="0" smtClean="0">
                    <a:solidFill>
                      <a:srgbClr val="7030A0"/>
                    </a:solidFill>
                  </a:rPr>
                  <a:t> ``topological term’’ in the action </a:t>
                </a:r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471" y="1535790"/>
                <a:ext cx="8260327" cy="700705"/>
              </a:xfrm>
              <a:prstGeom prst="rect">
                <a:avLst/>
              </a:prstGeom>
              <a:blipFill>
                <a:blip r:embed="rId3"/>
                <a:stretch>
                  <a:fillRect b="-1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49580" y="5698693"/>
                <a:ext cx="8371184" cy="1112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33CC"/>
                    </a:solidFill>
                  </a:rPr>
                  <a:t>This is a discrete Heisenberg group: There is a unique irreducible representation: It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f>
                          <m:fPr>
                            <m:ctrlPr>
                              <a:rPr lang="en-US" sz="28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24</m:t>
                            </m:r>
                          </m:num>
                          <m:den>
                            <m:r>
                              <a:rPr lang="en-US" sz="28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800" dirty="0" smtClean="0">
                    <a:solidFill>
                      <a:srgbClr val="0033CC"/>
                    </a:solidFill>
                  </a:rPr>
                  <a:t> dimensional. 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" y="5698693"/>
                <a:ext cx="8371184" cy="1112612"/>
              </a:xfrm>
              <a:prstGeom prst="rect">
                <a:avLst/>
              </a:prstGeom>
              <a:blipFill>
                <a:blip r:embed="rId4"/>
                <a:stretch>
                  <a:fillRect l="-1529" t="-5495" r="-1821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49377" y="2504496"/>
                <a:ext cx="8271387" cy="654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=∫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(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p>
                      </m:sSup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  <m:r>
                        <a:rPr 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377" y="2504496"/>
                <a:ext cx="8271387" cy="6544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816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6178"/>
            <a:ext cx="8229600" cy="1143000"/>
          </a:xfrm>
        </p:spPr>
        <p:txBody>
          <a:bodyPr/>
          <a:lstStyle/>
          <a:p>
            <a:r>
              <a:rPr lang="en-US" dirty="0" smtClean="0"/>
              <a:t>FLM Construction – 2/3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47700" y="1261912"/>
                <a:ext cx="74295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Now ``</a:t>
                </a:r>
                <a:r>
                  <a:rPr lang="en-US" sz="3200" dirty="0" err="1" smtClean="0">
                    <a:solidFill>
                      <a:srgbClr val="FF0000"/>
                    </a:solidFill>
                  </a:rPr>
                  <a:t>orbifold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’’  by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acc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→−</m:t>
                    </m:r>
                    <m:acc>
                      <m:accPr>
                        <m:chr m:val="⃗"/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acc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for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acc>
                    <m:r>
                      <a:rPr lang="en-US" sz="3200" b="0" i="1" dirty="0" smtClean="0">
                        <a:solidFill>
                          <a:srgbClr val="FF0000"/>
                        </a:solidFill>
                        <a:latin typeface="Cambria Math" charset="0"/>
                      </a:rPr>
                      <m:t>∈</m:t>
                    </m:r>
                    <m:sSup>
                      <m:sSupPr>
                        <m:ctrlPr>
                          <a:rPr lang="en-US" sz="3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dirty="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ℝ</m:t>
                        </m:r>
                      </m:e>
                      <m:sup>
                        <m:r>
                          <a:rPr lang="en-US" sz="3200" b="0" i="1" dirty="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24</m:t>
                        </m:r>
                      </m:sup>
                    </m:sSup>
                    <m:r>
                      <a:rPr lang="en-US" sz="3200" b="0" i="1" dirty="0" smtClean="0">
                        <a:solidFill>
                          <a:srgbClr val="FF0000"/>
                        </a:solidFill>
                        <a:latin typeface="Cambria Math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3200" b="0" i="0" dirty="0" smtClean="0">
                        <a:solidFill>
                          <a:srgbClr val="FF0000"/>
                        </a:solidFill>
                        <a:latin typeface="Cambria Math" charset="0"/>
                      </a:rPr>
                      <m:t>Λ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" y="1261912"/>
                <a:ext cx="7429500" cy="584775"/>
              </a:xfrm>
              <a:prstGeom prst="rect">
                <a:avLst/>
              </a:prstGeom>
              <a:blipFill>
                <a:blip r:embed="rId3"/>
                <a:stretch>
                  <a:fillRect l="-2051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1032435" y="2004708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‘’</a:t>
            </a:r>
            <a:r>
              <a:rPr lang="en-US" sz="3600" dirty="0" err="1" smtClean="0">
                <a:solidFill>
                  <a:srgbClr val="00B050"/>
                </a:solidFill>
              </a:rPr>
              <a:t>Orbifold</a:t>
            </a:r>
            <a:r>
              <a:rPr lang="en-US" sz="3600" dirty="0" smtClean="0">
                <a:solidFill>
                  <a:srgbClr val="00B050"/>
                </a:solidFill>
              </a:rPr>
              <a:t> by a symmetry G of a CFT’’:  </a:t>
            </a:r>
          </a:p>
          <a:p>
            <a:r>
              <a:rPr lang="en-US" sz="3600" dirty="0">
                <a:solidFill>
                  <a:srgbClr val="00B050"/>
                </a:solidFill>
              </a:rPr>
              <a:t> </a:t>
            </a:r>
            <a:r>
              <a:rPr lang="en-US" sz="3600" dirty="0" smtClean="0">
                <a:solidFill>
                  <a:srgbClr val="00B050"/>
                </a:solidFill>
              </a:rPr>
              <a:t>              Gauge the symmetry</a:t>
            </a:r>
            <a:endParaRPr lang="en-US" sz="36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57200" y="3765377"/>
                <a:ext cx="7239000" cy="1011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7030A0"/>
                    </a:solidFill>
                  </a:rPr>
                  <a:t>Symmetric twist fields: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</m:oMath>
                </a14:m>
                <a:r>
                  <a:rPr lang="en-US" sz="2400" dirty="0" smtClean="0">
                    <a:solidFill>
                      <a:srgbClr val="7030A0"/>
                    </a:solidFill>
                  </a:rPr>
                  <a:t>-dimensional space: </a:t>
                </a:r>
              </a:p>
              <a:p>
                <a:r>
                  <a:rPr lang="en-US" sz="2400" dirty="0" smtClean="0">
                    <a:solidFill>
                      <a:srgbClr val="7030A0"/>
                    </a:solidFill>
                  </a:rPr>
                  <a:t>Basis: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rgbClr val="7030A0"/>
                    </a:solidFill>
                  </a:rPr>
                  <a:t> where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rgbClr val="7030A0"/>
                    </a:solidFill>
                  </a:rPr>
                  <a:t> are the ``TRIM’’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 smtClean="0">
                    <a:solidFill>
                      <a:srgbClr val="7030A0"/>
                    </a:solidFill>
                  </a:rPr>
                  <a:t> </a:t>
                </a:r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765377"/>
                <a:ext cx="7239000" cy="1011687"/>
              </a:xfrm>
              <a:prstGeom prst="rect">
                <a:avLst/>
              </a:prstGeom>
              <a:blipFill>
                <a:blip r:embed="rId4"/>
                <a:stretch>
                  <a:fillRect l="-1263" t="-4819" b="-4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876300" y="5650431"/>
            <a:ext cx="739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Chiral twist fields span a ``square-root’’ of this representation: Very subtle quantum fields. </a:t>
            </a:r>
            <a:endParaRPr lang="en-US" sz="2800" dirty="0">
              <a:solidFill>
                <a:srgbClr val="0033CC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172200" y="3515843"/>
            <a:ext cx="2846487" cy="1849657"/>
            <a:chOff x="6003836" y="3742017"/>
            <a:chExt cx="2846487" cy="18496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6003836" y="4822233"/>
                  <a:ext cx="1143000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dirty="0" smtClean="0"/>
                    <a:t> </a:t>
                  </a:r>
                  <a14:m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a14:m>
                  <a:endParaRPr lang="en-US" sz="44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03836" y="4822233"/>
                  <a:ext cx="1143000" cy="76944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Oval 17"/>
            <p:cNvSpPr/>
            <p:nvPr/>
          </p:nvSpPr>
          <p:spPr>
            <a:xfrm>
              <a:off x="8311734" y="4134859"/>
              <a:ext cx="67853" cy="82703"/>
            </a:xfrm>
            <a:prstGeom prst="ellipse">
              <a:avLst/>
            </a:prstGeom>
            <a:solidFill>
              <a:srgbClr val="16355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5-Point Star 18"/>
            <p:cNvSpPr/>
            <p:nvPr/>
          </p:nvSpPr>
          <p:spPr>
            <a:xfrm>
              <a:off x="7667133" y="4465670"/>
              <a:ext cx="135705" cy="124054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7022532" y="5003238"/>
              <a:ext cx="67853" cy="82703"/>
            </a:xfrm>
            <a:prstGeom prst="ellipse">
              <a:avLst/>
            </a:prstGeom>
            <a:solidFill>
              <a:srgbClr val="16355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8341428" y="3742017"/>
                  <a:ext cx="508895" cy="4175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oMath>
                    </m:oMathPara>
                  </a14:m>
                  <a:endParaRPr lang="en-US" sz="4400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41428" y="3742017"/>
                  <a:ext cx="508895" cy="417552"/>
                </a:xfrm>
                <a:prstGeom prst="rect">
                  <a:avLst/>
                </a:prstGeom>
                <a:blipFill>
                  <a:blip r:embed="rId6"/>
                  <a:stretch>
                    <a:fillRect b="-382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Freeform 21"/>
            <p:cNvSpPr/>
            <p:nvPr/>
          </p:nvSpPr>
          <p:spPr>
            <a:xfrm>
              <a:off x="6801464" y="3866742"/>
              <a:ext cx="1580311" cy="1179181"/>
            </a:xfrm>
            <a:custGeom>
              <a:avLst/>
              <a:gdLst>
                <a:gd name="connsiteX0" fmla="*/ 3549445 w 3549445"/>
                <a:gd name="connsiteY0" fmla="*/ 550606 h 2172929"/>
                <a:gd name="connsiteX1" fmla="*/ 3510116 w 3549445"/>
                <a:gd name="connsiteY1" fmla="*/ 501445 h 2172929"/>
                <a:gd name="connsiteX2" fmla="*/ 3480619 w 3549445"/>
                <a:gd name="connsiteY2" fmla="*/ 471948 h 2172929"/>
                <a:gd name="connsiteX3" fmla="*/ 3460955 w 3549445"/>
                <a:gd name="connsiteY3" fmla="*/ 432619 h 2172929"/>
                <a:gd name="connsiteX4" fmla="*/ 3421626 w 3549445"/>
                <a:gd name="connsiteY4" fmla="*/ 412955 h 2172929"/>
                <a:gd name="connsiteX5" fmla="*/ 3392129 w 3549445"/>
                <a:gd name="connsiteY5" fmla="*/ 393290 h 2172929"/>
                <a:gd name="connsiteX6" fmla="*/ 3313471 w 3549445"/>
                <a:gd name="connsiteY6" fmla="*/ 324465 h 2172929"/>
                <a:gd name="connsiteX7" fmla="*/ 3234813 w 3549445"/>
                <a:gd name="connsiteY7" fmla="*/ 275303 h 2172929"/>
                <a:gd name="connsiteX8" fmla="*/ 3156155 w 3549445"/>
                <a:gd name="connsiteY8" fmla="*/ 206477 h 2172929"/>
                <a:gd name="connsiteX9" fmla="*/ 3126658 w 3549445"/>
                <a:gd name="connsiteY9" fmla="*/ 186813 h 2172929"/>
                <a:gd name="connsiteX10" fmla="*/ 3067664 w 3549445"/>
                <a:gd name="connsiteY10" fmla="*/ 137652 h 2172929"/>
                <a:gd name="connsiteX11" fmla="*/ 2920181 w 3549445"/>
                <a:gd name="connsiteY11" fmla="*/ 9832 h 2172929"/>
                <a:gd name="connsiteX12" fmla="*/ 2890684 w 3549445"/>
                <a:gd name="connsiteY12" fmla="*/ 0 h 2172929"/>
                <a:gd name="connsiteX13" fmla="*/ 2831690 w 3549445"/>
                <a:gd name="connsiteY13" fmla="*/ 29497 h 2172929"/>
                <a:gd name="connsiteX14" fmla="*/ 2762864 w 3549445"/>
                <a:gd name="connsiteY14" fmla="*/ 147484 h 2172929"/>
                <a:gd name="connsiteX15" fmla="*/ 2713703 w 3549445"/>
                <a:gd name="connsiteY15" fmla="*/ 206477 h 2172929"/>
                <a:gd name="connsiteX16" fmla="*/ 2684206 w 3549445"/>
                <a:gd name="connsiteY16" fmla="*/ 275303 h 2172929"/>
                <a:gd name="connsiteX17" fmla="*/ 2664542 w 3549445"/>
                <a:gd name="connsiteY17" fmla="*/ 314632 h 2172929"/>
                <a:gd name="connsiteX18" fmla="*/ 2635045 w 3549445"/>
                <a:gd name="connsiteY18" fmla="*/ 324465 h 2172929"/>
                <a:gd name="connsiteX19" fmla="*/ 2605548 w 3549445"/>
                <a:gd name="connsiteY19" fmla="*/ 344129 h 2172929"/>
                <a:gd name="connsiteX20" fmla="*/ 2507226 w 3549445"/>
                <a:gd name="connsiteY20" fmla="*/ 373626 h 2172929"/>
                <a:gd name="connsiteX21" fmla="*/ 2448232 w 3549445"/>
                <a:gd name="connsiteY21" fmla="*/ 393290 h 2172929"/>
                <a:gd name="connsiteX22" fmla="*/ 2389239 w 3549445"/>
                <a:gd name="connsiteY22" fmla="*/ 403123 h 2172929"/>
                <a:gd name="connsiteX23" fmla="*/ 2340077 w 3549445"/>
                <a:gd name="connsiteY23" fmla="*/ 412955 h 2172929"/>
                <a:gd name="connsiteX24" fmla="*/ 2310581 w 3549445"/>
                <a:gd name="connsiteY24" fmla="*/ 432619 h 2172929"/>
                <a:gd name="connsiteX25" fmla="*/ 2182761 w 3549445"/>
                <a:gd name="connsiteY25" fmla="*/ 403123 h 2172929"/>
                <a:gd name="connsiteX26" fmla="*/ 2094271 w 3549445"/>
                <a:gd name="connsiteY26" fmla="*/ 344129 h 2172929"/>
                <a:gd name="connsiteX27" fmla="*/ 1927123 w 3549445"/>
                <a:gd name="connsiteY27" fmla="*/ 196645 h 2172929"/>
                <a:gd name="connsiteX28" fmla="*/ 1887794 w 3549445"/>
                <a:gd name="connsiteY28" fmla="*/ 186813 h 2172929"/>
                <a:gd name="connsiteX29" fmla="*/ 1799303 w 3549445"/>
                <a:gd name="connsiteY29" fmla="*/ 117987 h 2172929"/>
                <a:gd name="connsiteX30" fmla="*/ 1730477 w 3549445"/>
                <a:gd name="connsiteY30" fmla="*/ 78658 h 2172929"/>
                <a:gd name="connsiteX31" fmla="*/ 1553497 w 3549445"/>
                <a:gd name="connsiteY31" fmla="*/ 88490 h 2172929"/>
                <a:gd name="connsiteX32" fmla="*/ 1445342 w 3549445"/>
                <a:gd name="connsiteY32" fmla="*/ 127819 h 2172929"/>
                <a:gd name="connsiteX33" fmla="*/ 1406013 w 3549445"/>
                <a:gd name="connsiteY33" fmla="*/ 137652 h 2172929"/>
                <a:gd name="connsiteX34" fmla="*/ 1376516 w 3549445"/>
                <a:gd name="connsiteY34" fmla="*/ 147484 h 2172929"/>
                <a:gd name="connsiteX35" fmla="*/ 1327355 w 3549445"/>
                <a:gd name="connsiteY35" fmla="*/ 186813 h 2172929"/>
                <a:gd name="connsiteX36" fmla="*/ 1307690 w 3549445"/>
                <a:gd name="connsiteY36" fmla="*/ 216310 h 2172929"/>
                <a:gd name="connsiteX37" fmla="*/ 1268361 w 3549445"/>
                <a:gd name="connsiteY37" fmla="*/ 245806 h 2172929"/>
                <a:gd name="connsiteX38" fmla="*/ 1219200 w 3549445"/>
                <a:gd name="connsiteY38" fmla="*/ 334297 h 2172929"/>
                <a:gd name="connsiteX39" fmla="*/ 1199535 w 3549445"/>
                <a:gd name="connsiteY39" fmla="*/ 363794 h 2172929"/>
                <a:gd name="connsiteX40" fmla="*/ 1189703 w 3549445"/>
                <a:gd name="connsiteY40" fmla="*/ 393290 h 2172929"/>
                <a:gd name="connsiteX41" fmla="*/ 1170039 w 3549445"/>
                <a:gd name="connsiteY41" fmla="*/ 422787 h 2172929"/>
                <a:gd name="connsiteX42" fmla="*/ 1140542 w 3549445"/>
                <a:gd name="connsiteY42" fmla="*/ 471948 h 2172929"/>
                <a:gd name="connsiteX43" fmla="*/ 1111045 w 3549445"/>
                <a:gd name="connsiteY43" fmla="*/ 580103 h 2172929"/>
                <a:gd name="connsiteX44" fmla="*/ 1081548 w 3549445"/>
                <a:gd name="connsiteY44" fmla="*/ 717755 h 2172929"/>
                <a:gd name="connsiteX45" fmla="*/ 1052052 w 3549445"/>
                <a:gd name="connsiteY45" fmla="*/ 776748 h 2172929"/>
                <a:gd name="connsiteX46" fmla="*/ 1042219 w 3549445"/>
                <a:gd name="connsiteY46" fmla="*/ 806245 h 2172929"/>
                <a:gd name="connsiteX47" fmla="*/ 983226 w 3549445"/>
                <a:gd name="connsiteY47" fmla="*/ 963561 h 2172929"/>
                <a:gd name="connsiteX48" fmla="*/ 953729 w 3549445"/>
                <a:gd name="connsiteY48" fmla="*/ 1061884 h 2172929"/>
                <a:gd name="connsiteX49" fmla="*/ 943897 w 3549445"/>
                <a:gd name="connsiteY49" fmla="*/ 1101213 h 2172929"/>
                <a:gd name="connsiteX50" fmla="*/ 924232 w 3549445"/>
                <a:gd name="connsiteY50" fmla="*/ 1140542 h 2172929"/>
                <a:gd name="connsiteX51" fmla="*/ 914400 w 3549445"/>
                <a:gd name="connsiteY51" fmla="*/ 1170039 h 2172929"/>
                <a:gd name="connsiteX52" fmla="*/ 875071 w 3549445"/>
                <a:gd name="connsiteY52" fmla="*/ 1189703 h 2172929"/>
                <a:gd name="connsiteX53" fmla="*/ 865239 w 3549445"/>
                <a:gd name="connsiteY53" fmla="*/ 1219200 h 2172929"/>
                <a:gd name="connsiteX54" fmla="*/ 835742 w 3549445"/>
                <a:gd name="connsiteY54" fmla="*/ 1229032 h 2172929"/>
                <a:gd name="connsiteX55" fmla="*/ 757084 w 3549445"/>
                <a:gd name="connsiteY55" fmla="*/ 1258529 h 2172929"/>
                <a:gd name="connsiteX56" fmla="*/ 452284 w 3549445"/>
                <a:gd name="connsiteY56" fmla="*/ 1248697 h 2172929"/>
                <a:gd name="connsiteX57" fmla="*/ 363794 w 3549445"/>
                <a:gd name="connsiteY57" fmla="*/ 1219200 h 2172929"/>
                <a:gd name="connsiteX58" fmla="*/ 304800 w 3549445"/>
                <a:gd name="connsiteY58" fmla="*/ 1209368 h 2172929"/>
                <a:gd name="connsiteX59" fmla="*/ 245806 w 3549445"/>
                <a:gd name="connsiteY59" fmla="*/ 1179871 h 2172929"/>
                <a:gd name="connsiteX60" fmla="*/ 117987 w 3549445"/>
                <a:gd name="connsiteY60" fmla="*/ 1160206 h 2172929"/>
                <a:gd name="connsiteX61" fmla="*/ 88490 w 3549445"/>
                <a:gd name="connsiteY61" fmla="*/ 1170039 h 2172929"/>
                <a:gd name="connsiteX62" fmla="*/ 68826 w 3549445"/>
                <a:gd name="connsiteY62" fmla="*/ 1209368 h 2172929"/>
                <a:gd name="connsiteX63" fmla="*/ 49161 w 3549445"/>
                <a:gd name="connsiteY63" fmla="*/ 1268361 h 2172929"/>
                <a:gd name="connsiteX64" fmla="*/ 39329 w 3549445"/>
                <a:gd name="connsiteY64" fmla="*/ 1297858 h 2172929"/>
                <a:gd name="connsiteX65" fmla="*/ 19664 w 3549445"/>
                <a:gd name="connsiteY65" fmla="*/ 1327355 h 2172929"/>
                <a:gd name="connsiteX66" fmla="*/ 9832 w 3549445"/>
                <a:gd name="connsiteY66" fmla="*/ 1376516 h 2172929"/>
                <a:gd name="connsiteX67" fmla="*/ 0 w 3549445"/>
                <a:gd name="connsiteY67" fmla="*/ 1415845 h 2172929"/>
                <a:gd name="connsiteX68" fmla="*/ 9832 w 3549445"/>
                <a:gd name="connsiteY68" fmla="*/ 1661652 h 2172929"/>
                <a:gd name="connsiteX69" fmla="*/ 29497 w 3549445"/>
                <a:gd name="connsiteY69" fmla="*/ 1720645 h 2172929"/>
                <a:gd name="connsiteX70" fmla="*/ 39329 w 3549445"/>
                <a:gd name="connsiteY70" fmla="*/ 1750142 h 2172929"/>
                <a:gd name="connsiteX71" fmla="*/ 68826 w 3549445"/>
                <a:gd name="connsiteY71" fmla="*/ 1799303 h 2172929"/>
                <a:gd name="connsiteX72" fmla="*/ 88490 w 3549445"/>
                <a:gd name="connsiteY72" fmla="*/ 1858297 h 2172929"/>
                <a:gd name="connsiteX73" fmla="*/ 147484 w 3549445"/>
                <a:gd name="connsiteY73" fmla="*/ 1897626 h 2172929"/>
                <a:gd name="connsiteX74" fmla="*/ 235974 w 3549445"/>
                <a:gd name="connsiteY74" fmla="*/ 1927123 h 2172929"/>
                <a:gd name="connsiteX75" fmla="*/ 265471 w 3549445"/>
                <a:gd name="connsiteY75" fmla="*/ 1936955 h 2172929"/>
                <a:gd name="connsiteX76" fmla="*/ 294968 w 3549445"/>
                <a:gd name="connsiteY76" fmla="*/ 1956619 h 2172929"/>
                <a:gd name="connsiteX77" fmla="*/ 324464 w 3549445"/>
                <a:gd name="connsiteY77" fmla="*/ 1986116 h 2172929"/>
                <a:gd name="connsiteX78" fmla="*/ 363794 w 3549445"/>
                <a:gd name="connsiteY78" fmla="*/ 1995948 h 2172929"/>
                <a:gd name="connsiteX79" fmla="*/ 393290 w 3549445"/>
                <a:gd name="connsiteY79" fmla="*/ 2015613 h 2172929"/>
                <a:gd name="connsiteX80" fmla="*/ 452284 w 3549445"/>
                <a:gd name="connsiteY80" fmla="*/ 2035277 h 2172929"/>
                <a:gd name="connsiteX81" fmla="*/ 481781 w 3549445"/>
                <a:gd name="connsiteY81" fmla="*/ 2045110 h 2172929"/>
                <a:gd name="connsiteX82" fmla="*/ 521110 w 3549445"/>
                <a:gd name="connsiteY82" fmla="*/ 2064774 h 2172929"/>
                <a:gd name="connsiteX83" fmla="*/ 540774 w 3549445"/>
                <a:gd name="connsiteY83" fmla="*/ 2094271 h 2172929"/>
                <a:gd name="connsiteX84" fmla="*/ 570271 w 3549445"/>
                <a:gd name="connsiteY84" fmla="*/ 2104103 h 2172929"/>
                <a:gd name="connsiteX85" fmla="*/ 609600 w 3549445"/>
                <a:gd name="connsiteY85" fmla="*/ 2172929 h 217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3549445" h="2172929">
                  <a:moveTo>
                    <a:pt x="3549445" y="550606"/>
                  </a:moveTo>
                  <a:cubicBezTo>
                    <a:pt x="3536335" y="534219"/>
                    <a:pt x="3523935" y="517238"/>
                    <a:pt x="3510116" y="501445"/>
                  </a:cubicBezTo>
                  <a:cubicBezTo>
                    <a:pt x="3500959" y="490980"/>
                    <a:pt x="3488701" y="483263"/>
                    <a:pt x="3480619" y="471948"/>
                  </a:cubicBezTo>
                  <a:cubicBezTo>
                    <a:pt x="3472100" y="460021"/>
                    <a:pt x="3471319" y="442983"/>
                    <a:pt x="3460955" y="432619"/>
                  </a:cubicBezTo>
                  <a:cubicBezTo>
                    <a:pt x="3450591" y="422255"/>
                    <a:pt x="3434352" y="420227"/>
                    <a:pt x="3421626" y="412955"/>
                  </a:cubicBezTo>
                  <a:cubicBezTo>
                    <a:pt x="3411366" y="407092"/>
                    <a:pt x="3401101" y="400980"/>
                    <a:pt x="3392129" y="393290"/>
                  </a:cubicBezTo>
                  <a:cubicBezTo>
                    <a:pt x="3329829" y="339890"/>
                    <a:pt x="3377694" y="367280"/>
                    <a:pt x="3313471" y="324465"/>
                  </a:cubicBezTo>
                  <a:cubicBezTo>
                    <a:pt x="3287745" y="307314"/>
                    <a:pt x="3259548" y="293855"/>
                    <a:pt x="3234813" y="275303"/>
                  </a:cubicBezTo>
                  <a:cubicBezTo>
                    <a:pt x="3206942" y="254399"/>
                    <a:pt x="3183119" y="228539"/>
                    <a:pt x="3156155" y="206477"/>
                  </a:cubicBezTo>
                  <a:cubicBezTo>
                    <a:pt x="3147009" y="198994"/>
                    <a:pt x="3135986" y="194068"/>
                    <a:pt x="3126658" y="186813"/>
                  </a:cubicBezTo>
                  <a:cubicBezTo>
                    <a:pt x="3106452" y="171098"/>
                    <a:pt x="3086422" y="155070"/>
                    <a:pt x="3067664" y="137652"/>
                  </a:cubicBezTo>
                  <a:cubicBezTo>
                    <a:pt x="2992928" y="68255"/>
                    <a:pt x="3001039" y="58347"/>
                    <a:pt x="2920181" y="9832"/>
                  </a:cubicBezTo>
                  <a:cubicBezTo>
                    <a:pt x="2911294" y="4500"/>
                    <a:pt x="2900516" y="3277"/>
                    <a:pt x="2890684" y="0"/>
                  </a:cubicBezTo>
                  <a:cubicBezTo>
                    <a:pt x="2866693" y="7997"/>
                    <a:pt x="2850751" y="10436"/>
                    <a:pt x="2831690" y="29497"/>
                  </a:cubicBezTo>
                  <a:cubicBezTo>
                    <a:pt x="2791994" y="69194"/>
                    <a:pt x="2796307" y="95463"/>
                    <a:pt x="2762864" y="147484"/>
                  </a:cubicBezTo>
                  <a:cubicBezTo>
                    <a:pt x="2749022" y="169016"/>
                    <a:pt x="2727118" y="184677"/>
                    <a:pt x="2713703" y="206477"/>
                  </a:cubicBezTo>
                  <a:cubicBezTo>
                    <a:pt x="2700621" y="227735"/>
                    <a:pt x="2694535" y="252580"/>
                    <a:pt x="2684206" y="275303"/>
                  </a:cubicBezTo>
                  <a:cubicBezTo>
                    <a:pt x="2678141" y="288646"/>
                    <a:pt x="2674906" y="304268"/>
                    <a:pt x="2664542" y="314632"/>
                  </a:cubicBezTo>
                  <a:cubicBezTo>
                    <a:pt x="2657213" y="321961"/>
                    <a:pt x="2644315" y="319830"/>
                    <a:pt x="2635045" y="324465"/>
                  </a:cubicBezTo>
                  <a:cubicBezTo>
                    <a:pt x="2624476" y="329750"/>
                    <a:pt x="2616346" y="339330"/>
                    <a:pt x="2605548" y="344129"/>
                  </a:cubicBezTo>
                  <a:cubicBezTo>
                    <a:pt x="2557411" y="365523"/>
                    <a:pt x="2551230" y="360425"/>
                    <a:pt x="2507226" y="373626"/>
                  </a:cubicBezTo>
                  <a:cubicBezTo>
                    <a:pt x="2487372" y="379582"/>
                    <a:pt x="2468341" y="388263"/>
                    <a:pt x="2448232" y="393290"/>
                  </a:cubicBezTo>
                  <a:cubicBezTo>
                    <a:pt x="2428892" y="398125"/>
                    <a:pt x="2408853" y="399557"/>
                    <a:pt x="2389239" y="403123"/>
                  </a:cubicBezTo>
                  <a:cubicBezTo>
                    <a:pt x="2372797" y="406113"/>
                    <a:pt x="2356464" y="409678"/>
                    <a:pt x="2340077" y="412955"/>
                  </a:cubicBezTo>
                  <a:cubicBezTo>
                    <a:pt x="2330245" y="419510"/>
                    <a:pt x="2322398" y="432619"/>
                    <a:pt x="2310581" y="432619"/>
                  </a:cubicBezTo>
                  <a:cubicBezTo>
                    <a:pt x="2267187" y="432619"/>
                    <a:pt x="2223782" y="416796"/>
                    <a:pt x="2182761" y="403123"/>
                  </a:cubicBezTo>
                  <a:cubicBezTo>
                    <a:pt x="2153264" y="383458"/>
                    <a:pt x="2119338" y="369196"/>
                    <a:pt x="2094271" y="344129"/>
                  </a:cubicBezTo>
                  <a:cubicBezTo>
                    <a:pt x="2042334" y="292192"/>
                    <a:pt x="1994732" y="230449"/>
                    <a:pt x="1927123" y="196645"/>
                  </a:cubicBezTo>
                  <a:cubicBezTo>
                    <a:pt x="1915037" y="190602"/>
                    <a:pt x="1900904" y="190090"/>
                    <a:pt x="1887794" y="186813"/>
                  </a:cubicBezTo>
                  <a:cubicBezTo>
                    <a:pt x="1821577" y="98525"/>
                    <a:pt x="1904521" y="196901"/>
                    <a:pt x="1799303" y="117987"/>
                  </a:cubicBezTo>
                  <a:cubicBezTo>
                    <a:pt x="1730913" y="66694"/>
                    <a:pt x="1847027" y="101967"/>
                    <a:pt x="1730477" y="78658"/>
                  </a:cubicBezTo>
                  <a:cubicBezTo>
                    <a:pt x="1671484" y="81935"/>
                    <a:pt x="1612125" y="81161"/>
                    <a:pt x="1553497" y="88490"/>
                  </a:cubicBezTo>
                  <a:cubicBezTo>
                    <a:pt x="1527793" y="91703"/>
                    <a:pt x="1471147" y="119217"/>
                    <a:pt x="1445342" y="127819"/>
                  </a:cubicBezTo>
                  <a:cubicBezTo>
                    <a:pt x="1432522" y="132092"/>
                    <a:pt x="1419006" y="133940"/>
                    <a:pt x="1406013" y="137652"/>
                  </a:cubicBezTo>
                  <a:cubicBezTo>
                    <a:pt x="1396048" y="140499"/>
                    <a:pt x="1386348" y="144207"/>
                    <a:pt x="1376516" y="147484"/>
                  </a:cubicBezTo>
                  <a:cubicBezTo>
                    <a:pt x="1320164" y="232015"/>
                    <a:pt x="1395198" y="132539"/>
                    <a:pt x="1327355" y="186813"/>
                  </a:cubicBezTo>
                  <a:cubicBezTo>
                    <a:pt x="1318127" y="194195"/>
                    <a:pt x="1316046" y="207954"/>
                    <a:pt x="1307690" y="216310"/>
                  </a:cubicBezTo>
                  <a:cubicBezTo>
                    <a:pt x="1296103" y="227897"/>
                    <a:pt x="1281471" y="235974"/>
                    <a:pt x="1268361" y="245806"/>
                  </a:cubicBezTo>
                  <a:cubicBezTo>
                    <a:pt x="1251056" y="297724"/>
                    <a:pt x="1264278" y="266681"/>
                    <a:pt x="1219200" y="334297"/>
                  </a:cubicBezTo>
                  <a:lnTo>
                    <a:pt x="1199535" y="363794"/>
                  </a:lnTo>
                  <a:cubicBezTo>
                    <a:pt x="1196258" y="373626"/>
                    <a:pt x="1194338" y="384020"/>
                    <a:pt x="1189703" y="393290"/>
                  </a:cubicBezTo>
                  <a:cubicBezTo>
                    <a:pt x="1184418" y="403859"/>
                    <a:pt x="1176302" y="412766"/>
                    <a:pt x="1170039" y="422787"/>
                  </a:cubicBezTo>
                  <a:cubicBezTo>
                    <a:pt x="1159911" y="438993"/>
                    <a:pt x="1150374" y="455561"/>
                    <a:pt x="1140542" y="471948"/>
                  </a:cubicBezTo>
                  <a:cubicBezTo>
                    <a:pt x="1135548" y="489427"/>
                    <a:pt x="1116252" y="554065"/>
                    <a:pt x="1111045" y="580103"/>
                  </a:cubicBezTo>
                  <a:cubicBezTo>
                    <a:pt x="1106263" y="604014"/>
                    <a:pt x="1098235" y="680208"/>
                    <a:pt x="1081548" y="717755"/>
                  </a:cubicBezTo>
                  <a:cubicBezTo>
                    <a:pt x="1072619" y="737845"/>
                    <a:pt x="1060981" y="756658"/>
                    <a:pt x="1052052" y="776748"/>
                  </a:cubicBezTo>
                  <a:cubicBezTo>
                    <a:pt x="1047843" y="786219"/>
                    <a:pt x="1046302" y="796719"/>
                    <a:pt x="1042219" y="806245"/>
                  </a:cubicBezTo>
                  <a:cubicBezTo>
                    <a:pt x="1010899" y="879324"/>
                    <a:pt x="1007720" y="841087"/>
                    <a:pt x="983226" y="963561"/>
                  </a:cubicBezTo>
                  <a:cubicBezTo>
                    <a:pt x="963809" y="1060652"/>
                    <a:pt x="986069" y="964867"/>
                    <a:pt x="953729" y="1061884"/>
                  </a:cubicBezTo>
                  <a:cubicBezTo>
                    <a:pt x="949456" y="1074704"/>
                    <a:pt x="948642" y="1088560"/>
                    <a:pt x="943897" y="1101213"/>
                  </a:cubicBezTo>
                  <a:cubicBezTo>
                    <a:pt x="938751" y="1114937"/>
                    <a:pt x="930006" y="1127070"/>
                    <a:pt x="924232" y="1140542"/>
                  </a:cubicBezTo>
                  <a:cubicBezTo>
                    <a:pt x="920149" y="1150068"/>
                    <a:pt x="921729" y="1162710"/>
                    <a:pt x="914400" y="1170039"/>
                  </a:cubicBezTo>
                  <a:cubicBezTo>
                    <a:pt x="904036" y="1180403"/>
                    <a:pt x="888181" y="1183148"/>
                    <a:pt x="875071" y="1189703"/>
                  </a:cubicBezTo>
                  <a:cubicBezTo>
                    <a:pt x="871794" y="1199535"/>
                    <a:pt x="872568" y="1211871"/>
                    <a:pt x="865239" y="1219200"/>
                  </a:cubicBezTo>
                  <a:cubicBezTo>
                    <a:pt x="857910" y="1226529"/>
                    <a:pt x="845012" y="1224397"/>
                    <a:pt x="835742" y="1229032"/>
                  </a:cubicBezTo>
                  <a:cubicBezTo>
                    <a:pt x="768227" y="1262790"/>
                    <a:pt x="851933" y="1239560"/>
                    <a:pt x="757084" y="1258529"/>
                  </a:cubicBezTo>
                  <a:cubicBezTo>
                    <a:pt x="655484" y="1255252"/>
                    <a:pt x="553432" y="1258812"/>
                    <a:pt x="452284" y="1248697"/>
                  </a:cubicBezTo>
                  <a:cubicBezTo>
                    <a:pt x="421346" y="1245603"/>
                    <a:pt x="393836" y="1227211"/>
                    <a:pt x="363794" y="1219200"/>
                  </a:cubicBezTo>
                  <a:cubicBezTo>
                    <a:pt x="344531" y="1214063"/>
                    <a:pt x="324465" y="1212645"/>
                    <a:pt x="304800" y="1209368"/>
                  </a:cubicBezTo>
                  <a:cubicBezTo>
                    <a:pt x="285135" y="1199536"/>
                    <a:pt x="266468" y="1187384"/>
                    <a:pt x="245806" y="1179871"/>
                  </a:cubicBezTo>
                  <a:cubicBezTo>
                    <a:pt x="222215" y="1171293"/>
                    <a:pt x="131829" y="1161936"/>
                    <a:pt x="117987" y="1160206"/>
                  </a:cubicBezTo>
                  <a:cubicBezTo>
                    <a:pt x="108155" y="1163484"/>
                    <a:pt x="95819" y="1162710"/>
                    <a:pt x="88490" y="1170039"/>
                  </a:cubicBezTo>
                  <a:cubicBezTo>
                    <a:pt x="78126" y="1180403"/>
                    <a:pt x="74269" y="1195759"/>
                    <a:pt x="68826" y="1209368"/>
                  </a:cubicBezTo>
                  <a:cubicBezTo>
                    <a:pt x="61128" y="1228614"/>
                    <a:pt x="55716" y="1248697"/>
                    <a:pt x="49161" y="1268361"/>
                  </a:cubicBezTo>
                  <a:cubicBezTo>
                    <a:pt x="45884" y="1278193"/>
                    <a:pt x="45078" y="1289235"/>
                    <a:pt x="39329" y="1297858"/>
                  </a:cubicBezTo>
                  <a:lnTo>
                    <a:pt x="19664" y="1327355"/>
                  </a:lnTo>
                  <a:cubicBezTo>
                    <a:pt x="16387" y="1343742"/>
                    <a:pt x="13457" y="1360202"/>
                    <a:pt x="9832" y="1376516"/>
                  </a:cubicBezTo>
                  <a:cubicBezTo>
                    <a:pt x="6901" y="1389707"/>
                    <a:pt x="0" y="1402332"/>
                    <a:pt x="0" y="1415845"/>
                  </a:cubicBezTo>
                  <a:cubicBezTo>
                    <a:pt x="0" y="1497846"/>
                    <a:pt x="1933" y="1580032"/>
                    <a:pt x="9832" y="1661652"/>
                  </a:cubicBezTo>
                  <a:cubicBezTo>
                    <a:pt x="11829" y="1682284"/>
                    <a:pt x="22942" y="1700981"/>
                    <a:pt x="29497" y="1720645"/>
                  </a:cubicBezTo>
                  <a:cubicBezTo>
                    <a:pt x="32774" y="1730477"/>
                    <a:pt x="33997" y="1741255"/>
                    <a:pt x="39329" y="1750142"/>
                  </a:cubicBezTo>
                  <a:cubicBezTo>
                    <a:pt x="49161" y="1766529"/>
                    <a:pt x="60918" y="1781905"/>
                    <a:pt x="68826" y="1799303"/>
                  </a:cubicBezTo>
                  <a:cubicBezTo>
                    <a:pt x="77403" y="1818173"/>
                    <a:pt x="71243" y="1846799"/>
                    <a:pt x="88490" y="1858297"/>
                  </a:cubicBezTo>
                  <a:cubicBezTo>
                    <a:pt x="108155" y="1871407"/>
                    <a:pt x="125063" y="1890152"/>
                    <a:pt x="147484" y="1897626"/>
                  </a:cubicBezTo>
                  <a:lnTo>
                    <a:pt x="235974" y="1927123"/>
                  </a:lnTo>
                  <a:cubicBezTo>
                    <a:pt x="245806" y="1930400"/>
                    <a:pt x="256847" y="1931206"/>
                    <a:pt x="265471" y="1936955"/>
                  </a:cubicBezTo>
                  <a:cubicBezTo>
                    <a:pt x="275303" y="1943510"/>
                    <a:pt x="285890" y="1949054"/>
                    <a:pt x="294968" y="1956619"/>
                  </a:cubicBezTo>
                  <a:cubicBezTo>
                    <a:pt x="305650" y="1965521"/>
                    <a:pt x="312391" y="1979217"/>
                    <a:pt x="324464" y="1986116"/>
                  </a:cubicBezTo>
                  <a:cubicBezTo>
                    <a:pt x="336197" y="1992821"/>
                    <a:pt x="350684" y="1992671"/>
                    <a:pt x="363794" y="1995948"/>
                  </a:cubicBezTo>
                  <a:cubicBezTo>
                    <a:pt x="373626" y="2002503"/>
                    <a:pt x="382492" y="2010814"/>
                    <a:pt x="393290" y="2015613"/>
                  </a:cubicBezTo>
                  <a:cubicBezTo>
                    <a:pt x="412232" y="2024032"/>
                    <a:pt x="432619" y="2028722"/>
                    <a:pt x="452284" y="2035277"/>
                  </a:cubicBezTo>
                  <a:cubicBezTo>
                    <a:pt x="462116" y="2038554"/>
                    <a:pt x="472511" y="2040475"/>
                    <a:pt x="481781" y="2045110"/>
                  </a:cubicBezTo>
                  <a:lnTo>
                    <a:pt x="521110" y="2064774"/>
                  </a:lnTo>
                  <a:cubicBezTo>
                    <a:pt x="527665" y="2074606"/>
                    <a:pt x="531547" y="2086889"/>
                    <a:pt x="540774" y="2094271"/>
                  </a:cubicBezTo>
                  <a:cubicBezTo>
                    <a:pt x="548867" y="2100745"/>
                    <a:pt x="564247" y="2095669"/>
                    <a:pt x="570271" y="2104103"/>
                  </a:cubicBezTo>
                  <a:cubicBezTo>
                    <a:pt x="631331" y="2189588"/>
                    <a:pt x="557578" y="2146919"/>
                    <a:pt x="609600" y="2172929"/>
                  </a:cubicBezTo>
                </a:path>
              </a:pathLst>
            </a:cu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7531962" y="4207819"/>
                  <a:ext cx="1104900" cy="933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num>
                          <m:den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3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1962" y="4207819"/>
                  <a:ext cx="1104900" cy="933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398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6"/>
              <p:cNvSpPr>
                <a:spLocks noGrp="1"/>
              </p:cNvSpPr>
              <p:nvPr>
                <p:ph type="title"/>
              </p:nvPr>
            </p:nvSpPr>
            <p:spPr>
              <a:xfrm>
                <a:off x="412830" y="0"/>
                <a:ext cx="8229600" cy="11430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𝕄</m:t>
                    </m:r>
                  </m:oMath>
                </a14:m>
                <a:r>
                  <a:rPr lang="en-US" dirty="0" smtClean="0"/>
                  <a:t> As An </a:t>
                </a:r>
                <a:r>
                  <a:rPr lang="en-US" dirty="0" err="1" smtClean="0"/>
                  <a:t>Automorphism</a:t>
                </a:r>
                <a:r>
                  <a:rPr lang="en-US" dirty="0" smtClean="0"/>
                  <a:t> Group</a:t>
                </a:r>
                <a:endParaRPr lang="en-US" dirty="0"/>
              </a:p>
            </p:txBody>
          </p:sp>
        </mc:Choice>
        <mc:Fallback xmlns="">
          <p:sp>
            <p:nvSpPr>
              <p:cNvPr id="7" name="Title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12830" y="0"/>
                <a:ext cx="8229600" cy="1143000"/>
              </a:xfrm>
              <a:blipFill>
                <a:blip r:embed="rId2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377469" y="2448364"/>
                <a:ext cx="70104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0033CC"/>
                    </a:solidFill>
                  </a:rPr>
                  <a:t>Automorphisms of the OPE algebra of the quotient theory =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33CC"/>
                        </a:solidFill>
                        <a:latin typeface="Cambria Math" charset="0"/>
                      </a:rPr>
                      <m:t>𝕄</m:t>
                    </m:r>
                  </m:oMath>
                </a14:m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469" y="2448364"/>
                <a:ext cx="7010400" cy="1200329"/>
              </a:xfrm>
              <a:prstGeom prst="rect">
                <a:avLst/>
              </a:prstGeom>
              <a:blipFill>
                <a:blip r:embed="rId3"/>
                <a:stretch>
                  <a:fillRect l="-2609" t="-8122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442327" y="4038600"/>
                <a:ext cx="8945542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FF0000"/>
                    </a:solidFill>
                  </a:rPr>
                  <a:t>Magnetic 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translation group of  translations by TRIM +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𝐶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𝑜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   +  a ``quantum symmetry’’</a:t>
                </a:r>
              </a:p>
              <a:p>
                <a:r>
                  <a:rPr lang="en-US" sz="3600" dirty="0">
                    <a:solidFill>
                      <a:srgbClr val="FF0000"/>
                    </a:solidFill>
                  </a:rPr>
                  <a:t>e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xchanging 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twisted &amp; untwisted sectors  </a:t>
                </a:r>
              </a:p>
              <a:p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                generate the Monster.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327" y="4038600"/>
                <a:ext cx="8945542" cy="2308324"/>
              </a:xfrm>
              <a:prstGeom prst="rect">
                <a:avLst/>
              </a:prstGeom>
              <a:blipFill>
                <a:blip r:embed="rId4"/>
                <a:stretch>
                  <a:fillRect l="-2113" t="-4233" b="-89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304800" y="2571474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FLM &amp; </a:t>
            </a:r>
            <a:r>
              <a:rPr lang="en-US" sz="2800" dirty="0" err="1" smtClean="0"/>
              <a:t>Borcherds</a:t>
            </a:r>
            <a:r>
              <a:rPr lang="en-US" sz="2800" dirty="0" smtClean="0"/>
              <a:t>: 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066800" y="1178965"/>
            <a:ext cx="3277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OPE of conformal fields form a VOA: </a:t>
            </a:r>
            <a:endParaRPr lang="en-US" sz="28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018075" y="1287228"/>
                <a:ext cx="3124200" cy="727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℘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𝑝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⋅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𝑥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4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8075" y="1287228"/>
                <a:ext cx="3124200" cy="7278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389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135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Payoff: Conceptual Explanation of Modularity  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52400" y="1587224"/>
            <a:ext cx="1439248" cy="1230530"/>
            <a:chOff x="297219" y="1162023"/>
            <a:chExt cx="1659296" cy="1630278"/>
          </a:xfrm>
        </p:grpSpPr>
        <p:sp>
          <p:nvSpPr>
            <p:cNvPr id="14" name="Rectangle 13"/>
            <p:cNvSpPr/>
            <p:nvPr/>
          </p:nvSpPr>
          <p:spPr>
            <a:xfrm>
              <a:off x="813515" y="1162023"/>
              <a:ext cx="1143000" cy="990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30744" y="2145970"/>
              <a:ext cx="533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smtClean="0">
                  <a:solidFill>
                    <a:srgbClr val="FF0000"/>
                  </a:solidFill>
                </a:rPr>
                <a:t>1</a:t>
              </a:r>
              <a:endParaRPr lang="en-US" sz="3600">
                <a:solidFill>
                  <a:srgbClr val="FF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97219" y="1302043"/>
              <a:ext cx="533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rgbClr val="FF0000"/>
                  </a:solidFill>
                </a:rPr>
                <a:t>g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8" name="Right Arrow 27"/>
          <p:cNvSpPr/>
          <p:nvPr/>
        </p:nvSpPr>
        <p:spPr>
          <a:xfrm>
            <a:off x="1962732" y="3123678"/>
            <a:ext cx="1676400" cy="4908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114800" y="2987274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33CC"/>
                </a:solidFill>
              </a:rPr>
              <a:t>Modularity</a:t>
            </a:r>
            <a:endParaRPr lang="en-US" sz="36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579643" y="1476255"/>
                <a:ext cx="4230263" cy="850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:=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𝑇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𝑟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ℋ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𝑔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𝑞</m:t>
                          </m:r>
                        </m:e>
                        <m:sup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charset="0"/>
                                </a:rPr>
                                <m:t>24</m:t>
                              </m:r>
                            </m:den>
                          </m:f>
                        </m:sup>
                      </m:sSup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 = </m:t>
                      </m:r>
                    </m:oMath>
                  </m:oMathPara>
                </a14:m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643" y="1476255"/>
                <a:ext cx="4230263" cy="8509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5824654" y="808097"/>
            <a:ext cx="3001522" cy="2353279"/>
            <a:chOff x="6110523" y="3637491"/>
            <a:chExt cx="3001522" cy="235327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0523" y="3964740"/>
              <a:ext cx="3001522" cy="1644218"/>
            </a:xfrm>
            <a:prstGeom prst="rect">
              <a:avLst/>
            </a:prstGeom>
          </p:spPr>
        </p:pic>
        <p:sp>
          <p:nvSpPr>
            <p:cNvPr id="23" name="Arc 22"/>
            <p:cNvSpPr/>
            <p:nvPr/>
          </p:nvSpPr>
          <p:spPr>
            <a:xfrm>
              <a:off x="7570808" y="4966535"/>
              <a:ext cx="469900" cy="487849"/>
            </a:xfrm>
            <a:prstGeom prst="arc">
              <a:avLst>
                <a:gd name="adj1" fmla="val 16200000"/>
                <a:gd name="adj2" fmla="val 4829939"/>
              </a:avLst>
            </a:prstGeom>
            <a:ln w="7620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725015" y="5405995"/>
              <a:ext cx="444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1</a:t>
              </a:r>
              <a:endParaRPr lang="en-US" sz="32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119262" y="3637491"/>
              <a:ext cx="457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/>
                <a:t>g</a:t>
              </a:r>
              <a:endParaRPr lang="en-US" sz="44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6345760" y="4274136"/>
              <a:ext cx="2450096" cy="936324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219200" y="4177074"/>
            <a:ext cx="883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DF09C7"/>
                </a:solidFill>
              </a:rPr>
              <a:t>This is the gold standard for the conceptual explanation of Moonshine-modularity </a:t>
            </a:r>
            <a:endParaRPr lang="en-US" sz="3200" dirty="0">
              <a:solidFill>
                <a:srgbClr val="DF09C7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53990" y="5638800"/>
            <a:ext cx="701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(But a truly satisfying conceptual explanation </a:t>
            </a:r>
          </a:p>
          <a:p>
            <a:r>
              <a:rPr lang="en-US" sz="2800" dirty="0" smtClean="0">
                <a:solidFill>
                  <a:srgbClr val="00B050"/>
                </a:solidFill>
              </a:rPr>
              <a:t>of genus zero properties remains elusive.) 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54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2" grpId="0"/>
      <p:bldP spid="10" grpId="0"/>
      <p:bldP spid="24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dirty="0" smtClean="0"/>
              <a:t>New Moonshine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0" y="1539824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Now generalize in two ways: </a:t>
            </a:r>
            <a:endParaRPr lang="en-US" sz="3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70719" y="2390941"/>
                <a:ext cx="95741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0000"/>
                    </a:solidFill>
                  </a:rPr>
                  <a:t>Generalize the target space torus T to sigma model with target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𝒳</m:t>
                    </m:r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719" y="2390941"/>
                <a:ext cx="9574162" cy="461665"/>
              </a:xfrm>
              <a:prstGeom prst="rect">
                <a:avLst/>
              </a:prstGeom>
              <a:blipFill>
                <a:blip r:embed="rId2"/>
                <a:stretch>
                  <a:fillRect l="-955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8600" y="3109337"/>
                <a:ext cx="8763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33CC"/>
                    </a:solidFill>
                  </a:rPr>
                  <a:t>Make the theory </a:t>
                </a:r>
                <a:r>
                  <a:rPr lang="en-US" sz="2800" dirty="0" err="1" smtClean="0">
                    <a:solidFill>
                      <a:srgbClr val="0033CC"/>
                    </a:solidFill>
                  </a:rPr>
                  <a:t>worldsheet</a:t>
                </a:r>
                <a:r>
                  <a:rPr lang="en-US" sz="2800" dirty="0" smtClean="0">
                    <a:solidFill>
                      <a:srgbClr val="0033CC"/>
                    </a:solidFill>
                  </a:rPr>
                  <a:t> supersymmetric: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e>
                    </m:d>
                  </m:oMath>
                </a14:m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109337"/>
                <a:ext cx="8763000" cy="523220"/>
              </a:xfrm>
              <a:prstGeom prst="rect">
                <a:avLst/>
              </a:prstGeom>
              <a:blipFill>
                <a:blip r:embed="rId3"/>
                <a:stretch>
                  <a:fillRect l="-1461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38200" y="3889288"/>
                <a:ext cx="7543800" cy="1116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7030A0"/>
                    </a:solidFill>
                  </a:rPr>
                  <a:t>Get a CFT if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𝒳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is a complex manifold that </a:t>
                </a:r>
              </a:p>
              <a:p>
                <a:r>
                  <a:rPr lang="en-US" sz="3200" dirty="0" smtClean="0">
                    <a:solidFill>
                      <a:srgbClr val="7030A0"/>
                    </a:solidFill>
                  </a:rPr>
                  <a:t>   solves Einstein’s equations: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3200" dirty="0" smtClean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889288"/>
                <a:ext cx="7543800" cy="1116781"/>
              </a:xfrm>
              <a:prstGeom prst="rect">
                <a:avLst/>
              </a:prstGeom>
              <a:blipFill>
                <a:blip r:embed="rId4"/>
                <a:stretch>
                  <a:fillRect l="-2102" t="-6557" b="-14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76200" y="5133317"/>
            <a:ext cx="906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A K3 surface IS a solution of the Euclidean signature Einstein equations that is also compact and simply connected.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6176472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16355A"/>
                </a:solidFill>
              </a:rPr>
              <a:t>Now CFT has (4,4) </a:t>
            </a:r>
            <a:r>
              <a:rPr lang="en-US" sz="3200" dirty="0" err="1" smtClean="0">
                <a:solidFill>
                  <a:srgbClr val="16355A"/>
                </a:solidFill>
              </a:rPr>
              <a:t>superconformal</a:t>
            </a:r>
            <a:r>
              <a:rPr lang="en-US" sz="3200" dirty="0" smtClean="0">
                <a:solidFill>
                  <a:srgbClr val="16355A"/>
                </a:solidFill>
              </a:rPr>
              <a:t> symmetry. </a:t>
            </a:r>
            <a:endParaRPr lang="en-US" sz="3200" dirty="0">
              <a:solidFill>
                <a:srgbClr val="16355A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6800" y="980088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Eguchi</a:t>
            </a:r>
            <a:r>
              <a:rPr lang="en-US" dirty="0" smtClean="0"/>
              <a:t>, </a:t>
            </a:r>
            <a:r>
              <a:rPr lang="en-US" dirty="0" err="1" smtClean="0"/>
              <a:t>Ooguri</a:t>
            </a:r>
            <a:r>
              <a:rPr lang="en-US" dirty="0" smtClean="0"/>
              <a:t>, </a:t>
            </a:r>
            <a:r>
              <a:rPr lang="en-US" dirty="0" err="1" smtClean="0"/>
              <a:t>Tachikawa</a:t>
            </a:r>
            <a:r>
              <a:rPr lang="en-US" dirty="0" smtClean="0"/>
              <a:t> 2010 + much interesting subsequent work.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63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1600" y="64057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(Super-) Conformal Symmetry: 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907502"/>
                <a:ext cx="9144000" cy="827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,0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ℤ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07502"/>
                <a:ext cx="9144000" cy="8272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76200" y="2038504"/>
                <a:ext cx="3505200" cy="1137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200" y="2038504"/>
                <a:ext cx="3505200" cy="11378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429000" y="2067291"/>
                <a:ext cx="5409173" cy="862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num>
                        <m:den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2067291"/>
                <a:ext cx="5409173" cy="8622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8100" y="3420998"/>
                <a:ext cx="9067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0033CC"/>
                    </a:solidFill>
                  </a:rPr>
                  <a:t>Superconformal symmetry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sz="3200" dirty="0" smtClean="0">
                    <a:solidFill>
                      <a:srgbClr val="0033CC"/>
                    </a:solidFill>
                  </a:rPr>
                  <a:t> supercurrent: </a:t>
                </a:r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" y="3420998"/>
                <a:ext cx="9067800" cy="584775"/>
              </a:xfrm>
              <a:prstGeom prst="rect">
                <a:avLst/>
              </a:prstGeom>
              <a:blipFill>
                <a:blip r:embed="rId6"/>
                <a:stretch>
                  <a:fillRect l="-1680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-457200" y="4374267"/>
                <a:ext cx="3886200" cy="986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57200" y="4374267"/>
                <a:ext cx="3886200" cy="9865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666486" y="3989503"/>
                <a:ext cx="6934200" cy="1252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̂"/>
                                  <m:ctrlP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num>
                        <m:den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num>
                        <m:den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6486" y="3989503"/>
                <a:ext cx="6934200" cy="125245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0" y="5530406"/>
                <a:ext cx="9296400" cy="1104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0" dirty="0" smtClean="0">
                    <a:solidFill>
                      <a:srgbClr val="7030A0"/>
                    </a:solidFill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rgbClr val="7030A0"/>
                    </a:solidFill>
                  </a:rPr>
                  <a:t>superconformal</a:t>
                </a:r>
                <a:r>
                  <a:rPr lang="en-US" sz="3200" dirty="0" smtClean="0">
                    <a:solidFill>
                      <a:srgbClr val="7030A0"/>
                    </a:solidFill>
                  </a:rPr>
                  <a:t> symmetry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</a:t>
                </a:r>
                <a:endParaRPr lang="en-US" sz="3200" b="0" i="1" dirty="0" smtClean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32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holomorphic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anti-holomorphic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bSup>
                    <m:d>
                      <m:d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acc>
                      </m:e>
                    </m:d>
                  </m:oMath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530406"/>
                <a:ext cx="9296400" cy="1104277"/>
              </a:xfrm>
              <a:prstGeom prst="rect">
                <a:avLst/>
              </a:prstGeom>
              <a:blipFill>
                <a:blip r:embed="rId9"/>
                <a:stretch>
                  <a:fillRect t="-6630" b="-17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956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5486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Elliptic Genus (Witten index) for K3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5867400"/>
            <a:ext cx="5715000" cy="7729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14368" y="5091244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33CC"/>
                </a:solidFill>
              </a:rPr>
              <a:t>Example</a:t>
            </a:r>
            <a:r>
              <a:rPr lang="en-US" sz="3600" dirty="0">
                <a:solidFill>
                  <a:srgbClr val="0033CC"/>
                </a:solidFill>
              </a:rPr>
              <a:t>: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endParaRPr lang="en-US" sz="36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36755" y="5930659"/>
                <a:ext cx="2590800" cy="682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𝒞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p>
                      </m:sSubSup>
                      <m:d>
                        <m:d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755" y="5930659"/>
                <a:ext cx="2590800" cy="6826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70387" y="966169"/>
                <a:ext cx="904076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C00000"/>
                    </a:solidFill>
                  </a:rPr>
                  <a:t>  for any symmetry group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</a:rPr>
                  <a:t> of the CFT, 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</a:rPr>
                  <a:t> </a:t>
                </a:r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87" y="966169"/>
                <a:ext cx="9040761" cy="523220"/>
              </a:xfrm>
              <a:prstGeom prst="rect">
                <a:avLst/>
              </a:prstGeom>
              <a:blipFill>
                <a:blip r:embed="rId6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1689694" y="3230972"/>
            <a:ext cx="2544322" cy="1819879"/>
            <a:chOff x="6110523" y="3637491"/>
            <a:chExt cx="3001522" cy="235327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10523" y="3964740"/>
              <a:ext cx="3001522" cy="1644218"/>
            </a:xfrm>
            <a:prstGeom prst="rect">
              <a:avLst/>
            </a:prstGeom>
          </p:spPr>
        </p:pic>
        <p:sp>
          <p:nvSpPr>
            <p:cNvPr id="9" name="Arc 8"/>
            <p:cNvSpPr/>
            <p:nvPr/>
          </p:nvSpPr>
          <p:spPr>
            <a:xfrm>
              <a:off x="7570808" y="4966535"/>
              <a:ext cx="469900" cy="487849"/>
            </a:xfrm>
            <a:prstGeom prst="arc">
              <a:avLst>
                <a:gd name="adj1" fmla="val 16200000"/>
                <a:gd name="adj2" fmla="val 4829939"/>
              </a:avLst>
            </a:prstGeom>
            <a:ln w="7620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725015" y="5405995"/>
              <a:ext cx="444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1</a:t>
              </a:r>
              <a:endParaRPr lang="en-US" sz="3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119262" y="3637491"/>
              <a:ext cx="457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/>
                <a:t>g</a:t>
              </a:r>
              <a:endParaRPr lang="en-US" sz="4400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6345760" y="4274136"/>
              <a:ext cx="2450096" cy="936324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4939955" y="3924017"/>
            <a:ext cx="1219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629400" y="3884457"/>
            <a:ext cx="2476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Modularity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62131" y="3690952"/>
                <a:ext cx="115057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131" y="3690952"/>
                <a:ext cx="1150579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-92279" y="1969034"/>
                <a:ext cx="8895740" cy="652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𝒞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p>
                      </m:sSubSup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ℋ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𝑅𝑅</m:t>
                              </m:r>
                            </m:sub>
                          </m:sSub>
                        </m:sub>
                      </m:sSub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⋅ </m:t>
                      </m:r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⋅ 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24</m:t>
                                  </m:r>
                                </m:den>
                              </m:f>
                            </m:e>
                          </m:d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 −2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acc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24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24</m:t>
                                  </m:r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2279" y="1969034"/>
                <a:ext cx="8895740" cy="65255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25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6" grpId="0"/>
      <p:bldP spid="14" grpId="0" animBg="1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762000"/>
            <a:ext cx="670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</a:rPr>
              <a:t>a project with Jeff Harvey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2743200"/>
            <a:ext cx="670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</a:rPr>
              <a:t>….. still in progress ….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69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New Moonshine Phenomena Remain Unexplained – 1/2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8105" y="1828800"/>
                <a:ext cx="91440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FF0000"/>
                    </a:solidFill>
                  </a:rPr>
                  <a:t>Remarkably one can also define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ℰ</m:t>
                        </m:r>
                      </m:e>
                      <m:sup>
                        <m:r>
                          <a:rPr lang="en-US" sz="3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p>
                    </m:sSup>
                    <m:d>
                      <m:dPr>
                        <m:ctrlPr>
                          <a:rPr lang="en-US" sz="3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sz="3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36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 for all </a:t>
                </a:r>
              </a:p>
              <a:p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36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6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36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24 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with the ``right’’ modular properties, 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05" y="1828800"/>
                <a:ext cx="9144000" cy="1200329"/>
              </a:xfrm>
              <a:prstGeom prst="rect">
                <a:avLst/>
              </a:prstGeom>
              <a:blipFill>
                <a:blip r:embed="rId3"/>
                <a:stretch>
                  <a:fillRect l="-2067" t="-7614" r="-1067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59080" y="3581400"/>
            <a:ext cx="762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u="sng" dirty="0" smtClean="0">
                <a:solidFill>
                  <a:srgbClr val="0033CC"/>
                </a:solidFill>
              </a:rPr>
              <a:t>AS IF</a:t>
            </a:r>
            <a:r>
              <a:rPr lang="en-US" sz="4000" dirty="0" smtClean="0">
                <a:solidFill>
                  <a:srgbClr val="0033CC"/>
                </a:solidFill>
              </a:rPr>
              <a:t> there were an M24 symmetry of the K3 sigma model….. </a:t>
            </a:r>
            <a:endParaRPr lang="en-US" sz="4000" dirty="0">
              <a:solidFill>
                <a:srgbClr val="0033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525780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C00000"/>
                </a:solidFill>
              </a:rPr>
              <a:t>But there is no obvious M24 action on the K3 sigma model !!</a:t>
            </a:r>
            <a:endParaRPr lang="en-US" sz="36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24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New Moonshine Phenomena Remain Unexplained – </a:t>
            </a:r>
            <a:r>
              <a:rPr lang="en-US" dirty="0" smtClean="0"/>
              <a:t>2/2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2803830"/>
            <a:ext cx="8420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rgbClr val="DF09C7"/>
                </a:solidFill>
              </a:rPr>
              <a:t>Despite 9 years of intense effort by a small, </a:t>
            </a:r>
          </a:p>
          <a:p>
            <a:r>
              <a:rPr lang="en-US" sz="3600" i="1" dirty="0" smtClean="0">
                <a:solidFill>
                  <a:srgbClr val="DF09C7"/>
                </a:solidFill>
              </a:rPr>
              <a:t>but </a:t>
            </a:r>
            <a:r>
              <a:rPr lang="en-US" sz="3600" i="1" dirty="0">
                <a:solidFill>
                  <a:srgbClr val="DF09C7"/>
                </a:solidFill>
              </a:rPr>
              <a:t> </a:t>
            </a:r>
            <a:r>
              <a:rPr lang="en-US" sz="3600" i="1" dirty="0" smtClean="0">
                <a:solidFill>
                  <a:srgbClr val="DF09C7"/>
                </a:solidFill>
              </a:rPr>
              <a:t>devoted, community of physicists and </a:t>
            </a:r>
          </a:p>
          <a:p>
            <a:r>
              <a:rPr lang="en-US" sz="3600" i="1" dirty="0" smtClean="0">
                <a:solidFill>
                  <a:srgbClr val="DF09C7"/>
                </a:solidFill>
              </a:rPr>
              <a:t>mathematicians…. </a:t>
            </a:r>
            <a:endParaRPr lang="en-US" sz="3600" i="1" dirty="0">
              <a:solidFill>
                <a:srgbClr val="DF09C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4788008"/>
            <a:ext cx="9143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33CC"/>
                </a:solidFill>
              </a:rPr>
              <a:t>We don’t understand something about symmetries </a:t>
            </a:r>
          </a:p>
          <a:p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smtClean="0">
                <a:solidFill>
                  <a:srgbClr val="0033CC"/>
                </a:solidFill>
              </a:rPr>
              <a:t>                 of 2d conformal field theories.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6210" y="6133474"/>
            <a:ext cx="6549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33CC"/>
                </a:solidFill>
              </a:rPr>
              <a:t>It might be something important. </a:t>
            </a:r>
            <a:endParaRPr lang="en-US" sz="3600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53200" y="6164251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Or maybe not. 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6754" y="1338766"/>
            <a:ext cx="7578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There is no known analog of the FLM </a:t>
            </a:r>
          </a:p>
          <a:p>
            <a:r>
              <a:rPr lang="en-US" sz="3600" dirty="0" smtClean="0">
                <a:solidFill>
                  <a:srgbClr val="C00000"/>
                </a:solidFill>
              </a:rPr>
              <a:t>construction revealing M24 symmetry. .  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35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904414" y="1587092"/>
            <a:ext cx="79248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228658" y="67106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228658" y="1630443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228658" y="2587415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44950" y="3654428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244950" y="4732361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49866" y="589915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179871" y="715953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Brief Background On Moonshine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70476" y="5850336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K-Theory Comment &amp; </a:t>
            </a:r>
            <a:r>
              <a:rPr lang="en-US" sz="2800" dirty="0" smtClean="0"/>
              <a:t>Conclusions</a:t>
            </a:r>
            <a:endParaRPr lang="en-US" sz="2800" dirty="0"/>
          </a:p>
        </p:txBody>
      </p:sp>
      <p:sp>
        <p:nvSpPr>
          <p:cNvPr id="22" name="Rectangle 21"/>
          <p:cNvSpPr/>
          <p:nvPr/>
        </p:nvSpPr>
        <p:spPr>
          <a:xfrm>
            <a:off x="1206910" y="1599881"/>
            <a:ext cx="6314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sz="2800" dirty="0" smtClean="0">
                <a:solidFill>
                  <a:srgbClr val="FFFF00"/>
                </a:solidFill>
              </a:rPr>
              <a:t>Quantum Mukai Theorem &amp; GTVW Model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06737" y="2528693"/>
            <a:ext cx="7254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Supercurrents &amp; Codes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1179871" y="3654428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RR States: MOG Construction Of The </a:t>
            </a:r>
            <a:r>
              <a:rPr lang="en-US" sz="2800" dirty="0" err="1" smtClean="0"/>
              <a:t>Golay</a:t>
            </a:r>
            <a:r>
              <a:rPr lang="en-US" sz="2800" dirty="0" smtClean="0"/>
              <a:t> Code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206737" y="4700993"/>
            <a:ext cx="7126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Extension To Other Moonshine </a:t>
            </a:r>
            <a:r>
              <a:rPr lang="en-US" sz="2800" dirty="0" smtClean="0"/>
              <a:t>Examples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1504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564" y="-318233"/>
            <a:ext cx="8229600" cy="1143000"/>
          </a:xfrm>
        </p:spPr>
        <p:txBody>
          <a:bodyPr/>
          <a:lstStyle/>
          <a:p>
            <a:r>
              <a:rPr lang="en-US" dirty="0" smtClean="0"/>
              <a:t>Quantum Mukai Theorem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33600" y="6309108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M. </a:t>
            </a:r>
            <a:r>
              <a:rPr lang="en-US" dirty="0" err="1" smtClean="0"/>
              <a:t>Gaberdiel</a:t>
            </a:r>
            <a:r>
              <a:rPr lang="en-US" dirty="0" smtClean="0"/>
              <a:t>, S. </a:t>
            </a:r>
            <a:r>
              <a:rPr lang="en-US" dirty="0" err="1" smtClean="0"/>
              <a:t>Hohenegger</a:t>
            </a:r>
            <a:r>
              <a:rPr lang="en-US" dirty="0" smtClean="0"/>
              <a:t>, R. </a:t>
            </a:r>
            <a:r>
              <a:rPr lang="en-US" dirty="0" err="1" smtClean="0"/>
              <a:t>Volpato</a:t>
            </a:r>
            <a:r>
              <a:rPr lang="en-US" dirty="0" smtClean="0"/>
              <a:t> 2011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609600" y="2604138"/>
                <a:ext cx="8153400" cy="3539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DF09C7"/>
                    </a:solidFill>
                  </a:rPr>
                  <a:t>         There is a 1-1 correspondence between </a:t>
                </a:r>
              </a:p>
              <a:p>
                <a:endParaRPr lang="en-US" sz="3200" dirty="0">
                  <a:solidFill>
                    <a:srgbClr val="DF09C7"/>
                  </a:solidFill>
                </a:endParaRPr>
              </a:p>
              <a:p>
                <a:r>
                  <a:rPr lang="en-US" sz="3200" dirty="0" smtClean="0">
                    <a:solidFill>
                      <a:srgbClr val="DF09C7"/>
                    </a:solidFill>
                  </a:rPr>
                  <a:t>(a.) </a:t>
                </a:r>
                <a:r>
                  <a:rPr lang="en-US" sz="3200" dirty="0" smtClean="0">
                    <a:solidFill>
                      <a:srgbClr val="DF09C7"/>
                    </a:solidFill>
                  </a:rPr>
                  <a:t>Symmetry groups</a:t>
                </a:r>
                <a:r>
                  <a:rPr lang="en-US" sz="3200" dirty="0" smtClean="0">
                    <a:solidFill>
                      <a:srgbClr val="DF09C7"/>
                    </a:solidFill>
                  </a:rPr>
                  <a:t> </a:t>
                </a:r>
                <a:r>
                  <a:rPr lang="en-US" sz="3200" dirty="0" smtClean="0">
                    <a:solidFill>
                      <a:srgbClr val="DF09C7"/>
                    </a:solidFill>
                  </a:rPr>
                  <a:t>of K3 sigma-models </a:t>
                </a:r>
              </a:p>
              <a:p>
                <a:r>
                  <a:rPr lang="en-US" sz="3200" dirty="0">
                    <a:solidFill>
                      <a:srgbClr val="DF09C7"/>
                    </a:solidFill>
                  </a:rPr>
                  <a:t> </a:t>
                </a:r>
                <a:r>
                  <a:rPr lang="en-US" sz="3200" dirty="0" smtClean="0">
                    <a:solidFill>
                      <a:srgbClr val="DF09C7"/>
                    </a:solidFill>
                  </a:rPr>
                  <a:t>     commuting with (4,4) supersymmetry. </a:t>
                </a:r>
              </a:p>
              <a:p>
                <a:endParaRPr lang="en-US" sz="3200" dirty="0">
                  <a:solidFill>
                    <a:srgbClr val="DF09C7"/>
                  </a:solidFill>
                </a:endParaRPr>
              </a:p>
              <a:p>
                <a:r>
                  <a:rPr lang="en-US" sz="3200" dirty="0" smtClean="0">
                    <a:solidFill>
                      <a:srgbClr val="DF09C7"/>
                    </a:solidFill>
                  </a:rPr>
                  <a:t>(b.)    Subgroups of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rgbClr val="DF09C7"/>
                    </a:solidFill>
                  </a:rPr>
                  <a:t> fixing </a:t>
                </a:r>
              </a:p>
              <a:p>
                <a:r>
                  <a:rPr lang="en-US" sz="3200" dirty="0" smtClean="0">
                    <a:solidFill>
                      <a:srgbClr val="DF09C7"/>
                    </a:solidFill>
                  </a:rPr>
                  <a:t>        </a:t>
                </a:r>
                <a:r>
                  <a:rPr lang="en-US" sz="3200" dirty="0" err="1" smtClean="0">
                    <a:solidFill>
                      <a:srgbClr val="DF09C7"/>
                    </a:solidFill>
                  </a:rPr>
                  <a:t>sublattices</a:t>
                </a:r>
                <a:r>
                  <a:rPr lang="en-US" sz="3200" dirty="0" smtClean="0">
                    <a:solidFill>
                      <a:srgbClr val="DF09C7"/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3200" dirty="0" smtClean="0">
                    <a:solidFill>
                      <a:srgbClr val="DF09C7"/>
                    </a:solidFill>
                  </a:rPr>
                  <a:t>  of rank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≥4. </m:t>
                    </m:r>
                  </m:oMath>
                </a14:m>
                <a:endParaRPr lang="en-US" sz="3200" dirty="0">
                  <a:solidFill>
                    <a:srgbClr val="DF09C7"/>
                  </a:solidFill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604138"/>
                <a:ext cx="8153400" cy="3539430"/>
              </a:xfrm>
              <a:prstGeom prst="rect">
                <a:avLst/>
              </a:prstGeom>
              <a:blipFill>
                <a:blip r:embed="rId2"/>
                <a:stretch>
                  <a:fillRect l="-1868" t="-2238" b="-4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0" y="768237"/>
                <a:ext cx="91440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33CC"/>
                    </a:solidFill>
                  </a:rPr>
                  <a:t>Most obvious approach is to find a K3 surface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𝒳</m:t>
                    </m:r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0033CC"/>
                    </a:solidFill>
                  </a:rPr>
                  <a:t> with a lot of symmetry, so that the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800" dirty="0" smtClean="0">
                    <a:solidFill>
                      <a:srgbClr val="0033CC"/>
                    </a:solidFill>
                  </a:rPr>
                  <a:t>model also has a lot of symmetry. </a:t>
                </a:r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68237"/>
                <a:ext cx="9144000" cy="954107"/>
              </a:xfrm>
              <a:prstGeom prst="rect">
                <a:avLst/>
              </a:prstGeom>
              <a:blipFill>
                <a:blip r:embed="rId3"/>
                <a:stretch>
                  <a:fillRect l="-1333" t="-5732" r="-867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209964" y="1853823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Important no-go theorem: QMT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19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Symmetries Preserving </a:t>
            </a:r>
            <a:r>
              <a:rPr lang="en-US" dirty="0" err="1" smtClean="0"/>
              <a:t>Sublattices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4300" y="1331893"/>
            <a:ext cx="891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33CC"/>
                </a:solidFill>
              </a:rPr>
              <a:t>Given a symmetric lattice what </a:t>
            </a:r>
            <a:r>
              <a:rPr lang="en-US" sz="3200" dirty="0" err="1" smtClean="0">
                <a:solidFill>
                  <a:srgbClr val="0033CC"/>
                </a:solidFill>
              </a:rPr>
              <a:t>sublattices</a:t>
            </a:r>
            <a:r>
              <a:rPr lang="en-US" sz="3200" dirty="0" smtClean="0">
                <a:solidFill>
                  <a:srgbClr val="0033CC"/>
                </a:solidFill>
              </a:rPr>
              <a:t> fixed by some nontrivial subgroup of the point group ? 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4211" y="2643930"/>
            <a:ext cx="838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In general, a </a:t>
            </a:r>
            <a:r>
              <a:rPr lang="en-US" sz="3200" dirty="0" err="1" smtClean="0">
                <a:solidFill>
                  <a:srgbClr val="C00000"/>
                </a:solidFill>
              </a:rPr>
              <a:t>sublattice</a:t>
            </a:r>
            <a:r>
              <a:rPr lang="en-US" sz="3200" dirty="0" smtClean="0">
                <a:solidFill>
                  <a:srgbClr val="C00000"/>
                </a:solidFill>
              </a:rPr>
              <a:t> preserves none of the </a:t>
            </a:r>
          </a:p>
          <a:p>
            <a:r>
              <a:rPr lang="en-US" sz="3200" dirty="0" smtClean="0">
                <a:solidFill>
                  <a:srgbClr val="C00000"/>
                </a:solidFill>
              </a:rPr>
              <a:t>crystal symmetries of the ambient lattice. 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4191000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Consider, e.g., the lattice generated by (</a:t>
            </a:r>
            <a:r>
              <a:rPr lang="en-US" sz="2400" dirty="0" err="1" smtClean="0">
                <a:solidFill>
                  <a:srgbClr val="7030A0"/>
                </a:solidFill>
              </a:rPr>
              <a:t>p,q</a:t>
            </a:r>
            <a:r>
              <a:rPr lang="en-US" sz="2400" dirty="0" smtClean="0">
                <a:solidFill>
                  <a:srgbClr val="7030A0"/>
                </a:solidFill>
              </a:rPr>
              <a:t>) in the square lattice in the plane. </a:t>
            </a:r>
            <a:endParaRPr lang="en-US" sz="2400" dirty="0">
              <a:solidFill>
                <a:srgbClr val="7030A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5029200"/>
            <a:ext cx="2540000" cy="194616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4191000" y="5486400"/>
            <a:ext cx="1676400" cy="10668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4191000" y="6477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267200" y="5943600"/>
            <a:ext cx="0" cy="609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06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Fixed </a:t>
            </a:r>
            <a:r>
              <a:rPr lang="en-US" dirty="0" err="1" smtClean="0"/>
              <a:t>Sublattices</a:t>
            </a:r>
            <a:r>
              <a:rPr lang="en-US" dirty="0" smtClean="0"/>
              <a:t> Of The Leech Lattice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37160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The culmination of a long line of work is the classification by </a:t>
            </a:r>
            <a:r>
              <a:rPr lang="en-US" sz="2800" dirty="0" err="1" smtClean="0">
                <a:solidFill>
                  <a:srgbClr val="0033CC"/>
                </a:solidFill>
              </a:rPr>
              <a:t>Hohn</a:t>
            </a:r>
            <a:r>
              <a:rPr lang="en-US" sz="2800" dirty="0" smtClean="0">
                <a:solidFill>
                  <a:srgbClr val="0033CC"/>
                </a:solidFill>
              </a:rPr>
              <a:t> and Mason of the 290 isomorphism classes of fixed-point </a:t>
            </a:r>
            <a:r>
              <a:rPr lang="en-US" sz="2800" dirty="0" err="1" smtClean="0">
                <a:solidFill>
                  <a:srgbClr val="0033CC"/>
                </a:solidFill>
              </a:rPr>
              <a:t>sublattices</a:t>
            </a:r>
            <a:r>
              <a:rPr lang="en-US" sz="2800" dirty="0" smtClean="0">
                <a:solidFill>
                  <a:srgbClr val="0033CC"/>
                </a:solidFill>
              </a:rPr>
              <a:t> of </a:t>
            </a:r>
            <a:r>
              <a:rPr lang="en-US" sz="2800" dirty="0" smtClean="0">
                <a:solidFill>
                  <a:srgbClr val="0033CC"/>
                </a:solidFill>
                <a:sym typeface="Mathematica1" panose="05000502060100000001" pitchFamily="2" charset="2"/>
              </a:rPr>
              <a:t>the Leech lattice: 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99" y="3124200"/>
            <a:ext cx="8528401" cy="34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01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011" y="292724"/>
            <a:ext cx="93965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   From the viewpoint of explaining Mathieu Moonshine, </a:t>
            </a:r>
          </a:p>
          <a:p>
            <a:r>
              <a:rPr lang="en-US" sz="2800" dirty="0" smtClean="0">
                <a:solidFill>
                  <a:srgbClr val="0033CC"/>
                </a:solidFill>
              </a:rPr>
              <a:t>                        the QMT is a huge disappointment: </a:t>
            </a:r>
          </a:p>
          <a:p>
            <a:pPr marL="342900" indent="-342900">
              <a:buAutoNum type="arabicPeriod" startAt="3"/>
            </a:pPr>
            <a:endParaRPr lang="en-US" sz="2800" dirty="0">
              <a:solidFill>
                <a:srgbClr val="0033CC"/>
              </a:solidFill>
            </a:endParaRPr>
          </a:p>
          <a:p>
            <a:r>
              <a:rPr lang="en-US" sz="2800" dirty="0" smtClean="0">
                <a:solidFill>
                  <a:srgbClr val="0033CC"/>
                </a:solidFill>
              </a:rPr>
              <a:t>(a.) Some GHV groups are NOT subgroups of M24 </a:t>
            </a:r>
          </a:p>
          <a:p>
            <a:endParaRPr lang="en-US" sz="2800" dirty="0">
              <a:solidFill>
                <a:srgbClr val="0033CC"/>
              </a:solidFill>
            </a:endParaRPr>
          </a:p>
          <a:p>
            <a:r>
              <a:rPr lang="en-US" sz="2800" dirty="0" smtClean="0">
                <a:solidFill>
                  <a:srgbClr val="0033CC"/>
                </a:solidFill>
              </a:rPr>
              <a:t>(b.) M24 is not a subgroup of any quotient of any  GHV group.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43149" y="3981243"/>
            <a:ext cx="906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Moonshine is about the elliptic genus.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5457704"/>
            <a:ext cx="906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Stab(4,1) is much bigger than Stab(4,4).  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" y="4714720"/>
            <a:ext cx="9335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O</a:t>
            </a:r>
            <a:r>
              <a:rPr lang="en-US" sz="3200" dirty="0" smtClean="0">
                <a:solidFill>
                  <a:srgbClr val="FF0000"/>
                </a:solidFill>
              </a:rPr>
              <a:t>nly (4,1) </a:t>
            </a:r>
            <a:r>
              <a:rPr lang="en-US" sz="3200" dirty="0" err="1" smtClean="0">
                <a:solidFill>
                  <a:srgbClr val="FF0000"/>
                </a:solidFill>
              </a:rPr>
              <a:t>susy</a:t>
            </a:r>
            <a:r>
              <a:rPr lang="en-US" sz="3200" dirty="0" smtClean="0">
                <a:solidFill>
                  <a:srgbClr val="FF0000"/>
                </a:solidFill>
              </a:rPr>
              <a:t> is needed to define the elliptic genus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040" y="6200688"/>
            <a:ext cx="906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 Whether it is ``big enough’’  is unknown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0" y="3228716"/>
            <a:ext cx="405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We need a new idea </a:t>
            </a:r>
            <a:endParaRPr lang="en-US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98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458"/>
            <a:ext cx="8229600" cy="1143000"/>
          </a:xfrm>
        </p:spPr>
        <p:txBody>
          <a:bodyPr/>
          <a:lstStyle/>
          <a:p>
            <a:r>
              <a:rPr lang="en-US" dirty="0" smtClean="0"/>
              <a:t>GTVW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9497" y="1524000"/>
                <a:ext cx="91440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Largest group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𝑆𝑡𝑎𝑏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4,4</m:t>
                        </m:r>
                      </m:e>
                    </m:d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≅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20 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associated with a distinguished K3 sigma model investigated by </a:t>
                </a:r>
                <a:r>
                  <a:rPr lang="en-US" sz="3200" u="sng" dirty="0" err="1" smtClean="0">
                    <a:solidFill>
                      <a:srgbClr val="C00000"/>
                    </a:solidFill>
                  </a:rPr>
                  <a:t>G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aberdiel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, </a:t>
                </a:r>
                <a:r>
                  <a:rPr lang="en-US" sz="3200" u="sng" dirty="0" smtClean="0">
                    <a:solidFill>
                      <a:srgbClr val="C00000"/>
                    </a:solidFill>
                  </a:rPr>
                  <a:t>T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aormina, </a:t>
                </a:r>
                <a:r>
                  <a:rPr lang="en-US" sz="3200" u="sng" dirty="0" err="1" smtClean="0">
                    <a:solidFill>
                      <a:srgbClr val="C00000"/>
                    </a:solidFill>
                  </a:rPr>
                  <a:t>V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olpato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, </a:t>
                </a:r>
                <a:r>
                  <a:rPr lang="en-US" sz="3200" u="sng" dirty="0" err="1" smtClean="0">
                    <a:solidFill>
                      <a:srgbClr val="C00000"/>
                    </a:solidFill>
                  </a:rPr>
                  <a:t>W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endland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. </a:t>
                </a:r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97" y="1524000"/>
                <a:ext cx="9144000" cy="1569660"/>
              </a:xfrm>
              <a:prstGeom prst="rect">
                <a:avLst/>
              </a:prstGeom>
              <a:blipFill>
                <a:blip r:embed="rId2"/>
                <a:stretch>
                  <a:fillRect l="-1733" t="-4669" b="-1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1129269" y="4364268"/>
                <a:ext cx="4876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𝒳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29269" y="4364268"/>
                <a:ext cx="4876800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28600" y="5562600"/>
                <a:ext cx="944879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                                Special B-field </a:t>
                </a:r>
                <a:endParaRPr lang="en-US" sz="3200" b="0" i="1" dirty="0" smtClean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𝑚𝑜𝑑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2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5562600"/>
                <a:ext cx="9448799" cy="1077218"/>
              </a:xfrm>
              <a:prstGeom prst="rect">
                <a:avLst/>
              </a:prstGeom>
              <a:blipFill>
                <a:blip r:embed="rId4"/>
                <a:stretch>
                  <a:fillRect t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020097" y="346035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33CC"/>
                </a:solidFill>
              </a:rPr>
              <a:t>2d </a:t>
            </a:r>
            <a:r>
              <a:rPr lang="en-US" sz="3600" dirty="0" err="1" smtClean="0">
                <a:solidFill>
                  <a:srgbClr val="0033CC"/>
                </a:solidFill>
              </a:rPr>
              <a:t>susy</a:t>
            </a:r>
            <a:r>
              <a:rPr lang="en-US" sz="3600" dirty="0" smtClean="0">
                <a:solidFill>
                  <a:srgbClr val="0033CC"/>
                </a:solidFill>
              </a:rPr>
              <a:t> sigma model with target: </a:t>
            </a:r>
            <a:endParaRPr lang="en-US" sz="36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638800" y="4370742"/>
                <a:ext cx="4419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3600" dirty="0" smtClean="0">
                    <a:solidFill>
                      <a:srgbClr val="7030A0"/>
                    </a:solidFill>
                  </a:rPr>
                  <a:t> 4d bcc lattice</a:t>
                </a:r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4370742"/>
                <a:ext cx="4419600" cy="646331"/>
              </a:xfrm>
              <a:prstGeom prst="rect">
                <a:avLst/>
              </a:prstGeom>
              <a:blipFill>
                <a:blip r:embed="rId5"/>
                <a:stretch>
                  <a:fillRect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971800" y="4377216"/>
                <a:ext cx="2362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4377216"/>
                <a:ext cx="2362200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681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4" grpId="0"/>
      <p:bldP spid="5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/>
              <a:t>Equivalence To A WZW Model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" y="1254048"/>
            <a:ext cx="914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                Amazing result of GTVW: 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This model is isomorphic to the product of 6 copies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        of the </a:t>
            </a:r>
            <a:r>
              <a:rPr lang="en-US" sz="3200" b="1" i="1" u="sng" dirty="0" smtClean="0">
                <a:solidFill>
                  <a:srgbClr val="FF0000"/>
                </a:solidFill>
              </a:rPr>
              <a:t>bosonic</a:t>
            </a:r>
            <a:r>
              <a:rPr lang="en-US" sz="3200" dirty="0" smtClean="0">
                <a:solidFill>
                  <a:srgbClr val="FF0000"/>
                </a:solidFill>
              </a:rPr>
              <a:t>  k=1 SU(2) WZW model !</a:t>
            </a:r>
            <a:endParaRPr lang="en-US" sz="32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533399" y="3311645"/>
                <a:ext cx="7924801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0033CC"/>
                    </a:solidFill>
                  </a:rPr>
                  <a:t>              WZW with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0033CC"/>
                    </a:solidFill>
                  </a:rPr>
                  <a:t>  and </a:t>
                </a:r>
                <a:endParaRPr lang="en-US" sz="3200" dirty="0">
                  <a:solidFill>
                    <a:srgbClr val="0033CC"/>
                  </a:solidFill>
                </a:endParaRPr>
              </a:p>
              <a:p>
                <a:r>
                  <a:rPr lang="en-US" sz="3200" dirty="0" smtClean="0">
                    <a:solidFill>
                      <a:srgbClr val="0033CC"/>
                    </a:solidFill>
                  </a:rPr>
                  <a:t>        each factor has WZW term with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399" y="3311645"/>
                <a:ext cx="7924801" cy="1077218"/>
              </a:xfrm>
              <a:prstGeom prst="rect">
                <a:avLst/>
              </a:prstGeom>
              <a:blipFill>
                <a:blip r:embed="rId2"/>
                <a:stretch>
                  <a:fillRect t="-6780" b="-18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1143000" y="5029200"/>
                <a:ext cx="887729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(2)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current algebra with level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=1 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</a:t>
                </a:r>
              </a:p>
              <a:p>
                <a:r>
                  <a:rPr lang="en-US" sz="3200" dirty="0">
                    <a:solidFill>
                      <a:srgbClr val="C00000"/>
                    </a:solidFill>
                  </a:rPr>
                  <a:t> 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 has 2 unitary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hw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irreps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: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</a:t>
                </a:r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5029200"/>
                <a:ext cx="8877298" cy="1077218"/>
              </a:xfrm>
              <a:prstGeom prst="rect">
                <a:avLst/>
              </a:prstGeom>
              <a:blipFill>
                <a:blip r:embed="rId3"/>
                <a:stretch>
                  <a:fillRect t="-6780" b="-18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291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Nonabelian</a:t>
            </a:r>
            <a:r>
              <a:rPr lang="en-US" dirty="0" smtClean="0"/>
              <a:t> </a:t>
            </a:r>
            <a:r>
              <a:rPr lang="en-US" dirty="0" err="1" smtClean="0"/>
              <a:t>Bosonization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050352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Gaussian model: </a:t>
            </a:r>
            <a:endParaRPr lang="en-US" sz="28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743200" y="1575521"/>
                <a:ext cx="3180104" cy="1203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𝑆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4</m:t>
                          </m:r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𝜋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∫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𝜕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𝑥</m:t>
                      </m:r>
                      <m:acc>
                        <m:accPr>
                          <m:chr m:val="̃"/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𝜕</m:t>
                          </m:r>
                        </m:e>
                      </m:acc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𝑥</m:t>
                      </m:r>
                    </m:oMath>
                  </m:oMathPara>
                </a14:m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1575521"/>
                <a:ext cx="3180104" cy="12039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96000" y="1895825"/>
                <a:ext cx="2819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∼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+2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𝜋</m:t>
                      </m:r>
                    </m:oMath>
                  </m:oMathPara>
                </a14:m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895825"/>
                <a:ext cx="2819400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006997" y="2750295"/>
                <a:ext cx="6825205" cy="925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e>
                              </m:rad>
                            </m:den>
                          </m:f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𝑅</m:t>
                                  </m:r>
                                </m:den>
                              </m:f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𝑥</m:t>
                          </m:r>
                        </m:sup>
                      </m:sSup>
                      <m:d>
                        <m:d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⊗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e>
                              </m:rad>
                            </m:den>
                          </m:f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𝑅</m:t>
                                  </m:r>
                                </m:den>
                              </m:f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</m:e>
                          </m:d>
                          <m:acc>
                            <m:accPr>
                              <m:chr m:val="̃"/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acc>
                        </m:sup>
                      </m:sSup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(</m:t>
                      </m:r>
                      <m:acc>
                        <m:accPr>
                          <m:chr m:val="̃"/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acc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997" y="2750295"/>
                <a:ext cx="6825205" cy="9251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59025" y="6273225"/>
                <a:ext cx="78747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Gives an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𝑠𝑢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e>
                        </m:d>
                      </m:e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⊕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𝑠𝑢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e>
                        </m:d>
                      </m:e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𝑅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 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current algebra. 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025" y="6273225"/>
                <a:ext cx="7874752" cy="584775"/>
              </a:xfrm>
              <a:prstGeom prst="rect">
                <a:avLst/>
              </a:prstGeom>
              <a:blipFill>
                <a:blip r:embed="rId5"/>
                <a:stretch>
                  <a:fillRect l="-1935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70641" y="3870080"/>
                <a:ext cx="9500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C00000"/>
                    </a:solidFill>
                  </a:rPr>
                  <a:t>At R=1 we have a theory equivalent to the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𝑆𝑈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rgbClr val="C00000"/>
                    </a:solidFill>
                  </a:rPr>
                  <a:t>WZW model </a:t>
                </a:r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641" y="3870080"/>
                <a:ext cx="9500830" cy="461665"/>
              </a:xfrm>
              <a:prstGeom prst="rect">
                <a:avLst/>
              </a:prstGeom>
              <a:blipFill>
                <a:blip r:embed="rId6"/>
                <a:stretch>
                  <a:fillRect l="-96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-24793" y="1161453"/>
            <a:ext cx="960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(”Witten’s </a:t>
            </a:r>
            <a:r>
              <a:rPr lang="en-US" sz="2800" dirty="0" err="1" smtClean="0">
                <a:solidFill>
                  <a:srgbClr val="0033CC"/>
                </a:solidFill>
              </a:rPr>
              <a:t>nonabelian</a:t>
            </a:r>
            <a:r>
              <a:rPr lang="en-US" sz="2800" dirty="0" smtClean="0">
                <a:solidFill>
                  <a:srgbClr val="0033CC"/>
                </a:solidFill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</a:rPr>
              <a:t>bosonization</a:t>
            </a:r>
            <a:r>
              <a:rPr lang="en-US" sz="2800" dirty="0" smtClean="0">
                <a:solidFill>
                  <a:srgbClr val="0033CC"/>
                </a:solidFill>
              </a:rPr>
              <a:t>”   or “FKS construction” )</a:t>
            </a:r>
            <a:endParaRPr lang="en-US" sz="28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30251" y="5300652"/>
                <a:ext cx="7778698" cy="982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𝐽</m:t>
                              </m:r>
                            </m:e>
                          </m:acc>
                        </m:e>
                        <m:sup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</m:acc>
                        </m:e>
                      </m:d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𝜕</m:t>
                      </m:r>
                      <m:acc>
                        <m:accPr>
                          <m:chr m:val="̃"/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acc>
                      <m:d>
                        <m:d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</m:acc>
                        </m:e>
                      </m:d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 ,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𝐽</m:t>
                              </m:r>
                            </m:e>
                          </m:acc>
                        </m:e>
                        <m:sup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±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</m:acc>
                        </m:e>
                      </m:d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±</m:t>
                          </m:r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𝑖</m:t>
                          </m:r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  <m:acc>
                            <m:accPr>
                              <m:chr m:val="̃"/>
                              <m:ctrlP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acc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251" y="5300652"/>
                <a:ext cx="7778698" cy="9823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62000" y="4342284"/>
                <a:ext cx="7315200" cy="982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𝐽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3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𝜕</m:t>
                      </m:r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𝑥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, 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𝐽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±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±</m:t>
                          </m:r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𝑥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342284"/>
                <a:ext cx="7315200" cy="9823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626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951614" y="671069"/>
            <a:ext cx="79248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228658" y="67106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228658" y="1630443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228658" y="2587415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44950" y="3654428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244950" y="4732361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49866" y="589915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179871" y="671069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Brief Background On Moonshine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44837" y="587756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K-Theory Comment &amp; </a:t>
            </a:r>
            <a:r>
              <a:rPr lang="en-US" sz="2800" dirty="0" smtClean="0"/>
              <a:t>Conclusions</a:t>
            </a:r>
            <a:endParaRPr lang="en-US" sz="2800" dirty="0"/>
          </a:p>
        </p:txBody>
      </p:sp>
      <p:sp>
        <p:nvSpPr>
          <p:cNvPr id="22" name="Rectangle 21"/>
          <p:cNvSpPr/>
          <p:nvPr/>
        </p:nvSpPr>
        <p:spPr>
          <a:xfrm>
            <a:off x="1206910" y="1599881"/>
            <a:ext cx="6314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sz="2800" dirty="0" smtClean="0"/>
              <a:t>Quantum Mukai Theorem &amp; GTVW Model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06737" y="2528693"/>
            <a:ext cx="7254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Supercurrents &amp; Codes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1179871" y="3654428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RR States: MOG Construction Of The </a:t>
            </a:r>
            <a:r>
              <a:rPr lang="en-US" sz="2800" dirty="0" err="1" smtClean="0"/>
              <a:t>Golay</a:t>
            </a:r>
            <a:r>
              <a:rPr lang="en-US" sz="2800" dirty="0" smtClean="0"/>
              <a:t> Code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206737" y="4700993"/>
            <a:ext cx="7126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Extension To Other Moonshine Examples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9911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027471" y="2528693"/>
            <a:ext cx="79248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228658" y="67106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228658" y="1630443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228658" y="2587415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44950" y="3654428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244950" y="4732361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49866" y="589915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179871" y="715953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Brief Background On Moonshine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70476" y="5850336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K-Theory Comment &amp; </a:t>
            </a:r>
            <a:r>
              <a:rPr lang="en-US" sz="2800" dirty="0" smtClean="0"/>
              <a:t>Conclusions</a:t>
            </a:r>
            <a:endParaRPr lang="en-US" sz="2800" dirty="0"/>
          </a:p>
        </p:txBody>
      </p:sp>
      <p:sp>
        <p:nvSpPr>
          <p:cNvPr id="22" name="Rectangle 21"/>
          <p:cNvSpPr/>
          <p:nvPr/>
        </p:nvSpPr>
        <p:spPr>
          <a:xfrm>
            <a:off x="1206910" y="1599881"/>
            <a:ext cx="6314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sz="2800" dirty="0" smtClean="0">
                <a:solidFill>
                  <a:srgbClr val="FF0000"/>
                </a:solidFill>
              </a:rPr>
              <a:t>Quantum Mukai Theorem &amp; GTVW Model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06737" y="2528693"/>
            <a:ext cx="7254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Supercurrents &amp; Codes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79871" y="3654428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RR States: MOG Construction Of The </a:t>
            </a:r>
            <a:r>
              <a:rPr lang="en-US" sz="2800" dirty="0" err="1" smtClean="0"/>
              <a:t>Golay</a:t>
            </a:r>
            <a:r>
              <a:rPr lang="en-US" sz="2800" dirty="0" smtClean="0"/>
              <a:t> Code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206737" y="4700993"/>
            <a:ext cx="7126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Extension To Other Moonshine </a:t>
            </a:r>
            <a:r>
              <a:rPr lang="en-US" sz="2800" dirty="0" smtClean="0"/>
              <a:t>Examples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4132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7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Supersymmetry In A </a:t>
            </a:r>
            <a:r>
              <a:rPr lang="en-US" b="1" i="1" u="sng" dirty="0" smtClean="0"/>
              <a:t>Bosonic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WZW Model?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52500" y="1752600"/>
                <a:ext cx="6934200" cy="1578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FF0000"/>
                    </a:solidFill>
                  </a:rPr>
                  <a:t>We need to find a holomorphic </a:t>
                </a:r>
              </a:p>
              <a:p>
                <a:r>
                  <a:rPr lang="en-US" sz="4000" dirty="0" smtClean="0">
                    <a:solidFill>
                      <a:srgbClr val="FF0000"/>
                    </a:solidFill>
                  </a:rPr>
                  <a:t>current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 of dimension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0" y="1752600"/>
                <a:ext cx="6934200" cy="1578381"/>
              </a:xfrm>
              <a:prstGeom prst="rect">
                <a:avLst/>
              </a:prstGeom>
              <a:blipFill>
                <a:blip r:embed="rId2"/>
                <a:stretch>
                  <a:fillRect l="-3076" t="-6977" b="-8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96215" y="4908084"/>
                <a:ext cx="8446770" cy="1584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̂"/>
                                  <m:ctrlP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num>
                        <m:den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num>
                        <m:den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15" y="4908084"/>
                <a:ext cx="8446770" cy="158402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124200" y="3810000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33CC"/>
                </a:solidFill>
              </a:rPr>
              <a:t>With OPE: </a:t>
            </a:r>
            <a:endParaRPr lang="en-US" sz="32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01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 smtClean="0"/>
              <a:t>Chiral Fields Of Dimension 3/2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1021682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Introduce product of six holomorphic fields in the spin ½  </a:t>
            </a:r>
            <a:endParaRPr lang="en-US" sz="28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458" y="1991092"/>
                <a:ext cx="7251472" cy="10468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…,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sub>
                      </m:sSub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≔ </m:t>
                      </m:r>
                      <m:func>
                        <m:func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+⋯+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8" y="1991092"/>
                <a:ext cx="7251472" cy="10468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934200" y="2386399"/>
                <a:ext cx="2209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∈{ ±1 </m:t>
                      </m:r>
                      <m:r>
                        <m:rPr>
                          <m:lit/>
                        </m:rP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2386399"/>
                <a:ext cx="2209800" cy="461665"/>
              </a:xfrm>
              <a:prstGeom prst="rect">
                <a:avLst/>
              </a:prstGeom>
              <a:blipFill>
                <a:blip r:embed="rId3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81000" y="3128648"/>
                <a:ext cx="8077200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⇒ 2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rgbClr val="0033CC"/>
                    </a:solidFill>
                  </a:rPr>
                  <a:t> vertex operators of conformal dimension =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×6=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3128648"/>
                <a:ext cx="8077200" cy="645048"/>
              </a:xfrm>
              <a:prstGeom prst="rect">
                <a:avLst/>
              </a:prstGeom>
              <a:blipFill>
                <a:blip r:embed="rId4"/>
                <a:stretch>
                  <a:fillRect b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458" y="4033483"/>
                <a:ext cx="9293942" cy="9935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0" dirty="0" smtClean="0">
                    <a:solidFill>
                      <a:srgbClr val="FF3399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3399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sub>
                    </m:sSub>
                    <m:r>
                      <a:rPr lang="en-US" sz="2800" b="0" i="1" smtClean="0">
                        <a:solidFill>
                          <a:srgbClr val="FF3399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FF3399"/>
                    </a:solidFill>
                  </a:rPr>
                  <a:t>  span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FF3399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FF3399"/>
                    </a:solidFill>
                  </a:rPr>
                  <a:t> dimensional vector space </a:t>
                </a:r>
              </a:p>
              <a:p>
                <a:r>
                  <a:rPr lang="en-US" sz="2800" dirty="0" smtClean="0">
                    <a:solidFill>
                      <a:srgbClr val="FF3399"/>
                    </a:solidFill>
                  </a:rPr>
                  <a:t>                      of holomorphic (3/2,0) operators. </a:t>
                </a:r>
                <a:endParaRPr lang="en-US" sz="2800" dirty="0">
                  <a:solidFill>
                    <a:srgbClr val="FF3399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8" y="4033483"/>
                <a:ext cx="9293942" cy="993542"/>
              </a:xfrm>
              <a:prstGeom prst="rect">
                <a:avLst/>
              </a:prstGeom>
              <a:blipFill>
                <a:blip r:embed="rId5"/>
                <a:stretch>
                  <a:fillRect t="-5521" b="-16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93008" y="5536527"/>
                <a:ext cx="8112842" cy="971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DF09C7"/>
                    </a:solidFill>
                  </a:rPr>
                  <a:t>Identify this space with the space of states in a </a:t>
                </a:r>
              </a:p>
              <a:p>
                <a:r>
                  <a:rPr lang="en-US" sz="2800" dirty="0" smtClean="0">
                    <a:solidFill>
                      <a:srgbClr val="DF09C7"/>
                    </a:solidFill>
                  </a:rPr>
                  <a:t>system of 6 Qbits. For any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800" b="0" i="1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DF09C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b="0" i="1" smtClean="0">
                                    <a:solidFill>
                                      <a:srgbClr val="DF09C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solidFill>
                                      <a:srgbClr val="DF09C7"/>
                                    </a:solidFill>
                                    <a:latin typeface="Cambria Math" panose="02040503050406030204" pitchFamily="18" charset="0"/>
                                  </a:rPr>
                                  <m:t>ℂ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solidFill>
                                      <a:srgbClr val="DF09C7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  <m:t>⊗6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DF09C7"/>
                    </a:solidFill>
                  </a:rPr>
                  <a:t> write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sz="2800" dirty="0">
                  <a:solidFill>
                    <a:srgbClr val="DF09C7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008" y="5536527"/>
                <a:ext cx="8112842" cy="971997"/>
              </a:xfrm>
              <a:prstGeom prst="rect">
                <a:avLst/>
              </a:prstGeom>
              <a:blipFill>
                <a:blip r:embed="rId6"/>
                <a:stretch>
                  <a:fillRect l="-1503" t="-5625" b="-16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943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9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0"/>
            <a:ext cx="8229600" cy="1143000"/>
          </a:xfrm>
        </p:spPr>
        <p:txBody>
          <a:bodyPr/>
          <a:lstStyle/>
          <a:p>
            <a:r>
              <a:rPr lang="en-US" dirty="0" smtClean="0"/>
              <a:t>Which Ones Are Supercurrents?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40030" y="1819912"/>
                <a:ext cx="8915400" cy="9270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𝐴𝐵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2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30" y="1819912"/>
                <a:ext cx="8915400" cy="92704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30630" y="4067758"/>
                <a:ext cx="6934200" cy="586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𝐴𝐵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0033CC"/>
                    </a:solidFill>
                  </a:rPr>
                  <a:t> generate 1- and 2- </a:t>
                </a:r>
                <a:r>
                  <a:rPr lang="en-US" sz="3200" dirty="0">
                    <a:solidFill>
                      <a:srgbClr val="0033CC"/>
                    </a:solidFill>
                  </a:rPr>
                  <a:t>Q</a:t>
                </a:r>
                <a:r>
                  <a:rPr lang="en-US" sz="3200" dirty="0" smtClean="0">
                    <a:solidFill>
                      <a:srgbClr val="0033CC"/>
                    </a:solidFill>
                  </a:rPr>
                  <a:t>bit errors </a:t>
                </a:r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630" y="4067758"/>
                <a:ext cx="6934200" cy="586186"/>
              </a:xfrm>
              <a:prstGeom prst="rect">
                <a:avLst/>
              </a:prstGeom>
              <a:blipFill>
                <a:blip r:embed="rId3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52400" y="3176046"/>
                <a:ext cx="8877300" cy="462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rgbClr val="7030A0"/>
                    </a:solidFill>
                  </a:rPr>
                  <a:t> : generators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rgbClr val="7030A0"/>
                    </a:solidFill>
                  </a:rPr>
                  <a:t> affine Lie algebra,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=1, …,  3⋅6=18 </m:t>
                    </m:r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176046"/>
                <a:ext cx="8877300" cy="462627"/>
              </a:xfrm>
              <a:prstGeom prst="rect">
                <a:avLst/>
              </a:prstGeom>
              <a:blipFill>
                <a:blip r:embed="rId4"/>
                <a:stretch>
                  <a:fillRect l="-481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514600" y="1077412"/>
                <a:ext cx="5257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/>
                  <a:t> have OPE’s: </a:t>
                </a:r>
                <a:endParaRPr lang="en-US" sz="32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1077412"/>
                <a:ext cx="5257800" cy="584775"/>
              </a:xfrm>
              <a:prstGeom prst="rect">
                <a:avLst/>
              </a:prstGeom>
              <a:blipFill>
                <a:blip r:embed="rId5"/>
                <a:stretch>
                  <a:fillRect l="-3016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009650" y="4864935"/>
                <a:ext cx="6934200" cy="1252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̂"/>
                                  <m:ctrlP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num>
                        <m:den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num>
                        <m:den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650" y="4864935"/>
                <a:ext cx="6934200" cy="125245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/>
          <p:cNvSpPr/>
          <p:nvPr/>
        </p:nvSpPr>
        <p:spPr>
          <a:xfrm>
            <a:off x="4267200" y="1382958"/>
            <a:ext cx="4572000" cy="16749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5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 smtClean="0"/>
              <a:t>N=1 Generator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6096" y="1091106"/>
                <a:ext cx="85170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33CC"/>
                    </a:solidFill>
                  </a:rPr>
                  <a:t>Up to global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0033CC"/>
                    </a:solidFill>
                  </a:rPr>
                  <a:t> symmetry there is a unique N=1 generator. </a:t>
                </a:r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96" y="1091106"/>
                <a:ext cx="8517012" cy="523220"/>
              </a:xfrm>
              <a:prstGeom prst="rect">
                <a:avLst/>
              </a:prstGeom>
              <a:blipFill>
                <a:blip r:embed="rId2"/>
                <a:stretch>
                  <a:fillRect l="-1431"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76200" y="2742960"/>
                <a:ext cx="8991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∅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123456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+(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1234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3456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+1256])+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34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+[56])</m:t>
                      </m:r>
                    </m:oMath>
                  </m:oMathPara>
                </a14:m>
                <a:endParaRPr lang="en-US" sz="2000" b="0" i="1" dirty="0" smtClean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 (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135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245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236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+[146])−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246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+235]+[136]+[145]) </m:t>
                      </m:r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200" y="2742960"/>
                <a:ext cx="8991600" cy="707886"/>
              </a:xfrm>
              <a:prstGeom prst="rect">
                <a:avLst/>
              </a:prstGeom>
              <a:blipFill>
                <a:blip r:embed="rId3"/>
                <a:stretch>
                  <a:fillRect b="-7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04666" y="52578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Is there a </a:t>
            </a:r>
            <a:r>
              <a:rPr lang="en-US" sz="3600" i="1" u="sng" dirty="0" smtClean="0">
                <a:solidFill>
                  <a:srgbClr val="00B050"/>
                </a:solidFill>
              </a:rPr>
              <a:t>code</a:t>
            </a:r>
            <a:r>
              <a:rPr lang="en-US" sz="3600" dirty="0" smtClean="0">
                <a:solidFill>
                  <a:srgbClr val="00B050"/>
                </a:solidFill>
              </a:rPr>
              <a:t> governing this quantum state? 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6019800"/>
            <a:ext cx="655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16355A"/>
                </a:solidFill>
              </a:rPr>
              <a:t>Yes!! It is the ``</a:t>
            </a:r>
            <a:r>
              <a:rPr lang="en-US" sz="4400" dirty="0" err="1" smtClean="0">
                <a:solidFill>
                  <a:srgbClr val="16355A"/>
                </a:solidFill>
              </a:rPr>
              <a:t>hexacode</a:t>
            </a:r>
            <a:r>
              <a:rPr lang="en-US" sz="4400" dirty="0" smtClean="0">
                <a:solidFill>
                  <a:srgbClr val="16355A"/>
                </a:solidFill>
              </a:rPr>
              <a:t>’’ </a:t>
            </a:r>
            <a:endParaRPr lang="en-US" sz="4400" dirty="0">
              <a:solidFill>
                <a:srgbClr val="16355A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66666" y="1772195"/>
                <a:ext cx="8153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Using results of GTVW it is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Ψ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200" dirty="0" smtClean="0"/>
                  <a:t>for </a:t>
                </a:r>
                <a:endParaRPr lang="en-US" sz="32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666" y="1772195"/>
                <a:ext cx="8153400" cy="584775"/>
              </a:xfrm>
              <a:prstGeom prst="rect">
                <a:avLst/>
              </a:prstGeom>
              <a:blipFill>
                <a:blip r:embed="rId4"/>
                <a:stretch>
                  <a:fillRect l="-1945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066800" y="3852529"/>
                <a:ext cx="5943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135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≔| − , + , − , + , − , + 〉</m:t>
                      </m:r>
                    </m:oMath>
                  </m:oMathPara>
                </a14:m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3852529"/>
                <a:ext cx="5943600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04666" y="4659740"/>
            <a:ext cx="9091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Obtained by tedious translation from the </a:t>
            </a:r>
            <a:r>
              <a:rPr lang="en-US" sz="2400" dirty="0" err="1" smtClean="0">
                <a:solidFill>
                  <a:srgbClr val="C00000"/>
                </a:solidFill>
              </a:rPr>
              <a:t>susy</a:t>
            </a:r>
            <a:r>
              <a:rPr lang="en-US" sz="2400" dirty="0" smtClean="0">
                <a:solidFill>
                  <a:srgbClr val="C00000"/>
                </a:solidFill>
              </a:rPr>
              <a:t> for the K3 sigma model…. 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1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0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228600" y="-76200"/>
                <a:ext cx="8229600" cy="11430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 And The </a:t>
                </a:r>
                <a:r>
                  <a:rPr lang="en-US" dirty="0" err="1" smtClean="0"/>
                  <a:t>Hexacode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8600" y="-76200"/>
                <a:ext cx="8229600" cy="1143000"/>
              </a:xfrm>
              <a:blipFill>
                <a:blip r:embed="rId2"/>
                <a:stretch>
                  <a:fillRect b="-9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14621" y="1204108"/>
                <a:ext cx="8534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Finite field of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4=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elements: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0, 1, 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̅"/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</m:acc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21" y="1204108"/>
                <a:ext cx="8534400" cy="584775"/>
              </a:xfrm>
              <a:prstGeom prst="rect">
                <a:avLst/>
              </a:prstGeom>
              <a:blipFill>
                <a:blip r:embed="rId3"/>
                <a:stretch>
                  <a:fillRect l="-1857" t="-12632" b="-3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4621" y="2158487"/>
                <a:ext cx="8991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7030A0"/>
                    </a:solidFill>
                  </a:rPr>
                  <a:t>Addition: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1+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acc>
                    <m:r>
                      <a:rPr lang="en-US" sz="32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1+</m:t>
                    </m:r>
                    <m:acc>
                      <m:accPr>
                        <m:chr m:val="̅"/>
                        <m:ctrlPr>
                          <a:rPr lang="en-US" sz="32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acc>
                    <m:r>
                      <a:rPr lang="en-US" sz="32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32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32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US" sz="32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acc>
                    <m:r>
                      <a:rPr lang="en-US" sz="32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21" y="2158487"/>
                <a:ext cx="8991600" cy="584775"/>
              </a:xfrm>
              <a:prstGeom prst="rect">
                <a:avLst/>
              </a:prstGeom>
              <a:blipFill>
                <a:blip r:embed="rId4"/>
                <a:stretch>
                  <a:fillRect l="-1763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295400" y="3048000"/>
                <a:ext cx="6705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B050"/>
                    </a:solidFill>
                  </a:rPr>
                  <a:t>Multiplication: 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acc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acc>
                      <m:accPr>
                        <m:chr m:val="̅"/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acc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=1  </m:t>
                    </m:r>
                  </m:oMath>
                </a14:m>
                <a:endParaRPr lang="en-US" sz="2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3048000"/>
                <a:ext cx="6705600" cy="523220"/>
              </a:xfrm>
              <a:prstGeom prst="rect">
                <a:avLst/>
              </a:prstGeom>
              <a:blipFill>
                <a:blip r:embed="rId5"/>
                <a:stretch>
                  <a:fillRect l="-1909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07871" y="3919079"/>
                <a:ext cx="5271058" cy="7175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0033CC"/>
                    </a:solidFill>
                  </a:rPr>
                  <a:t>Hexacode: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⊂   </m:t>
                    </m:r>
                    <m:sSubSup>
                      <m:sSubSupPr>
                        <m:ctrlP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  <m:r>
                      <a:rPr lang="en-US" sz="40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  </m:t>
                    </m:r>
                  </m:oMath>
                </a14:m>
                <a:endParaRPr lang="en-US" sz="40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7871" y="3919079"/>
                <a:ext cx="5271058" cy="717504"/>
              </a:xfrm>
              <a:prstGeom prst="rect">
                <a:avLst/>
              </a:prstGeom>
              <a:blipFill>
                <a:blip r:embed="rId6"/>
                <a:stretch>
                  <a:fillRect l="-4046" t="-13559" b="-35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13758" y="4895203"/>
                <a:ext cx="8387809" cy="7176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DF09C7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3600" b="0" i="1" smtClean="0">
                          <a:solidFill>
                            <a:srgbClr val="DF09C7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36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36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36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𝑎𝑏𝑐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r>
                            <a:rPr lang="en-US" sz="36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𝑎𝑏𝑐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en-US" sz="36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𝑎𝑏𝑐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sz="3600" b="0" i="1" smtClean="0">
                                      <a:solidFill>
                                        <a:srgbClr val="DF09C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DF09C7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acc>
                            </m:e>
                          </m:d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DF09C7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58" y="4895203"/>
                <a:ext cx="8387809" cy="7176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752600" y="5974105"/>
                <a:ext cx="5791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𝑎𝑏𝑐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5974105"/>
                <a:ext cx="5791200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45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7039"/>
            <a:ext cx="8229600" cy="1143000"/>
          </a:xfrm>
        </p:spPr>
        <p:txBody>
          <a:bodyPr/>
          <a:lstStyle/>
          <a:p>
            <a:r>
              <a:rPr lang="en-US" dirty="0" smtClean="0"/>
              <a:t>Relation To Quaternion Group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-381000" y="1115961"/>
                <a:ext cx="9525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≅  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±1, ±</m:t>
                          </m:r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, ±</m:t>
                          </m:r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, ±</m:t>
                          </m:r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⊂</m:t>
                      </m:r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𝑆𝑈</m:t>
                      </m:r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(2)</m:t>
                      </m:r>
                    </m:oMath>
                  </m:oMathPara>
                </a14:m>
                <a:endParaRPr lang="en-US" sz="3600" b="0" dirty="0" smtClean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1000" y="1115961"/>
                <a:ext cx="9525000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53629" y="1874923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Group of special unitary bit-flip and phase-flip errors in theory of QEC. </a:t>
            </a:r>
            <a:endParaRPr lang="en-US" sz="24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-1371600" y="3655904"/>
                <a:ext cx="7200900" cy="810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1 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0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0 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1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71600" y="3655904"/>
                <a:ext cx="7200900" cy="8107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743200" y="3655904"/>
                <a:ext cx="7200900" cy="810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0 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−1 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0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3655904"/>
                <a:ext cx="7200900" cy="8107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-1219200" y="4623853"/>
                <a:ext cx="7200900" cy="810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0 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0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19200" y="4623853"/>
                <a:ext cx="7200900" cy="8107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743200" y="4648473"/>
                <a:ext cx="7200900" cy="810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acc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4648473"/>
                <a:ext cx="7200900" cy="8107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219200" y="5641043"/>
                <a:ext cx="5867400" cy="623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5641043"/>
                <a:ext cx="5867400" cy="6236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63229" y="6264675"/>
                <a:ext cx="8380771" cy="5572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660C64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0" smtClean="0">
                        <a:solidFill>
                          <a:srgbClr val="660C64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800" dirty="0" smtClean="0">
                    <a:solidFill>
                      <a:srgbClr val="660C64"/>
                    </a:solidFill>
                  </a:rPr>
                  <a:t> A sign that cannot be removed by redefinitions. </a:t>
                </a:r>
                <a:endParaRPr lang="en-US" sz="2800" dirty="0">
                  <a:solidFill>
                    <a:srgbClr val="660C64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229" y="6264675"/>
                <a:ext cx="8380771" cy="557204"/>
              </a:xfrm>
              <a:prstGeom prst="rect">
                <a:avLst/>
              </a:prstGeom>
              <a:blipFill>
                <a:blip r:embed="rId9"/>
                <a:stretch>
                  <a:fillRect t="-10989" b="-25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13375" y="2656117"/>
                <a:ext cx="71362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Associate Pauli operators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 to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</a:t>
                </a:r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375" y="2656117"/>
                <a:ext cx="7136249" cy="584775"/>
              </a:xfrm>
              <a:prstGeom prst="rect">
                <a:avLst/>
              </a:prstGeom>
              <a:blipFill>
                <a:blip r:embed="rId10"/>
                <a:stretch>
                  <a:fillRect l="-2135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60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9" grpId="0"/>
      <p:bldP spid="10" grpId="0"/>
      <p:bldP spid="11" grpId="0"/>
      <p:bldP spid="12" grpId="0"/>
      <p:bldP spid="13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41627"/>
            <a:ext cx="8229600" cy="1143000"/>
          </a:xfrm>
        </p:spPr>
        <p:txBody>
          <a:bodyPr/>
          <a:lstStyle/>
          <a:p>
            <a:r>
              <a:rPr lang="en-US" dirty="0" smtClean="0"/>
              <a:t>N=1 Generator And The </a:t>
            </a:r>
            <a:r>
              <a:rPr lang="en-US" dirty="0" err="1" smtClean="0"/>
              <a:t>Hexacode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90600" y="1008960"/>
                <a:ext cx="6705600" cy="5924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7030A0"/>
                    </a:solidFill>
                  </a:rPr>
                  <a:t>For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Sup>
                      <m:sSubSup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 define  </a:t>
                </a:r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008960"/>
                <a:ext cx="6705600" cy="592470"/>
              </a:xfrm>
              <a:prstGeom prst="rect">
                <a:avLst/>
              </a:prstGeom>
              <a:blipFill>
                <a:blip r:embed="rId2"/>
                <a:stretch>
                  <a:fillRect l="-2364" t="-11340" r="-909" b="-34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1828800"/>
                <a:ext cx="9067800" cy="476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⊗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⊗⋯⊗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828800"/>
                <a:ext cx="9067800" cy="476990"/>
              </a:xfrm>
              <a:prstGeom prst="rect">
                <a:avLst/>
              </a:prstGeom>
              <a:blipFill>
                <a:blip r:embed="rId3"/>
                <a:stretch>
                  <a:fillRect b="-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134603" y="2671552"/>
                <a:ext cx="51685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4603" y="2671552"/>
                <a:ext cx="5168594" cy="461665"/>
              </a:xfrm>
              <a:prstGeom prst="rect">
                <a:avLst/>
              </a:prstGeom>
              <a:blipFill>
                <a:blip r:embed="rId4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033991" y="2461124"/>
                <a:ext cx="4190898" cy="960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7030A0"/>
                    </a:solidFill>
                  </a:rPr>
                  <a:t>For general 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Sup>
                      <m:sSubSup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2800" dirty="0">
                    <a:solidFill>
                      <a:srgbClr val="7030A0"/>
                    </a:solidFill>
                  </a:rPr>
                  <a:t>c</a:t>
                </a:r>
                <a:r>
                  <a:rPr lang="en-US" sz="2800" dirty="0" smtClean="0">
                    <a:solidFill>
                      <a:srgbClr val="7030A0"/>
                    </a:solidFill>
                  </a:rPr>
                  <a:t>annot remove signs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sz="2800" dirty="0" smtClean="0">
                    <a:solidFill>
                      <a:srgbClr val="7030A0"/>
                    </a:solidFill>
                  </a:rPr>
                  <a:t> . </a:t>
                </a:r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991" y="2461124"/>
                <a:ext cx="4190898" cy="960776"/>
              </a:xfrm>
              <a:prstGeom prst="rect">
                <a:avLst/>
              </a:prstGeom>
              <a:blipFill>
                <a:blip r:embed="rId5"/>
                <a:stretch>
                  <a:fillRect l="-3057" t="-5732" b="-178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38200" y="3421900"/>
                <a:ext cx="5715000" cy="13485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ℋ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〉</m:t>
                          </m:r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421900"/>
                <a:ext cx="5715000" cy="134857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09800" y="5731250"/>
                <a:ext cx="4495800" cy="781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Stab</m:t>
                          </m:r>
                        </m:e>
                        <m:sub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Q</m:t>
                              </m:r>
                            </m:e>
                            <m:sup>
                              <m:r>
                                <a:rPr lang="en-US" sz="40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sub>
                      </m:sSub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⊃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5731250"/>
                <a:ext cx="4495800" cy="78194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09501" y="4856424"/>
                <a:ext cx="492449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01" y="4856424"/>
                <a:ext cx="4924490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105400" y="4856424"/>
                <a:ext cx="4190898" cy="529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a:rPr lang="en-US" sz="28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⊂ </m:t>
                    </m:r>
                    <m:sSubSup>
                      <m:sSubSup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00B050"/>
                    </a:solidFill>
                  </a:rPr>
                  <a:t>  </a:t>
                </a:r>
                <a:endParaRPr lang="en-US" sz="2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4856424"/>
                <a:ext cx="4190898" cy="52988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132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9" grpId="0"/>
      <p:bldP spid="11" grpId="0"/>
      <p:bldP spid="12" grpId="0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1143000"/>
          </a:xfrm>
        </p:spPr>
        <p:txBody>
          <a:bodyPr/>
          <a:lstStyle/>
          <a:p>
            <a:r>
              <a:rPr lang="en-US" dirty="0" smtClean="0"/>
              <a:t>Relation To Other Quantum Codes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7145" y="1295400"/>
                <a:ext cx="89916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0000"/>
                    </a:solidFill>
                  </a:rPr>
                  <a:t>This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6,0,4</m:t>
                        </m:r>
                      </m:e>
                    </m:d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</a:rPr>
                  <a:t> quantum code is related to a well known </a:t>
                </a:r>
              </a:p>
              <a:p>
                <a:r>
                  <a:rPr lang="en-US" sz="2800" dirty="0" smtClean="0">
                    <a:solidFill>
                      <a:srgbClr val="FF0000"/>
                    </a:solidFill>
                  </a:rPr>
                  <a:t>       QEC constructed from a unique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5,1,3</m:t>
                        </m:r>
                      </m:e>
                    </m:d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</a:rPr>
                  <a:t> code. </a:t>
                </a: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45" y="1295400"/>
                <a:ext cx="8991600" cy="954107"/>
              </a:xfrm>
              <a:prstGeom prst="rect">
                <a:avLst/>
              </a:prstGeom>
              <a:blipFill>
                <a:blip r:embed="rId2"/>
                <a:stretch>
                  <a:fillRect l="-1356" t="-6410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366345" y="3424121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We realized this with TOM MAINIERO. </a:t>
            </a:r>
            <a:endParaRPr lang="en-US" sz="28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2845" y="4157723"/>
                <a:ext cx="8991599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7030A0"/>
                    </a:solidFill>
                  </a:rPr>
                  <a:t>Mainiero has shown how to formulate a </a:t>
                </a:r>
                <a:r>
                  <a:rPr lang="en-US" sz="2800" dirty="0" err="1" smtClean="0">
                    <a:solidFill>
                      <a:srgbClr val="7030A0"/>
                    </a:solidFill>
                  </a:rPr>
                  <a:t>cohomology</a:t>
                </a:r>
                <a:r>
                  <a:rPr lang="en-US" sz="2800" dirty="0" smtClean="0">
                    <a:solidFill>
                      <a:srgbClr val="7030A0"/>
                    </a:solidFill>
                  </a:rPr>
                  <a:t> theory associated to ANY quantum state in a multipartite system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ℋ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⊗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5" y="4157723"/>
                <a:ext cx="8991599" cy="1384995"/>
              </a:xfrm>
              <a:prstGeom prst="rect">
                <a:avLst/>
              </a:prstGeom>
              <a:blipFill>
                <a:blip r:embed="rId3"/>
                <a:stretch>
                  <a:fillRect l="-1356" t="-3965" r="-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47145" y="5791200"/>
                <a:ext cx="87630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B050"/>
                    </a:solidFill>
                  </a:rPr>
                  <a:t>The Poincare polynomial is a surrogate  for von Neumann entropy.  Tom computed: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=432 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b="0" dirty="0" smtClean="0">
                    <a:solidFill>
                      <a:srgbClr val="00B050"/>
                    </a:solidFill>
                  </a:rPr>
                  <a:t> for both states.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45" y="5791200"/>
                <a:ext cx="8763000" cy="954107"/>
              </a:xfrm>
              <a:prstGeom prst="rect">
                <a:avLst/>
              </a:prstGeom>
              <a:blipFill>
                <a:blip r:embed="rId4"/>
                <a:stretch>
                  <a:fillRect l="-1391" t="-5732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47145" y="2626433"/>
                <a:ext cx="9296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33CC"/>
                    </a:solidFill>
                  </a:rPr>
                  <a:t>It is related to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𝐺𝑇𝑉𝑊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rgbClr val="0033CC"/>
                    </a:solidFill>
                  </a:rPr>
                  <a:t> by a local unitary transformation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4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45" y="2626433"/>
                <a:ext cx="9296400" cy="461665"/>
              </a:xfrm>
              <a:prstGeom prst="rect">
                <a:avLst/>
              </a:prstGeom>
              <a:blipFill>
                <a:blip r:embed="rId5"/>
                <a:stretch>
                  <a:fillRect l="-984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67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dirty="0" smtClean="0"/>
              <a:t>Consequences: 1/2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42900" y="1432256"/>
                <a:ext cx="8534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 generates an N=1  </a:t>
                </a:r>
                <a:r>
                  <a:rPr lang="en-US" sz="3200" dirty="0" err="1" smtClean="0">
                    <a:solidFill>
                      <a:srgbClr val="7030A0"/>
                    </a:solidFill>
                  </a:rPr>
                  <a:t>superconformal</a:t>
                </a:r>
                <a:r>
                  <a:rPr lang="en-US" sz="3200" dirty="0" smtClean="0">
                    <a:solidFill>
                      <a:srgbClr val="7030A0"/>
                    </a:solidFill>
                  </a:rPr>
                  <a:t> symmetry: </a:t>
                </a:r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" y="1432256"/>
                <a:ext cx="8534400" cy="584775"/>
              </a:xfrm>
              <a:prstGeom prst="rect">
                <a:avLst/>
              </a:prstGeom>
              <a:blipFill>
                <a:blip r:embed="rId2"/>
                <a:stretch>
                  <a:fillRect t="-12500" r="-10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33350" y="2306287"/>
                <a:ext cx="8915400" cy="9270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𝐴𝐵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2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50" y="2306287"/>
                <a:ext cx="8915400" cy="92704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295400" y="4425060"/>
                <a:ext cx="6934200" cy="586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𝐴𝐵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0033CC"/>
                    </a:solidFill>
                  </a:rPr>
                  <a:t> generate 1- and 2- qubit errors </a:t>
                </a:r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4425060"/>
                <a:ext cx="6934200" cy="586186"/>
              </a:xfrm>
              <a:prstGeom prst="rect">
                <a:avLst/>
              </a:prstGeom>
              <a:blipFill>
                <a:blip r:embed="rId4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95400" y="5219928"/>
                <a:ext cx="6096000" cy="524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</m:acc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     &amp;    </m:t>
                      </m:r>
                      <m:acc>
                        <m:accPr>
                          <m:chr m:val="̅"/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</m:acc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𝐴𝐵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  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5219928"/>
                <a:ext cx="6096000" cy="5243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42901" y="5945610"/>
                <a:ext cx="46863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i="1" u="sng" dirty="0" smtClean="0">
                    <a:solidFill>
                      <a:srgbClr val="0033CC"/>
                    </a:solidFill>
                  </a:rPr>
                  <a:t>Because</a:t>
                </a:r>
                <a:r>
                  <a:rPr lang="en-US" sz="3600" dirty="0" smtClean="0">
                    <a:solidFill>
                      <a:srgbClr val="0033CC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en-US" sz="3600" dirty="0" smtClean="0">
                    <a:solidFill>
                      <a:srgbClr val="0033CC"/>
                    </a:solidFill>
                  </a:rPr>
                  <a:t> is in a QEC. </a:t>
                </a:r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1" y="5945610"/>
                <a:ext cx="4686300" cy="646331"/>
              </a:xfrm>
              <a:prstGeom prst="rect">
                <a:avLst/>
              </a:prstGeom>
              <a:blipFill>
                <a:blip r:embed="rId6"/>
                <a:stretch>
                  <a:fillRect l="-3901" t="-14151" r="-1040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06477" y="3686935"/>
                <a:ext cx="8877300" cy="462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rgbClr val="7030A0"/>
                    </a:solidFill>
                  </a:rPr>
                  <a:t> : generators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rgbClr val="7030A0"/>
                    </a:solidFill>
                  </a:rPr>
                  <a:t> affine Lie algebra,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=1, …,  3⋅6=18 </m:t>
                    </m:r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477" y="3686935"/>
                <a:ext cx="8877300" cy="462627"/>
              </a:xfrm>
              <a:prstGeom prst="rect">
                <a:avLst/>
              </a:prstGeom>
              <a:blipFill>
                <a:blip r:embed="rId7"/>
                <a:stretch>
                  <a:fillRect l="-481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/>
          <p:cNvSpPr/>
          <p:nvPr/>
        </p:nvSpPr>
        <p:spPr>
          <a:xfrm>
            <a:off x="4191000" y="2017032"/>
            <a:ext cx="4572000" cy="16749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029200" y="5952984"/>
                <a:ext cx="3429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⇒  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=  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5952984"/>
                <a:ext cx="3429000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067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2512"/>
            <a:ext cx="8229600" cy="1143000"/>
          </a:xfrm>
        </p:spPr>
        <p:txBody>
          <a:bodyPr/>
          <a:lstStyle/>
          <a:p>
            <a:r>
              <a:rPr lang="en-US" dirty="0" smtClean="0"/>
              <a:t>Philosophy – 1/2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28699" y="783207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33CC"/>
                </a:solidFill>
              </a:rPr>
              <a:t>We can divide physicists into two classes: 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8187" y="1374616"/>
            <a:ext cx="8985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Our world is a random choice drawn from a huge ensemble: 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87" y="2137185"/>
            <a:ext cx="2910328" cy="21827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926207"/>
            <a:ext cx="3219551" cy="21827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7" y="4831755"/>
            <a:ext cx="2701660" cy="20262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2527" y="4817287"/>
            <a:ext cx="2032772" cy="20407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0" y="4404415"/>
            <a:ext cx="2125316" cy="2125316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V="1">
            <a:off x="5132975" y="3507067"/>
            <a:ext cx="1105754" cy="1310220"/>
          </a:xfrm>
          <a:prstGeom prst="straightConnector1">
            <a:avLst/>
          </a:prstGeom>
          <a:ln w="762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318329" y="5596313"/>
            <a:ext cx="1780584" cy="700343"/>
          </a:xfrm>
          <a:prstGeom prst="straightConnector1">
            <a:avLst/>
          </a:prstGeom>
          <a:ln w="762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2561405" y="3874561"/>
            <a:ext cx="1215411" cy="1018184"/>
          </a:xfrm>
          <a:prstGeom prst="straightConnector1">
            <a:avLst/>
          </a:prstGeom>
          <a:ln w="762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2340109" y="5633489"/>
            <a:ext cx="1239832" cy="663167"/>
          </a:xfrm>
          <a:prstGeom prst="straightConnector1">
            <a:avLst/>
          </a:prstGeom>
          <a:ln w="762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76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dirty="0" smtClean="0"/>
              <a:t>Consequences: 2/2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38200" y="1316684"/>
                <a:ext cx="8534400" cy="847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𝑆𝑡𝑎</m:t>
                    </m:r>
                    <m:sSub>
                      <m:sSubPr>
                        <m:ctrlPr>
                          <a:rPr lang="en-US" sz="4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𝑆𝑈</m:t>
                        </m:r>
                        <m:sSup>
                          <m:sSupPr>
                            <m:ctrlPr>
                              <a:rPr lang="en-US" sz="4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400" b="0" i="1" smtClean="0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400" b="0" i="1" smtClean="0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e>
                          <m:sup>
                            <m:r>
                              <a:rPr lang="en-US" sz="4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en-US" sz="4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400" b="0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</m:d>
                  </m:oMath>
                </a14:m>
                <a:r>
                  <a:rPr lang="en-US" sz="4400" dirty="0" smtClean="0">
                    <a:solidFill>
                      <a:srgbClr val="0033CC"/>
                    </a:solidFill>
                  </a:rPr>
                  <a:t>   is a finite group</a:t>
                </a:r>
                <a:endParaRPr lang="en-US" sz="4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316684"/>
                <a:ext cx="8534400" cy="847668"/>
              </a:xfrm>
              <a:prstGeom prst="rect">
                <a:avLst/>
              </a:prstGeom>
              <a:blipFill>
                <a:blip r:embed="rId2"/>
                <a:stretch>
                  <a:fillRect t="-14388" b="-25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4187" y="2442365"/>
                <a:ext cx="9067800" cy="1571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Again follows from the error-correcting properties </a:t>
                </a:r>
              </a:p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         of the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hexacode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  because the generators </a:t>
                </a:r>
              </a:p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                            of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 are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p>
                  </m:oMath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87" y="2442365"/>
                <a:ext cx="9067800" cy="1571071"/>
              </a:xfrm>
              <a:prstGeom prst="rect">
                <a:avLst/>
              </a:prstGeom>
              <a:blipFill>
                <a:blip r:embed="rId3"/>
                <a:stretch>
                  <a:fillRect l="-1748" t="-5058" b="-12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60887" y="5260104"/>
                <a:ext cx="8534400" cy="8481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𝑆𝑡𝑎</m:t>
                    </m:r>
                    <m:sSub>
                      <m:sSubPr>
                        <m:ctrlPr>
                          <a:rPr lang="en-US" sz="4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sSup>
                          <m:sSupPr>
                            <m:ctrlPr>
                              <a:rPr lang="en-US" sz="4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4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en-US" sz="4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400" b="0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</m:d>
                  </m:oMath>
                </a14:m>
                <a:r>
                  <a:rPr lang="en-US" sz="4400" dirty="0" smtClean="0">
                    <a:solidFill>
                      <a:srgbClr val="0033CC"/>
                    </a:solidFill>
                  </a:rPr>
                  <a:t>   is just the </a:t>
                </a:r>
                <a:r>
                  <a:rPr lang="en-US" sz="4400" dirty="0" err="1" smtClean="0">
                    <a:solidFill>
                      <a:srgbClr val="0033CC"/>
                    </a:solidFill>
                  </a:rPr>
                  <a:t>hexacode</a:t>
                </a:r>
                <a:r>
                  <a:rPr lang="en-US" sz="4400" dirty="0" smtClean="0">
                    <a:solidFill>
                      <a:srgbClr val="0033CC"/>
                    </a:solidFill>
                  </a:rPr>
                  <a:t>!</a:t>
                </a:r>
                <a:endParaRPr lang="en-US" sz="4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887" y="5260104"/>
                <a:ext cx="8534400" cy="848117"/>
              </a:xfrm>
              <a:prstGeom prst="rect">
                <a:avLst/>
              </a:prstGeom>
              <a:blipFill>
                <a:blip r:embed="rId4"/>
                <a:stretch>
                  <a:fillRect t="-14388" b="-25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86000" y="6131081"/>
                <a:ext cx="4644513" cy="665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/>
                  <a:t>(extended by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bSup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/>
                  <a:t> …. )</a:t>
                </a:r>
                <a:endParaRPr lang="en-US" sz="3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6131081"/>
                <a:ext cx="4644513" cy="665182"/>
              </a:xfrm>
              <a:prstGeom prst="rect">
                <a:avLst/>
              </a:prstGeom>
              <a:blipFill>
                <a:blip r:embed="rId5"/>
                <a:stretch>
                  <a:fillRect l="-3937" t="-11009" b="-348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304800" y="4386752"/>
            <a:ext cx="937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We do not know exactly what this group is. But: </a:t>
            </a:r>
            <a:endParaRPr lang="en-US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7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5" grpId="0"/>
      <p:bldP spid="4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027471" y="3649194"/>
            <a:ext cx="79248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228658" y="67106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228658" y="1630443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228658" y="2587415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44950" y="3654428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244950" y="4732361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49866" y="589915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179871" y="715953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Brief Background On Moonshine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70476" y="5850336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K-Theory Comment &amp; </a:t>
            </a:r>
            <a:r>
              <a:rPr lang="en-US" sz="2800" dirty="0" smtClean="0"/>
              <a:t>Conclusions</a:t>
            </a:r>
            <a:endParaRPr lang="en-US" sz="2800" dirty="0"/>
          </a:p>
        </p:txBody>
      </p:sp>
      <p:sp>
        <p:nvSpPr>
          <p:cNvPr id="22" name="Rectangle 21"/>
          <p:cNvSpPr/>
          <p:nvPr/>
        </p:nvSpPr>
        <p:spPr>
          <a:xfrm>
            <a:off x="1206910" y="1599881"/>
            <a:ext cx="6314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sz="2800" dirty="0" smtClean="0">
                <a:solidFill>
                  <a:srgbClr val="FF0000"/>
                </a:solidFill>
              </a:rPr>
              <a:t>Quantum Mukai Theorem &amp; GTVW Model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84614" y="2573978"/>
            <a:ext cx="7254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Supercurrents &amp; Codes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79871" y="3654428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RR States: MOG Construction Of The </a:t>
            </a:r>
            <a:r>
              <a:rPr lang="en-US" sz="2800" dirty="0" err="1" smtClean="0">
                <a:solidFill>
                  <a:srgbClr val="FFFF00"/>
                </a:solidFill>
              </a:rPr>
              <a:t>Golay</a:t>
            </a:r>
            <a:r>
              <a:rPr lang="en-US" sz="2800" dirty="0" smtClean="0">
                <a:solidFill>
                  <a:srgbClr val="FFFF00"/>
                </a:solidFill>
              </a:rPr>
              <a:t> Code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06737" y="4666341"/>
            <a:ext cx="7126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Extension To Other Moonshine </a:t>
            </a:r>
            <a:r>
              <a:rPr lang="en-US" sz="2800" dirty="0" smtClean="0"/>
              <a:t>Examples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2054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</p:spPr>
        <p:txBody>
          <a:bodyPr/>
          <a:lstStyle/>
          <a:p>
            <a:r>
              <a:rPr lang="en-US" dirty="0" smtClean="0"/>
              <a:t>RR Sector And The </a:t>
            </a:r>
            <a:r>
              <a:rPr lang="en-US" dirty="0" err="1" smtClean="0"/>
              <a:t>Golay</a:t>
            </a:r>
            <a:r>
              <a:rPr lang="en-US" dirty="0" smtClean="0"/>
              <a:t> Code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152400" y="966173"/>
                <a:ext cx="89916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The 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RR </a:t>
                </a:r>
                <a:r>
                  <a:rPr lang="en-US" sz="3200" dirty="0" err="1" smtClean="0">
                    <a:solidFill>
                      <a:srgbClr val="FF0000"/>
                    </a:solidFill>
                  </a:rPr>
                  <a:t>groundstates</a:t>
                </a:r>
                <a:r>
                  <a:rPr lang="en-US" sz="3200" smtClean="0">
                    <a:solidFill>
                      <a:srgbClr val="FF0000"/>
                    </a:solidFill>
                  </a:rPr>
                  <a:t> of K3  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in the WZW description          form a rep of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𝑆𝑈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</m:sSub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×  </m:t>
                            </m:r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𝑆𝑈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e>
                      <m:sup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966173"/>
                <a:ext cx="8991600" cy="1077218"/>
              </a:xfrm>
              <a:prstGeom prst="rect">
                <a:avLst/>
              </a:prstGeom>
              <a:blipFill>
                <a:blip r:embed="rId2"/>
                <a:stretch>
                  <a:fillRect l="-1695" t="-7345" r="-7593" b="-18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8604" y="2087381"/>
                <a:ext cx="8619204" cy="1395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den>
                          </m:f>
                          <m:sSubSup>
                            <m:sSubSup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d>
                            </m:sup>
                          </m:sSubSup>
                        </m:sup>
                      </m:sSup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⊗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den>
                          </m:f>
                          <m:sSubSup>
                            <m:sSubSup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d>
                            </m:sup>
                          </m:sSubSup>
                        </m:sup>
                      </m:sSup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bSup>
                        <m:sSub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sup>
                      </m:sSubSup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⊗  </m:t>
                      </m:r>
                      <m:sSubSup>
                        <m:sSub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  <m:sup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604" y="2087381"/>
                <a:ext cx="8619204" cy="13950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914400" y="4382992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There is a distinguished basis of RR </a:t>
            </a:r>
            <a:r>
              <a:rPr lang="en-US" sz="2800" dirty="0" err="1" smtClean="0">
                <a:solidFill>
                  <a:srgbClr val="0033CC"/>
                </a:solidFill>
              </a:rPr>
              <a:t>groundstates</a:t>
            </a:r>
            <a:r>
              <a:rPr lang="en-US" sz="2800" dirty="0" smtClean="0">
                <a:solidFill>
                  <a:srgbClr val="0033CC"/>
                </a:solidFill>
              </a:rPr>
              <a:t>: </a:t>
            </a:r>
            <a:endParaRPr lang="en-US" sz="28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600200" y="4906212"/>
                <a:ext cx="5257800" cy="1265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ℍ</m:t>
                      </m:r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≅   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800" b="0" i="1" smtClean="0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800" b="0" i="1" smtClean="0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⊗  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800" b="0" i="1" smtClean="0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800" b="0" i="1" smtClean="0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4906212"/>
                <a:ext cx="5257800" cy="12659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600200" y="6172200"/>
                <a:ext cx="6324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33CC"/>
                    </a:solidFill>
                  </a:rPr>
                  <a:t>as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b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b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800" dirty="0" smtClean="0">
                    <a:solidFill>
                      <a:srgbClr val="0033CC"/>
                    </a:solidFill>
                  </a:rPr>
                  <a:t> representations </a:t>
                </a:r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6172200"/>
                <a:ext cx="6324600" cy="523220"/>
              </a:xfrm>
              <a:prstGeom prst="rect">
                <a:avLst/>
              </a:prstGeom>
              <a:blipFill>
                <a:blip r:embed="rId5"/>
                <a:stretch>
                  <a:fillRect l="-2025" t="-11765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333500" y="3536606"/>
                <a:ext cx="6324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=1,2,3,4,5,6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500" y="3536606"/>
                <a:ext cx="6324600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632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371600" y="150754"/>
                <a:ext cx="70104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33CC"/>
                    </a:solidFill>
                  </a:rPr>
                  <a:t>The usual basis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1, </m:t>
                    </m:r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𝔦</m:t>
                    </m:r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𝔧</m:t>
                    </m:r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𝔨</m:t>
                    </m:r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0033CC"/>
                    </a:solidFill>
                  </a:rPr>
                  <a:t> of quaternions corresponds to 4 distinguished spin states: </a:t>
                </a:r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50754"/>
                <a:ext cx="7010400" cy="954107"/>
              </a:xfrm>
              <a:prstGeom prst="rect">
                <a:avLst/>
              </a:prstGeom>
              <a:blipFill>
                <a:blip r:embed="rId2"/>
                <a:stretch>
                  <a:fillRect l="-1739" t="-6410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29148" y="1128981"/>
                <a:ext cx="7162800" cy="982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 ↔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endChr m:val="〉"/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+,−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−, + 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≔| 1 〉 </m:t>
                      </m:r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148" y="1128981"/>
                <a:ext cx="7162800" cy="9823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29148" y="1995339"/>
                <a:ext cx="7162800" cy="982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𝔦</m:t>
                      </m:r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↔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endChr m:val="〉"/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+,+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−, − 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 ≔| 2 〉</m:t>
                      </m:r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148" y="1995339"/>
                <a:ext cx="7162800" cy="9823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90600" y="2922989"/>
                <a:ext cx="7162800" cy="976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𝔧</m:t>
                      </m:r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↔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endChr m:val="〉"/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+,+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−, − 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)≔| 3 〉 </m:t>
                      </m:r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922989"/>
                <a:ext cx="7162800" cy="9765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052052" y="3844017"/>
                <a:ext cx="7162800" cy="976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𝔨</m:t>
                      </m:r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↔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endChr m:val="〉"/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+,−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−, + 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)≔| 4 〉 </m:t>
                      </m:r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052" y="3844017"/>
                <a:ext cx="7162800" cy="97654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86248" y="4962843"/>
                <a:ext cx="78486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C00000"/>
                    </a:solidFill>
                  </a:rPr>
                  <a:t>In this basis the action of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⊗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</a:rPr>
                  <a:t> is diagonal, </a:t>
                </a:r>
                <a:r>
                  <a:rPr lang="en-US" sz="2800" dirty="0" err="1" smtClean="0">
                    <a:solidFill>
                      <a:srgbClr val="C00000"/>
                    </a:solidFill>
                  </a:rPr>
                  <a:t>e.g</a:t>
                </a:r>
                <a:r>
                  <a:rPr lang="en-US" sz="2800" dirty="0" smtClean="0">
                    <a:solidFill>
                      <a:srgbClr val="C00000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b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⊗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b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</a:rPr>
                  <a:t>takes:  </a:t>
                </a:r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248" y="4962843"/>
                <a:ext cx="7848600" cy="954107"/>
              </a:xfrm>
              <a:prstGeom prst="rect">
                <a:avLst/>
              </a:prstGeom>
              <a:blipFill>
                <a:blip r:embed="rId7"/>
                <a:stretch>
                  <a:fillRect l="-1553" t="-5732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0" y="6170156"/>
                <a:ext cx="9144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1 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  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1 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 ,   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2 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     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→−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3 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,   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→−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4 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170156"/>
                <a:ext cx="9144000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974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Column Interpretations Of </a:t>
            </a:r>
            <a:r>
              <a:rPr lang="en-US" dirty="0" err="1" smtClean="0"/>
              <a:t>Hexacode</a:t>
            </a:r>
            <a:r>
              <a:rPr lang="en-US" dirty="0" smtClean="0"/>
              <a:t> Digits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79889" y="1831128"/>
                <a:ext cx="2209800" cy="1679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 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9889" y="1831128"/>
                <a:ext cx="2209800" cy="167975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72812" y="1847224"/>
                <a:ext cx="431764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b>
                          <m:r>
                            <a:rPr lang="en-US" sz="40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⊗</m:t>
                      </m:r>
                      <m:r>
                        <a:rPr lang="en-US" sz="4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b>
                          <m:r>
                            <a:rPr lang="en-US" sz="40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2812" y="1847224"/>
                <a:ext cx="4317641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070519" y="2925571"/>
                <a:ext cx="14478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40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0519" y="2925571"/>
                <a:ext cx="1447801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981045" y="3700931"/>
                <a:ext cx="14478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1 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045" y="3700931"/>
                <a:ext cx="1447801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981046" y="4463918"/>
                <a:ext cx="14478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2 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046" y="4463918"/>
                <a:ext cx="1447801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980868" y="5226655"/>
                <a:ext cx="14478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3 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868" y="5226655"/>
                <a:ext cx="1447801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980868" y="6069488"/>
                <a:ext cx="14478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4 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868" y="6069488"/>
                <a:ext cx="1447801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657908" y="3584110"/>
                <a:ext cx="1017545" cy="3153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5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5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5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5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5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7908" y="3584110"/>
                <a:ext cx="1017545" cy="315381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310325" y="3584110"/>
                <a:ext cx="1017545" cy="3153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5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5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5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5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5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0325" y="3584110"/>
                <a:ext cx="1017545" cy="315381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6064056" y="3584110"/>
                <a:ext cx="1017545" cy="3153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5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5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5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5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5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4056" y="3584110"/>
                <a:ext cx="1017545" cy="315381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7543800" y="3584110"/>
                <a:ext cx="1017545" cy="3153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5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5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5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5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5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3800" y="3584110"/>
                <a:ext cx="1017545" cy="315381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5472" y="1112929"/>
                <a:ext cx="9144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1 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  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1 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 ,   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2 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     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→−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3 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,   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→−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4 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2" y="1112929"/>
                <a:ext cx="9144000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124199" y="2885524"/>
                <a:ext cx="14478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0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199" y="2885524"/>
                <a:ext cx="1447801" cy="70788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480618" y="2912950"/>
                <a:ext cx="14478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40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618" y="2912950"/>
                <a:ext cx="1447801" cy="70788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848927" y="2876224"/>
                <a:ext cx="14478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sz="40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8927" y="2876224"/>
                <a:ext cx="1447801" cy="70788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328671" y="2912950"/>
                <a:ext cx="14478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40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acc>
                    </m:oMath>
                  </m:oMathPara>
                </a14:m>
                <a:endParaRPr lang="en-US" sz="40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8671" y="2912950"/>
                <a:ext cx="1447801" cy="70788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814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90600" y="152400"/>
                <a:ext cx="7086600" cy="1434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0000"/>
                    </a:solidFill>
                  </a:rPr>
                  <a:t>So when we consider a general element of 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𝑆𝑡𝑎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</m:d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</a:rPr>
                  <a:t> acting on the entire RR sector </a:t>
                </a:r>
              </a:p>
              <a:p>
                <a:r>
                  <a:rPr lang="en-US" sz="2800" dirty="0" smtClean="0">
                    <a:solidFill>
                      <a:srgbClr val="FF0000"/>
                    </a:solidFill>
                  </a:rPr>
                  <a:t>we get a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4×6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</a:rPr>
                  <a:t>  array of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</a:rPr>
                  <a:t>’s and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</a:rPr>
                  <a:t>’s </a:t>
                </a: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52400"/>
                <a:ext cx="7086600" cy="1434880"/>
              </a:xfrm>
              <a:prstGeom prst="rect">
                <a:avLst/>
              </a:prstGeom>
              <a:blipFill>
                <a:blip r:embed="rId2"/>
                <a:stretch>
                  <a:fillRect l="-1807" t="-3830" b="-114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29387844"/>
                  </p:ext>
                </p:extLst>
              </p:nvPr>
            </p:nvGraphicFramePr>
            <p:xfrm>
              <a:off x="1295400" y="1773225"/>
              <a:ext cx="6095999" cy="1849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70857">
                      <a:extLst>
                        <a:ext uri="{9D8B030D-6E8A-4147-A177-3AD203B41FA5}">
                          <a16:colId xmlns:a16="http://schemas.microsoft.com/office/drawing/2014/main" val="658642164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1126369094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3351736695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2111638671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2178667456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998562301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115384411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d>
                                  <m:d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d>
                                  <m:d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d>
                                  <m:d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𝟒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𝟓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731493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|1〉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89772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|2〉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6362887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|3〉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98557379"/>
                      </a:ext>
                    </a:extLst>
                  </a:tr>
                  <a:tr h="1930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|4〉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824606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29387844"/>
                  </p:ext>
                </p:extLst>
              </p:nvPr>
            </p:nvGraphicFramePr>
            <p:xfrm>
              <a:off x="1295400" y="1773225"/>
              <a:ext cx="6095999" cy="1849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70857">
                      <a:extLst>
                        <a:ext uri="{9D8B030D-6E8A-4147-A177-3AD203B41FA5}">
                          <a16:colId xmlns:a16="http://schemas.microsoft.com/office/drawing/2014/main" val="658642164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1126369094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3351736695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2111638671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2178667456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998562301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115384411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699" t="-1639" r="-502797" b="-4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699" t="-1639" r="-402797" b="-4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0699" t="-1639" r="-302797" b="-4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0699" t="-1639" r="-202797" b="-4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0699" t="-1639" r="-102797" b="-4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00699" t="-1639" r="-2797" b="-4131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731493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99" t="-101639" r="-602797" b="-3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89772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99" t="-198387" r="-602797" b="-2080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6362887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99" t="-303279" r="-602797" b="-1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98557379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99" t="-410000" r="-602797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8246063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45695120"/>
                  </p:ext>
                </p:extLst>
              </p:nvPr>
            </p:nvGraphicFramePr>
            <p:xfrm>
              <a:off x="1371600" y="4495800"/>
              <a:ext cx="6095999" cy="209804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70857">
                      <a:extLst>
                        <a:ext uri="{9D8B030D-6E8A-4147-A177-3AD203B41FA5}">
                          <a16:colId xmlns:a16="http://schemas.microsoft.com/office/drawing/2014/main" val="658642164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1126369094"/>
                        </a:ext>
                      </a:extLst>
                    </a:gridCol>
                    <a:gridCol w="772886">
                      <a:extLst>
                        <a:ext uri="{9D8B030D-6E8A-4147-A177-3AD203B41FA5}">
                          <a16:colId xmlns:a16="http://schemas.microsoft.com/office/drawing/2014/main" val="3351736695"/>
                        </a:ext>
                      </a:extLst>
                    </a:gridCol>
                    <a:gridCol w="968828">
                      <a:extLst>
                        <a:ext uri="{9D8B030D-6E8A-4147-A177-3AD203B41FA5}">
                          <a16:colId xmlns:a16="http://schemas.microsoft.com/office/drawing/2014/main" val="2111638671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2178667456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998562301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1153844110"/>
                        </a:ext>
                      </a:extLst>
                    </a:gridCol>
                  </a:tblGrid>
                  <a:tr h="457201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d>
                                  <m:d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𝝎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d>
                                  <m:d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𝝎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𝝎</m:t>
                                    </m:r>
                                  </m:e>
                                </m:acc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𝝎</m:t>
                                    </m:r>
                                  </m:e>
                                </m:acc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73149336"/>
                      </a:ext>
                    </a:extLst>
                  </a:tr>
                  <a:tr h="5334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|1〉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89772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|2〉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6362887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|3〉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98557379"/>
                      </a:ext>
                    </a:extLst>
                  </a:tr>
                  <a:tr h="1930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|4〉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824606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45695120"/>
                  </p:ext>
                </p:extLst>
              </p:nvPr>
            </p:nvGraphicFramePr>
            <p:xfrm>
              <a:off x="1371600" y="4495800"/>
              <a:ext cx="6095999" cy="209804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70857">
                      <a:extLst>
                        <a:ext uri="{9D8B030D-6E8A-4147-A177-3AD203B41FA5}">
                          <a16:colId xmlns:a16="http://schemas.microsoft.com/office/drawing/2014/main" val="658642164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1126369094"/>
                        </a:ext>
                      </a:extLst>
                    </a:gridCol>
                    <a:gridCol w="772886">
                      <a:extLst>
                        <a:ext uri="{9D8B030D-6E8A-4147-A177-3AD203B41FA5}">
                          <a16:colId xmlns:a16="http://schemas.microsoft.com/office/drawing/2014/main" val="3351736695"/>
                        </a:ext>
                      </a:extLst>
                    </a:gridCol>
                    <a:gridCol w="968828">
                      <a:extLst>
                        <a:ext uri="{9D8B030D-6E8A-4147-A177-3AD203B41FA5}">
                          <a16:colId xmlns:a16="http://schemas.microsoft.com/office/drawing/2014/main" val="2111638671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2178667456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998562301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1153844110"/>
                        </a:ext>
                      </a:extLst>
                    </a:gridCol>
                  </a:tblGrid>
                  <a:tr h="457201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1399" t="-1333" r="-502797" b="-381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26772" t="-1333" r="-466142" b="-381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62658" t="-1333" r="-274684" b="-381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00699" t="-1333" r="-203497" b="-381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00699" t="-1333" r="-103497" b="-381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00699" t="-1333" r="-3497" b="-381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73149336"/>
                      </a:ext>
                    </a:extLst>
                  </a:tr>
                  <a:tr h="5334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399" t="-86364" r="-602797" b="-2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89772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399" t="-268852" r="-602797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6362887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399" t="-368852" r="-602797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98557379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399" t="-476667" r="-602797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8246063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/>
          <p:cNvSpPr txBox="1"/>
          <p:nvPr/>
        </p:nvSpPr>
        <p:spPr>
          <a:xfrm>
            <a:off x="2971800" y="3766685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Example: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81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Golay</a:t>
            </a:r>
            <a:r>
              <a:rPr lang="en-US" dirty="0" smtClean="0"/>
              <a:t> Code &amp; The MOG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4300" y="1048719"/>
                <a:ext cx="8915400" cy="1134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Nontrivial statement:  The length 24 </a:t>
                </a:r>
                <a:r>
                  <a:rPr lang="en-US" sz="3200" dirty="0" err="1" smtClean="0">
                    <a:solidFill>
                      <a:srgbClr val="FF0000"/>
                    </a:solidFill>
                  </a:rPr>
                  <a:t>codewords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 generated from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𝑆𝑡𝑎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</m:d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are </a:t>
                </a:r>
                <a:r>
                  <a:rPr lang="en-US" sz="3200" dirty="0" err="1" smtClean="0">
                    <a:solidFill>
                      <a:srgbClr val="FF0000"/>
                    </a:solidFill>
                  </a:rPr>
                  <a:t>Golay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 code words.        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" y="1048719"/>
                <a:ext cx="8915400" cy="1134413"/>
              </a:xfrm>
              <a:prstGeom prst="rect">
                <a:avLst/>
              </a:prstGeom>
              <a:blipFill>
                <a:blip r:embed="rId2"/>
                <a:stretch>
                  <a:fillRect l="-1778" t="-6989" r="-4993" b="-123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3272314"/>
                <a:ext cx="91440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00B050"/>
                    </a:solidFill>
                  </a:rPr>
                  <a:t>To get the full </a:t>
                </a:r>
                <a:r>
                  <a:rPr lang="en-US" sz="3200" dirty="0" err="1" smtClean="0">
                    <a:solidFill>
                      <a:srgbClr val="00B050"/>
                    </a:solidFill>
                  </a:rPr>
                  <a:t>Golay</a:t>
                </a:r>
                <a:r>
                  <a:rPr lang="en-US" sz="3200" dirty="0" smtClean="0">
                    <a:solidFill>
                      <a:srgbClr val="00B050"/>
                    </a:solidFill>
                  </a:rPr>
                  <a:t> code include </a:t>
                </a:r>
                <a:r>
                  <a:rPr lang="en-US" sz="3200" dirty="0" err="1" smtClean="0">
                    <a:solidFill>
                      <a:srgbClr val="00B050"/>
                    </a:solidFill>
                  </a:rPr>
                  <a:t>worldsheet</a:t>
                </a:r>
                <a:r>
                  <a:rPr lang="en-US" sz="3200" dirty="0" smtClean="0">
                    <a:solidFill>
                      <a:srgbClr val="00B050"/>
                    </a:solidFill>
                  </a:rPr>
                  <a:t> parity (exchanging left- and right-moving </a:t>
                </a:r>
                <a:r>
                  <a:rPr lang="en-US" sz="3200" dirty="0" err="1" smtClean="0">
                    <a:solidFill>
                      <a:srgbClr val="00B050"/>
                    </a:solidFill>
                  </a:rPr>
                  <a:t>dof</a:t>
                </a:r>
                <a:r>
                  <a:rPr lang="en-US" sz="3200" dirty="0" smtClean="0">
                    <a:solidFill>
                      <a:srgbClr val="00B050"/>
                    </a:solidFill>
                  </a:rPr>
                  <a:t>). This acts as the parity operator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(4)</m:t>
                    </m:r>
                  </m:oMath>
                </a14:m>
                <a:r>
                  <a:rPr lang="en-US" sz="3200" dirty="0" smtClean="0">
                    <a:solidFill>
                      <a:srgbClr val="00B050"/>
                    </a:solidFill>
                  </a:rPr>
                  <a:t> </a:t>
                </a:r>
                <a:endParaRPr lang="en-US" sz="32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72314"/>
                <a:ext cx="9144000" cy="1569660"/>
              </a:xfrm>
              <a:prstGeom prst="rect">
                <a:avLst/>
              </a:prstGeom>
              <a:blipFill>
                <a:blip r:embed="rId3"/>
                <a:stretch>
                  <a:fillRect l="-1667" t="-5058" b="-12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14400" y="5178245"/>
                <a:ext cx="2209800" cy="1679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→ 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5178245"/>
                <a:ext cx="2209800" cy="16797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1400" y="5562600"/>
                <a:ext cx="60960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⇒  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``odd interpretations of </a:t>
                </a:r>
                <a:r>
                  <a:rPr lang="en-US" sz="3200" dirty="0" err="1" smtClean="0">
                    <a:solidFill>
                      <a:srgbClr val="7030A0"/>
                    </a:solidFill>
                  </a:rPr>
                  <a:t>hexacode</a:t>
                </a:r>
                <a:r>
                  <a:rPr lang="en-US" sz="3200" dirty="0" smtClean="0">
                    <a:solidFill>
                      <a:srgbClr val="7030A0"/>
                    </a:solidFill>
                  </a:rPr>
                  <a:t> digits ‘’ </a:t>
                </a:r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5562600"/>
                <a:ext cx="6096000" cy="1077218"/>
              </a:xfrm>
              <a:prstGeom prst="rect">
                <a:avLst/>
              </a:prstGeom>
              <a:blipFill>
                <a:blip r:embed="rId5"/>
                <a:stretch>
                  <a:fillRect l="-2600" t="-6818" b="-1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524000" y="2351268"/>
                <a:ext cx="6019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 This gives half the </a:t>
                </a:r>
                <a:r>
                  <a:rPr lang="en-US" sz="3200" dirty="0" err="1" smtClean="0">
                    <a:solidFill>
                      <a:srgbClr val="FF0000"/>
                    </a:solidFill>
                  </a:rPr>
                  <a:t>Golay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 code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𝒢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2351268"/>
                <a:ext cx="6019800" cy="584775"/>
              </a:xfrm>
              <a:prstGeom prst="rect">
                <a:avLst/>
              </a:prstGeom>
              <a:blipFill>
                <a:blip r:embed="rId6"/>
                <a:stretch>
                  <a:fillRect l="-1012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502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9" grpId="0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447800"/>
            <a:ext cx="8991600" cy="22098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Golay</a:t>
            </a:r>
            <a:r>
              <a:rPr lang="en-US" dirty="0" smtClean="0"/>
              <a:t> Code &amp; The MOG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8600" y="1731480"/>
                <a:ext cx="8915400" cy="1730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FF00"/>
                    </a:solidFill>
                  </a:rPr>
                  <a:t>The action of the stabilizer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FFFF00"/>
                    </a:solidFill>
                  </a:rPr>
                  <a:t> within </a:t>
                </a: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𝑃𝑖𝑛</m:t>
                            </m:r>
                            <m:d>
                              <m:dPr>
                                <m:ctrlPr>
                                  <a:rPr lang="en-US" sz="3200" b="0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b="0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3200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FFFF00"/>
                    </a:solidFill>
                  </a:rPr>
                  <a:t>in the canonical basis of RR states defines the full  </a:t>
                </a:r>
                <a:r>
                  <a:rPr lang="en-US" sz="3200" dirty="0" err="1" smtClean="0">
                    <a:solidFill>
                      <a:srgbClr val="FFFF00"/>
                    </a:solidFill>
                  </a:rPr>
                  <a:t>Golay</a:t>
                </a:r>
                <a:r>
                  <a:rPr lang="en-US" sz="3200" dirty="0" smtClean="0">
                    <a:solidFill>
                      <a:srgbClr val="FFFF00"/>
                    </a:solidFill>
                  </a:rPr>
                  <a:t> code.  </a:t>
                </a:r>
                <a:endParaRPr lang="en-US" sz="32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731480"/>
                <a:ext cx="8915400" cy="1730282"/>
              </a:xfrm>
              <a:prstGeom prst="rect">
                <a:avLst/>
              </a:prstGeom>
              <a:blipFill>
                <a:blip r:embed="rId2"/>
                <a:stretch>
                  <a:fillRect l="-1778" t="-4225" b="-10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08155" y="4114800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33CC"/>
                </a:solidFill>
              </a:rPr>
              <a:t>This presentation of the </a:t>
            </a:r>
            <a:r>
              <a:rPr lang="en-US" sz="3600" dirty="0" err="1" smtClean="0">
                <a:solidFill>
                  <a:srgbClr val="0033CC"/>
                </a:solidFill>
              </a:rPr>
              <a:t>Golay</a:t>
            </a:r>
            <a:r>
              <a:rPr lang="en-US" sz="3600" dirty="0" smtClean="0">
                <a:solidFill>
                  <a:srgbClr val="0033CC"/>
                </a:solidFill>
              </a:rPr>
              <a:t> code is the </a:t>
            </a:r>
          </a:p>
          <a:p>
            <a:r>
              <a:rPr lang="en-US" sz="3600" u="sng" dirty="0" smtClean="0">
                <a:solidFill>
                  <a:srgbClr val="0033CC"/>
                </a:solidFill>
              </a:rPr>
              <a:t>M</a:t>
            </a:r>
            <a:r>
              <a:rPr lang="en-US" sz="3600" dirty="0" smtClean="0">
                <a:solidFill>
                  <a:srgbClr val="0033CC"/>
                </a:solidFill>
              </a:rPr>
              <a:t>iracle </a:t>
            </a:r>
            <a:r>
              <a:rPr lang="en-US" sz="3600" u="sng" dirty="0" err="1" smtClean="0">
                <a:solidFill>
                  <a:srgbClr val="0033CC"/>
                </a:solidFill>
              </a:rPr>
              <a:t>O</a:t>
            </a:r>
            <a:r>
              <a:rPr lang="en-US" sz="3600" dirty="0" err="1" smtClean="0">
                <a:solidFill>
                  <a:srgbClr val="0033CC"/>
                </a:solidFill>
              </a:rPr>
              <a:t>ctad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u="sng" dirty="0" smtClean="0">
                <a:solidFill>
                  <a:srgbClr val="0033CC"/>
                </a:solidFill>
              </a:rPr>
              <a:t>G</a:t>
            </a:r>
            <a:r>
              <a:rPr lang="en-US" sz="3600" dirty="0" smtClean="0">
                <a:solidFill>
                  <a:srgbClr val="0033CC"/>
                </a:solidFill>
              </a:rPr>
              <a:t>enerator of Curtis and Conway. </a:t>
            </a:r>
            <a:endParaRPr lang="en-US" sz="3600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5867400"/>
            <a:ext cx="9188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Result: A clean physical interpretation of the MOG.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12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dirty="0" smtClean="0"/>
              <a:t>So What?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2680" y="963130"/>
                <a:ext cx="90678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0033CC"/>
                    </a:solidFill>
                  </a:rPr>
                  <a:t>The </a:t>
                </a:r>
                <a:r>
                  <a:rPr lang="en-US" sz="3200" dirty="0" err="1" smtClean="0">
                    <a:solidFill>
                      <a:srgbClr val="0033CC"/>
                    </a:solidFill>
                  </a:rPr>
                  <a:t>Golay</a:t>
                </a:r>
                <a:r>
                  <a:rPr lang="en-US" sz="3200" dirty="0" smtClean="0">
                    <a:solidFill>
                      <a:srgbClr val="0033CC"/>
                    </a:solidFill>
                  </a:rPr>
                  <a:t> code can be found in this action of symmetries commuting  with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=1 </m:t>
                    </m:r>
                  </m:oMath>
                </a14:m>
                <a:r>
                  <a:rPr lang="en-US" sz="3200" dirty="0" smtClean="0">
                    <a:solidFill>
                      <a:srgbClr val="0033CC"/>
                    </a:solidFill>
                  </a:rPr>
                  <a:t> supersymmetry. </a:t>
                </a:r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80" y="963130"/>
                <a:ext cx="9067800" cy="1077218"/>
              </a:xfrm>
              <a:prstGeom prst="rect">
                <a:avLst/>
              </a:prstGeom>
              <a:blipFill>
                <a:blip r:embed="rId2"/>
                <a:stretch>
                  <a:fillRect l="-1680" t="-7345" r="-1815" b="-18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81780" y="2667000"/>
                <a:ext cx="772323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FF0000"/>
                    </a:solidFill>
                  </a:rPr>
                  <a:t>By definition, the </a:t>
                </a:r>
                <a:r>
                  <a:rPr lang="en-US" sz="3600" dirty="0" err="1" smtClean="0">
                    <a:solidFill>
                      <a:srgbClr val="FF0000"/>
                    </a:solidFill>
                  </a:rPr>
                  <a:t>automorphism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 group </a:t>
                </a:r>
              </a:p>
              <a:p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            of the </a:t>
                </a:r>
                <a:r>
                  <a:rPr lang="en-US" sz="3600" dirty="0" err="1" smtClean="0">
                    <a:solidFill>
                      <a:srgbClr val="FF0000"/>
                    </a:solidFill>
                  </a:rPr>
                  <a:t>Golay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 code is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24 </m:t>
                    </m:r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780" y="2667000"/>
                <a:ext cx="7723239" cy="1200329"/>
              </a:xfrm>
              <a:prstGeom prst="rect">
                <a:avLst/>
              </a:prstGeom>
              <a:blipFill>
                <a:blip r:embed="rId3"/>
                <a:stretch>
                  <a:fillRect l="-2368" t="-8163" b="-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219200" y="4267200"/>
            <a:ext cx="7086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7030A0"/>
                </a:solidFill>
              </a:rPr>
              <a:t>So M24 is a symmetry group </a:t>
            </a:r>
            <a:endParaRPr lang="en-US" sz="4000" dirty="0">
              <a:solidFill>
                <a:srgbClr val="7030A0"/>
              </a:solidFill>
            </a:endParaRPr>
          </a:p>
          <a:p>
            <a:r>
              <a:rPr lang="en-US" sz="4000" dirty="0" smtClean="0">
                <a:solidFill>
                  <a:srgbClr val="7030A0"/>
                </a:solidFill>
              </a:rPr>
              <a:t>                    OF  </a:t>
            </a:r>
          </a:p>
          <a:p>
            <a:r>
              <a:rPr lang="en-US" sz="4000" dirty="0" smtClean="0">
                <a:solidFill>
                  <a:srgbClr val="7030A0"/>
                </a:solidFill>
              </a:rPr>
              <a:t>   the group of symmetries… </a:t>
            </a:r>
            <a:endParaRPr lang="en-US" sz="4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35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1450" y="152400"/>
            <a:ext cx="92202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Is this the long-sought explanation of </a:t>
            </a:r>
          </a:p>
          <a:p>
            <a:r>
              <a:rPr lang="en-US" sz="4400" dirty="0" smtClean="0">
                <a:solidFill>
                  <a:srgbClr val="FF0000"/>
                </a:solidFill>
              </a:rPr>
              <a:t>             Mathieu Moonshine?  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Image result for confused l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070" y="2514600"/>
            <a:ext cx="4572000" cy="455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1905000"/>
            <a:ext cx="8991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33CC"/>
                </a:solidFill>
              </a:rPr>
              <a:t>Not yet: We do not understand why the ``symmetry group OF the group of symmetries’’ should imply symmetry properties of the </a:t>
            </a:r>
          </a:p>
          <a:p>
            <a:r>
              <a:rPr lang="en-US" sz="3200" dirty="0" smtClean="0">
                <a:solidFill>
                  <a:srgbClr val="0033CC"/>
                </a:solidFill>
              </a:rPr>
              <a:t>Witten index. </a:t>
            </a:r>
            <a:endParaRPr lang="en-US" sz="32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73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665" y="-144899"/>
            <a:ext cx="8229600" cy="1143000"/>
          </a:xfrm>
        </p:spPr>
        <p:txBody>
          <a:bodyPr/>
          <a:lstStyle/>
          <a:p>
            <a:r>
              <a:rPr lang="en-US" dirty="0" smtClean="0"/>
              <a:t>Philosophy – 2/2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0375" y="774499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The fundamental laws of nature are based on some beautiful exceptional mathematical structure: 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086" y="3073068"/>
            <a:ext cx="3149253" cy="3168148"/>
          </a:xfrm>
          <a:prstGeom prst="rect">
            <a:avLst/>
          </a:prstGeom>
        </p:spPr>
      </p:pic>
      <p:pic>
        <p:nvPicPr>
          <p:cNvPr id="1026" name="Picture 2" descr="Image result for tetrahedr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959" y="3006740"/>
            <a:ext cx="1017170" cy="95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octahedr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164" y="5740638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dodecahedr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145" y="1730135"/>
            <a:ext cx="1039762" cy="101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7758" y="5780324"/>
            <a:ext cx="1203123" cy="1117362"/>
          </a:xfrm>
          <a:prstGeom prst="rect">
            <a:avLst/>
          </a:prstGeom>
        </p:spPr>
      </p:pic>
      <p:sp>
        <p:nvSpPr>
          <p:cNvPr id="9" name="AutoShape 16" descr="Image result for hexahedr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3611" y="2789839"/>
            <a:ext cx="1117137" cy="124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2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609600"/>
            <a:ext cx="9220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7030A0"/>
                </a:solidFill>
              </a:rPr>
              <a:t>However, along the way we have </a:t>
            </a:r>
          </a:p>
          <a:p>
            <a:r>
              <a:rPr lang="en-US" sz="4400" dirty="0" smtClean="0">
                <a:solidFill>
                  <a:srgbClr val="7030A0"/>
                </a:solidFill>
              </a:rPr>
              <a:t>found some intriguing relations   between quantum codes, supersymmetry and Moonshine.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6800" y="4191000"/>
            <a:ext cx="6629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We can ask if that relation persists in other examples exhibiting Moonshine. </a:t>
            </a:r>
          </a:p>
        </p:txBody>
      </p:sp>
    </p:spTree>
    <p:extLst>
      <p:ext uri="{BB962C8B-B14F-4D97-AF65-F5344CB8AC3E}">
        <p14:creationId xmlns:p14="http://schemas.microsoft.com/office/powerpoint/2010/main" val="68875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165123" y="4666341"/>
            <a:ext cx="79248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228658" y="67106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228658" y="1630443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228658" y="2587415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44950" y="3654428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244950" y="4732361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49866" y="589915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179871" y="715953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Brief Background On Moonshine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70476" y="5850336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K-Theory Comment &amp; Conclusions</a:t>
            </a:r>
            <a:endParaRPr lang="en-US" sz="2800" dirty="0"/>
          </a:p>
        </p:txBody>
      </p:sp>
      <p:sp>
        <p:nvSpPr>
          <p:cNvPr id="22" name="Rectangle 21"/>
          <p:cNvSpPr/>
          <p:nvPr/>
        </p:nvSpPr>
        <p:spPr>
          <a:xfrm>
            <a:off x="1206910" y="1599881"/>
            <a:ext cx="6314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sz="2800" dirty="0" smtClean="0">
                <a:solidFill>
                  <a:srgbClr val="FF0000"/>
                </a:solidFill>
              </a:rPr>
              <a:t>Quantum Mukai Theorem &amp; GTVW Model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84614" y="2573978"/>
            <a:ext cx="7254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Supercurrents &amp; Codes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06737" y="3645133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RR States: MOG Construction Of The </a:t>
            </a:r>
            <a:r>
              <a:rPr lang="en-US" sz="2800" dirty="0" err="1" smtClean="0">
                <a:solidFill>
                  <a:srgbClr val="FF0000"/>
                </a:solidFill>
              </a:rPr>
              <a:t>Golay</a:t>
            </a:r>
            <a:r>
              <a:rPr lang="en-US" sz="2800" dirty="0" smtClean="0">
                <a:solidFill>
                  <a:srgbClr val="FF0000"/>
                </a:solidFill>
              </a:rPr>
              <a:t> Code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06737" y="4666341"/>
            <a:ext cx="7126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Extension To Other Moonshine </a:t>
            </a:r>
            <a:r>
              <a:rPr lang="en-US" sz="2800" dirty="0" smtClean="0">
                <a:solidFill>
                  <a:srgbClr val="FFFF00"/>
                </a:solidFill>
              </a:rPr>
              <a:t>Examples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69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1143000"/>
          </a:xfrm>
        </p:spPr>
        <p:txBody>
          <a:bodyPr/>
          <a:lstStyle/>
          <a:p>
            <a:r>
              <a:rPr lang="en-US" dirty="0" smtClean="0"/>
              <a:t>Other Moonshine Examples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0" y="1600200"/>
                <a:ext cx="93726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FF0000"/>
                    </a:solidFill>
                  </a:rPr>
                  <a:t>Interestingly, a similar pattern emerges for the other two moonshine examples for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  and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𝕄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600200"/>
                <a:ext cx="9372600" cy="1200329"/>
              </a:xfrm>
              <a:prstGeom prst="rect">
                <a:avLst/>
              </a:prstGeom>
              <a:blipFill>
                <a:blip r:embed="rId2"/>
                <a:stretch>
                  <a:fillRect l="-1951" t="-8163" b="-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42900" y="3733800"/>
                <a:ext cx="8686800" cy="2331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0033CC"/>
                    </a:solidFill>
                  </a:rPr>
                  <a:t> based on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𝐼𝑠𝑖𝑛</m:t>
                    </m:r>
                    <m:sSup>
                      <m:sSupPr>
                        <m:ctrlP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⊗24</m:t>
                        </m:r>
                      </m:sup>
                    </m:sSup>
                    <m:r>
                      <a:rPr lang="en-US" sz="3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0033CC"/>
                    </a:solidFill>
                  </a:rPr>
                  <a:t> :  There is a unique supercurrent based on a quantum (</a:t>
                </a:r>
                <a:r>
                  <a:rPr lang="en-US" sz="3600" dirty="0" err="1" smtClean="0">
                    <a:solidFill>
                      <a:srgbClr val="0033CC"/>
                    </a:solidFill>
                  </a:rPr>
                  <a:t>Golay</a:t>
                </a:r>
                <a:r>
                  <a:rPr lang="en-US" sz="3600" dirty="0" smtClean="0">
                    <a:solidFill>
                      <a:srgbClr val="0033CC"/>
                    </a:solidFill>
                  </a:rPr>
                  <a:t>) code:   Essentially follows from work of John Duncan</a:t>
                </a:r>
                <a:r>
                  <a:rPr lang="en-US" sz="3600" dirty="0">
                    <a:solidFill>
                      <a:srgbClr val="0033CC"/>
                    </a:solidFill>
                  </a:rPr>
                  <a:t> </a:t>
                </a:r>
                <a:r>
                  <a:rPr lang="en-US" sz="3600" dirty="0" smtClean="0">
                    <a:solidFill>
                      <a:srgbClr val="0033CC"/>
                    </a:solidFill>
                  </a:rPr>
                  <a:t>(here at Yale). </a:t>
                </a:r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" y="3733800"/>
                <a:ext cx="8686800" cy="2331407"/>
              </a:xfrm>
              <a:prstGeom prst="rect">
                <a:avLst/>
              </a:prstGeom>
              <a:blipFill>
                <a:blip r:embed="rId3"/>
                <a:stretch>
                  <a:fillRect l="-2105" t="-2880" r="-421" b="-8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273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28600"/>
            <a:ext cx="6874249" cy="39804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80060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Important gap: What is the actual supercurrent?        The above ideas will probably allow us 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                             to fill this gap.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56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159788" y="5866140"/>
            <a:ext cx="79248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228658" y="67106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228658" y="1630443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228658" y="2587415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44950" y="3654428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244950" y="4732361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49866" y="589915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179871" y="715953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Brief Background On Moonshine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06737" y="582932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K-Theory Comment &amp; Conclusions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6910" y="1599881"/>
            <a:ext cx="6314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sz="2800" dirty="0" smtClean="0">
                <a:solidFill>
                  <a:srgbClr val="FF0000"/>
                </a:solidFill>
              </a:rPr>
              <a:t>Quantum Mukai Theorem &amp; GTVW Model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84614" y="2573978"/>
            <a:ext cx="7254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Supercurrents &amp; Codes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06737" y="3645133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RR States: MOG Construction Of The </a:t>
            </a:r>
            <a:r>
              <a:rPr lang="en-US" sz="2800" dirty="0" err="1" smtClean="0">
                <a:solidFill>
                  <a:srgbClr val="FF0000"/>
                </a:solidFill>
              </a:rPr>
              <a:t>Golay</a:t>
            </a:r>
            <a:r>
              <a:rPr lang="en-US" sz="2800" dirty="0" smtClean="0">
                <a:solidFill>
                  <a:srgbClr val="FF0000"/>
                </a:solidFill>
              </a:rPr>
              <a:t> Code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06737" y="4666341"/>
            <a:ext cx="7126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Extension To Other Moonshine </a:t>
            </a:r>
            <a:r>
              <a:rPr lang="en-US" sz="2800" dirty="0" smtClean="0">
                <a:solidFill>
                  <a:srgbClr val="FF0000"/>
                </a:solidFill>
              </a:rPr>
              <a:t>Examples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31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90" y="-228600"/>
            <a:ext cx="8229600" cy="1143000"/>
          </a:xfrm>
        </p:spPr>
        <p:txBody>
          <a:bodyPr/>
          <a:lstStyle/>
          <a:p>
            <a:r>
              <a:rPr lang="en-US" dirty="0" smtClean="0"/>
              <a:t>Side Comment: B-Fields On Tori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71600" y="4876800"/>
            <a:ext cx="579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In string theory, B-fields lead to </a:t>
            </a:r>
          </a:p>
          <a:p>
            <a:r>
              <a:rPr lang="en-US" sz="3200" dirty="0" smtClean="0">
                <a:solidFill>
                  <a:srgbClr val="C00000"/>
                </a:solidFill>
              </a:rPr>
              <a:t>``twisting’’ of K-theory. [Witten]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9297" y="845014"/>
            <a:ext cx="7732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7030A0"/>
                </a:solidFill>
              </a:rPr>
              <a:t>     B-fields on tori have played an </a:t>
            </a:r>
          </a:p>
          <a:p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smtClean="0">
                <a:solidFill>
                  <a:srgbClr val="7030A0"/>
                </a:solidFill>
              </a:rPr>
              <a:t>  important role in our story today. </a:t>
            </a:r>
            <a:endParaRPr lang="en-US" sz="3600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" y="2553308"/>
            <a:ext cx="914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So, I will repeat a question I posed to the Cond-Matt community when I spoke at Duncan Haldane’s 60</a:t>
            </a:r>
            <a:r>
              <a:rPr lang="en-US" sz="3200" baseline="30000" dirty="0" smtClean="0">
                <a:solidFill>
                  <a:srgbClr val="00B050"/>
                </a:solidFill>
              </a:rPr>
              <a:t>th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</a:p>
          <a:p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smtClean="0">
                <a:solidFill>
                  <a:srgbClr val="00B050"/>
                </a:solidFill>
              </a:rPr>
              <a:t> birthday conference at PCTS. 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76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2010817"/>
            <a:ext cx="90906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33CC"/>
                </a:solidFill>
              </a:rPr>
              <a:t>Applied to crystallographic topological insulators, phases are classified by twisted </a:t>
            </a:r>
            <a:r>
              <a:rPr lang="en-US" sz="3200" dirty="0" err="1" smtClean="0">
                <a:solidFill>
                  <a:srgbClr val="0033CC"/>
                </a:solidFill>
              </a:rPr>
              <a:t>equivariant</a:t>
            </a:r>
            <a:r>
              <a:rPr lang="en-US" sz="3200" dirty="0" smtClean="0">
                <a:solidFill>
                  <a:srgbClr val="0033CC"/>
                </a:solidFill>
              </a:rPr>
              <a:t> K-theory (of the Brillouin torus).  </a:t>
            </a:r>
            <a:r>
              <a:rPr lang="en-US" sz="2400" dirty="0" smtClean="0">
                <a:solidFill>
                  <a:srgbClr val="0033CC"/>
                </a:solidFill>
              </a:rPr>
              <a:t>[Freed &amp; Moore] 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8660" y="5051883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But! Other interesting </a:t>
            </a:r>
            <a:r>
              <a:rPr lang="en-US" sz="3200" dirty="0" err="1" smtClean="0">
                <a:solidFill>
                  <a:srgbClr val="FF0000"/>
                </a:solidFill>
              </a:rPr>
              <a:t>twistings</a:t>
            </a:r>
            <a:r>
              <a:rPr lang="en-US" sz="3200" dirty="0" smtClean="0">
                <a:solidFill>
                  <a:srgbClr val="FF0000"/>
                </a:solidFill>
              </a:rPr>
              <a:t> of </a:t>
            </a:r>
            <a:r>
              <a:rPr lang="en-US" sz="3200" dirty="0" err="1" smtClean="0">
                <a:solidFill>
                  <a:srgbClr val="FF0000"/>
                </a:solidFill>
              </a:rPr>
              <a:t>equivariant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K-theory of the Brillouin torus exist!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6234532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Are they realized by other phases of matter ? 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52400"/>
            <a:ext cx="960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In condensed matter, K-theory is used to classify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topological phases of matter.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[</a:t>
            </a:r>
            <a:r>
              <a:rPr lang="en-US" sz="2800" dirty="0" err="1" smtClean="0">
                <a:solidFill>
                  <a:srgbClr val="FF0000"/>
                </a:solidFill>
              </a:rPr>
              <a:t>Kitaev</a:t>
            </a:r>
            <a:r>
              <a:rPr lang="en-US" sz="2800" dirty="0" smtClean="0">
                <a:solidFill>
                  <a:srgbClr val="FF0000"/>
                </a:solidFill>
              </a:rPr>
              <a:t>;  Schneider, </a:t>
            </a:r>
            <a:r>
              <a:rPr lang="en-US" sz="2800" dirty="0" err="1" smtClean="0">
                <a:solidFill>
                  <a:srgbClr val="FF0000"/>
                </a:solidFill>
              </a:rPr>
              <a:t>Ryu</a:t>
            </a:r>
            <a:r>
              <a:rPr lang="en-US" sz="2800" dirty="0" smtClean="0">
                <a:solidFill>
                  <a:srgbClr val="FF0000"/>
                </a:solidFill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</a:rPr>
              <a:t>Furusaki</a:t>
            </a:r>
            <a:r>
              <a:rPr lang="en-US" sz="2800" dirty="0" smtClean="0">
                <a:solidFill>
                  <a:srgbClr val="FF0000"/>
                </a:solidFill>
              </a:rPr>
              <a:t>, and </a:t>
            </a:r>
            <a:r>
              <a:rPr lang="en-US" sz="2800" dirty="0" err="1" smtClean="0">
                <a:solidFill>
                  <a:srgbClr val="FF0000"/>
                </a:solidFill>
              </a:rPr>
              <a:t>Ludwig;Read</a:t>
            </a:r>
            <a:r>
              <a:rPr lang="en-US" sz="2800" dirty="0" smtClean="0">
                <a:solidFill>
                  <a:srgbClr val="FF0000"/>
                </a:solidFill>
              </a:rPr>
              <a:t>]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3869234"/>
            <a:ext cx="883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For normal electrons moving in crystals one </a:t>
            </a:r>
          </a:p>
          <a:p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smtClean="0">
                <a:solidFill>
                  <a:srgbClr val="7030A0"/>
                </a:solidFill>
              </a:rPr>
              <a:t>    finds a </a:t>
            </a:r>
            <a:r>
              <a:rPr lang="en-US" sz="3200" b="1" i="1" u="sng" dirty="0" smtClean="0">
                <a:solidFill>
                  <a:srgbClr val="7030A0"/>
                </a:solidFill>
              </a:rPr>
              <a:t>canonical</a:t>
            </a:r>
            <a:r>
              <a:rPr lang="en-US" sz="3200" dirty="0" smtClean="0">
                <a:solidFill>
                  <a:srgbClr val="7030A0"/>
                </a:solidFill>
              </a:rPr>
              <a:t> twisting (= B-field) </a:t>
            </a:r>
            <a:endParaRPr lang="en-US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64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1752600"/>
            <a:ext cx="807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4000" dirty="0" smtClean="0">
                <a:solidFill>
                  <a:srgbClr val="0033CC"/>
                </a:solidFill>
              </a:rPr>
              <a:t>New approach to Mathieu Moonshine based on Stab(4,1)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6270" y="4892533"/>
            <a:ext cx="822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2. Interesting connections between QEC and 2d N=1 </a:t>
            </a:r>
            <a:r>
              <a:rPr lang="en-US" sz="4000" dirty="0" err="1" smtClean="0">
                <a:solidFill>
                  <a:srgbClr val="FF0000"/>
                </a:solidFill>
              </a:rPr>
              <a:t>superconformal</a:t>
            </a:r>
            <a:r>
              <a:rPr lang="en-US" sz="4000" dirty="0" smtClean="0">
                <a:solidFill>
                  <a:srgbClr val="FF0000"/>
                </a:solidFill>
              </a:rPr>
              <a:t> symmetry – raises many questions.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3411001"/>
            <a:ext cx="556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We do no know yet if this will </a:t>
            </a:r>
          </a:p>
          <a:p>
            <a:r>
              <a:rPr lang="en-US" sz="3200" dirty="0" smtClean="0">
                <a:solidFill>
                  <a:srgbClr val="C00000"/>
                </a:solidFill>
              </a:rPr>
              <a:t>lead to a solution or not.  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65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nicholas read physic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Image result for nicholas read physic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23" y="7937"/>
            <a:ext cx="6946404" cy="45640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5562600"/>
            <a:ext cx="7616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HAPPY BIRTHDAY NICK!!!!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9120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1143000"/>
          </a:xfrm>
        </p:spPr>
        <p:txBody>
          <a:bodyPr/>
          <a:lstStyle/>
          <a:p>
            <a:r>
              <a:rPr lang="en-US" dirty="0" smtClean="0"/>
              <a:t>Background: Finite-Simple Groups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936162"/>
            <a:ext cx="5791200" cy="38859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10171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Jordan-Holder Theorem: Finite simple </a:t>
            </a:r>
          </a:p>
          <a:p>
            <a:r>
              <a:rPr lang="en-US" sz="2800" dirty="0" smtClean="0">
                <a:solidFill>
                  <a:srgbClr val="7030A0"/>
                </a:solidFill>
              </a:rPr>
              <a:t>groups are the atoms of finite group theory. </a:t>
            </a:r>
            <a:endParaRPr lang="en-US" sz="28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57200" y="2122084"/>
                <a:ext cx="2819400" cy="622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ℤ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 p = prime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122084"/>
                <a:ext cx="2819400" cy="622735"/>
              </a:xfrm>
              <a:prstGeom prst="rect">
                <a:avLst/>
              </a:prstGeom>
              <a:blipFill rotWithShape="0">
                <a:blip r:embed="rId4"/>
                <a:stretch>
                  <a:fillRect t="-11765" b="-2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48000" y="2118546"/>
                <a:ext cx="2362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𝑛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𝑛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≥5</m:t>
                      </m:r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2118546"/>
                <a:ext cx="2362200" cy="5847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562600" y="2085957"/>
                <a:ext cx="2590800" cy="622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charset="0"/>
                      </a:rPr>
                      <m:t>𝑆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𝔽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𝑝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3200" dirty="0" smtClean="0">
                    <a:solidFill>
                      <a:srgbClr val="00B050"/>
                    </a:solidFill>
                  </a:rPr>
                  <a:t>   etc. </a:t>
                </a:r>
                <a:endParaRPr lang="en-US" sz="32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2085957"/>
                <a:ext cx="2590800" cy="622735"/>
              </a:xfrm>
              <a:prstGeom prst="rect">
                <a:avLst/>
              </a:prstGeom>
              <a:blipFill rotWithShape="0">
                <a:blip r:embed="rId6"/>
                <a:stretch>
                  <a:fillRect t="-11765" r="-6353" b="-2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/>
          <p:cNvSpPr/>
          <p:nvPr/>
        </p:nvSpPr>
        <p:spPr>
          <a:xfrm>
            <a:off x="3523129" y="2810950"/>
            <a:ext cx="914400" cy="760381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495800" y="4724400"/>
            <a:ext cx="914400" cy="760381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608729" y="3621893"/>
            <a:ext cx="914400" cy="760381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1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360" y="-369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Background</a:t>
            </a:r>
            <a:r>
              <a:rPr lang="en-US" smtClean="0"/>
              <a:t>: McKay &amp; Conway-Norton </a:t>
            </a:r>
            <a:r>
              <a:rPr lang="en-US" dirty="0" smtClean="0"/>
              <a:t>1978-1979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524000" y="2097600"/>
                <a:ext cx="58674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33CC"/>
                    </a:solidFill>
                  </a:rPr>
                  <a:t>Now list the dimensions of </a:t>
                </a:r>
                <a:r>
                  <a:rPr lang="en-US" sz="2800" dirty="0" err="1" smtClean="0">
                    <a:solidFill>
                      <a:srgbClr val="0033CC"/>
                    </a:solidFill>
                  </a:rPr>
                  <a:t>irreps</a:t>
                </a:r>
                <a:r>
                  <a:rPr lang="en-US" sz="2800" dirty="0" smtClean="0">
                    <a:solidFill>
                      <a:srgbClr val="0033CC"/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charset="0"/>
                      </a:rPr>
                      <m:t>𝕄</m:t>
                    </m:r>
                  </m:oMath>
                </a14:m>
                <a:endParaRPr lang="en-US" sz="2800" b="0" dirty="0" smtClean="0">
                  <a:solidFill>
                    <a:srgbClr val="0033CC"/>
                  </a:solidFill>
                </a:endParaRPr>
              </a:p>
              <a:p>
                <a:r>
                  <a:rPr lang="en-US" sz="2800" dirty="0" smtClean="0">
                    <a:solidFill>
                      <a:srgbClr val="0033CC"/>
                    </a:solidFill>
                  </a:rPr>
                  <a:t> </a:t>
                </a:r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2097600"/>
                <a:ext cx="5867400" cy="954107"/>
              </a:xfrm>
              <a:prstGeom prst="rect">
                <a:avLst/>
              </a:prstGeom>
              <a:blipFill rotWithShape="0">
                <a:blip r:embed="rId2"/>
                <a:stretch>
                  <a:fillRect l="-2077" t="-5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340360" y="2768924"/>
                <a:ext cx="85344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sz="2000" b="0" i="0" smtClean="0">
                        <a:solidFill>
                          <a:srgbClr val="0033CC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000" dirty="0" smtClean="0">
                    <a:solidFill>
                      <a:srgbClr val="0033CC"/>
                    </a:solidFill>
                  </a:rPr>
                  <a:t> = 1, 196883, </a:t>
                </a:r>
                <a:r>
                  <a:rPr lang="fi-FI" sz="2000" dirty="0" smtClean="0">
                    <a:solidFill>
                      <a:srgbClr val="0033CC"/>
                    </a:solidFill>
                  </a:rPr>
                  <a:t>21296876,</a:t>
                </a:r>
                <a:r>
                  <a:rPr lang="is-IS" sz="2000" dirty="0">
                    <a:solidFill>
                      <a:srgbClr val="0033CC"/>
                    </a:solidFill>
                  </a:rPr>
                  <a:t> 842609326, </a:t>
                </a:r>
                <a:r>
                  <a:rPr lang="cs-CZ" sz="2000" dirty="0">
                    <a:solidFill>
                      <a:srgbClr val="0033CC"/>
                    </a:solidFill>
                  </a:rPr>
                  <a:t>18538750076, 19360062527, </a:t>
                </a:r>
                <a:r>
                  <a:rPr lang="en-US" sz="2000" dirty="0" smtClean="0">
                    <a:solidFill>
                      <a:srgbClr val="0033CC"/>
                    </a:solidFill>
                  </a:rPr>
                  <a:t>     </a:t>
                </a:r>
                <a:r>
                  <a:rPr lang="cs-CZ" sz="2000" dirty="0" smtClean="0">
                    <a:solidFill>
                      <a:srgbClr val="0033CC"/>
                    </a:solidFill>
                  </a:rPr>
                  <a:t>293553734298</a:t>
                </a:r>
                <a:r>
                  <a:rPr lang="cs-CZ" sz="2000" dirty="0" smtClean="0">
                    <a:solidFill>
                      <a:srgbClr val="0033CC"/>
                    </a:solidFill>
                  </a:rPr>
                  <a:t>,</a:t>
                </a:r>
                <a:r>
                  <a:rPr lang="is-IS" sz="2000" dirty="0" smtClean="0">
                    <a:solidFill>
                      <a:srgbClr val="0033CC"/>
                    </a:solidFill>
                  </a:rPr>
                  <a:t>….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rgbClr val="0033CC"/>
                        </a:solidFill>
                        <a:latin typeface="Cambria Math" charset="0"/>
                      </a:rPr>
                      <m:t>, </m:t>
                    </m:r>
                    <m:r>
                      <a:rPr lang="en-US" sz="2000" b="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dirty="0" smtClean="0">
                        <a:solidFill>
                          <a:srgbClr val="0033CC"/>
                        </a:solidFill>
                        <a:latin typeface="Cambria Math" charset="0"/>
                      </a:rPr>
                      <m:t>∼2.6 ×</m:t>
                    </m:r>
                    <m:sSup>
                      <m:sSupPr>
                        <m:ctrlPr>
                          <a:rPr lang="en-US" sz="2000" b="0" i="1" dirty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dirty="0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sz="2000" b="0" i="1" dirty="0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26</m:t>
                        </m:r>
                      </m:sup>
                    </m:sSup>
                  </m:oMath>
                </a14:m>
                <a:endParaRPr lang="en-US" sz="2000" b="0" dirty="0" smtClean="0">
                  <a:solidFill>
                    <a:srgbClr val="0033CC"/>
                  </a:solidFill>
                </a:endParaRPr>
              </a:p>
              <a:p>
                <a:endParaRPr lang="en-US" sz="2000" dirty="0">
                  <a:solidFill>
                    <a:srgbClr val="0033CC"/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360" y="2768924"/>
                <a:ext cx="8534400" cy="1015663"/>
              </a:xfrm>
              <a:prstGeom prst="rect">
                <a:avLst/>
              </a:prstGeom>
              <a:blipFill>
                <a:blip r:embed="rId3"/>
                <a:stretch>
                  <a:fillRect l="-786" t="-2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264823" y="3528486"/>
                <a:ext cx="2971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𝐽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−1 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823" y="3528486"/>
                <a:ext cx="2971800" cy="5232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740841" y="3522977"/>
                <a:ext cx="2971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𝐽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841" y="3522977"/>
                <a:ext cx="2971800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53608" y="4164410"/>
                <a:ext cx="2971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𝐽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800" b="0" dirty="0" smtClean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608" y="4164410"/>
                <a:ext cx="2971800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761097" y="4093773"/>
                <a:ext cx="48971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𝐽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800" b="0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1097" y="4093773"/>
                <a:ext cx="4897120" cy="52322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69240" y="4996816"/>
                <a:ext cx="8874760" cy="988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33CC"/>
                    </a:solidFill>
                  </a:rPr>
                  <a:t>A way of writing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𝐽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0033CC"/>
                    </a:solidFill>
                  </a:rPr>
                  <a:t>as a positive linear combination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𝑗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0033CC"/>
                    </a:solidFill>
                  </a:rPr>
                  <a:t> for all n is a ``</a:t>
                </a:r>
                <a:r>
                  <a:rPr lang="en-US" sz="2800" b="1" i="1" u="sng" dirty="0" smtClean="0">
                    <a:solidFill>
                      <a:srgbClr val="0033CC"/>
                    </a:solidFill>
                  </a:rPr>
                  <a:t>solution of the Sum-Dimension Game</a:t>
                </a:r>
                <a:r>
                  <a:rPr lang="en-US" sz="2800" dirty="0" smtClean="0">
                    <a:solidFill>
                      <a:srgbClr val="0033CC"/>
                    </a:solidFill>
                  </a:rPr>
                  <a:t>.’’ </a:t>
                </a:r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40" y="4996816"/>
                <a:ext cx="8874760" cy="988797"/>
              </a:xfrm>
              <a:prstGeom prst="rect">
                <a:avLst/>
              </a:prstGeom>
              <a:blipFill rotWithShape="0">
                <a:blip r:embed="rId8"/>
                <a:stretch>
                  <a:fillRect l="-1374" t="-6173" b="-13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965669" y="6073048"/>
            <a:ext cx="7904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There are infinitely many such solutions!!</a:t>
            </a:r>
            <a:endParaRPr lang="en-US" sz="32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0" y="1140279"/>
                <a:ext cx="9296400" cy="98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𝐽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+196884 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𝑞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+21493760 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+864299970 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+⋯</m:t>
                          </m:r>
                        </m:e>
                      </m:nary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40279"/>
                <a:ext cx="9296400" cy="98854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863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" grpId="0"/>
      <p:bldP spid="7" grpId="0"/>
      <p:bldP spid="8" grpId="0"/>
      <p:bldP spid="9" grpId="0"/>
      <p:bldP spid="12" grpId="0"/>
      <p:bldP spid="13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965" y="-20343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Background: Characters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-2" y="3554845"/>
                <a:ext cx="980430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Now for every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𝑔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∈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𝕄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 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we can compute the character: </a:t>
                </a:r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" y="3554845"/>
                <a:ext cx="9804303" cy="584775"/>
              </a:xfrm>
              <a:prstGeom prst="rect">
                <a:avLst/>
              </a:prstGeom>
              <a:blipFill rotWithShape="0">
                <a:blip r:embed="rId3"/>
                <a:stretch>
                  <a:fillRect l="-1555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34951" y="1594874"/>
                <a:ext cx="8736106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7030A0"/>
                    </a:solidFill>
                  </a:rPr>
                  <a:t>Every solution defines an infinite-dimensional  </a:t>
                </a:r>
                <a:endParaRPr lang="en-US" sz="3200" b="0" i="1" dirty="0" smtClean="0">
                  <a:solidFill>
                    <a:srgbClr val="7030A0"/>
                  </a:solidFill>
                  <a:latin typeface="Cambria Math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ℤ</m:t>
                    </m:r>
                  </m:oMath>
                </a14:m>
                <a:r>
                  <a:rPr lang="en-US" sz="3200" b="0" dirty="0" smtClean="0">
                    <a:solidFill>
                      <a:srgbClr val="7030A0"/>
                    </a:solidFill>
                  </a:rPr>
                  <a:t>-graded  representation of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𝕄</m:t>
                    </m:r>
                  </m:oMath>
                </a14:m>
                <a:endParaRPr lang="en-US" sz="3200" b="0" dirty="0" smtClean="0">
                  <a:solidFill>
                    <a:srgbClr val="7030A0"/>
                  </a:solidFill>
                </a:endParaRPr>
              </a:p>
              <a:p>
                <a:endParaRPr lang="en-US" sz="3200" b="0" dirty="0" smtClean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51" y="1594874"/>
                <a:ext cx="8736106" cy="1569660"/>
              </a:xfrm>
              <a:prstGeom prst="rect">
                <a:avLst/>
              </a:prstGeom>
              <a:blipFill rotWithShape="0">
                <a:blip r:embed="rId4"/>
                <a:stretch>
                  <a:fillRect l="-1745" t="-4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634951" y="897645"/>
            <a:ext cx="8534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Which, if any, of these solutions is interesting? </a:t>
            </a:r>
            <a:endParaRPr lang="en-US" sz="32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3424" y="2771189"/>
                <a:ext cx="8462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𝑉</m:t>
                      </m:r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𝑞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−1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⊕</m:t>
                      </m:r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𝑞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⊕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𝑞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⊕⋯</m:t>
                      </m:r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24" y="2771189"/>
                <a:ext cx="8462682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371600" y="4121997"/>
                <a:ext cx="5410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𝜒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𝑞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;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≔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𝑇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𝑟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𝑉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𝑔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𝑞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121997"/>
                <a:ext cx="5410200" cy="58477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73424" y="4919008"/>
                <a:ext cx="899160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FF0000"/>
                    </a:solidFill>
                  </a:rPr>
                  <a:t>A solution of the Sum-Dimension game </a:t>
                </a:r>
              </a:p>
              <a:p>
                <a:r>
                  <a:rPr lang="en-US" sz="4000" dirty="0" smtClean="0">
                    <a:solidFill>
                      <a:srgbClr val="FF0000"/>
                    </a:solidFill>
                  </a:rPr>
                  <a:t>is </a:t>
                </a:r>
                <a:r>
                  <a:rPr lang="en-US" sz="4000" i="1" u="sng" dirty="0" smtClean="0">
                    <a:solidFill>
                      <a:srgbClr val="FF0000"/>
                    </a:solidFill>
                  </a:rPr>
                  <a:t>modular </a:t>
                </a:r>
                <a:r>
                  <a:rPr lang="en-US" sz="4000" dirty="0" smtClean="0">
                    <a:solidFill>
                      <a:srgbClr val="FF0000"/>
                    </a:solidFill>
                  </a:rPr>
                  <a:t> if the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𝜒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𝑞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;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𝑔</m:t>
                        </m:r>
                      </m:e>
                    </m:d>
                    <m:r>
                      <a:rPr lang="en-US" sz="4000" b="0" i="0" smtClean="0">
                        <a:solidFill>
                          <a:srgbClr val="FF0000"/>
                        </a:solidFill>
                        <a:latin typeface="Cambria Math" charset="0"/>
                      </a:rPr>
                      <m:t>  </m:t>
                    </m:r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is a modular function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Γ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</m:d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𝑔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𝑚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=1. </m:t>
                    </m:r>
                  </m:oMath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24" y="4919008"/>
                <a:ext cx="8991600" cy="1938992"/>
              </a:xfrm>
              <a:prstGeom prst="rect">
                <a:avLst/>
              </a:prstGeom>
              <a:blipFill>
                <a:blip r:embed="rId8"/>
                <a:stretch>
                  <a:fillRect l="-2441" t="-5660" b="-12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779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Amazing Fact Of Monstrous Moonshine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3900" y="1828800"/>
            <a:ext cx="792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33CC"/>
                </a:solidFill>
              </a:rPr>
              <a:t>There is a unique modular solution </a:t>
            </a:r>
          </a:p>
          <a:p>
            <a:r>
              <a:rPr lang="en-US" sz="4000" dirty="0">
                <a:solidFill>
                  <a:srgbClr val="0033CC"/>
                </a:solidFill>
              </a:rPr>
              <a:t> </a:t>
            </a:r>
            <a:r>
              <a:rPr lang="en-US" sz="4000" dirty="0" smtClean="0">
                <a:solidFill>
                  <a:srgbClr val="0033CC"/>
                </a:solidFill>
              </a:rPr>
              <a:t>    of the Sum-Dimension game! </a:t>
            </a:r>
            <a:endParaRPr lang="en-US" sz="40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447800" y="4114800"/>
                <a:ext cx="64770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FF0000"/>
                    </a:solidFill>
                  </a:rPr>
                  <a:t>Moreover the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𝜒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𝑞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;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𝑔</m:t>
                        </m:r>
                      </m:e>
                    </m:d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  have </a:t>
                </a:r>
              </a:p>
              <a:p>
                <a:r>
                  <a:rPr lang="en-US" sz="4000" dirty="0">
                    <a:solidFill>
                      <a:srgbClr val="FF0000"/>
                    </a:solidFill>
                  </a:rPr>
                  <a:t> </a:t>
                </a:r>
                <a:r>
                  <a:rPr lang="en-US" sz="4000" dirty="0" smtClean="0">
                    <a:solidFill>
                      <a:srgbClr val="FF0000"/>
                    </a:solidFill>
                  </a:rPr>
                  <a:t>   very special properties. </a:t>
                </a:r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4114800"/>
                <a:ext cx="6477000" cy="1323439"/>
              </a:xfrm>
              <a:prstGeom prst="rect">
                <a:avLst/>
              </a:prstGeom>
              <a:blipFill>
                <a:blip r:embed="rId2"/>
                <a:stretch>
                  <a:fillRect l="-3390" t="-8295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269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.2186"/>
  <p:tag name="ORIGINALWIDTH" val="1857.518"/>
  <p:tag name="OUTPUTDPI" val="1200"/>
  <p:tag name="LATEXADDIN" val="\documentclass{article}&#10;\usepackage{amsmath}&#10;\usepackage{amssymb}&#10;\usepackage{amsfonts}&#10;\usepackage{amsbsy}&#10;\usepackage[usenames,dvipsnames]{xcolor}&#10;&#10;\def\cok{{\rm cok}}&#10;\def\cot{{\rm cot}}&#10;\def\det{{\rm det}}&#10;\def\dim{{\rm dim}}&#10;\def\exp{{\rm exp}}&#10;\def\Ext{{\rm Ext}}&#10;\def\GeV{{\rm GeV}}&#10;\def\Hom{{\rm Hom}}&#10;\def\Hop{{\rm Hop}}&#10;\def\I{{\rm i}}&#10;\def\vol{{\rm vol}}&#10;\def\half{\frac{1}{2}}&#10;\def\p{\partial}&#10;\def\prl{\parallel}&#10;&#10;&#10;\def\CA{{\cal A}}&#10;\def\CB{{\cal B}}&#10;\def\CC {{\cal C}}&#10;\def\CD {{\cal D}}&#10;\def\CE {{\cal E}}&#10;\def\CF {{\cal F}}&#10;\def\CG {{\cal G}}&#10;\def\CH {{\cal H}}&#10;\def\CI {{\cal I}}&#10;\def\CJ {{\cal J}}&#10;\def\CK {{\cal K}}&#10;\def\CL {{\cal L}}&#10;\def\CM {{\cal M}}&#10;\def\CN {{\cal N}}&#10;\def\CO {{\cal O}}&#10;\def\CP {{\cal P}}&#10;\def\CR {{\cal R}}&#10;\def\CV {{\cal V}}&#10;\def\CW {{\cal W}}&#10;\def\CX {{\cal X}}&#10;\def\CO {{\cal O}}&#10;\def\CZ {{\cal Z}}&#10;\def\CE {{\cal E}}&#10;\def\CG {{\cal G}}&#10;\def\CH {{\cal H}}&#10;\def\CI {{{\cal I}}}&#10;\def\CB {{\cal B}}&#10;\def\CQ {{\cal Q}}&#10;\def\CS {{\cal S}}&#10;\def\CT {{\cal T}}&#10;\def\CU {{\cal U}}&#10;\def\CX {{\cal X}}&#10;\def\CY {{\cal Y}}&#10;\def\CZ{{\cal Z}}&#10;&#10;&#10;\def\IA{\mathbb{A}}&#10;\def\IB{\mathbb{B}}&#10;\def\IC{\mathbb{C}}&#10;\def\ID{\mathbb{D}}&#10;\def\IE{\mathbb{E}}&#10;\def\IF{\mathbb{F}}&#10;\def\IG{\mathbb{G}}&#10;\def\IH{\mathbb{H}}&#10;\def\IJ{\mathbb{J}}&#10;\def\IK{\mathbb{K}}&#10;\def\IL{\mathbb{L}}&#10;\def\IM{\mathbb{M}}&#10;\def\IN{\mathbb{N}}&#10;\def\IO{\mathbb{O}}&#10;\def\IP{\mathbb{P}}&#10;\def\IQ{\mathbb{Q}}&#10;\def\IR{{\mathbb{R}}}&#10;\def\IS{{\mathbb{S}}}&#10;\def\IT{{\mathbb{T}}}&#10;\def\IV{{\mathbb{V}}}&#10;\def\IZ{{\mathbb{Z}}}&#10;&#10;&#10;&#10;\def\fa{\mathfrak{a}}&#10;\def\fb{\mathfrak{b}}&#10;\def\fc{\mathfrak{c}}&#10;\def\fd{\mathfrak{d}}&#10;\def\fe{\mathfrak{e}}&#10;\def\ff{\mathfrak{f}}&#10;\def\lieg{\mathfrak{g}}&#10;\def\fg{\mathfrak{g}}&#10;\def\lieh{\mathfrak{h}}&#10;\def\fh{\mathfrak{h}}&#10;%\def\fi{\mathfrak{i}}&#10;\def\fj{\mathfrak{j}}&#10;\def\fk{\mathfrak{k}}&#10;\def\fl{\mathfrak{l}}&#10;\def\fm{\mathfrak{m}}&#10;\def\fn{\mathfrak{n}}&#10;\def\fo{\mathfrak{o}}&#10;\def\fp{\mathfrak{p}}&#10;\def\fq{\mathfrak{q}}&#10;\def\fr{\mathfrak{r}}&#10;\def\fs{\mathfrak{s}}&#10;\def\ft{\mathfrak{t}}&#10;\def\liet{\mathfrak{t}}&#10;\def\fp{\mathfrak{p}}&#10;\def\fq{\mathfrak{q}}&#10;\def\fr{\mathfrak{r}}&#10;\def\fs{\mathfrak{s}}&#10;\def\ft{\mathfrak{t}}&#10;\def\fu{\mathfrak{u}}&#10;\def\fv{\mathfrak{v}}&#10;\def\fw{\mathfrak{w}}&#10;\def\fx{\mathfrak{x}}&#10;\def\fy{\mathfrak{y}}&#10;\def\fz{\mathfrak{z}}&#10;\def\fA{\mathfrak{A}}&#10;\def\fB{\mathfrak{B}}&#10;\def\fC{\mathfrak{C}}&#10;\def\fI{\mathfrak{I}}&#10;\def\fL{\mathfrak{L}}&#10;\def\fM{\mathfrak{M}}&#10;\def\fS{\mathfrak{S}}&#10;\def\fT{\mathfrak{T}}&#10;\def\fP{\mathfrak{P}}&#10;\def\fV{\mathfrak{V}}&#10;&#10;&#10;\pagestyle{empty}&#10;\begin{document}&#10; &#10;$\color{Blue} &#10;8 \bigl[ &#10;\left( \frac{\vartheta_2(z)}{\vartheta_2(0)}\right)^2 &#10;+ &#10;\left( \frac{\vartheta_3(z)}{\vartheta_3(0)}\right)^2&#10;+ &#10;\left( \frac{\vartheta_4(z)}{\vartheta_4(0)}\right)^2 &#10;\bigr]   $&#10;&#10;&#10;&#10;\end{document}"/>
  <p:tag name="IGUANATEXSIZE" val="40"/>
  <p:tag name="IGUANATEXCURSOR" val="2537"/>
  <p:tag name="TRANSPARENCY" val="True"/>
  <p:tag name="FILENAME" val=""/>
  <p:tag name="INPUTTYPE" val="0"/>
  <p:tag name="LATEXENGINEID" val="0"/>
  <p:tag name="TEMPFOLDER" val="c:\temp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23244</TotalTime>
  <Words>2515</Words>
  <Application>Microsoft Office PowerPoint</Application>
  <PresentationFormat>On-screen Show (4:3)</PresentationFormat>
  <Paragraphs>532</Paragraphs>
  <Slides>58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3" baseType="lpstr">
      <vt:lpstr>Arial</vt:lpstr>
      <vt:lpstr>Calibri</vt:lpstr>
      <vt:lpstr>Cambria Math</vt:lpstr>
      <vt:lpstr>Mathematica1</vt:lpstr>
      <vt:lpstr>Office Theme</vt:lpstr>
      <vt:lpstr> Moonshine Phenomena, Supersymmetry,  and Quantum Codes</vt:lpstr>
      <vt:lpstr>PowerPoint Presentation</vt:lpstr>
      <vt:lpstr>PowerPoint Presentation</vt:lpstr>
      <vt:lpstr>Philosophy – 1/2</vt:lpstr>
      <vt:lpstr>Philosophy – 2/2</vt:lpstr>
      <vt:lpstr>Background: Finite-Simple Groups</vt:lpstr>
      <vt:lpstr>Background: McKay &amp; Conway-Norton 1978-1979</vt:lpstr>
      <vt:lpstr>Background: Characters </vt:lpstr>
      <vt:lpstr>Amazing Fact Of Monstrous Moonshine</vt:lpstr>
      <vt:lpstr>Why Cond. Matt. People Should Care</vt:lpstr>
      <vt:lpstr>Chiral Conformal Field Theory</vt:lpstr>
      <vt:lpstr>Leech &amp; Golay</vt:lpstr>
      <vt:lpstr>Special B-field </vt:lpstr>
      <vt:lpstr>FLM Construction – 2/3</vt:lpstr>
      <vt:lpstr>M As An Automorphism Group</vt:lpstr>
      <vt:lpstr>Payoff: Conceptual Explanation of Modularity  </vt:lpstr>
      <vt:lpstr>New Moonshine</vt:lpstr>
      <vt:lpstr>PowerPoint Presentation</vt:lpstr>
      <vt:lpstr>Elliptic Genus (Witten index) for K3</vt:lpstr>
      <vt:lpstr>The New Moonshine Phenomena Remain Unexplained – 1/2 </vt:lpstr>
      <vt:lpstr>The New Moonshine Phenomena Remain Unexplained – 2/2 </vt:lpstr>
      <vt:lpstr>PowerPoint Presentation</vt:lpstr>
      <vt:lpstr>Quantum Mukai Theorem</vt:lpstr>
      <vt:lpstr>Symmetries Preserving Sublattices</vt:lpstr>
      <vt:lpstr>Fixed Sublattices Of The Leech Lattice</vt:lpstr>
      <vt:lpstr>PowerPoint Presentation</vt:lpstr>
      <vt:lpstr>GTVW Model</vt:lpstr>
      <vt:lpstr>Equivalence To A WZW Model</vt:lpstr>
      <vt:lpstr>Nonabelian Bosonization</vt:lpstr>
      <vt:lpstr>PowerPoint Presentation</vt:lpstr>
      <vt:lpstr>Supersymmetry In A Bosonic WZW Model?</vt:lpstr>
      <vt:lpstr>Chiral Fields Of Dimension 3/2 </vt:lpstr>
      <vt:lpstr>Which Ones Are Supercurrents? </vt:lpstr>
      <vt:lpstr>N=1 Generator</vt:lpstr>
      <vt:lpstr>F_4   And The Hexacode</vt:lpstr>
      <vt:lpstr>Relation To Quaternion Group</vt:lpstr>
      <vt:lpstr>N=1 Generator And The Hexacode</vt:lpstr>
      <vt:lpstr>Relation To Other Quantum Codes</vt:lpstr>
      <vt:lpstr>Consequences: 1/2</vt:lpstr>
      <vt:lpstr>Consequences: 2/2</vt:lpstr>
      <vt:lpstr>PowerPoint Presentation</vt:lpstr>
      <vt:lpstr>RR Sector And The Golay Code</vt:lpstr>
      <vt:lpstr>PowerPoint Presentation</vt:lpstr>
      <vt:lpstr>Column Interpretations Of Hexacode Digits</vt:lpstr>
      <vt:lpstr>PowerPoint Presentation</vt:lpstr>
      <vt:lpstr>Golay Code &amp; The MOG</vt:lpstr>
      <vt:lpstr>Golay Code &amp; The MOG</vt:lpstr>
      <vt:lpstr>So What? </vt:lpstr>
      <vt:lpstr>PowerPoint Presentation</vt:lpstr>
      <vt:lpstr>PowerPoint Presentation</vt:lpstr>
      <vt:lpstr>PowerPoint Presentation</vt:lpstr>
      <vt:lpstr>Other Moonshine Examples</vt:lpstr>
      <vt:lpstr>PowerPoint Presentation</vt:lpstr>
      <vt:lpstr>PowerPoint Presentation</vt:lpstr>
      <vt:lpstr>Side Comment: B-Fields On Tori</vt:lpstr>
      <vt:lpstr>PowerPoint Presentation</vt:lpstr>
      <vt:lpstr>Conclusions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Greg</dc:creator>
  <cp:lastModifiedBy>Greg Moore</cp:lastModifiedBy>
  <cp:revision>1279</cp:revision>
  <cp:lastPrinted>2019-04-11T16:29:31Z</cp:lastPrinted>
  <dcterms:created xsi:type="dcterms:W3CDTF">2012-12-09T22:45:15Z</dcterms:created>
  <dcterms:modified xsi:type="dcterms:W3CDTF">2019-04-12T15:17:13Z</dcterms:modified>
</cp:coreProperties>
</file>